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300" r:id="rId2"/>
    <p:sldId id="292" r:id="rId3"/>
    <p:sldId id="372" r:id="rId4"/>
    <p:sldId id="553" r:id="rId5"/>
    <p:sldId id="374" r:id="rId6"/>
    <p:sldId id="375" r:id="rId7"/>
    <p:sldId id="554" r:id="rId8"/>
    <p:sldId id="377" r:id="rId9"/>
    <p:sldId id="379" r:id="rId10"/>
    <p:sldId id="380" r:id="rId11"/>
    <p:sldId id="381" r:id="rId12"/>
    <p:sldId id="376" r:id="rId13"/>
    <p:sldId id="373" r:id="rId14"/>
    <p:sldId id="382" r:id="rId15"/>
    <p:sldId id="384" r:id="rId16"/>
    <p:sldId id="383" r:id="rId17"/>
    <p:sldId id="386" r:id="rId18"/>
    <p:sldId id="385" r:id="rId19"/>
    <p:sldId id="388" r:id="rId20"/>
    <p:sldId id="387" r:id="rId21"/>
    <p:sldId id="389" r:id="rId22"/>
    <p:sldId id="391" r:id="rId23"/>
    <p:sldId id="392" r:id="rId24"/>
    <p:sldId id="359" r:id="rId25"/>
    <p:sldId id="394" r:id="rId26"/>
    <p:sldId id="529" r:id="rId27"/>
    <p:sldId id="530" r:id="rId28"/>
    <p:sldId id="393" r:id="rId29"/>
    <p:sldId id="491" r:id="rId30"/>
    <p:sldId id="492" r:id="rId31"/>
    <p:sldId id="539" r:id="rId32"/>
    <p:sldId id="535" r:id="rId33"/>
    <p:sldId id="543" r:id="rId34"/>
    <p:sldId id="360" r:id="rId35"/>
    <p:sldId id="544" r:id="rId36"/>
    <p:sldId id="546" r:id="rId37"/>
    <p:sldId id="545" r:id="rId38"/>
    <p:sldId id="548" r:id="rId39"/>
    <p:sldId id="549" r:id="rId40"/>
    <p:sldId id="550" r:id="rId41"/>
    <p:sldId id="551" r:id="rId42"/>
    <p:sldId id="547" r:id="rId43"/>
    <p:sldId id="552" r:id="rId44"/>
    <p:sldId id="363" r:id="rId45"/>
    <p:sldId id="269" r:id="rId46"/>
    <p:sldId id="303" r:id="rId47"/>
    <p:sldId id="271" r:id="rId48"/>
    <p:sldId id="365" r:id="rId49"/>
    <p:sldId id="369" r:id="rId50"/>
    <p:sldId id="370" r:id="rId5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4727" autoAdjust="0"/>
  </p:normalViewPr>
  <p:slideViewPr>
    <p:cSldViewPr snapToGrid="0">
      <p:cViewPr varScale="1">
        <p:scale>
          <a:sx n="94" d="100"/>
          <a:sy n="94" d="100"/>
        </p:scale>
        <p:origin x="12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04/05/2024</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340993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16</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28</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31</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32</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r>
              <a:rPr lang="pt-BR" dirty="0"/>
              <a:t>[4]</a:t>
            </a:r>
            <a:r>
              <a:rPr lang="pt-BR" baseline="0" dirty="0"/>
              <a:t> https://medium.com/analytics-vidhya/how-batch-normalization-and-relu-solve-vanishing-gradients-3f1a8ace1c88</a:t>
            </a:r>
          </a:p>
          <a:p>
            <a:r>
              <a:rPr lang="pt-BR" baseline="0" dirty="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34</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28998742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39</a:t>
            </a:fld>
            <a:endParaRPr lang="pt-BR"/>
          </a:p>
        </p:txBody>
      </p:sp>
    </p:spTree>
    <p:extLst>
      <p:ext uri="{BB962C8B-B14F-4D97-AF65-F5344CB8AC3E}">
        <p14:creationId xmlns:p14="http://schemas.microsoft.com/office/powerpoint/2010/main" val="15726875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40</a:t>
            </a:fld>
            <a:endParaRPr lang="pt-BR"/>
          </a:p>
        </p:txBody>
      </p:sp>
    </p:spTree>
    <p:extLst>
      <p:ext uri="{BB962C8B-B14F-4D97-AF65-F5344CB8AC3E}">
        <p14:creationId xmlns:p14="http://schemas.microsoft.com/office/powerpoint/2010/main" val="32671344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41</a:t>
            </a:fld>
            <a:endParaRPr lang="pt-BR"/>
          </a:p>
        </p:txBody>
      </p:sp>
    </p:spTree>
    <p:extLst>
      <p:ext uri="{BB962C8B-B14F-4D97-AF65-F5344CB8AC3E}">
        <p14:creationId xmlns:p14="http://schemas.microsoft.com/office/powerpoint/2010/main" val="705725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function_approximation_classification.ipynb</a:t>
            </a:r>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42</a:t>
            </a:fld>
            <a:endParaRPr lang="pt-BR"/>
          </a:p>
        </p:txBody>
      </p:sp>
    </p:spTree>
    <p:extLst>
      <p:ext uri="{BB962C8B-B14F-4D97-AF65-F5344CB8AC3E}">
        <p14:creationId xmlns:p14="http://schemas.microsoft.com/office/powerpoint/2010/main" val="39974878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function_approximation_regression.ipynb</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43</a:t>
            </a:fld>
            <a:endParaRPr lang="pt-BR"/>
          </a:p>
        </p:txBody>
      </p:sp>
    </p:spTree>
    <p:extLst>
      <p:ext uri="{BB962C8B-B14F-4D97-AF65-F5344CB8AC3E}">
        <p14:creationId xmlns:p14="http://schemas.microsoft.com/office/powerpoint/2010/main" val="145821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44</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16696212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49</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2666189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71262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04/05/2024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04/05/2024</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04/05/2024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04/05/2024</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04/05/2024</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04/05/2024</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04/05/2024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04/05/2024</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04/05/2024</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6.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12"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84.png"/><Relationship Id="rId11" Type="http://schemas.openxmlformats.org/officeDocument/2006/relationships/image" Target="../media/image34.png"/><Relationship Id="rId5" Type="http://schemas.openxmlformats.org/officeDocument/2006/relationships/image" Target="../media/image251.png"/><Relationship Id="rId10" Type="http://schemas.openxmlformats.org/officeDocument/2006/relationships/image" Target="../media/image26.png"/><Relationship Id="rId4" Type="http://schemas.openxmlformats.org/officeDocument/2006/relationships/image" Target="../media/image242.png"/><Relationship Id="rId9" Type="http://schemas.openxmlformats.org/officeDocument/2006/relationships/image" Target="../media/image200.png"/></Relationships>
</file>

<file path=ppt/slides/_rels/slide2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8.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40.png"/><Relationship Id="rId4" Type="http://schemas.openxmlformats.org/officeDocument/2006/relationships/image" Target="../media/image37.emf"/></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38.emf"/></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40.png"/><Relationship Id="rId7" Type="http://schemas.openxmlformats.org/officeDocument/2006/relationships/image" Target="../media/image6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37.emf"/><Relationship Id="rId9"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image" Target="../media/image50.png"/><Relationship Id="rId13" Type="http://schemas.openxmlformats.org/officeDocument/2006/relationships/image" Target="../media/image55.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17" Type="http://schemas.openxmlformats.org/officeDocument/2006/relationships/image" Target="../media/image59.png"/><Relationship Id="rId2" Type="http://schemas.openxmlformats.org/officeDocument/2006/relationships/notesSlide" Target="../notesSlides/notesSlide30.xml"/><Relationship Id="rId16"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5" Type="http://schemas.openxmlformats.org/officeDocument/2006/relationships/image" Target="../media/image5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 Id="rId14" Type="http://schemas.openxmlformats.org/officeDocument/2006/relationships/image" Target="../media/image5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4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7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6.png"/><Relationship Id="rId7" Type="http://schemas.openxmlformats.org/officeDocument/2006/relationships/image" Target="../media/image71.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 Id="rId9" Type="http://schemas.openxmlformats.org/officeDocument/2006/relationships/hyperlink" Target="https://colab.research.google.com/github/zz4fap/t320_aprendizado_de_maquina/blob/main/notebooks/mlp/function_approximation_classification.ipynb" TargetMode="External"/></Relationships>
</file>

<file path=ppt/slides/_rels/slide43.xml.rels><?xml version="1.0" encoding="UTF-8" standalone="yes"?>
<Relationships xmlns="http://schemas.openxmlformats.org/package/2006/relationships"><Relationship Id="rId8" Type="http://schemas.openxmlformats.org/officeDocument/2006/relationships/image" Target="../media/image590.png"/><Relationship Id="rId3" Type="http://schemas.openxmlformats.org/officeDocument/2006/relationships/image" Target="../media/image550.png"/><Relationship Id="rId7" Type="http://schemas.openxmlformats.org/officeDocument/2006/relationships/image" Target="../media/image7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70.png"/><Relationship Id="rId5" Type="http://schemas.openxmlformats.org/officeDocument/2006/relationships/image" Target="../media/image73.png"/><Relationship Id="rId10" Type="http://schemas.openxmlformats.org/officeDocument/2006/relationships/image" Target="../media/image610.png"/><Relationship Id="rId4" Type="http://schemas.openxmlformats.org/officeDocument/2006/relationships/hyperlink" Target="https://colab.research.google.com/github/zz4fap/t320_aprendizado_de_maquina/blob/main/notebooks/mlp/function_approximation_regression.ipynb" TargetMode="External"/><Relationship Id="rId9" Type="http://schemas.openxmlformats.org/officeDocument/2006/relationships/image" Target="../media/image75.png"/></Relationships>
</file>

<file path=ppt/slides/_rels/slide44.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7.jpeg"/><Relationship Id="rId7" Type="http://schemas.openxmlformats.org/officeDocument/2006/relationships/image" Target="../media/image81.jpeg"/><Relationship Id="rId2" Type="http://schemas.openxmlformats.org/officeDocument/2006/relationships/image" Target="../media/image76.jpeg"/><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jpeg"/><Relationship Id="rId4" Type="http://schemas.openxmlformats.org/officeDocument/2006/relationships/image" Target="../media/image78.jpe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0.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9.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15" name="Agrupar 14">
            <a:extLst>
              <a:ext uri="{FF2B5EF4-FFF2-40B4-BE49-F238E27FC236}">
                <a16:creationId xmlns:a16="http://schemas.microsoft.com/office/drawing/2014/main" id="{1FCA792B-89AC-CDBC-BB0E-F3380AF562C9}"/>
              </a:ext>
            </a:extLst>
          </p:cNvPr>
          <p:cNvGrpSpPr/>
          <p:nvPr/>
        </p:nvGrpSpPr>
        <p:grpSpPr>
          <a:xfrm>
            <a:off x="4232265" y="1669541"/>
            <a:ext cx="3188707" cy="1140745"/>
            <a:chOff x="4232265" y="1669541"/>
            <a:chExt cx="3188707" cy="1140745"/>
          </a:xfrm>
        </p:grpSpPr>
        <p:grpSp>
          <p:nvGrpSpPr>
            <p:cNvPr id="12" name="Agrupar 11">
              <a:extLst>
                <a:ext uri="{FF2B5EF4-FFF2-40B4-BE49-F238E27FC236}">
                  <a16:creationId xmlns:a16="http://schemas.microsoft.com/office/drawing/2014/main" id="{0B1D12EA-77E9-1900-83B1-F8EDB98D0FB9}"/>
                </a:ext>
              </a:extLst>
            </p:cNvPr>
            <p:cNvGrpSpPr/>
            <p:nvPr/>
          </p:nvGrpSpPr>
          <p:grpSpPr>
            <a:xfrm>
              <a:off x="4232265" y="1669541"/>
              <a:ext cx="3188707" cy="1130256"/>
              <a:chOff x="4232265" y="1669541"/>
              <a:chExt cx="3188707" cy="1130256"/>
            </a:xfrm>
          </p:grpSpPr>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mc:AlternateContent xmlns:mc="http://schemas.openxmlformats.org/markup-compatibility/2006">
            <mc:Choice xmlns:a14="http://schemas.microsoft.com/office/drawing/2010/main" Requires="a14">
              <p:sp>
                <p:nvSpPr>
                  <p:cNvPr id="5" name="CaixaDeTexto 4">
                    <a:extLst>
                      <a:ext uri="{FF2B5EF4-FFF2-40B4-BE49-F238E27FC236}">
                        <a16:creationId xmlns:a16="http://schemas.microsoft.com/office/drawing/2014/main" id="{935E52E6-CE73-3BFC-1A10-1636BCE01368}"/>
                      </a:ext>
                    </a:extLst>
                  </p:cNvPr>
                  <p:cNvSpPr txBox="1"/>
                  <p:nvPr/>
                </p:nvSpPr>
                <p:spPr>
                  <a:xfrm>
                    <a:off x="5920640" y="241047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oMath>
                      </m:oMathPara>
                    </a14:m>
                    <a:endParaRPr lang="pt-BR" dirty="0"/>
                  </a:p>
                </p:txBody>
              </p:sp>
            </mc:Choice>
            <mc:Fallback>
              <p:sp>
                <p:nvSpPr>
                  <p:cNvPr id="5" name="CaixaDeTexto 4">
                    <a:extLst>
                      <a:ext uri="{FF2B5EF4-FFF2-40B4-BE49-F238E27FC236}">
                        <a16:creationId xmlns:a16="http://schemas.microsoft.com/office/drawing/2014/main" id="{935E52E6-CE73-3BFC-1A10-1636BCE01368}"/>
                      </a:ext>
                    </a:extLst>
                  </p:cNvPr>
                  <p:cNvSpPr txBox="1">
                    <a:spLocks noRot="1" noChangeAspect="1" noMove="1" noResize="1" noEditPoints="1" noAdjustHandles="1" noChangeArrowheads="1" noChangeShapeType="1" noTextEdit="1"/>
                  </p:cNvSpPr>
                  <p:nvPr/>
                </p:nvSpPr>
                <p:spPr>
                  <a:xfrm>
                    <a:off x="5920640" y="2410474"/>
                    <a:ext cx="436880" cy="369332"/>
                  </a:xfrm>
                  <a:prstGeom prst="rect">
                    <a:avLst/>
                  </a:prstGeom>
                  <a:blipFill>
                    <a:blip r:embed="rId10"/>
                    <a:stretch>
                      <a:fillRect b="-6557"/>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BF796622-77DA-F94D-3FB9-4435B4B9FA04}"/>
                  </a:ext>
                </a:extLst>
              </p:cNvPr>
              <p:cNvCxnSpPr>
                <a:cxnSpLocks/>
              </p:cNvCxnSpPr>
              <p:nvPr/>
            </p:nvCxnSpPr>
            <p:spPr>
              <a:xfrm flipV="1">
                <a:off x="6159651" y="2230975"/>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07C97C3B-9701-227D-EA96-16391984D7C5}"/>
                      </a:ext>
                    </a:extLst>
                  </p:cNvPr>
                  <p:cNvSpPr txBox="1"/>
                  <p:nvPr/>
                </p:nvSpPr>
                <p:spPr>
                  <a:xfrm>
                    <a:off x="4966093" y="2430465"/>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1</m:t>
                              </m:r>
                            </m:sub>
                          </m:sSub>
                        </m:oMath>
                      </m:oMathPara>
                    </a14:m>
                    <a:endParaRPr lang="pt-BR" dirty="0"/>
                  </a:p>
                </p:txBody>
              </p:sp>
            </mc:Choice>
            <mc:Fallback>
              <p:sp>
                <p:nvSpPr>
                  <p:cNvPr id="10" name="CaixaDeTexto 9">
                    <a:extLst>
                      <a:ext uri="{FF2B5EF4-FFF2-40B4-BE49-F238E27FC236}">
                        <a16:creationId xmlns:a16="http://schemas.microsoft.com/office/drawing/2014/main" id="{07C97C3B-9701-227D-EA96-16391984D7C5}"/>
                      </a:ext>
                    </a:extLst>
                  </p:cNvPr>
                  <p:cNvSpPr txBox="1">
                    <a:spLocks noRot="1" noChangeAspect="1" noMove="1" noResize="1" noEditPoints="1" noAdjustHandles="1" noChangeArrowheads="1" noChangeShapeType="1" noTextEdit="1"/>
                  </p:cNvSpPr>
                  <p:nvPr/>
                </p:nvSpPr>
                <p:spPr>
                  <a:xfrm>
                    <a:off x="4966093" y="2430465"/>
                    <a:ext cx="436880" cy="369332"/>
                  </a:xfrm>
                  <a:prstGeom prst="rect">
                    <a:avLst/>
                  </a:prstGeom>
                  <a:blipFill>
                    <a:blip r:embed="rId11"/>
                    <a:stretch>
                      <a:fillRect b="-6667"/>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B8CE59AB-EFA4-BE72-C93C-8AC58E8A177E}"/>
                  </a:ext>
                </a:extLst>
              </p:cNvPr>
              <p:cNvCxnSpPr>
                <a:cxnSpLocks/>
              </p:cNvCxnSpPr>
              <p:nvPr/>
            </p:nvCxnSpPr>
            <p:spPr>
              <a:xfrm flipV="1">
                <a:off x="5205104" y="2250966"/>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mc:AlternateContent xmlns:mc="http://schemas.openxmlformats.org/markup-compatibility/2006">
          <mc:Choice xmlns:a14="http://schemas.microsoft.com/office/drawing/2010/main" Requires="a14">
            <p:sp>
              <p:nvSpPr>
                <p:cNvPr id="13" name="CaixaDeTexto 12">
                  <a:extLst>
                    <a:ext uri="{FF2B5EF4-FFF2-40B4-BE49-F238E27FC236}">
                      <a16:creationId xmlns:a16="http://schemas.microsoft.com/office/drawing/2014/main" id="{2B59D627-BC7C-4BAA-A482-01860830DBC8}"/>
                    </a:ext>
                  </a:extLst>
                </p:cNvPr>
                <p:cNvSpPr txBox="1"/>
                <p:nvPr/>
              </p:nvSpPr>
              <p:spPr>
                <a:xfrm>
                  <a:off x="5522202" y="244095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oMath>
                    </m:oMathPara>
                  </a14:m>
                  <a:endParaRPr lang="pt-BR" dirty="0"/>
                </a:p>
              </p:txBody>
            </p:sp>
          </mc:Choice>
          <mc:Fallback>
            <p:sp>
              <p:nvSpPr>
                <p:cNvPr id="13" name="CaixaDeTexto 12">
                  <a:extLst>
                    <a:ext uri="{FF2B5EF4-FFF2-40B4-BE49-F238E27FC236}">
                      <a16:creationId xmlns:a16="http://schemas.microsoft.com/office/drawing/2014/main" id="{2B59D627-BC7C-4BAA-A482-01860830DBC8}"/>
                    </a:ext>
                  </a:extLst>
                </p:cNvPr>
                <p:cNvSpPr txBox="1">
                  <a:spLocks noRot="1" noChangeAspect="1" noMove="1" noResize="1" noEditPoints="1" noAdjustHandles="1" noChangeArrowheads="1" noChangeShapeType="1" noTextEdit="1"/>
                </p:cNvSpPr>
                <p:nvPr/>
              </p:nvSpPr>
              <p:spPr>
                <a:xfrm>
                  <a:off x="5522202" y="2440954"/>
                  <a:ext cx="436880" cy="369332"/>
                </a:xfrm>
                <a:prstGeom prst="rect">
                  <a:avLst/>
                </a:prstGeom>
                <a:blipFill>
                  <a:blip r:embed="rId12"/>
                  <a:stretch>
                    <a:fillRect/>
                  </a:stretch>
                </a:blipFill>
              </p:spPr>
              <p:txBody>
                <a:bodyPr/>
                <a:lstStyle/>
                <a:p>
                  <a:r>
                    <a:rPr lang="pt-BR">
                      <a:noFill/>
                    </a:rPr>
                    <a:t> </a:t>
                  </a:r>
                </a:p>
              </p:txBody>
            </p:sp>
          </mc:Fallback>
        </mc:AlternateContent>
        <p:cxnSp>
          <p:nvCxnSpPr>
            <p:cNvPr id="14" name="Conector de Seta Reta 13">
              <a:extLst>
                <a:ext uri="{FF2B5EF4-FFF2-40B4-BE49-F238E27FC236}">
                  <a16:creationId xmlns:a16="http://schemas.microsoft.com/office/drawing/2014/main" id="{CA00D3AE-CB5F-B8D4-5507-749E51E3DF47}"/>
                </a:ext>
              </a:extLst>
            </p:cNvPr>
            <p:cNvCxnSpPr>
              <a:cxnSpLocks/>
            </p:cNvCxnSpPr>
            <p:nvPr/>
          </p:nvCxnSpPr>
          <p:spPr>
            <a:xfrm flipV="1">
              <a:off x="5761213" y="2261455"/>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8680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a:bodyPr>
          <a:lstStyle/>
          <a:p>
            <a:r>
              <a:rPr lang="pt-BR" dirty="0"/>
              <a:t>Uma </a:t>
            </a:r>
            <a:r>
              <a:rPr lang="pt-BR" b="1" i="1" dirty="0"/>
              <a:t>rede neural artificial (RNA)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derivada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2848874"/>
                <a:ext cx="11140439" cy="40091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b="0" i="1" smtClean="0">
                                  <a:solidFill>
                                    <a:schemeClr val="tx1"/>
                                  </a:solidFill>
                                  <a:latin typeface="Cambria Math" panose="02040503050406030204" pitchFamily="18" charset="0"/>
                                </a:rPr>
                                <m:t>3</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b="0" i="1" smtClean="0">
                                  <a:solidFill>
                                    <a:schemeClr val="tx1"/>
                                  </a:solidFill>
                                  <a:latin typeface="Cambria Math" panose="02040503050406030204" pitchFamily="18" charset="0"/>
                                </a:rPr>
                                <m:t>3</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b="0" i="1" smtClean="0">
                                  <a:solidFill>
                                    <a:schemeClr val="tx1"/>
                                  </a:solidFill>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(em geral, de forma aleatória) com valores maiores do que 1, haverá a multiplicação de vários valores assim, podendo resultar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à divergência.</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2848874"/>
                <a:ext cx="11140439" cy="4009126"/>
              </a:xfrm>
              <a:blipFill>
                <a:blip r:embed="rId3"/>
                <a:stretch>
                  <a:fillRect l="-985" b="-3040"/>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50749" y="2789378"/>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8" name="CaixaDeTexto 7">
                <a:extLst>
                  <a:ext uri="{FF2B5EF4-FFF2-40B4-BE49-F238E27FC236}">
                    <a16:creationId xmlns:a16="http://schemas.microsoft.com/office/drawing/2014/main" id="{6FBFF077-F3C9-473A-1A4C-80E1393B997C}"/>
                  </a:ext>
                </a:extLst>
              </p:cNvPr>
              <p:cNvSpPr txBox="1"/>
              <p:nvPr/>
            </p:nvSpPr>
            <p:spPr>
              <a:xfrm>
                <a:off x="9206039" y="2341439"/>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9206039" y="2341439"/>
                <a:ext cx="2530293" cy="664349"/>
              </a:xfrm>
              <a:prstGeom prst="rect">
                <a:avLst/>
              </a:prstGeom>
              <a:blipFill>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id="{7613A4EA-8A6C-E622-65F0-F50F47ED811D}"/>
              </a:ext>
            </a:extLst>
          </p:cNvPr>
          <p:cNvCxnSpPr>
            <a:cxnSpLocks/>
            <a:stCxn id="15" idx="0"/>
            <a:endCxn id="8" idx="1"/>
          </p:cNvCxnSpPr>
          <p:nvPr/>
        </p:nvCxnSpPr>
        <p:spPr>
          <a:xfrm flipV="1">
            <a:off x="7444704" y="2673614"/>
            <a:ext cx="1761335" cy="1157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3" name="Agrupar 52">
            <a:extLst>
              <a:ext uri="{FF2B5EF4-FFF2-40B4-BE49-F238E27FC236}">
                <a16:creationId xmlns:a16="http://schemas.microsoft.com/office/drawing/2014/main" id="{5387FC49-081A-A801-5991-BFD4CB1DD4AD}"/>
              </a:ext>
            </a:extLst>
          </p:cNvPr>
          <p:cNvGrpSpPr/>
          <p:nvPr/>
        </p:nvGrpSpPr>
        <p:grpSpPr>
          <a:xfrm>
            <a:off x="3923083" y="1234330"/>
            <a:ext cx="4180699" cy="1140745"/>
            <a:chOff x="4501646" y="1270405"/>
            <a:chExt cx="4180699" cy="1140745"/>
          </a:xfrm>
        </p:grpSpPr>
        <mc:AlternateContent xmlns:mc="http://schemas.openxmlformats.org/markup-compatibility/2006">
          <mc:Choice xmlns:a14="http://schemas.microsoft.com/office/drawing/2010/main" Requires="a14">
            <p:sp>
              <p:nvSpPr>
                <p:cNvPr id="19" name="Elipse 18">
                  <a:extLst>
                    <a:ext uri="{FF2B5EF4-FFF2-40B4-BE49-F238E27FC236}">
                      <a16:creationId xmlns:a16="http://schemas.microsoft.com/office/drawing/2014/main" id="{81C22FF9-AD56-9169-FD9C-E18E18A8E6EB}"/>
                    </a:ext>
                  </a:extLst>
                </p:cNvPr>
                <p:cNvSpPr/>
                <p:nvPr/>
              </p:nvSpPr>
              <p:spPr>
                <a:xfrm>
                  <a:off x="5624719" y="1543839"/>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p:sp>
              <p:nvSpPr>
                <p:cNvPr id="19" name="Elipse 18">
                  <a:extLst>
                    <a:ext uri="{FF2B5EF4-FFF2-40B4-BE49-F238E27FC236}">
                      <a16:creationId xmlns:a16="http://schemas.microsoft.com/office/drawing/2014/main" id="{81C22FF9-AD56-9169-FD9C-E18E18A8E6EB}"/>
                    </a:ext>
                  </a:extLst>
                </p:cNvPr>
                <p:cNvSpPr>
                  <a:spLocks noRot="1" noChangeAspect="1" noMove="1" noResize="1" noEditPoints="1" noAdjustHandles="1" noChangeArrowheads="1" noChangeShapeType="1" noTextEdit="1"/>
                </p:cNvSpPr>
                <p:nvPr/>
              </p:nvSpPr>
              <p:spPr>
                <a:xfrm>
                  <a:off x="5624719" y="1543839"/>
                  <a:ext cx="468000" cy="468000"/>
                </a:xfrm>
                <a:prstGeom prst="ellipse">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0" name="Elipse 19">
                  <a:extLst>
                    <a:ext uri="{FF2B5EF4-FFF2-40B4-BE49-F238E27FC236}">
                      <a16:creationId xmlns:a16="http://schemas.microsoft.com/office/drawing/2014/main" id="{37EF5DA9-B940-DA6C-1645-2479126F43A2}"/>
                    </a:ext>
                  </a:extLst>
                </p:cNvPr>
                <p:cNvSpPr/>
                <p:nvPr/>
              </p:nvSpPr>
              <p:spPr>
                <a:xfrm>
                  <a:off x="6626901" y="1543839"/>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p:sp>
              <p:nvSpPr>
                <p:cNvPr id="20" name="Elipse 19">
                  <a:extLst>
                    <a:ext uri="{FF2B5EF4-FFF2-40B4-BE49-F238E27FC236}">
                      <a16:creationId xmlns:a16="http://schemas.microsoft.com/office/drawing/2014/main" id="{37EF5DA9-B940-DA6C-1645-2479126F43A2}"/>
                    </a:ext>
                  </a:extLst>
                </p:cNvPr>
                <p:cNvSpPr>
                  <a:spLocks noRot="1" noChangeAspect="1" noMove="1" noResize="1" noEditPoints="1" noAdjustHandles="1" noChangeArrowheads="1" noChangeShapeType="1" noTextEdit="1"/>
                </p:cNvSpPr>
                <p:nvPr/>
              </p:nvSpPr>
              <p:spPr>
                <a:xfrm>
                  <a:off x="6626901" y="1543839"/>
                  <a:ext cx="468000" cy="468000"/>
                </a:xfrm>
                <a:prstGeom prst="ellipse">
                  <a:avLst/>
                </a:prstGeom>
                <a:blipFill>
                  <a:blip r:embed="rId5"/>
                  <a:stretch>
                    <a:fillRect/>
                  </a:stretch>
                </a:blipFill>
              </p:spPr>
              <p:txBody>
                <a:bodyPr/>
                <a:lstStyle/>
                <a:p>
                  <a:r>
                    <a:rPr lang="pt-BR">
                      <a:noFill/>
                    </a:rPr>
                    <a:t> </a:t>
                  </a:r>
                </a:p>
              </p:txBody>
            </p:sp>
          </mc:Fallback>
        </mc:AlternateContent>
        <p:sp>
          <p:nvSpPr>
            <p:cNvPr id="22" name="Retângulo 21">
              <a:extLst>
                <a:ext uri="{FF2B5EF4-FFF2-40B4-BE49-F238E27FC236}">
                  <a16:creationId xmlns:a16="http://schemas.microsoft.com/office/drawing/2014/main" id="{87F070D7-3291-A677-03F7-85D4DAAA7AE6}"/>
                </a:ext>
              </a:extLst>
            </p:cNvPr>
            <p:cNvSpPr/>
            <p:nvPr/>
          </p:nvSpPr>
          <p:spPr>
            <a:xfrm>
              <a:off x="4982537" y="1723839"/>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3" name="Conector de seta reta 15">
              <a:extLst>
                <a:ext uri="{FF2B5EF4-FFF2-40B4-BE49-F238E27FC236}">
                  <a16:creationId xmlns:a16="http://schemas.microsoft.com/office/drawing/2014/main" id="{3A6F5EC2-4087-59F3-6C78-495A96FFC1B0}"/>
                </a:ext>
              </a:extLst>
            </p:cNvPr>
            <p:cNvCxnSpPr>
              <a:stCxn id="22" idx="3"/>
              <a:endCxn id="19" idx="2"/>
            </p:cNvCxnSpPr>
            <p:nvPr/>
          </p:nvCxnSpPr>
          <p:spPr>
            <a:xfrm>
              <a:off x="5090537" y="1777839"/>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4" name="CaixaDeTexto 23">
                  <a:extLst>
                    <a:ext uri="{FF2B5EF4-FFF2-40B4-BE49-F238E27FC236}">
                      <a16:creationId xmlns:a16="http://schemas.microsoft.com/office/drawing/2014/main" id="{7DEE2945-609E-539F-D058-BCB9BB20530E}"/>
                    </a:ext>
                  </a:extLst>
                </p:cNvPr>
                <p:cNvSpPr txBox="1"/>
                <p:nvPr/>
              </p:nvSpPr>
              <p:spPr>
                <a:xfrm>
                  <a:off x="4501646" y="15931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p:sp>
              <p:nvSpPr>
                <p:cNvPr id="24" name="CaixaDeTexto 23">
                  <a:extLst>
                    <a:ext uri="{FF2B5EF4-FFF2-40B4-BE49-F238E27FC236}">
                      <a16:creationId xmlns:a16="http://schemas.microsoft.com/office/drawing/2014/main" id="{7DEE2945-609E-539F-D058-BCB9BB20530E}"/>
                    </a:ext>
                  </a:extLst>
                </p:cNvPr>
                <p:cNvSpPr txBox="1">
                  <a:spLocks noRot="1" noChangeAspect="1" noMove="1" noResize="1" noEditPoints="1" noAdjustHandles="1" noChangeArrowheads="1" noChangeShapeType="1" noTextEdit="1"/>
                </p:cNvSpPr>
                <p:nvPr/>
              </p:nvSpPr>
              <p:spPr>
                <a:xfrm>
                  <a:off x="4501646" y="1593173"/>
                  <a:ext cx="290146" cy="338554"/>
                </a:xfrm>
                <a:prstGeom prst="rect">
                  <a:avLst/>
                </a:prstGeom>
                <a:blipFill>
                  <a:blip r:embed="rId6"/>
                  <a:stretch>
                    <a:fillRect r="-87234" b="-8929"/>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25" name="CaixaDeTexto 24">
                  <a:extLst>
                    <a:ext uri="{FF2B5EF4-FFF2-40B4-BE49-F238E27FC236}">
                      <a16:creationId xmlns:a16="http://schemas.microsoft.com/office/drawing/2014/main" id="{76A6EF18-B0EA-7F81-D413-AC84059FE1F7}"/>
                    </a:ext>
                  </a:extLst>
                </p:cNvPr>
                <p:cNvSpPr txBox="1"/>
                <p:nvPr/>
              </p:nvSpPr>
              <p:spPr>
                <a:xfrm>
                  <a:off x="5179464" y="14731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p:sp>
              <p:nvSpPr>
                <p:cNvPr id="25" name="CaixaDeTexto 24">
                  <a:extLst>
                    <a:ext uri="{FF2B5EF4-FFF2-40B4-BE49-F238E27FC236}">
                      <a16:creationId xmlns:a16="http://schemas.microsoft.com/office/drawing/2014/main" id="{76A6EF18-B0EA-7F81-D413-AC84059FE1F7}"/>
                    </a:ext>
                  </a:extLst>
                </p:cNvPr>
                <p:cNvSpPr txBox="1">
                  <a:spLocks noRot="1" noChangeAspect="1" noMove="1" noResize="1" noEditPoints="1" noAdjustHandles="1" noChangeArrowheads="1" noChangeShapeType="1" noTextEdit="1"/>
                </p:cNvSpPr>
                <p:nvPr/>
              </p:nvSpPr>
              <p:spPr>
                <a:xfrm>
                  <a:off x="5179464" y="1473189"/>
                  <a:ext cx="290146" cy="338554"/>
                </a:xfrm>
                <a:prstGeom prst="rect">
                  <a:avLst/>
                </a:prstGeom>
                <a:blipFill>
                  <a:blip r:embed="rId7"/>
                  <a:stretch>
                    <a:fillRect r="-25532"/>
                  </a:stretch>
                </a:blipFill>
              </p:spPr>
              <p:txBody>
                <a:bodyPr/>
                <a:lstStyle/>
                <a:p>
                  <a:r>
                    <a:rPr lang="pt-BR">
                      <a:noFill/>
                    </a:rPr>
                    <a:t> </a:t>
                  </a:r>
                </a:p>
              </p:txBody>
            </p:sp>
          </mc:Fallback>
        </mc:AlternateContent>
        <p:cxnSp>
          <p:nvCxnSpPr>
            <p:cNvPr id="27" name="Conector de seta reta 15">
              <a:extLst>
                <a:ext uri="{FF2B5EF4-FFF2-40B4-BE49-F238E27FC236}">
                  <a16:creationId xmlns:a16="http://schemas.microsoft.com/office/drawing/2014/main" id="{E799E6AE-6308-0D1F-4AB8-CF1B412BE9FA}"/>
                </a:ext>
              </a:extLst>
            </p:cNvPr>
            <p:cNvCxnSpPr/>
            <p:nvPr/>
          </p:nvCxnSpPr>
          <p:spPr>
            <a:xfrm>
              <a:off x="6092719" y="1778805"/>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CaixaDeTexto 27">
                  <a:extLst>
                    <a:ext uri="{FF2B5EF4-FFF2-40B4-BE49-F238E27FC236}">
                      <a16:creationId xmlns:a16="http://schemas.microsoft.com/office/drawing/2014/main" id="{FAF78A10-3ED0-7B71-8F0D-469D7545143C}"/>
                    </a:ext>
                  </a:extLst>
                </p:cNvPr>
                <p:cNvSpPr txBox="1"/>
                <p:nvPr/>
              </p:nvSpPr>
              <p:spPr>
                <a:xfrm>
                  <a:off x="6138886" y="14731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p:sp>
              <p:nvSpPr>
                <p:cNvPr id="28" name="CaixaDeTexto 27">
                  <a:extLst>
                    <a:ext uri="{FF2B5EF4-FFF2-40B4-BE49-F238E27FC236}">
                      <a16:creationId xmlns:a16="http://schemas.microsoft.com/office/drawing/2014/main" id="{FAF78A10-3ED0-7B71-8F0D-469D7545143C}"/>
                    </a:ext>
                  </a:extLst>
                </p:cNvPr>
                <p:cNvSpPr txBox="1">
                  <a:spLocks noRot="1" noChangeAspect="1" noMove="1" noResize="1" noEditPoints="1" noAdjustHandles="1" noChangeArrowheads="1" noChangeShapeType="1" noTextEdit="1"/>
                </p:cNvSpPr>
                <p:nvPr/>
              </p:nvSpPr>
              <p:spPr>
                <a:xfrm>
                  <a:off x="6138886" y="1473189"/>
                  <a:ext cx="290146" cy="338554"/>
                </a:xfrm>
                <a:prstGeom prst="rect">
                  <a:avLst/>
                </a:prstGeom>
                <a:blipFill>
                  <a:blip r:embed="rId8"/>
                  <a:stretch>
                    <a:fillRect r="-25000"/>
                  </a:stretch>
                </a:blipFill>
              </p:spPr>
              <p:txBody>
                <a:bodyPr/>
                <a:lstStyle/>
                <a:p>
                  <a:r>
                    <a:rPr lang="pt-BR">
                      <a:noFill/>
                    </a:rPr>
                    <a:t> </a:t>
                  </a:r>
                </a:p>
              </p:txBody>
            </p:sp>
          </mc:Fallback>
        </mc:AlternateContent>
        <p:sp>
          <p:nvSpPr>
            <p:cNvPr id="16" name="CaixaDeTexto 15">
              <a:extLst>
                <a:ext uri="{FF2B5EF4-FFF2-40B4-BE49-F238E27FC236}">
                  <a16:creationId xmlns:a16="http://schemas.microsoft.com/office/drawing/2014/main" id="{7E7FBCEE-F7A4-591F-22F5-0418A618187D}"/>
                </a:ext>
              </a:extLst>
            </p:cNvPr>
            <p:cNvSpPr txBox="1"/>
            <p:nvPr/>
          </p:nvSpPr>
          <p:spPr>
            <a:xfrm>
              <a:off x="5739298" y="1270405"/>
              <a:ext cx="342900" cy="276999"/>
            </a:xfrm>
            <a:prstGeom prst="rect">
              <a:avLst/>
            </a:prstGeom>
            <a:noFill/>
          </p:spPr>
          <p:txBody>
            <a:bodyPr wrap="square" rtlCol="0">
              <a:spAutoFit/>
            </a:bodyPr>
            <a:lstStyle/>
            <a:p>
              <a:r>
                <a:rPr lang="pt-BR" sz="1200" dirty="0"/>
                <a:t>1</a:t>
              </a:r>
            </a:p>
          </p:txBody>
        </p:sp>
        <p:sp>
          <p:nvSpPr>
            <p:cNvPr id="18" name="CaixaDeTexto 17">
              <a:extLst>
                <a:ext uri="{FF2B5EF4-FFF2-40B4-BE49-F238E27FC236}">
                  <a16:creationId xmlns:a16="http://schemas.microsoft.com/office/drawing/2014/main" id="{60570651-0009-B696-F544-8C19AB7E3837}"/>
                </a:ext>
              </a:extLst>
            </p:cNvPr>
            <p:cNvSpPr txBox="1"/>
            <p:nvPr/>
          </p:nvSpPr>
          <p:spPr>
            <a:xfrm>
              <a:off x="6734313" y="1270405"/>
              <a:ext cx="342900" cy="276999"/>
            </a:xfrm>
            <a:prstGeom prst="rect">
              <a:avLst/>
            </a:prstGeom>
            <a:noFill/>
          </p:spPr>
          <p:txBody>
            <a:bodyPr wrap="square" rtlCol="0">
              <a:spAutoFit/>
            </a:bodyPr>
            <a:lstStyle/>
            <a:p>
              <a:r>
                <a:rPr lang="pt-BR" sz="1200" dirty="0"/>
                <a:t>2</a:t>
              </a:r>
            </a:p>
          </p:txBody>
        </p:sp>
        <mc:AlternateContent xmlns:mc="http://schemas.openxmlformats.org/markup-compatibility/2006">
          <mc:Choice xmlns:a14="http://schemas.microsoft.com/office/drawing/2010/main" Requires="a14">
            <p:sp>
              <p:nvSpPr>
                <p:cNvPr id="10" name="CaixaDeTexto 9">
                  <a:extLst>
                    <a:ext uri="{FF2B5EF4-FFF2-40B4-BE49-F238E27FC236}">
                      <a16:creationId xmlns:a16="http://schemas.microsoft.com/office/drawing/2014/main" id="{C13268F1-F60C-AC94-C7E8-1DA44E31196C}"/>
                    </a:ext>
                  </a:extLst>
                </p:cNvPr>
                <p:cNvSpPr txBox="1"/>
                <p:nvPr/>
              </p:nvSpPr>
              <p:spPr>
                <a:xfrm>
                  <a:off x="6190021" y="2011338"/>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oMath>
                    </m:oMathPara>
                  </a14:m>
                  <a:endParaRPr lang="pt-BR" dirty="0"/>
                </a:p>
              </p:txBody>
            </p:sp>
          </mc:Choice>
          <mc:Fallback>
            <p:sp>
              <p:nvSpPr>
                <p:cNvPr id="10" name="CaixaDeTexto 9">
                  <a:extLst>
                    <a:ext uri="{FF2B5EF4-FFF2-40B4-BE49-F238E27FC236}">
                      <a16:creationId xmlns:a16="http://schemas.microsoft.com/office/drawing/2014/main" id="{C13268F1-F60C-AC94-C7E8-1DA44E31196C}"/>
                    </a:ext>
                  </a:extLst>
                </p:cNvPr>
                <p:cNvSpPr txBox="1">
                  <a:spLocks noRot="1" noChangeAspect="1" noMove="1" noResize="1" noEditPoints="1" noAdjustHandles="1" noChangeArrowheads="1" noChangeShapeType="1" noTextEdit="1"/>
                </p:cNvSpPr>
                <p:nvPr/>
              </p:nvSpPr>
              <p:spPr>
                <a:xfrm>
                  <a:off x="6190021" y="2011338"/>
                  <a:ext cx="436880" cy="369332"/>
                </a:xfrm>
                <a:prstGeom prst="rect">
                  <a:avLst/>
                </a:prstGeom>
                <a:blipFill>
                  <a:blip r:embed="rId9"/>
                  <a:stretch>
                    <a:fillRect b="-6557"/>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AC5FAFD6-E417-8912-0508-FBA352FA65C6}"/>
                </a:ext>
              </a:extLst>
            </p:cNvPr>
            <p:cNvCxnSpPr>
              <a:cxnSpLocks/>
            </p:cNvCxnSpPr>
            <p:nvPr/>
          </p:nvCxnSpPr>
          <p:spPr>
            <a:xfrm flipV="1">
              <a:off x="6429032" y="1831839"/>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12" name="CaixaDeTexto 11">
                  <a:extLst>
                    <a:ext uri="{FF2B5EF4-FFF2-40B4-BE49-F238E27FC236}">
                      <a16:creationId xmlns:a16="http://schemas.microsoft.com/office/drawing/2014/main" id="{A0E9A8C6-A293-FA26-8CE9-F7185463D6BE}"/>
                    </a:ext>
                  </a:extLst>
                </p:cNvPr>
                <p:cNvSpPr txBox="1"/>
                <p:nvPr/>
              </p:nvSpPr>
              <p:spPr>
                <a:xfrm>
                  <a:off x="5235474" y="2031329"/>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1</m:t>
                            </m:r>
                          </m:sub>
                        </m:sSub>
                      </m:oMath>
                    </m:oMathPara>
                  </a14:m>
                  <a:endParaRPr lang="pt-BR" dirty="0"/>
                </a:p>
              </p:txBody>
            </p:sp>
          </mc:Choice>
          <mc:Fallback>
            <p:sp>
              <p:nvSpPr>
                <p:cNvPr id="12" name="CaixaDeTexto 11">
                  <a:extLst>
                    <a:ext uri="{FF2B5EF4-FFF2-40B4-BE49-F238E27FC236}">
                      <a16:creationId xmlns:a16="http://schemas.microsoft.com/office/drawing/2014/main" id="{A0E9A8C6-A293-FA26-8CE9-F7185463D6BE}"/>
                    </a:ext>
                  </a:extLst>
                </p:cNvPr>
                <p:cNvSpPr txBox="1">
                  <a:spLocks noRot="1" noChangeAspect="1" noMove="1" noResize="1" noEditPoints="1" noAdjustHandles="1" noChangeArrowheads="1" noChangeShapeType="1" noTextEdit="1"/>
                </p:cNvSpPr>
                <p:nvPr/>
              </p:nvSpPr>
              <p:spPr>
                <a:xfrm>
                  <a:off x="5235474" y="2031329"/>
                  <a:ext cx="436880" cy="369332"/>
                </a:xfrm>
                <a:prstGeom prst="rect">
                  <a:avLst/>
                </a:prstGeom>
                <a:blipFill>
                  <a:blip r:embed="rId10"/>
                  <a:stretch>
                    <a:fillRect b="-6557"/>
                  </a:stretch>
                </a:blipFill>
              </p:spPr>
              <p:txBody>
                <a:bodyPr/>
                <a:lstStyle/>
                <a:p>
                  <a:r>
                    <a:rPr lang="pt-BR">
                      <a:noFill/>
                    </a:rPr>
                    <a:t> </a:t>
                  </a:r>
                </a:p>
              </p:txBody>
            </p:sp>
          </mc:Fallback>
        </mc:AlternateContent>
        <p:cxnSp>
          <p:nvCxnSpPr>
            <p:cNvPr id="13" name="Conector de Seta Reta 12">
              <a:extLst>
                <a:ext uri="{FF2B5EF4-FFF2-40B4-BE49-F238E27FC236}">
                  <a16:creationId xmlns:a16="http://schemas.microsoft.com/office/drawing/2014/main" id="{E1232793-A53B-0478-2175-EFA1A567F317}"/>
                </a:ext>
              </a:extLst>
            </p:cNvPr>
            <p:cNvCxnSpPr>
              <a:cxnSpLocks/>
            </p:cNvCxnSpPr>
            <p:nvPr/>
          </p:nvCxnSpPr>
          <p:spPr>
            <a:xfrm flipV="1">
              <a:off x="5474485" y="1851830"/>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6" name="CaixaDeTexto 5">
                  <a:extLst>
                    <a:ext uri="{FF2B5EF4-FFF2-40B4-BE49-F238E27FC236}">
                      <a16:creationId xmlns:a16="http://schemas.microsoft.com/office/drawing/2014/main" id="{938D9FAF-ABAF-B31B-199A-DB9E77AD699E}"/>
                    </a:ext>
                  </a:extLst>
                </p:cNvPr>
                <p:cNvSpPr txBox="1"/>
                <p:nvPr/>
              </p:nvSpPr>
              <p:spPr>
                <a:xfrm>
                  <a:off x="5791583" y="2041818"/>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1</m:t>
                            </m:r>
                          </m:sub>
                        </m:sSub>
                      </m:oMath>
                    </m:oMathPara>
                  </a14:m>
                  <a:endParaRPr lang="pt-BR" dirty="0"/>
                </a:p>
              </p:txBody>
            </p:sp>
          </mc:Choice>
          <mc:Fallback>
            <p:sp>
              <p:nvSpPr>
                <p:cNvPr id="6" name="CaixaDeTexto 5">
                  <a:extLst>
                    <a:ext uri="{FF2B5EF4-FFF2-40B4-BE49-F238E27FC236}">
                      <a16:creationId xmlns:a16="http://schemas.microsoft.com/office/drawing/2014/main" id="{938D9FAF-ABAF-B31B-199A-DB9E77AD699E}"/>
                    </a:ext>
                  </a:extLst>
                </p:cNvPr>
                <p:cNvSpPr txBox="1">
                  <a:spLocks noRot="1" noChangeAspect="1" noMove="1" noResize="1" noEditPoints="1" noAdjustHandles="1" noChangeArrowheads="1" noChangeShapeType="1" noTextEdit="1"/>
                </p:cNvSpPr>
                <p:nvPr/>
              </p:nvSpPr>
              <p:spPr>
                <a:xfrm>
                  <a:off x="5791583" y="2041818"/>
                  <a:ext cx="436880" cy="369332"/>
                </a:xfrm>
                <a:prstGeom prst="rect">
                  <a:avLst/>
                </a:prstGeom>
                <a:blipFill>
                  <a:blip r:embed="rId11"/>
                  <a:stretch>
                    <a:fillRect/>
                  </a:stretch>
                </a:blipFill>
              </p:spPr>
              <p:txBody>
                <a:bodyPr/>
                <a:lstStyle/>
                <a:p>
                  <a:r>
                    <a:rPr lang="pt-BR">
                      <a:noFill/>
                    </a:rPr>
                    <a:t> </a:t>
                  </a:r>
                </a:p>
              </p:txBody>
            </p:sp>
          </mc:Fallback>
        </mc:AlternateContent>
        <p:cxnSp>
          <p:nvCxnSpPr>
            <p:cNvPr id="7" name="Conector de Seta Reta 6">
              <a:extLst>
                <a:ext uri="{FF2B5EF4-FFF2-40B4-BE49-F238E27FC236}">
                  <a16:creationId xmlns:a16="http://schemas.microsoft.com/office/drawing/2014/main" id="{A4803D75-4896-3BC8-AD6F-79B897D68B31}"/>
                </a:ext>
              </a:extLst>
            </p:cNvPr>
            <p:cNvCxnSpPr>
              <a:cxnSpLocks/>
            </p:cNvCxnSpPr>
            <p:nvPr/>
          </p:nvCxnSpPr>
          <p:spPr>
            <a:xfrm flipV="1">
              <a:off x="6030594" y="1862319"/>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29" name="Elipse 28">
                  <a:extLst>
                    <a:ext uri="{FF2B5EF4-FFF2-40B4-BE49-F238E27FC236}">
                      <a16:creationId xmlns:a16="http://schemas.microsoft.com/office/drawing/2014/main" id="{9909DEEC-6EE4-F87D-6D3B-83F89F15E699}"/>
                    </a:ext>
                  </a:extLst>
                </p:cNvPr>
                <p:cNvSpPr/>
                <p:nvPr/>
              </p:nvSpPr>
              <p:spPr>
                <a:xfrm>
                  <a:off x="7618893" y="1551224"/>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p:sp>
              <p:nvSpPr>
                <p:cNvPr id="29" name="Elipse 28">
                  <a:extLst>
                    <a:ext uri="{FF2B5EF4-FFF2-40B4-BE49-F238E27FC236}">
                      <a16:creationId xmlns:a16="http://schemas.microsoft.com/office/drawing/2014/main" id="{9909DEEC-6EE4-F87D-6D3B-83F89F15E699}"/>
                    </a:ext>
                  </a:extLst>
                </p:cNvPr>
                <p:cNvSpPr>
                  <a:spLocks noRot="1" noChangeAspect="1" noMove="1" noResize="1" noEditPoints="1" noAdjustHandles="1" noChangeArrowheads="1" noChangeShapeType="1" noTextEdit="1"/>
                </p:cNvSpPr>
                <p:nvPr/>
              </p:nvSpPr>
              <p:spPr>
                <a:xfrm>
                  <a:off x="7618893" y="1551224"/>
                  <a:ext cx="468000" cy="468000"/>
                </a:xfrm>
                <a:prstGeom prst="ellipse">
                  <a:avLst/>
                </a:prstGeom>
                <a:blipFill>
                  <a:blip r:embed="rId12"/>
                  <a:stretch>
                    <a:fillRect/>
                  </a:stretch>
                </a:blipFill>
              </p:spPr>
              <p:txBody>
                <a:bodyPr/>
                <a:lstStyle/>
                <a:p>
                  <a:r>
                    <a:rPr lang="pt-BR">
                      <a:noFill/>
                    </a:rPr>
                    <a:t> </a:t>
                  </a:r>
                </a:p>
              </p:txBody>
            </p:sp>
          </mc:Fallback>
        </mc:AlternateContent>
        <p:cxnSp>
          <p:nvCxnSpPr>
            <p:cNvPr id="30" name="Conector de seta reta 10">
              <a:extLst>
                <a:ext uri="{FF2B5EF4-FFF2-40B4-BE49-F238E27FC236}">
                  <a16:creationId xmlns:a16="http://schemas.microsoft.com/office/drawing/2014/main" id="{C126E3E8-E8DA-A2EE-62BE-8BFCE84630BA}"/>
                </a:ext>
              </a:extLst>
            </p:cNvPr>
            <p:cNvCxnSpPr>
              <a:cxnSpLocks/>
            </p:cNvCxnSpPr>
            <p:nvPr/>
          </p:nvCxnSpPr>
          <p:spPr>
            <a:xfrm>
              <a:off x="8086893" y="1785224"/>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1" name="CaixaDeTexto 30">
                  <a:extLst>
                    <a:ext uri="{FF2B5EF4-FFF2-40B4-BE49-F238E27FC236}">
                      <a16:creationId xmlns:a16="http://schemas.microsoft.com/office/drawing/2014/main" id="{326EB73C-4AA8-B2AA-4F8D-09585351C894}"/>
                    </a:ext>
                  </a:extLst>
                </p:cNvPr>
                <p:cNvSpPr txBox="1"/>
                <p:nvPr/>
              </p:nvSpPr>
              <p:spPr>
                <a:xfrm>
                  <a:off x="8392199" y="1613789"/>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p:sp>
              <p:nvSpPr>
                <p:cNvPr id="31" name="CaixaDeTexto 30">
                  <a:extLst>
                    <a:ext uri="{FF2B5EF4-FFF2-40B4-BE49-F238E27FC236}">
                      <a16:creationId xmlns:a16="http://schemas.microsoft.com/office/drawing/2014/main" id="{326EB73C-4AA8-B2AA-4F8D-09585351C894}"/>
                    </a:ext>
                  </a:extLst>
                </p:cNvPr>
                <p:cNvSpPr txBox="1">
                  <a:spLocks noRot="1" noChangeAspect="1" noMove="1" noResize="1" noEditPoints="1" noAdjustHandles="1" noChangeArrowheads="1" noChangeShapeType="1" noTextEdit="1"/>
                </p:cNvSpPr>
                <p:nvPr/>
              </p:nvSpPr>
              <p:spPr>
                <a:xfrm>
                  <a:off x="8392199" y="1613789"/>
                  <a:ext cx="290146" cy="338554"/>
                </a:xfrm>
                <a:prstGeom prst="rect">
                  <a:avLst/>
                </a:prstGeom>
                <a:blipFill>
                  <a:blip r:embed="rId13"/>
                  <a:stretch>
                    <a:fillRect r="-89362" b="-10909"/>
                  </a:stretch>
                </a:blipFill>
              </p:spPr>
              <p:txBody>
                <a:bodyPr/>
                <a:lstStyle/>
                <a:p>
                  <a:r>
                    <a:rPr lang="pt-BR">
                      <a:noFill/>
                    </a:rPr>
                    <a:t> </a:t>
                  </a:r>
                </a:p>
              </p:txBody>
            </p:sp>
          </mc:Fallback>
        </mc:AlternateContent>
        <p:cxnSp>
          <p:nvCxnSpPr>
            <p:cNvPr id="32" name="Conector de seta reta 15">
              <a:extLst>
                <a:ext uri="{FF2B5EF4-FFF2-40B4-BE49-F238E27FC236}">
                  <a16:creationId xmlns:a16="http://schemas.microsoft.com/office/drawing/2014/main" id="{083B4131-AD45-FF9C-6EBD-BDE24066AD3B}"/>
                </a:ext>
              </a:extLst>
            </p:cNvPr>
            <p:cNvCxnSpPr/>
            <p:nvPr/>
          </p:nvCxnSpPr>
          <p:spPr>
            <a:xfrm>
              <a:off x="7084711" y="1786190"/>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3" name="CaixaDeTexto 32">
                  <a:extLst>
                    <a:ext uri="{FF2B5EF4-FFF2-40B4-BE49-F238E27FC236}">
                      <a16:creationId xmlns:a16="http://schemas.microsoft.com/office/drawing/2014/main" id="{872BADB7-3EB9-7B86-0220-E3EEEEBA6442}"/>
                    </a:ext>
                  </a:extLst>
                </p:cNvPr>
                <p:cNvSpPr txBox="1"/>
                <p:nvPr/>
              </p:nvSpPr>
              <p:spPr>
                <a:xfrm>
                  <a:off x="7130878" y="1480574"/>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3</m:t>
                            </m:r>
                          </m:sub>
                        </m:sSub>
                      </m:oMath>
                    </m:oMathPara>
                  </a14:m>
                  <a:endParaRPr lang="pt-BR" sz="1600" dirty="0"/>
                </a:p>
              </p:txBody>
            </p:sp>
          </mc:Choice>
          <mc:Fallback>
            <p:sp>
              <p:nvSpPr>
                <p:cNvPr id="33" name="CaixaDeTexto 32">
                  <a:extLst>
                    <a:ext uri="{FF2B5EF4-FFF2-40B4-BE49-F238E27FC236}">
                      <a16:creationId xmlns:a16="http://schemas.microsoft.com/office/drawing/2014/main" id="{872BADB7-3EB9-7B86-0220-E3EEEEBA6442}"/>
                    </a:ext>
                  </a:extLst>
                </p:cNvPr>
                <p:cNvSpPr txBox="1">
                  <a:spLocks noRot="1" noChangeAspect="1" noMove="1" noResize="1" noEditPoints="1" noAdjustHandles="1" noChangeArrowheads="1" noChangeShapeType="1" noTextEdit="1"/>
                </p:cNvSpPr>
                <p:nvPr/>
              </p:nvSpPr>
              <p:spPr>
                <a:xfrm>
                  <a:off x="7130878" y="1480574"/>
                  <a:ext cx="290146" cy="338554"/>
                </a:xfrm>
                <a:prstGeom prst="rect">
                  <a:avLst/>
                </a:prstGeom>
                <a:blipFill>
                  <a:blip r:embed="rId14"/>
                  <a:stretch>
                    <a:fillRect r="-27660"/>
                  </a:stretch>
                </a:blipFill>
              </p:spPr>
              <p:txBody>
                <a:bodyPr/>
                <a:lstStyle/>
                <a:p>
                  <a:r>
                    <a:rPr lang="pt-BR">
                      <a:noFill/>
                    </a:rPr>
                    <a:t> </a:t>
                  </a:r>
                </a:p>
              </p:txBody>
            </p:sp>
          </mc:Fallback>
        </mc:AlternateContent>
        <p:sp>
          <p:nvSpPr>
            <p:cNvPr id="48" name="CaixaDeTexto 47">
              <a:extLst>
                <a:ext uri="{FF2B5EF4-FFF2-40B4-BE49-F238E27FC236}">
                  <a16:creationId xmlns:a16="http://schemas.microsoft.com/office/drawing/2014/main" id="{D1D56148-137F-D9C7-7D03-7FF79F0EB5EB}"/>
                </a:ext>
              </a:extLst>
            </p:cNvPr>
            <p:cNvSpPr txBox="1"/>
            <p:nvPr/>
          </p:nvSpPr>
          <p:spPr>
            <a:xfrm>
              <a:off x="7726305" y="1277790"/>
              <a:ext cx="342900" cy="276999"/>
            </a:xfrm>
            <a:prstGeom prst="rect">
              <a:avLst/>
            </a:prstGeom>
            <a:noFill/>
          </p:spPr>
          <p:txBody>
            <a:bodyPr wrap="square" rtlCol="0">
              <a:spAutoFit/>
            </a:bodyPr>
            <a:lstStyle/>
            <a:p>
              <a:r>
                <a:rPr lang="pt-BR" sz="1200" dirty="0"/>
                <a:t>3</a:t>
              </a:r>
            </a:p>
          </p:txBody>
        </p:sp>
        <mc:AlternateContent xmlns:mc="http://schemas.openxmlformats.org/markup-compatibility/2006">
          <mc:Choice xmlns:a14="http://schemas.microsoft.com/office/drawing/2010/main" Requires="a14">
            <p:sp>
              <p:nvSpPr>
                <p:cNvPr id="49" name="CaixaDeTexto 48">
                  <a:extLst>
                    <a:ext uri="{FF2B5EF4-FFF2-40B4-BE49-F238E27FC236}">
                      <a16:creationId xmlns:a16="http://schemas.microsoft.com/office/drawing/2014/main" id="{8FE7EC3C-AD89-424C-5B65-D06E77AB08FA}"/>
                    </a:ext>
                  </a:extLst>
                </p:cNvPr>
                <p:cNvSpPr txBox="1"/>
                <p:nvPr/>
              </p:nvSpPr>
              <p:spPr>
                <a:xfrm>
                  <a:off x="7182013" y="2018723"/>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3</m:t>
                            </m:r>
                          </m:sub>
                        </m:sSub>
                      </m:oMath>
                    </m:oMathPara>
                  </a14:m>
                  <a:endParaRPr lang="pt-BR" dirty="0"/>
                </a:p>
              </p:txBody>
            </p:sp>
          </mc:Choice>
          <mc:Fallback>
            <p:sp>
              <p:nvSpPr>
                <p:cNvPr id="49" name="CaixaDeTexto 48">
                  <a:extLst>
                    <a:ext uri="{FF2B5EF4-FFF2-40B4-BE49-F238E27FC236}">
                      <a16:creationId xmlns:a16="http://schemas.microsoft.com/office/drawing/2014/main" id="{8FE7EC3C-AD89-424C-5B65-D06E77AB08FA}"/>
                    </a:ext>
                  </a:extLst>
                </p:cNvPr>
                <p:cNvSpPr txBox="1">
                  <a:spLocks noRot="1" noChangeAspect="1" noMove="1" noResize="1" noEditPoints="1" noAdjustHandles="1" noChangeArrowheads="1" noChangeShapeType="1" noTextEdit="1"/>
                </p:cNvSpPr>
                <p:nvPr/>
              </p:nvSpPr>
              <p:spPr>
                <a:xfrm>
                  <a:off x="7182013" y="2018723"/>
                  <a:ext cx="436880" cy="369332"/>
                </a:xfrm>
                <a:prstGeom prst="rect">
                  <a:avLst/>
                </a:prstGeom>
                <a:blipFill>
                  <a:blip r:embed="rId15"/>
                  <a:stretch>
                    <a:fillRect b="-6557"/>
                  </a:stretch>
                </a:blipFill>
              </p:spPr>
              <p:txBody>
                <a:bodyPr/>
                <a:lstStyle/>
                <a:p>
                  <a:r>
                    <a:rPr lang="pt-BR">
                      <a:noFill/>
                    </a:rPr>
                    <a:t> </a:t>
                  </a:r>
                </a:p>
              </p:txBody>
            </p:sp>
          </mc:Fallback>
        </mc:AlternateContent>
        <p:cxnSp>
          <p:nvCxnSpPr>
            <p:cNvPr id="50" name="Conector de Seta Reta 49">
              <a:extLst>
                <a:ext uri="{FF2B5EF4-FFF2-40B4-BE49-F238E27FC236}">
                  <a16:creationId xmlns:a16="http://schemas.microsoft.com/office/drawing/2014/main" id="{8C7CCD12-6EF1-2AEC-9C3F-96E08AE7CB07}"/>
                </a:ext>
              </a:extLst>
            </p:cNvPr>
            <p:cNvCxnSpPr>
              <a:cxnSpLocks/>
            </p:cNvCxnSpPr>
            <p:nvPr/>
          </p:nvCxnSpPr>
          <p:spPr>
            <a:xfrm flipV="1">
              <a:off x="7421024" y="1839224"/>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Conector de Seta Reta 50">
              <a:extLst>
                <a:ext uri="{FF2B5EF4-FFF2-40B4-BE49-F238E27FC236}">
                  <a16:creationId xmlns:a16="http://schemas.microsoft.com/office/drawing/2014/main" id="{EF6E5901-859B-3C75-4CFC-A2DF5ADBF18B}"/>
                </a:ext>
              </a:extLst>
            </p:cNvPr>
            <p:cNvCxnSpPr>
              <a:cxnSpLocks/>
            </p:cNvCxnSpPr>
            <p:nvPr/>
          </p:nvCxnSpPr>
          <p:spPr>
            <a:xfrm flipV="1">
              <a:off x="7022586" y="1869704"/>
              <a:ext cx="119229" cy="307856"/>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mc:Choice xmlns:a14="http://schemas.microsoft.com/office/drawing/2010/main" Requires="a14">
            <p:sp>
              <p:nvSpPr>
                <p:cNvPr id="52" name="CaixaDeTexto 51">
                  <a:extLst>
                    <a:ext uri="{FF2B5EF4-FFF2-40B4-BE49-F238E27FC236}">
                      <a16:creationId xmlns:a16="http://schemas.microsoft.com/office/drawing/2014/main" id="{B10BE76B-AA0A-B6FC-806D-CABD2D7F3B58}"/>
                    </a:ext>
                  </a:extLst>
                </p:cNvPr>
                <p:cNvSpPr txBox="1"/>
                <p:nvPr/>
              </p:nvSpPr>
              <p:spPr>
                <a:xfrm>
                  <a:off x="6758859" y="2010004"/>
                  <a:ext cx="43688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2</m:t>
                            </m:r>
                          </m:sub>
                        </m:sSub>
                      </m:oMath>
                    </m:oMathPara>
                  </a14:m>
                  <a:endParaRPr lang="pt-BR" dirty="0"/>
                </a:p>
              </p:txBody>
            </p:sp>
          </mc:Choice>
          <mc:Fallback>
            <p:sp>
              <p:nvSpPr>
                <p:cNvPr id="52" name="CaixaDeTexto 51">
                  <a:extLst>
                    <a:ext uri="{FF2B5EF4-FFF2-40B4-BE49-F238E27FC236}">
                      <a16:creationId xmlns:a16="http://schemas.microsoft.com/office/drawing/2014/main" id="{B10BE76B-AA0A-B6FC-806D-CABD2D7F3B58}"/>
                    </a:ext>
                  </a:extLst>
                </p:cNvPr>
                <p:cNvSpPr txBox="1">
                  <a:spLocks noRot="1" noChangeAspect="1" noMove="1" noResize="1" noEditPoints="1" noAdjustHandles="1" noChangeArrowheads="1" noChangeShapeType="1" noTextEdit="1"/>
                </p:cNvSpPr>
                <p:nvPr/>
              </p:nvSpPr>
              <p:spPr>
                <a:xfrm>
                  <a:off x="6758859" y="2010004"/>
                  <a:ext cx="436880" cy="369332"/>
                </a:xfrm>
                <a:prstGeom prst="rect">
                  <a:avLst/>
                </a:prstGeom>
                <a:blipFill>
                  <a:blip r:embed="rId16"/>
                  <a:stretch>
                    <a:fillRect/>
                  </a:stretch>
                </a:blipFill>
              </p:spPr>
              <p:txBody>
                <a:bodyPr/>
                <a:lstStyle/>
                <a:p>
                  <a:r>
                    <a:rPr lang="pt-BR">
                      <a:noFill/>
                    </a:rPr>
                    <a:t> </a:t>
                  </a:r>
                </a:p>
              </p:txBody>
            </p:sp>
          </mc:Fallback>
        </mc:AlternateContent>
      </p:grpSp>
      <p:sp>
        <p:nvSpPr>
          <p:cNvPr id="55" name="Elipse 54">
            <a:extLst>
              <a:ext uri="{FF2B5EF4-FFF2-40B4-BE49-F238E27FC236}">
                <a16:creationId xmlns:a16="http://schemas.microsoft.com/office/drawing/2014/main" id="{CCF2F530-05F7-D02C-662A-B2A38918A7E9}"/>
              </a:ext>
            </a:extLst>
          </p:cNvPr>
          <p:cNvSpPr/>
          <p:nvPr/>
        </p:nvSpPr>
        <p:spPr>
          <a:xfrm>
            <a:off x="5785061" y="275775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57" name="CaixaDeTexto 56">
                <a:extLst>
                  <a:ext uri="{FF2B5EF4-FFF2-40B4-BE49-F238E27FC236}">
                    <a16:creationId xmlns:a16="http://schemas.microsoft.com/office/drawing/2014/main" id="{E6E092E0-E38C-A54D-428E-7F50F1504669}"/>
                  </a:ext>
                </a:extLst>
              </p:cNvPr>
              <p:cNvSpPr txBox="1"/>
              <p:nvPr/>
            </p:nvSpPr>
            <p:spPr>
              <a:xfrm>
                <a:off x="9206038" y="1630592"/>
                <a:ext cx="2530293" cy="669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b="0" i="1" smtClean="0">
                                  <a:latin typeface="Cambria Math" panose="02040503050406030204" pitchFamily="18" charset="0"/>
                                </a:rPr>
                                <m:t>3</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b="0" i="1" smtClean="0">
                                  <a:latin typeface="Cambria Math" panose="02040503050406030204" pitchFamily="18" charset="0"/>
                                </a:rPr>
                                <m:t>2</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3</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𝑔</m:t>
                              </m:r>
                            </m:e>
                            <m:sub>
                              <m:r>
                                <a:rPr lang="pt-BR" b="0" i="1" smtClean="0">
                                  <a:latin typeface="Cambria Math" panose="02040503050406030204" pitchFamily="18" charset="0"/>
                                </a:rPr>
                                <m:t>2</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3</m:t>
                          </m:r>
                        </m:sub>
                      </m:sSub>
                    </m:oMath>
                  </m:oMathPara>
                </a14:m>
                <a:endParaRPr lang="pt-BR" dirty="0"/>
              </a:p>
            </p:txBody>
          </p:sp>
        </mc:Choice>
        <mc:Fallback>
          <p:sp>
            <p:nvSpPr>
              <p:cNvPr id="57" name="CaixaDeTexto 56">
                <a:extLst>
                  <a:ext uri="{FF2B5EF4-FFF2-40B4-BE49-F238E27FC236}">
                    <a16:creationId xmlns:a16="http://schemas.microsoft.com/office/drawing/2014/main" id="{E6E092E0-E38C-A54D-428E-7F50F1504669}"/>
                  </a:ext>
                </a:extLst>
              </p:cNvPr>
              <p:cNvSpPr txBox="1">
                <a:spLocks noRot="1" noChangeAspect="1" noMove="1" noResize="1" noEditPoints="1" noAdjustHandles="1" noChangeArrowheads="1" noChangeShapeType="1" noTextEdit="1"/>
              </p:cNvSpPr>
              <p:nvPr/>
            </p:nvSpPr>
            <p:spPr>
              <a:xfrm>
                <a:off x="9206038" y="1630592"/>
                <a:ext cx="2530293" cy="669094"/>
              </a:xfrm>
              <a:prstGeom prst="rect">
                <a:avLst/>
              </a:prstGeom>
              <a:blipFill>
                <a:blip r:embed="rId17"/>
                <a:stretch>
                  <a:fillRect/>
                </a:stretch>
              </a:blipFill>
            </p:spPr>
            <p:txBody>
              <a:bodyPr/>
              <a:lstStyle/>
              <a:p>
                <a:r>
                  <a:rPr lang="pt-BR">
                    <a:noFill/>
                  </a:rPr>
                  <a:t> </a:t>
                </a:r>
              </a:p>
            </p:txBody>
          </p:sp>
        </mc:Fallback>
      </mc:AlternateContent>
      <p:cxnSp>
        <p:nvCxnSpPr>
          <p:cNvPr id="58" name="Conector de Seta Reta 57">
            <a:extLst>
              <a:ext uri="{FF2B5EF4-FFF2-40B4-BE49-F238E27FC236}">
                <a16:creationId xmlns:a16="http://schemas.microsoft.com/office/drawing/2014/main" id="{8155D331-D548-C377-EFBF-60518B377CE8}"/>
              </a:ext>
            </a:extLst>
          </p:cNvPr>
          <p:cNvCxnSpPr>
            <a:cxnSpLocks/>
            <a:stCxn id="55" idx="0"/>
            <a:endCxn id="57" idx="1"/>
          </p:cNvCxnSpPr>
          <p:nvPr/>
        </p:nvCxnSpPr>
        <p:spPr>
          <a:xfrm flipV="1">
            <a:off x="6179016" y="1965139"/>
            <a:ext cx="3027022" cy="79261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garante que a </a:t>
            </a:r>
            <a:r>
              <a:rPr lang="pt-BR" b="1" i="1" dirty="0">
                <a:solidFill>
                  <a:srgbClr val="00B050"/>
                </a:solidFill>
              </a:rPr>
              <a:t>variância das ativações permaneça a mesma ao longo de todas as camadas</a:t>
            </a:r>
            <a:r>
              <a:rPr lang="pt-BR" dirty="0"/>
              <a:t>. Isso garante que o gradiente retropropagado não tenha multiplicações com valores muito pequenos ou muito grandes em qualquer camada,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de batch</a:t>
            </a:r>
            <a:r>
              <a:rPr lang="pt-BR" dirty="0"/>
              <a:t>: </a:t>
            </a:r>
            <a:r>
              <a:rPr lang="pt-BR" b="1" i="1" dirty="0">
                <a:solidFill>
                  <a:srgbClr val="00B050"/>
                </a:solidFill>
              </a:rPr>
              <a:t>padroniza as ativações </a:t>
            </a:r>
            <a:r>
              <a:rPr lang="pt-BR" dirty="0"/>
              <a:t>das camadas da rede e, na sequência, as </a:t>
            </a:r>
            <a:r>
              <a:rPr lang="pt-BR" b="1" i="1" dirty="0">
                <a:solidFill>
                  <a:srgbClr val="00B050"/>
                </a:solidFill>
              </a:rPr>
              <a:t>desloca e escalona</a:t>
            </a:r>
            <a:r>
              <a:rPr lang="pt-BR" b="0" i="0" dirty="0">
                <a:effectLst/>
              </a:rPr>
              <a:t>,</a:t>
            </a:r>
            <a:r>
              <a:rPr lang="pt-BR" dirty="0"/>
              <a:t> mantendo-as dentro de intervalos que minimizam</a:t>
            </a:r>
            <a:r>
              <a:rPr lang="pt-BR" b="0" i="0" dirty="0">
                <a:effectLst/>
              </a:rPr>
              <a:t>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não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6B4F7-4C09-867B-63B7-60DADBE1BA17}"/>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A1D64970-6B66-43BE-4516-7A3BCD0B098C}"/>
              </a:ext>
            </a:extLst>
          </p:cNvPr>
          <p:cNvSpPr>
            <a:spLocks noGrp="1"/>
          </p:cNvSpPr>
          <p:nvPr>
            <p:ph idx="1"/>
          </p:nvPr>
        </p:nvSpPr>
        <p:spPr>
          <a:xfrm>
            <a:off x="6096000" y="1825624"/>
            <a:ext cx="5953760" cy="5032375"/>
          </a:xfrm>
        </p:spPr>
        <p:txBody>
          <a:bodyPr>
            <a:normAutofit/>
          </a:bodyPr>
          <a:lstStyle/>
          <a:p>
            <a:r>
              <a:rPr lang="pt-BR" dirty="0"/>
              <a:t>Os neurônios de uma rede neural podem ser conectados de forma </a:t>
            </a:r>
            <a:r>
              <a:rPr lang="pt-BR" b="1" i="1" dirty="0">
                <a:solidFill>
                  <a:srgbClr val="00B050"/>
                </a:solidFill>
              </a:rPr>
              <a:t>acíclica</a:t>
            </a:r>
            <a:r>
              <a:rPr lang="pt-BR" dirty="0"/>
              <a:t> ou </a:t>
            </a:r>
            <a:r>
              <a:rPr lang="pt-BR" b="1" i="1" dirty="0">
                <a:solidFill>
                  <a:srgbClr val="00B050"/>
                </a:solidFill>
              </a:rPr>
              <a:t>cíclica</a:t>
            </a:r>
            <a:r>
              <a:rPr lang="pt-BR" dirty="0"/>
              <a:t>.</a:t>
            </a:r>
          </a:p>
          <a:p>
            <a:r>
              <a:rPr lang="pt-BR" b="0" i="0" dirty="0">
                <a:effectLst/>
              </a:rPr>
              <a:t>O termo </a:t>
            </a:r>
            <a:r>
              <a:rPr lang="pt-BR" b="1" i="1" dirty="0">
                <a:solidFill>
                  <a:srgbClr val="00B050"/>
                </a:solidFill>
                <a:effectLst/>
              </a:rPr>
              <a:t>acíclico</a:t>
            </a:r>
            <a:r>
              <a:rPr lang="pt-BR" b="0" i="0" dirty="0">
                <a:effectLst/>
              </a:rPr>
              <a:t> se refere a conexões </a:t>
            </a:r>
            <a:r>
              <a:rPr lang="pt-BR" b="1" i="1" dirty="0">
                <a:solidFill>
                  <a:srgbClr val="00B050"/>
                </a:solidFill>
                <a:effectLst/>
              </a:rPr>
              <a:t>sem realimentação</a:t>
            </a:r>
            <a:r>
              <a:rPr lang="pt-BR" b="0" i="0" dirty="0">
                <a:effectLst/>
              </a:rPr>
              <a:t>.</a:t>
            </a:r>
          </a:p>
          <a:p>
            <a:r>
              <a:rPr lang="pt-BR" dirty="0"/>
              <a:t>Isso significa que </a:t>
            </a:r>
            <a:r>
              <a:rPr lang="pt-BR" b="0" i="0" dirty="0">
                <a:effectLst/>
              </a:rPr>
              <a:t>a </a:t>
            </a:r>
            <a:r>
              <a:rPr lang="pt-BR" b="1" i="1" dirty="0">
                <a:solidFill>
                  <a:srgbClr val="7030A0"/>
                </a:solidFill>
                <a:effectLst/>
              </a:rPr>
              <a:t>informação flui em uma única direção</a:t>
            </a:r>
            <a:r>
              <a:rPr lang="pt-BR" b="0" i="0" dirty="0">
                <a:effectLst/>
              </a:rPr>
              <a:t>, da camada de entrada para a camada de saída.</a:t>
            </a:r>
          </a:p>
          <a:p>
            <a:r>
              <a:rPr lang="pt-BR" dirty="0"/>
              <a:t>A rede ao lado tem conexões </a:t>
            </a:r>
            <a:r>
              <a:rPr lang="pt-BR" b="1" i="1" dirty="0">
                <a:solidFill>
                  <a:srgbClr val="002060"/>
                </a:solidFill>
              </a:rPr>
              <a:t>acíclicas</a:t>
            </a:r>
            <a:r>
              <a:rPr lang="pt-BR" dirty="0"/>
              <a:t> e é conhecida como </a:t>
            </a:r>
            <a:r>
              <a:rPr lang="pt-BR" b="1" i="1" dirty="0"/>
              <a:t>rede densa de alimentação direta</a:t>
            </a:r>
            <a:r>
              <a:rPr lang="pt-BR" dirty="0"/>
              <a:t>.</a:t>
            </a:r>
          </a:p>
        </p:txBody>
      </p:sp>
      <p:pic>
        <p:nvPicPr>
          <p:cNvPr id="4" name="Picture 4">
            <a:extLst>
              <a:ext uri="{FF2B5EF4-FFF2-40B4-BE49-F238E27FC236}">
                <a16:creationId xmlns:a16="http://schemas.microsoft.com/office/drawing/2014/main" id="{7A8EDC64-6657-1B64-7EFF-B9DB69590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01" y="2001520"/>
            <a:ext cx="5214579" cy="4264960"/>
          </a:xfrm>
          <a:prstGeom prst="rect">
            <a:avLst/>
          </a:prstGeom>
        </p:spPr>
      </p:pic>
    </p:spTree>
    <p:extLst>
      <p:ext uri="{BB962C8B-B14F-4D97-AF65-F5344CB8AC3E}">
        <p14:creationId xmlns:p14="http://schemas.microsoft.com/office/powerpoint/2010/main" val="29874911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2170F-6447-F6E8-8AD0-1BD87FE9ACAD}"/>
              </a:ext>
            </a:extLst>
          </p:cNvPr>
          <p:cNvSpPr>
            <a:spLocks noGrp="1"/>
          </p:cNvSpPr>
          <p:nvPr>
            <p:ph type="title"/>
          </p:nvPr>
        </p:nvSpPr>
        <p:spPr/>
        <p:txBody>
          <a:bodyPr/>
          <a:lstStyle/>
          <a:p>
            <a:r>
              <a:rPr lang="pt-BR" dirty="0"/>
              <a:t>Conectando neurônios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A6FD833-CF23-C487-9C03-6451AE356DD8}"/>
                  </a:ext>
                </a:extLst>
              </p:cNvPr>
              <p:cNvSpPr>
                <a:spLocks noGrp="1"/>
              </p:cNvSpPr>
              <p:nvPr>
                <p:ph idx="1"/>
              </p:nvPr>
            </p:nvSpPr>
            <p:spPr>
              <a:xfrm>
                <a:off x="5902960" y="1825624"/>
                <a:ext cx="6156960" cy="5032376"/>
              </a:xfrm>
            </p:spPr>
            <p:txBody>
              <a:bodyPr/>
              <a:lstStyle/>
              <a:p>
                <a:r>
                  <a:rPr lang="pt-BR" dirty="0"/>
                  <a:t>Esse tipo de rede representa uma </a:t>
                </a:r>
                <a:r>
                  <a:rPr lang="pt-BR" b="1" i="1" dirty="0">
                    <a:solidFill>
                      <a:srgbClr val="00B050"/>
                    </a:solidFill>
                  </a:rPr>
                  <a:t>função de suas entradas e pesos atuais</a:t>
                </a:r>
                <a:endParaRPr lang="pt-BR" dirty="0">
                  <a:solidFill>
                    <a:srgbClr val="00B050"/>
                  </a:solidFill>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r>
                            <a:rPr lang="pt-BR" b="0" i="1" smtClean="0">
                              <a:latin typeface="Cambria Math" panose="02040503050406030204" pitchFamily="18" charset="0"/>
                            </a:rPr>
                            <m:t>;</m:t>
                          </m:r>
                          <m:r>
                            <a:rPr lang="pt-BR" b="1" i="1" smtClean="0">
                              <a:latin typeface="Cambria Math" panose="02040503050406030204" pitchFamily="18" charset="0"/>
                            </a:rPr>
                            <m:t>𝑾</m:t>
                          </m:r>
                        </m:e>
                      </m:d>
                      <m:r>
                        <a:rPr lang="pt-BR" b="0" i="1"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1" i="1" smtClean="0">
                        <a:latin typeface="Cambria Math" panose="02040503050406030204" pitchFamily="18" charset="0"/>
                      </a:rPr>
                      <m:t>𝑾</m:t>
                    </m:r>
                  </m:oMath>
                </a14:m>
                <a:r>
                  <a:rPr lang="pt-BR" dirty="0"/>
                  <a:t> é a matriz contendo todos os pesos da rede.</a:t>
                </a:r>
              </a:p>
              <a:p>
                <a:r>
                  <a:rPr lang="pt-BR" dirty="0"/>
                  <a:t>Portanto, este tipo de rede </a:t>
                </a:r>
                <a:r>
                  <a:rPr lang="pt-BR" b="1" i="1" dirty="0">
                    <a:solidFill>
                      <a:srgbClr val="7030A0"/>
                    </a:solidFill>
                  </a:rPr>
                  <a:t>não possui um estado interno, ou seja, </a:t>
                </a:r>
                <a:r>
                  <a:rPr lang="pt-BR" b="1" i="1" dirty="0">
                    <a:solidFill>
                      <a:srgbClr val="002060"/>
                    </a:solidFill>
                  </a:rPr>
                  <a:t>memória</a:t>
                </a:r>
                <a:r>
                  <a:rPr lang="pt-BR" b="1" i="1" dirty="0">
                    <a:solidFill>
                      <a:srgbClr val="7030A0"/>
                    </a:solidFill>
                  </a:rPr>
                  <a:t>.</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9A6FD833-CF23-C487-9C03-6451AE356DD8}"/>
                  </a:ext>
                </a:extLst>
              </p:cNvPr>
              <p:cNvSpPr>
                <a:spLocks noGrp="1" noRot="1" noChangeAspect="1" noMove="1" noResize="1" noEditPoints="1" noAdjustHandles="1" noChangeArrowheads="1" noChangeShapeType="1" noTextEdit="1"/>
              </p:cNvSpPr>
              <p:nvPr>
                <p:ph idx="1"/>
              </p:nvPr>
            </p:nvSpPr>
            <p:spPr>
              <a:xfrm>
                <a:off x="5902960" y="1825624"/>
                <a:ext cx="6156960" cy="5032376"/>
              </a:xfrm>
              <a:blipFill>
                <a:blip r:embed="rId2"/>
                <a:stretch>
                  <a:fillRect l="-1980" t="-1937" r="-1980"/>
                </a:stretch>
              </a:blipFill>
            </p:spPr>
            <p:txBody>
              <a:bodyPr/>
              <a:lstStyle/>
              <a:p>
                <a:r>
                  <a:rPr lang="pt-BR">
                    <a:noFill/>
                  </a:rPr>
                  <a:t> </a:t>
                </a:r>
              </a:p>
            </p:txBody>
          </p:sp>
        </mc:Fallback>
      </mc:AlternateContent>
      <p:pic>
        <p:nvPicPr>
          <p:cNvPr id="4" name="Picture 4">
            <a:extLst>
              <a:ext uri="{FF2B5EF4-FFF2-40B4-BE49-F238E27FC236}">
                <a16:creationId xmlns:a16="http://schemas.microsoft.com/office/drawing/2014/main" id="{5CD10D9D-EE08-5FCF-C7C6-063854B29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581" y="2046940"/>
            <a:ext cx="5214579" cy="4264960"/>
          </a:xfrm>
          <a:prstGeom prst="rect">
            <a:avLst/>
          </a:prstGeom>
        </p:spPr>
      </p:pic>
    </p:spTree>
    <p:extLst>
      <p:ext uri="{BB962C8B-B14F-4D97-AF65-F5344CB8AC3E}">
        <p14:creationId xmlns:p14="http://schemas.microsoft.com/office/powerpoint/2010/main" val="407827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5598160" y="1825624"/>
            <a:ext cx="6421120" cy="5032375"/>
          </a:xfrm>
        </p:spPr>
        <p:txBody>
          <a:bodyPr/>
          <a:lstStyle/>
          <a:p>
            <a:r>
              <a:rPr lang="pt-BR" dirty="0"/>
              <a:t>Já o termo </a:t>
            </a:r>
            <a:r>
              <a:rPr lang="pt-BR" b="1" i="1" dirty="0">
                <a:solidFill>
                  <a:srgbClr val="00B050"/>
                </a:solidFill>
              </a:rPr>
              <a:t>cíclico</a:t>
            </a:r>
            <a:r>
              <a:rPr lang="pt-BR" dirty="0"/>
              <a:t> se refere a </a:t>
            </a:r>
            <a:r>
              <a:rPr lang="pt-BR" b="1" i="1" dirty="0">
                <a:solidFill>
                  <a:srgbClr val="00B050"/>
                </a:solidFill>
                <a:effectLst/>
              </a:rPr>
              <a:t>conexões que formam ciclos</a:t>
            </a:r>
            <a:r>
              <a:rPr lang="pt-BR" b="0" i="0" dirty="0">
                <a:effectLst/>
              </a:rPr>
              <a:t>, permitindo a </a:t>
            </a:r>
            <a:r>
              <a:rPr lang="pt-BR" b="1" i="1" dirty="0">
                <a:solidFill>
                  <a:srgbClr val="7030A0"/>
                </a:solidFill>
                <a:effectLst/>
              </a:rPr>
              <a:t>realimentação</a:t>
            </a:r>
            <a:r>
              <a:rPr lang="pt-BR" b="0" i="0" dirty="0">
                <a:effectLst/>
              </a:rPr>
              <a:t> de informações.</a:t>
            </a:r>
          </a:p>
          <a:p>
            <a:r>
              <a:rPr lang="pt-BR" dirty="0"/>
              <a:t>Redes com esse tipo de conexão são conhecidas como </a:t>
            </a:r>
            <a:r>
              <a:rPr lang="pt-BR" b="1" i="1" dirty="0">
                <a:solidFill>
                  <a:srgbClr val="7030A0"/>
                </a:solidFill>
              </a:rPr>
              <a:t>redes recorrentes</a:t>
            </a:r>
            <a:r>
              <a:rPr lang="pt-BR" b="1" i="1" dirty="0"/>
              <a:t> </a:t>
            </a:r>
            <a:r>
              <a:rPr lang="pt-BR" dirty="0"/>
              <a:t>ou </a:t>
            </a:r>
            <a:r>
              <a:rPr lang="pt-BR" b="1" i="1" dirty="0">
                <a:solidFill>
                  <a:srgbClr val="7030A0"/>
                </a:solidFill>
              </a:rPr>
              <a:t>redes com realimentação</a:t>
            </a:r>
            <a:r>
              <a:rPr lang="pt-BR" dirty="0"/>
              <a:t>.</a:t>
            </a:r>
          </a:p>
          <a:p>
            <a:r>
              <a:rPr lang="pt-BR" dirty="0"/>
              <a:t>A figura mostra que os nós da rede têm </a:t>
            </a:r>
            <a:r>
              <a:rPr lang="pt-BR" b="1" i="1" dirty="0">
                <a:solidFill>
                  <a:srgbClr val="0070C0"/>
                </a:solidFill>
              </a:rPr>
              <a:t>conexões em duas direções</a:t>
            </a:r>
            <a:r>
              <a:rPr lang="pt-BR" dirty="0"/>
              <a:t>, desta forma, o </a:t>
            </a:r>
            <a:r>
              <a:rPr lang="pt-BR" b="1" i="1" dirty="0">
                <a:solidFill>
                  <a:srgbClr val="0070C0"/>
                </a:solidFill>
              </a:rPr>
              <a:t>sinal percorre a rede nas direções direta e reversa</a:t>
            </a:r>
            <a:r>
              <a:rPr lang="pt-BR" dirty="0"/>
              <a:t>.</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2">
            <a:extLst>
              <a:ext uri="{28A0092B-C50C-407E-A947-70E740481C1C}">
                <a14:useLocalDpi xmlns:a14="http://schemas.microsoft.com/office/drawing/2010/main" val="0"/>
              </a:ext>
            </a:extLst>
          </a:blip>
          <a:srcRect l="4813"/>
          <a:stretch/>
        </p:blipFill>
        <p:spPr>
          <a:xfrm>
            <a:off x="397955" y="2389060"/>
            <a:ext cx="4200863" cy="2883979"/>
          </a:xfrm>
          <a:prstGeom prst="rect">
            <a:avLst/>
          </a:prstGeom>
        </p:spPr>
      </p:pic>
    </p:spTree>
    <p:extLst>
      <p:ext uri="{BB962C8B-B14F-4D97-AF65-F5344CB8AC3E}">
        <p14:creationId xmlns:p14="http://schemas.microsoft.com/office/powerpoint/2010/main" val="27245818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4683760" y="1825624"/>
            <a:ext cx="7335520" cy="5032375"/>
          </a:xfrm>
        </p:spPr>
        <p:txBody>
          <a:bodyPr>
            <a:normAutofit lnSpcReduction="10000"/>
          </a:bodyPr>
          <a:lstStyle/>
          <a:p>
            <a:r>
              <a:rPr lang="pt-BR" dirty="0"/>
              <a:t>Esse tipo de rede forma um </a:t>
            </a:r>
            <a:r>
              <a:rPr lang="pt-BR" b="1" i="1" dirty="0">
                <a:solidFill>
                  <a:srgbClr val="00B050"/>
                </a:solidFill>
              </a:rPr>
              <a:t>sistema dinâmico </a:t>
            </a:r>
            <a:r>
              <a:rPr lang="pt-BR" dirty="0"/>
              <a:t>que pode atingir um estado estável, exibir oscilações ou mesmo um comportamento caótico e divergir.</a:t>
            </a:r>
          </a:p>
          <a:p>
            <a:r>
              <a:rPr lang="pt-BR" dirty="0"/>
              <a:t>Além disso, a saída da rede é </a:t>
            </a:r>
            <a:r>
              <a:rPr lang="pt-BR" b="1" i="1" dirty="0">
                <a:solidFill>
                  <a:srgbClr val="7030A0"/>
                </a:solidFill>
              </a:rPr>
              <a:t>função de suas entradas e pesos atuais e de seus </a:t>
            </a:r>
            <a:r>
              <a:rPr lang="pt-BR" b="1" i="1" dirty="0">
                <a:solidFill>
                  <a:srgbClr val="0070C0"/>
                </a:solidFill>
              </a:rPr>
              <a:t>estados anteriores</a:t>
            </a:r>
            <a:r>
              <a:rPr lang="pt-BR" dirty="0"/>
              <a:t>, ou seja, de saídas anteriores.</a:t>
            </a:r>
          </a:p>
          <a:p>
            <a:r>
              <a:rPr lang="pt-BR" dirty="0"/>
              <a:t>Portanto, </a:t>
            </a:r>
            <a:r>
              <a:rPr lang="pt-BR" b="1" i="1" dirty="0"/>
              <a:t>redes recorrentes </a:t>
            </a:r>
            <a:r>
              <a:rPr lang="pt-BR" dirty="0"/>
              <a:t>possuem </a:t>
            </a:r>
            <a:r>
              <a:rPr lang="pt-BR" b="1" i="1" dirty="0">
                <a:solidFill>
                  <a:srgbClr val="0070C0"/>
                </a:solidFill>
              </a:rPr>
              <a:t>memória</a:t>
            </a:r>
            <a:r>
              <a:rPr lang="pt-BR" dirty="0"/>
              <a:t>.</a:t>
            </a:r>
          </a:p>
          <a:p>
            <a:r>
              <a:rPr lang="pt-BR" dirty="0"/>
              <a:t>Essas redes são úteis em tarefas que envolvem </a:t>
            </a:r>
            <a:r>
              <a:rPr lang="pt-BR" b="1" i="1" dirty="0">
                <a:solidFill>
                  <a:srgbClr val="00B050"/>
                </a:solidFill>
              </a:rPr>
              <a:t>dependências temporais </a:t>
            </a:r>
            <a:r>
              <a:rPr lang="pt-BR" dirty="0"/>
              <a:t>como previsões de séries temporais (e.g., m</a:t>
            </a:r>
            <a:r>
              <a:rPr lang="pt-BR" b="0" i="0" dirty="0">
                <a:effectLst/>
              </a:rPr>
              <a:t>onitoramento de sinais vitais</a:t>
            </a:r>
            <a:r>
              <a:rPr lang="pt-BR" dirty="0"/>
              <a:t>) e processamento de linguagem natural (e.g., conversão de fala em texto).</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276035" y="2663380"/>
            <a:ext cx="4200863" cy="2883979"/>
          </a:xfrm>
          <a:prstGeom prst="rect">
            <a:avLst/>
          </a:prstGeom>
        </p:spPr>
      </p:pic>
    </p:spTree>
    <p:extLst>
      <p:ext uri="{BB962C8B-B14F-4D97-AF65-F5344CB8AC3E}">
        <p14:creationId xmlns:p14="http://schemas.microsoft.com/office/powerpoint/2010/main" val="183265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3A0DA-B479-D0FB-319F-4CF8BBB34DBB}"/>
              </a:ext>
            </a:extLst>
          </p:cNvPr>
          <p:cNvSpPr>
            <a:spLocks noGrp="1"/>
          </p:cNvSpPr>
          <p:nvPr>
            <p:ph type="title"/>
          </p:nvPr>
        </p:nvSpPr>
        <p:spPr/>
        <p:txBody>
          <a:bodyPr/>
          <a:lstStyle/>
          <a:p>
            <a:r>
              <a:rPr lang="pt-BR" dirty="0"/>
              <a:t>Aproximação de funções com redes neurais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67FB94-A645-18DD-5013-951719858F76}"/>
                  </a:ext>
                </a:extLst>
              </p:cNvPr>
              <p:cNvSpPr>
                <a:spLocks noGrp="1"/>
              </p:cNvSpPr>
              <p:nvPr>
                <p:ph idx="1"/>
              </p:nvPr>
            </p:nvSpPr>
            <p:spPr>
              <a:xfrm>
                <a:off x="5547360" y="1825624"/>
                <a:ext cx="6553200" cy="5032375"/>
              </a:xfrm>
            </p:spPr>
            <p:txBody>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para todos os nós,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m:t>
                                  </m:r>
                                  <m:r>
                                    <a:rPr lang="pt-BR" b="0" i="1" smtClean="0">
                                      <a:latin typeface="Cambria Math" panose="02040503050406030204" pitchFamily="18" charset="0"/>
                                    </a:rPr>
                                    <m:t>2</m:t>
                                  </m:r>
                                </m:sub>
                                <m:sup>
                                  <m:r>
                                    <a:rPr lang="pt-BR" i="1">
                                      <a:latin typeface="Cambria Math" panose="02040503050406030204" pitchFamily="18" charset="0"/>
                                    </a:rPr>
                                    <m:t>1</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m:t>
                                  </m:r>
                                  <m:r>
                                    <a:rPr lang="pt-BR" i="1">
                                      <a:latin typeface="Cambria Math" panose="02040503050406030204" pitchFamily="18" charset="0"/>
                                    </a:rPr>
                                    <m:t>1</m:t>
                                  </m:r>
                                </m:sub>
                                <m:sup>
                                  <m:r>
                                    <a:rPr lang="pt-BR" i="1">
                                      <a:latin typeface="Cambria Math" panose="02040503050406030204" pitchFamily="18" charset="0"/>
                                    </a:rPr>
                                    <m:t>1</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22</m:t>
                                  </m:r>
                                </m:sub>
                                <m:sup>
                                  <m:r>
                                    <a:rPr lang="pt-BR" i="1">
                                      <a:latin typeface="Cambria Math" panose="02040503050406030204" pitchFamily="18" charset="0"/>
                                    </a:rPr>
                                    <m:t>1</m:t>
                                  </m:r>
                                </m:sup>
                              </m:sSubSup>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i="1">
                                      <a:latin typeface="Cambria Math" panose="02040503050406030204" pitchFamily="18" charset="0"/>
                                    </a:rPr>
                                    <m:t>11</m:t>
                                  </m:r>
                                </m:sub>
                                <m:sup>
                                  <m:r>
                                    <a:rPr lang="pt-BR" b="0" i="1" smtClean="0">
                                      <a:latin typeface="Cambria Math" panose="02040503050406030204" pitchFamily="18" charset="0"/>
                                    </a:rPr>
                                    <m:t>2</m:t>
                                  </m:r>
                                </m:sup>
                              </m:sSubSup>
                            </m:e>
                          </m:mr>
                          <m:mr>
                            <m:e>
                              <m:sSubSup>
                                <m:sSubSupPr>
                                  <m:ctrlPr>
                                    <a:rPr lang="pt-BR" i="1">
                                      <a:latin typeface="Cambria Math" panose="02040503050406030204" pitchFamily="18" charset="0"/>
                                    </a:rPr>
                                  </m:ctrlPr>
                                </m:sSubSupPr>
                                <m:e>
                                  <m:r>
                                    <a:rPr lang="pt-BR" i="1">
                                      <a:latin typeface="Cambria Math" panose="02040503050406030204" pitchFamily="18" charset="0"/>
                                    </a:rPr>
                                    <m:t>𝑤</m:t>
                                  </m:r>
                                </m:e>
                                <m:sub>
                                  <m:r>
                                    <a:rPr lang="pt-BR" b="0" i="1" smtClean="0">
                                      <a:latin typeface="Cambria Math" panose="02040503050406030204" pitchFamily="18" charset="0"/>
                                    </a:rPr>
                                    <m:t>2</m:t>
                                  </m:r>
                                  <m:r>
                                    <a:rPr lang="pt-BR" i="1">
                                      <a:latin typeface="Cambria Math" panose="02040503050406030204" pitchFamily="18" charset="0"/>
                                    </a:rPr>
                                    <m:t>1</m:t>
                                  </m:r>
                                </m:sub>
                                <m:sup>
                                  <m:r>
                                    <a:rPr lang="pt-BR" b="0" i="1" smtClean="0">
                                      <a:latin typeface="Cambria Math" panose="02040503050406030204" pitchFamily="18" charset="0"/>
                                    </a:rPr>
                                    <m:t>2</m:t>
                                  </m:r>
                                </m:sup>
                              </m:sSubSup>
                            </m:e>
                          </m:mr>
                        </m:m>
                      </m:e>
                    </m:d>
                  </m:oMath>
                </a14:m>
                <a:r>
                  <a:rPr lang="pt-BR" dirty="0"/>
                  <a:t>.</a:t>
                </a:r>
              </a:p>
              <a:p>
                <a:r>
                  <a:rPr lang="pt-BR" dirty="0"/>
                  <a:t>Percebam que a saída da rede é dada pelo </a:t>
                </a:r>
                <a:r>
                  <a:rPr lang="pt-BR" b="1" i="1" dirty="0">
                    <a:solidFill>
                      <a:srgbClr val="7030A0"/>
                    </a:solidFill>
                  </a:rPr>
                  <a:t>aninhamento</a:t>
                </a:r>
                <a:r>
                  <a:rPr lang="pt-BR" dirty="0"/>
                  <a:t> das saídas de </a:t>
                </a:r>
                <a:r>
                  <a:rPr lang="pt-BR" b="1" i="1" dirty="0">
                    <a:solidFill>
                      <a:srgbClr val="7030A0"/>
                    </a:solidFill>
                  </a:rPr>
                  <a:t>funções de ativação não-lineares</a:t>
                </a:r>
                <a:r>
                  <a:rPr lang="pt-BR" dirty="0"/>
                  <a:t>.</a:t>
                </a:r>
              </a:p>
            </p:txBody>
          </p:sp>
        </mc:Choice>
        <mc:Fallback xmlns="">
          <p:sp>
            <p:nvSpPr>
              <p:cNvPr id="3" name="Espaço Reservado para Conteúdo 2">
                <a:extLst>
                  <a:ext uri="{FF2B5EF4-FFF2-40B4-BE49-F238E27FC236}">
                    <a16:creationId xmlns:a16="http://schemas.microsoft.com/office/drawing/2014/main" id="{1D67FB94-A645-18DD-5013-951719858F76}"/>
                  </a:ext>
                </a:extLst>
              </p:cNvPr>
              <p:cNvSpPr>
                <a:spLocks noGrp="1" noRot="1" noChangeAspect="1" noMove="1" noResize="1" noEditPoints="1" noAdjustHandles="1" noChangeArrowheads="1" noChangeShapeType="1" noTextEdit="1"/>
              </p:cNvSpPr>
              <p:nvPr>
                <p:ph idx="1"/>
              </p:nvPr>
            </p:nvSpPr>
            <p:spPr>
              <a:xfrm>
                <a:off x="5547360" y="1825624"/>
                <a:ext cx="6553200" cy="5032375"/>
              </a:xfrm>
              <a:blipFill>
                <a:blip r:embed="rId3"/>
                <a:stretch>
                  <a:fillRect l="-1860" t="-1937" r="-2419" b="-1211"/>
                </a:stretch>
              </a:blipFill>
            </p:spPr>
            <p:txBody>
              <a:bodyPr/>
              <a:lstStyle/>
              <a:p>
                <a:r>
                  <a:rPr lang="pt-BR">
                    <a:noFill/>
                  </a:rPr>
                  <a:t> </a:t>
                </a:r>
              </a:p>
            </p:txBody>
          </p:sp>
        </mc:Fallback>
      </mc:AlternateContent>
      <p:pic>
        <p:nvPicPr>
          <p:cNvPr id="7" name="Imagem 6">
            <a:extLst>
              <a:ext uri="{FF2B5EF4-FFF2-40B4-BE49-F238E27FC236}">
                <a16:creationId xmlns:a16="http://schemas.microsoft.com/office/drawing/2014/main" id="{A067DD07-87A8-AC59-E4F9-FA704E173C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6682"/>
          <a:stretch/>
        </p:blipFill>
        <p:spPr>
          <a:xfrm>
            <a:off x="217715" y="2431859"/>
            <a:ext cx="5016978" cy="2869484"/>
          </a:xfrm>
          <a:prstGeom prst="rect">
            <a:avLst/>
          </a:prstGeom>
        </p:spPr>
      </p:pic>
    </p:spTree>
    <p:extLst>
      <p:ext uri="{BB962C8B-B14F-4D97-AF65-F5344CB8AC3E}">
        <p14:creationId xmlns:p14="http://schemas.microsoft.com/office/powerpoint/2010/main" val="4290659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a:bodyPr>
          <a:lstStyle/>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5558548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038840" cy="5032375"/>
          </a:xfrm>
        </p:spPr>
        <p:txBody>
          <a:bodyPr>
            <a:normAutofit/>
          </a:bodyPr>
          <a:lstStyle/>
          <a:p>
            <a:r>
              <a:rPr lang="pt-BR" b="0" i="0" dirty="0">
                <a:effectLst/>
              </a:rPr>
              <a:t>Portanto, as redes neurais têm a </a:t>
            </a:r>
            <a:r>
              <a:rPr lang="pt-BR" b="1" i="1" dirty="0">
                <a:solidFill>
                  <a:srgbClr val="00B050"/>
                </a:solidFill>
                <a:effectLst/>
              </a:rPr>
              <a:t>capacidade de aproximar funções altamente não-lineares</a:t>
            </a:r>
            <a:r>
              <a:rPr lang="pt-BR" b="0" i="0" dirty="0">
                <a:effectLst/>
              </a:rPr>
              <a:t>.</a:t>
            </a:r>
          </a:p>
          <a:p>
            <a:r>
              <a:rPr lang="pt-BR" dirty="0"/>
              <a:t>E</a:t>
            </a:r>
            <a:r>
              <a:rPr lang="pt-BR" b="0" i="0" dirty="0">
                <a:effectLst/>
              </a:rPr>
              <a:t>ssa capacidade </a:t>
            </a:r>
            <a:r>
              <a:rPr lang="pt-BR" b="1" i="1" dirty="0">
                <a:solidFill>
                  <a:srgbClr val="00B050"/>
                </a:solidFill>
                <a:effectLst/>
              </a:rPr>
              <a:t>depende da sua arquitetura</a:t>
            </a:r>
            <a:r>
              <a:rPr lang="pt-BR" b="0" i="0" dirty="0">
                <a:effectLst/>
              </a:rPr>
              <a:t>, incluindo o número de camadas, o número de nós (que corresponde à quantidade de pesos) e as funções de ativação empregadas.</a:t>
            </a:r>
          </a:p>
          <a:p>
            <a:pPr lvl="1">
              <a:buFont typeface="Wingdings" panose="05000000000000000000" pitchFamily="2" charset="2"/>
              <a:buChar char="§"/>
            </a:pPr>
            <a:r>
              <a:rPr lang="pt-BR" b="0" i="0" dirty="0">
                <a:effectLst/>
              </a:rPr>
              <a:t>A </a:t>
            </a:r>
            <a:r>
              <a:rPr lang="pt-BR" b="1" i="1" dirty="0">
                <a:solidFill>
                  <a:srgbClr val="7030A0"/>
                </a:solidFill>
                <a:effectLst/>
              </a:rPr>
              <a:t>quantidade de pesos </a:t>
            </a:r>
            <a:r>
              <a:rPr lang="pt-BR" b="0" i="0" dirty="0">
                <a:effectLst/>
              </a:rPr>
              <a:t>de uma rede está associada aos seus </a:t>
            </a:r>
            <a:r>
              <a:rPr lang="pt-BR" b="1" i="0" dirty="0">
                <a:solidFill>
                  <a:srgbClr val="7030A0"/>
                </a:solidFill>
                <a:effectLst/>
              </a:rPr>
              <a:t>graus de liberdade</a:t>
            </a:r>
            <a:r>
              <a:rPr lang="pt-BR" b="0" i="0" dirty="0">
                <a:effectLst/>
              </a:rPr>
              <a:t>, ou seja, a </a:t>
            </a:r>
            <a:r>
              <a:rPr lang="pt-BR" b="1" i="1" dirty="0">
                <a:solidFill>
                  <a:srgbClr val="7030A0"/>
                </a:solidFill>
                <a:effectLst/>
              </a:rPr>
              <a:t>capacidade da rede de aproximar diferentes tipos de funções</a:t>
            </a:r>
            <a:r>
              <a:rPr lang="pt-BR" b="0" i="0" dirty="0">
                <a:effectLst/>
              </a:rPr>
              <a:t>.</a:t>
            </a:r>
            <a:endParaRPr lang="pt-BR" dirty="0"/>
          </a:p>
          <a:p>
            <a:r>
              <a:rPr lang="pt-BR" dirty="0"/>
              <a:t>Porém, assim como polinômios, que podem </a:t>
            </a:r>
            <a:r>
              <a:rPr lang="pt-BR" b="1" i="1" dirty="0">
                <a:solidFill>
                  <a:srgbClr val="0070C0"/>
                </a:solidFill>
              </a:rPr>
              <a:t>aproximar qualquer tipo de função</a:t>
            </a:r>
            <a:r>
              <a:rPr lang="pt-BR" dirty="0">
                <a:solidFill>
                  <a:srgbClr val="0070C0"/>
                </a:solidFill>
              </a:rPr>
              <a:t> </a:t>
            </a:r>
            <a:r>
              <a:rPr lang="pt-BR" dirty="0"/>
              <a:t>(linear ou não linear) devido a seus </a:t>
            </a:r>
            <a:r>
              <a:rPr lang="pt-BR" b="1" i="1" dirty="0">
                <a:solidFill>
                  <a:srgbClr val="0070C0"/>
                </a:solidFill>
              </a:rPr>
              <a:t>graus de liberdade</a:t>
            </a:r>
            <a:r>
              <a:rPr lang="pt-BR" dirty="0"/>
              <a:t>, as </a:t>
            </a:r>
            <a:r>
              <a:rPr lang="pt-BR" b="1" i="1" dirty="0">
                <a:solidFill>
                  <a:srgbClr val="0070C0"/>
                </a:solidFill>
              </a:rPr>
              <a:t>redes neurais podem fazer o mesmo</a:t>
            </a:r>
            <a:r>
              <a:rPr lang="pt-BR" dirty="0"/>
              <a:t>, bastando apenas que </a:t>
            </a:r>
            <a:r>
              <a:rPr lang="pt-BR" b="1" i="1" dirty="0">
                <a:solidFill>
                  <a:srgbClr val="0070C0"/>
                </a:solidFill>
              </a:rPr>
              <a:t>encontremos sua complexidade ideal</a:t>
            </a:r>
            <a:r>
              <a:rPr lang="pt-BR" dirty="0"/>
              <a:t>, ou seja, sua arquitetura.</a:t>
            </a:r>
          </a:p>
        </p:txBody>
      </p:sp>
    </p:spTree>
    <p:extLst>
      <p:ext uri="{BB962C8B-B14F-4D97-AF65-F5344CB8AC3E}">
        <p14:creationId xmlns:p14="http://schemas.microsoft.com/office/powerpoint/2010/main" val="2307883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109960" cy="5032375"/>
          </a:xfrm>
        </p:spPr>
        <p:txBody>
          <a:bodyPr>
            <a:normAutofit/>
          </a:bodyPr>
          <a:lstStyle/>
          <a:p>
            <a:r>
              <a:rPr lang="pt-BR" dirty="0"/>
              <a:t>Por exemplo, uma rede neural com </a:t>
            </a:r>
            <a:r>
              <a:rPr lang="pt-BR" b="1" i="1" dirty="0">
                <a:solidFill>
                  <a:srgbClr val="00B050"/>
                </a:solidFill>
              </a:rPr>
              <a:t>uma camada oculta</a:t>
            </a:r>
            <a:r>
              <a:rPr lang="pt-BR" b="1" i="1" dirty="0"/>
              <a:t> </a:t>
            </a:r>
            <a:r>
              <a:rPr lang="pt-BR" b="0" i="0" dirty="0">
                <a:effectLst/>
              </a:rPr>
              <a:t>com um número </a:t>
            </a:r>
            <a:r>
              <a:rPr lang="pt-BR" b="1" i="1" dirty="0">
                <a:solidFill>
                  <a:srgbClr val="00B050"/>
                </a:solidFill>
                <a:effectLst/>
              </a:rPr>
              <a:t>suficientemente grande de nós</a:t>
            </a:r>
            <a:r>
              <a:rPr lang="pt-BR" dirty="0">
                <a:effectLst/>
              </a:rPr>
              <a:t> pode </a:t>
            </a:r>
            <a:r>
              <a:rPr lang="pt-BR" b="1" i="1" dirty="0">
                <a:solidFill>
                  <a:srgbClr val="7030A0"/>
                </a:solidFill>
              </a:rPr>
              <a:t>aproximar</a:t>
            </a:r>
            <a:r>
              <a:rPr lang="pt-BR" dirty="0"/>
              <a:t> praticamente qualquer </a:t>
            </a:r>
            <a:r>
              <a:rPr lang="pt-BR" b="1" i="1" dirty="0">
                <a:solidFill>
                  <a:srgbClr val="7030A0"/>
                </a:solidFill>
              </a:rPr>
              <a:t>função contínua</a:t>
            </a:r>
            <a:r>
              <a:rPr lang="pt-BR" dirty="0"/>
              <a:t>.</a:t>
            </a:r>
          </a:p>
          <a:p>
            <a:r>
              <a:rPr lang="pt-BR" dirty="0"/>
              <a:t>Com </a:t>
            </a:r>
            <a:r>
              <a:rPr lang="pt-BR" b="1" i="1" dirty="0">
                <a:solidFill>
                  <a:srgbClr val="00B050"/>
                </a:solidFill>
              </a:rPr>
              <a:t>duas camadas ocultas</a:t>
            </a:r>
            <a:r>
              <a:rPr lang="pt-BR" dirty="0"/>
              <a:t>, até </a:t>
            </a:r>
            <a:r>
              <a:rPr lang="pt-BR" b="1" i="1" dirty="0">
                <a:solidFill>
                  <a:srgbClr val="00B0F0"/>
                </a:solidFill>
              </a:rPr>
              <a:t>funções descontínuas</a:t>
            </a:r>
            <a:r>
              <a:rPr lang="pt-BR" b="1" i="1" dirty="0">
                <a:solidFill>
                  <a:srgbClr val="00B050"/>
                </a:solidFill>
              </a:rPr>
              <a:t> </a:t>
            </a:r>
            <a:r>
              <a:rPr lang="pt-BR" dirty="0"/>
              <a:t>podem ser </a:t>
            </a:r>
            <a:r>
              <a:rPr lang="pt-BR" b="1" i="1" dirty="0">
                <a:solidFill>
                  <a:srgbClr val="00B050"/>
                </a:solidFill>
              </a:rPr>
              <a:t>aproximadas</a:t>
            </a:r>
            <a:r>
              <a:rPr lang="pt-BR" dirty="0"/>
              <a:t>.</a:t>
            </a:r>
          </a:p>
          <a:p>
            <a:r>
              <a:rPr lang="pt-BR" dirty="0"/>
              <a:t>Portanto, dizemos que as redes neurais possuem </a:t>
            </a:r>
            <a:r>
              <a:rPr lang="pt-BR" b="1" i="1" dirty="0">
                <a:solidFill>
                  <a:srgbClr val="002060"/>
                </a:solidFill>
              </a:rPr>
              <a:t>capacidade de aproximação universal </a:t>
            </a:r>
            <a:r>
              <a:rPr lang="pt-BR" dirty="0"/>
              <a:t>de funções.</a:t>
            </a:r>
          </a:p>
          <a:p>
            <a:r>
              <a:rPr lang="pt-BR" dirty="0"/>
              <a:t>Desta forma, as redes neurais podem resolver </a:t>
            </a:r>
            <a:r>
              <a:rPr lang="pt-BR" b="1" i="1" dirty="0">
                <a:solidFill>
                  <a:srgbClr val="7030A0"/>
                </a:solidFill>
              </a:rPr>
              <a:t>problemas de regressão e classificação</a:t>
            </a:r>
            <a:r>
              <a:rPr lang="pt-BR" dirty="0"/>
              <a:t> e uma grande gama de outros problemas.</a:t>
            </a:r>
          </a:p>
          <a:p>
            <a:r>
              <a:rPr lang="pt-BR" dirty="0"/>
              <a:t>O desafio é encontrar a arquitetura ideal para a aproximação.</a:t>
            </a:r>
          </a:p>
          <a:p>
            <a:r>
              <a:rPr lang="pt-BR" dirty="0"/>
              <a:t>Veremos alguns exemplos desta capacidade de aproximação a seguir.</a:t>
            </a:r>
          </a:p>
          <a:p>
            <a:endParaRPr lang="pt-BR" dirty="0"/>
          </a:p>
        </p:txBody>
      </p:sp>
    </p:spTree>
    <p:extLst>
      <p:ext uri="{BB962C8B-B14F-4D97-AF65-F5344CB8AC3E}">
        <p14:creationId xmlns:p14="http://schemas.microsoft.com/office/powerpoint/2010/main" val="1518596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5A512-891B-5DE5-DF34-8745F87C6543}"/>
              </a:ext>
            </a:extLst>
          </p:cNvPr>
          <p:cNvSpPr>
            <a:spLocks noGrp="1"/>
          </p:cNvSpPr>
          <p:nvPr>
            <p:ph type="title"/>
          </p:nvPr>
        </p:nvSpPr>
        <p:spPr/>
        <p:txBody>
          <a:bodyPr/>
          <a:lstStyle/>
          <a:p>
            <a:r>
              <a:rPr lang="pt-BR" dirty="0"/>
              <a:t>Aproximação universal de funções em problemas de classificação</a:t>
            </a:r>
          </a:p>
        </p:txBody>
      </p:sp>
      <p:sp>
        <p:nvSpPr>
          <p:cNvPr id="3" name="Espaço Reservado para Conteúdo 2">
            <a:extLst>
              <a:ext uri="{FF2B5EF4-FFF2-40B4-BE49-F238E27FC236}">
                <a16:creationId xmlns:a16="http://schemas.microsoft.com/office/drawing/2014/main" id="{E333A0AE-D595-3442-33CD-F72D80B2B416}"/>
              </a:ext>
            </a:extLst>
          </p:cNvPr>
          <p:cNvSpPr>
            <a:spLocks noGrp="1"/>
          </p:cNvSpPr>
          <p:nvPr>
            <p:ph idx="1"/>
          </p:nvPr>
        </p:nvSpPr>
        <p:spPr>
          <a:xfrm>
            <a:off x="7624312" y="1825624"/>
            <a:ext cx="4394968" cy="5032375"/>
          </a:xfrm>
        </p:spPr>
        <p:txBody>
          <a:bodyPr>
            <a:normAutofit lnSpcReduction="10000"/>
          </a:bodyPr>
          <a:lstStyle/>
          <a:p>
            <a:r>
              <a:rPr lang="pt-BR" dirty="0"/>
              <a:t>Fig. 1: Um nó aproxima uma função de limiar suave. </a:t>
            </a:r>
          </a:p>
          <a:p>
            <a:r>
              <a:rPr lang="pt-BR" dirty="0"/>
              <a:t>Fig. 2: Combinando duas funções de limiar suave com direções opostas, podemos obter uma função com formato de onda.</a:t>
            </a:r>
          </a:p>
          <a:p>
            <a:r>
              <a:rPr lang="pt-BR" dirty="0"/>
              <a:t>Fig. 3: Combinando duas ondas perpendiculares, nós obtemos uma função com formato triangular.</a:t>
            </a:r>
          </a:p>
        </p:txBody>
      </p:sp>
      <p:pic>
        <p:nvPicPr>
          <p:cNvPr id="4" name="Picture 7">
            <a:extLst>
              <a:ext uri="{FF2B5EF4-FFF2-40B4-BE49-F238E27FC236}">
                <a16:creationId xmlns:a16="http://schemas.microsoft.com/office/drawing/2014/main" id="{D2FBEE18-0AA4-BB9C-A279-751EEAE57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132080" y="2686421"/>
            <a:ext cx="2205787" cy="2065469"/>
          </a:xfrm>
          <a:prstGeom prst="rect">
            <a:avLst/>
          </a:prstGeom>
        </p:spPr>
      </p:pic>
      <p:pic>
        <p:nvPicPr>
          <p:cNvPr id="5" name="Picture 8">
            <a:extLst>
              <a:ext uri="{FF2B5EF4-FFF2-40B4-BE49-F238E27FC236}">
                <a16:creationId xmlns:a16="http://schemas.microsoft.com/office/drawing/2014/main" id="{81602EE4-318F-6C1F-C2BB-1F194B944AF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228301" y="4749486"/>
            <a:ext cx="2013344" cy="2065469"/>
          </a:xfrm>
          <a:prstGeom prst="rect">
            <a:avLst/>
          </a:prstGeom>
        </p:spPr>
      </p:pic>
      <p:pic>
        <p:nvPicPr>
          <p:cNvPr id="6" name="Picture 9">
            <a:extLst>
              <a:ext uri="{FF2B5EF4-FFF2-40B4-BE49-F238E27FC236}">
                <a16:creationId xmlns:a16="http://schemas.microsoft.com/office/drawing/2014/main" id="{49AE302C-AECD-A159-1DD7-414B447023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2733678" y="2686422"/>
            <a:ext cx="2191657" cy="2063064"/>
          </a:xfrm>
          <a:prstGeom prst="rect">
            <a:avLst/>
          </a:prstGeom>
        </p:spPr>
      </p:pic>
      <p:pic>
        <p:nvPicPr>
          <p:cNvPr id="7" name="Picture 10">
            <a:extLst>
              <a:ext uri="{FF2B5EF4-FFF2-40B4-BE49-F238E27FC236}">
                <a16:creationId xmlns:a16="http://schemas.microsoft.com/office/drawing/2014/main" id="{F641EE40-2961-A296-2FC2-96E47FD9247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2835277" y="4749486"/>
            <a:ext cx="1988457" cy="2066691"/>
          </a:xfrm>
          <a:prstGeom prst="rect">
            <a:avLst/>
          </a:prstGeom>
        </p:spPr>
      </p:pic>
      <p:pic>
        <p:nvPicPr>
          <p:cNvPr id="8" name="Picture 11">
            <a:extLst>
              <a:ext uri="{FF2B5EF4-FFF2-40B4-BE49-F238E27FC236}">
                <a16:creationId xmlns:a16="http://schemas.microsoft.com/office/drawing/2014/main" id="{D7DF8E19-0E15-D338-81FD-8DA141E06B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5150930" y="2685972"/>
            <a:ext cx="2170930" cy="2063514"/>
          </a:xfrm>
          <a:prstGeom prst="rect">
            <a:avLst/>
          </a:prstGeom>
        </p:spPr>
      </p:pic>
      <p:pic>
        <p:nvPicPr>
          <p:cNvPr id="9" name="Picture 12">
            <a:extLst>
              <a:ext uri="{FF2B5EF4-FFF2-40B4-BE49-F238E27FC236}">
                <a16:creationId xmlns:a16="http://schemas.microsoft.com/office/drawing/2014/main" id="{648BF50B-DDCF-E2F2-9076-E464B08BC68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5227786" y="4751441"/>
            <a:ext cx="2017218" cy="2063514"/>
          </a:xfrm>
          <a:prstGeom prst="rect">
            <a:avLst/>
          </a:prstGeom>
        </p:spPr>
      </p:pic>
      <p:sp>
        <p:nvSpPr>
          <p:cNvPr id="10" name="TextBox 13">
            <a:extLst>
              <a:ext uri="{FF2B5EF4-FFF2-40B4-BE49-F238E27FC236}">
                <a16:creationId xmlns:a16="http://schemas.microsoft.com/office/drawing/2014/main" id="{DECE207D-75C2-C845-459D-AE80A828A502}"/>
              </a:ext>
            </a:extLst>
          </p:cNvPr>
          <p:cNvSpPr txBox="1"/>
          <p:nvPr/>
        </p:nvSpPr>
        <p:spPr>
          <a:xfrm>
            <a:off x="209463" y="1868408"/>
            <a:ext cx="2241201" cy="830997"/>
          </a:xfrm>
          <a:prstGeom prst="rect">
            <a:avLst/>
          </a:prstGeom>
          <a:noFill/>
        </p:spPr>
        <p:txBody>
          <a:bodyPr wrap="square" rtlCol="0">
            <a:spAutoFit/>
          </a:bodyPr>
          <a:lstStyle/>
          <a:p>
            <a:pPr algn="ctr"/>
            <a:r>
              <a:rPr lang="pt-BR" sz="1200" dirty="0"/>
              <a:t>Função AND: MLP sem camada escondida, com apenas um neurônio na camada de saída. </a:t>
            </a:r>
          </a:p>
          <a:p>
            <a:pPr algn="ctr"/>
            <a:r>
              <a:rPr lang="pt-BR" sz="1200" dirty="0"/>
              <a:t>Total: 1 nó.</a:t>
            </a:r>
          </a:p>
        </p:txBody>
      </p:sp>
      <p:sp>
        <p:nvSpPr>
          <p:cNvPr id="11" name="TextBox 14">
            <a:extLst>
              <a:ext uri="{FF2B5EF4-FFF2-40B4-BE49-F238E27FC236}">
                <a16:creationId xmlns:a16="http://schemas.microsoft.com/office/drawing/2014/main" id="{B9B0A5CE-F33C-E5D8-CAC2-9282FB9C7D6D}"/>
              </a:ext>
            </a:extLst>
          </p:cNvPr>
          <p:cNvSpPr txBox="1"/>
          <p:nvPr/>
        </p:nvSpPr>
        <p:spPr>
          <a:xfrm>
            <a:off x="2854301" y="1895730"/>
            <a:ext cx="2078677" cy="646331"/>
          </a:xfrm>
          <a:prstGeom prst="rect">
            <a:avLst/>
          </a:prstGeom>
          <a:noFill/>
        </p:spPr>
        <p:txBody>
          <a:bodyPr wrap="square" rtlCol="0">
            <a:spAutoFit/>
          </a:bodyPr>
          <a:lstStyle/>
          <a:p>
            <a:pPr algn="ctr"/>
            <a:r>
              <a:rPr lang="pt-BR" sz="1200" dirty="0"/>
              <a:t>Função XOR: MLP com 1 camada escondida com 2 nós.</a:t>
            </a:r>
          </a:p>
          <a:p>
            <a:pPr algn="ctr"/>
            <a:r>
              <a:rPr lang="pt-BR" sz="1200" dirty="0"/>
              <a:t>Total: 3 nós.</a:t>
            </a:r>
          </a:p>
        </p:txBody>
      </p:sp>
      <p:sp>
        <p:nvSpPr>
          <p:cNvPr id="12" name="TextBox 15">
            <a:extLst>
              <a:ext uri="{FF2B5EF4-FFF2-40B4-BE49-F238E27FC236}">
                <a16:creationId xmlns:a16="http://schemas.microsoft.com/office/drawing/2014/main" id="{1835AC81-294F-1E0C-AC7F-BBD6373517F1}"/>
              </a:ext>
            </a:extLst>
          </p:cNvPr>
          <p:cNvSpPr txBox="1"/>
          <p:nvPr/>
        </p:nvSpPr>
        <p:spPr>
          <a:xfrm>
            <a:off x="5275655" y="1895505"/>
            <a:ext cx="2170930" cy="646331"/>
          </a:xfrm>
          <a:prstGeom prst="rect">
            <a:avLst/>
          </a:prstGeom>
          <a:noFill/>
        </p:spPr>
        <p:txBody>
          <a:bodyPr wrap="square" rtlCol="0">
            <a:spAutoFit/>
          </a:bodyPr>
          <a:lstStyle/>
          <a:p>
            <a:pPr algn="ctr"/>
            <a:r>
              <a:rPr lang="pt-BR" sz="1200" dirty="0"/>
              <a:t>Círculos concêntricos: MLP com 1 camada escondida com 4 nós.</a:t>
            </a:r>
          </a:p>
          <a:p>
            <a:pPr algn="ctr"/>
            <a:r>
              <a:rPr lang="pt-BR" sz="1200" dirty="0"/>
              <a:t>Total: 5 nós.</a:t>
            </a:r>
          </a:p>
        </p:txBody>
      </p:sp>
      <p:sp>
        <p:nvSpPr>
          <p:cNvPr id="13" name="Rectangle 2">
            <a:extLst>
              <a:ext uri="{FF2B5EF4-FFF2-40B4-BE49-F238E27FC236}">
                <a16:creationId xmlns:a16="http://schemas.microsoft.com/office/drawing/2014/main" id="{CBF08074-2853-65C9-3AA9-A314209FC693}"/>
              </a:ext>
            </a:extLst>
          </p:cNvPr>
          <p:cNvSpPr/>
          <p:nvPr/>
        </p:nvSpPr>
        <p:spPr>
          <a:xfrm>
            <a:off x="8628204" y="6581000"/>
            <a:ext cx="3563796" cy="276999"/>
          </a:xfrm>
          <a:prstGeom prst="rect">
            <a:avLst/>
          </a:prstGeom>
        </p:spPr>
        <p:txBody>
          <a:bodyPr wrap="none">
            <a:spAutoFit/>
          </a:bodyPr>
          <a:lstStyle/>
          <a:p>
            <a:pPr lvl="0">
              <a:defRPr/>
            </a:pPr>
            <a:r>
              <a:rPr lang="pt-BR" sz="1200" dirty="0">
                <a:solidFill>
                  <a:srgbClr val="00B0F0"/>
                </a:solidFill>
                <a:hlinkClick r:id="rId9"/>
              </a:rPr>
              <a:t>Exemplo: </a:t>
            </a:r>
            <a:r>
              <a:rPr lang="pt-BR" sz="1200" b="0" dirty="0" err="1">
                <a:solidFill>
                  <a:srgbClr val="00B0F0"/>
                </a:solidFill>
                <a:hlinkClick r:id="rId9"/>
              </a:rPr>
              <a:t>function_approximation_classification.ipynb</a:t>
            </a:r>
            <a:endParaRPr lang="pt-BR" sz="1200" dirty="0">
              <a:solidFill>
                <a:srgbClr val="00B0F0"/>
              </a:solidFill>
            </a:endParaRPr>
          </a:p>
        </p:txBody>
      </p:sp>
    </p:spTree>
    <p:extLst>
      <p:ext uri="{BB962C8B-B14F-4D97-AF65-F5344CB8AC3E}">
        <p14:creationId xmlns:p14="http://schemas.microsoft.com/office/powerpoint/2010/main" val="549754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EE421-FB6E-B66E-C2B5-3FB1E7D86E0F}"/>
              </a:ext>
            </a:extLst>
          </p:cNvPr>
          <p:cNvSpPr>
            <a:spLocks noGrp="1"/>
          </p:cNvSpPr>
          <p:nvPr>
            <p:ph type="title"/>
          </p:nvPr>
        </p:nvSpPr>
        <p:spPr/>
        <p:txBody>
          <a:bodyPr/>
          <a:lstStyle/>
          <a:p>
            <a:r>
              <a:rPr lang="pt-BR" dirty="0"/>
              <a:t>Aproximação universal de funções em problemas de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D78AD5D-F99D-9EC8-6C9D-7DD5DEC14738}"/>
                  </a:ext>
                </a:extLst>
              </p:cNvPr>
              <p:cNvSpPr>
                <a:spLocks noGrp="1"/>
              </p:cNvSpPr>
              <p:nvPr>
                <p:ph idx="1"/>
              </p:nvPr>
            </p:nvSpPr>
            <p:spPr>
              <a:xfrm>
                <a:off x="7044110" y="1825625"/>
                <a:ext cx="4975170" cy="4667250"/>
              </a:xfrm>
            </p:spPr>
            <p:txBody>
              <a:bodyPr/>
              <a:lstStyle/>
              <a:p>
                <a:r>
                  <a:rPr lang="pt-BR" dirty="0"/>
                  <a:t>Redes neurais podem também ser usadas para aproximar funções como as mostradas abaixo:</a:t>
                </a:r>
              </a:p>
              <a:p>
                <a:pPr lvl="1">
                  <a:buFont typeface="Wingdings" panose="05000000000000000000" pitchFamily="2" charset="2"/>
                  <a:buChar char="§"/>
                </a:pP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6D78AD5D-F99D-9EC8-6C9D-7DD5DEC14738}"/>
                  </a:ext>
                </a:extLst>
              </p:cNvPr>
              <p:cNvSpPr>
                <a:spLocks noGrp="1" noRot="1" noChangeAspect="1" noMove="1" noResize="1" noEditPoints="1" noAdjustHandles="1" noChangeArrowheads="1" noChangeShapeType="1" noTextEdit="1"/>
              </p:cNvSpPr>
              <p:nvPr>
                <p:ph idx="1"/>
              </p:nvPr>
            </p:nvSpPr>
            <p:spPr>
              <a:xfrm>
                <a:off x="7044110" y="1825625"/>
                <a:ext cx="4975170" cy="4667250"/>
              </a:xfrm>
              <a:blipFill>
                <a:blip r:embed="rId3"/>
                <a:stretch>
                  <a:fillRect l="-2206" t="-2089" r="-980"/>
                </a:stretch>
              </a:blipFill>
            </p:spPr>
            <p:txBody>
              <a:bodyPr/>
              <a:lstStyle/>
              <a:p>
                <a:r>
                  <a:rPr lang="pt-BR">
                    <a:noFill/>
                  </a:rPr>
                  <a:t> </a:t>
                </a:r>
              </a:p>
            </p:txBody>
          </p:sp>
        </mc:Fallback>
      </mc:AlternateContent>
      <p:sp>
        <p:nvSpPr>
          <p:cNvPr id="4" name="Rectangle 12">
            <a:extLst>
              <a:ext uri="{FF2B5EF4-FFF2-40B4-BE49-F238E27FC236}">
                <a16:creationId xmlns:a16="http://schemas.microsoft.com/office/drawing/2014/main" id="{004B8D9F-EA51-884B-2340-ECA0D87719EA}"/>
              </a:ext>
            </a:extLst>
          </p:cNvPr>
          <p:cNvSpPr/>
          <p:nvPr/>
        </p:nvSpPr>
        <p:spPr>
          <a:xfrm>
            <a:off x="8780297" y="6581001"/>
            <a:ext cx="3411703" cy="276999"/>
          </a:xfrm>
          <a:prstGeom prst="rect">
            <a:avLst/>
          </a:prstGeom>
        </p:spPr>
        <p:txBody>
          <a:bodyPr wrap="none">
            <a:spAutoFit/>
          </a:bodyPr>
          <a:lstStyle/>
          <a:p>
            <a:pPr lvl="0">
              <a:defRPr/>
            </a:pPr>
            <a:r>
              <a:rPr lang="pt-BR" sz="1200" dirty="0">
                <a:solidFill>
                  <a:srgbClr val="00B0F0"/>
                </a:solidFill>
                <a:hlinkClick r:id="rId4"/>
              </a:rPr>
              <a:t>Exemplo: </a:t>
            </a:r>
            <a:r>
              <a:rPr lang="pt-BR" sz="1200" dirty="0" err="1">
                <a:solidFill>
                  <a:srgbClr val="00B0F0"/>
                </a:solidFill>
                <a:hlinkClick r:id="rId4"/>
              </a:rPr>
              <a:t>function_approximation_regression.ipynb</a:t>
            </a:r>
            <a:endParaRPr lang="pt-BR" sz="1200" dirty="0">
              <a:solidFill>
                <a:srgbClr val="00B0F0"/>
              </a:solidFill>
            </a:endParaRPr>
          </a:p>
        </p:txBody>
      </p:sp>
      <p:pic>
        <p:nvPicPr>
          <p:cNvPr id="5" name="Picture 6">
            <a:extLst>
              <a:ext uri="{FF2B5EF4-FFF2-40B4-BE49-F238E27FC236}">
                <a16:creationId xmlns:a16="http://schemas.microsoft.com/office/drawing/2014/main" id="{7A02CE0C-1109-CC30-3814-9E0425C192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579" t="10064" r="8850"/>
          <a:stretch/>
        </p:blipFill>
        <p:spPr>
          <a:xfrm>
            <a:off x="449798" y="2344054"/>
            <a:ext cx="2908822" cy="1991607"/>
          </a:xfrm>
          <a:prstGeom prst="rect">
            <a:avLst/>
          </a:prstGeom>
        </p:spPr>
      </p:pic>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37CFA1BF-752F-232D-1D18-A3C0A9F87A15}"/>
                  </a:ext>
                </a:extLst>
              </p:cNvPr>
              <p:cNvSpPr/>
              <p:nvPr/>
            </p:nvSpPr>
            <p:spPr>
              <a:xfrm>
                <a:off x="1374057" y="1958900"/>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6" name="Rectangle 8">
                <a:extLst>
                  <a:ext uri="{FF2B5EF4-FFF2-40B4-BE49-F238E27FC236}">
                    <a16:creationId xmlns:a16="http://schemas.microsoft.com/office/drawing/2014/main" id="{37CFA1BF-752F-232D-1D18-A3C0A9F87A15}"/>
                  </a:ext>
                </a:extLst>
              </p:cNvPr>
              <p:cNvSpPr>
                <a:spLocks noRot="1" noChangeAspect="1" noMove="1" noResize="1" noEditPoints="1" noAdjustHandles="1" noChangeArrowheads="1" noChangeShapeType="1" noTextEdit="1"/>
              </p:cNvSpPr>
              <p:nvPr/>
            </p:nvSpPr>
            <p:spPr>
              <a:xfrm>
                <a:off x="1374057" y="1958900"/>
                <a:ext cx="1237711" cy="369332"/>
              </a:xfrm>
              <a:prstGeom prst="rect">
                <a:avLst/>
              </a:prstGeom>
              <a:blipFill>
                <a:blip r:embed="rId6"/>
                <a:stretch>
                  <a:fillRect b="-13115"/>
                </a:stretch>
              </a:blipFill>
            </p:spPr>
            <p:txBody>
              <a:bodyPr/>
              <a:lstStyle/>
              <a:p>
                <a:r>
                  <a:rPr lang="pt-BR">
                    <a:noFill/>
                  </a:rPr>
                  <a:t> </a:t>
                </a:r>
              </a:p>
            </p:txBody>
          </p:sp>
        </mc:Fallback>
      </mc:AlternateContent>
      <p:pic>
        <p:nvPicPr>
          <p:cNvPr id="7" name="Picture 10">
            <a:extLst>
              <a:ext uri="{FF2B5EF4-FFF2-40B4-BE49-F238E27FC236}">
                <a16:creationId xmlns:a16="http://schemas.microsoft.com/office/drawing/2014/main" id="{A1EE70FB-F75E-FDE4-4EEF-9E2BE2155A7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90" t="10911" r="9440"/>
          <a:stretch/>
        </p:blipFill>
        <p:spPr>
          <a:xfrm>
            <a:off x="3900754" y="2344086"/>
            <a:ext cx="2936926" cy="1991900"/>
          </a:xfrm>
          <a:prstGeom prst="rect">
            <a:avLst/>
          </a:prstGeom>
        </p:spPr>
      </p:pic>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50A51BC6-8316-48F1-FB72-6B54534B51E6}"/>
                  </a:ext>
                </a:extLst>
              </p:cNvPr>
              <p:cNvSpPr/>
              <p:nvPr/>
            </p:nvSpPr>
            <p:spPr>
              <a:xfrm>
                <a:off x="4977320" y="1715500"/>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8" name="Rectangle 11">
                <a:extLst>
                  <a:ext uri="{FF2B5EF4-FFF2-40B4-BE49-F238E27FC236}">
                    <a16:creationId xmlns:a16="http://schemas.microsoft.com/office/drawing/2014/main" id="{50A51BC6-8316-48F1-FB72-6B54534B51E6}"/>
                  </a:ext>
                </a:extLst>
              </p:cNvPr>
              <p:cNvSpPr>
                <a:spLocks noRot="1" noChangeAspect="1" noMove="1" noResize="1" noEditPoints="1" noAdjustHandles="1" noChangeArrowheads="1" noChangeShapeType="1" noTextEdit="1"/>
              </p:cNvSpPr>
              <p:nvPr/>
            </p:nvSpPr>
            <p:spPr>
              <a:xfrm>
                <a:off x="4977320" y="1715500"/>
                <a:ext cx="1124731" cy="612732"/>
              </a:xfrm>
              <a:prstGeom prst="rect">
                <a:avLst/>
              </a:prstGeom>
              <a:blipFill>
                <a:blip r:embed="rId8"/>
                <a:stretch>
                  <a:fillRect/>
                </a:stretch>
              </a:blipFill>
            </p:spPr>
            <p:txBody>
              <a:bodyPr/>
              <a:lstStyle/>
              <a:p>
                <a:r>
                  <a:rPr lang="pt-BR">
                    <a:noFill/>
                  </a:rPr>
                  <a:t> </a:t>
                </a:r>
              </a:p>
            </p:txBody>
          </p:sp>
        </mc:Fallback>
      </mc:AlternateContent>
      <p:pic>
        <p:nvPicPr>
          <p:cNvPr id="9" name="Picture 13">
            <a:extLst>
              <a:ext uri="{FF2B5EF4-FFF2-40B4-BE49-F238E27FC236}">
                <a16:creationId xmlns:a16="http://schemas.microsoft.com/office/drawing/2014/main" id="{89152F80-D136-C543-AAC0-3A5159ADCFC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2096847" y="4710274"/>
            <a:ext cx="3051045" cy="2005486"/>
          </a:xfrm>
          <a:prstGeom prst="rect">
            <a:avLst/>
          </a:prstGeom>
        </p:spPr>
      </p:pic>
      <mc:AlternateContent xmlns:mc="http://schemas.openxmlformats.org/markup-compatibility/2006" xmlns:a14="http://schemas.microsoft.com/office/drawing/2010/main">
        <mc:Choice Requires="a14">
          <p:sp>
            <p:nvSpPr>
              <p:cNvPr id="10" name="Rectangle 14">
                <a:extLst>
                  <a:ext uri="{FF2B5EF4-FFF2-40B4-BE49-F238E27FC236}">
                    <a16:creationId xmlns:a16="http://schemas.microsoft.com/office/drawing/2014/main" id="{C9DB6B1E-76F9-36CF-95C4-7AA55ED251F1}"/>
                  </a:ext>
                </a:extLst>
              </p:cNvPr>
              <p:cNvSpPr/>
              <p:nvPr/>
            </p:nvSpPr>
            <p:spPr>
              <a:xfrm>
                <a:off x="2992297" y="4340617"/>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0" name="Rectangle 14">
                <a:extLst>
                  <a:ext uri="{FF2B5EF4-FFF2-40B4-BE49-F238E27FC236}">
                    <a16:creationId xmlns:a16="http://schemas.microsoft.com/office/drawing/2014/main" id="{C9DB6B1E-76F9-36CF-95C4-7AA55ED251F1}"/>
                  </a:ext>
                </a:extLst>
              </p:cNvPr>
              <p:cNvSpPr>
                <a:spLocks noRot="1" noChangeAspect="1" noMove="1" noResize="1" noEditPoints="1" noAdjustHandles="1" noChangeArrowheads="1" noChangeShapeType="1" noTextEdit="1"/>
              </p:cNvSpPr>
              <p:nvPr/>
            </p:nvSpPr>
            <p:spPr>
              <a:xfrm>
                <a:off x="2992297" y="4340617"/>
                <a:ext cx="1608837" cy="369332"/>
              </a:xfrm>
              <a:prstGeom prst="rect">
                <a:avLst/>
              </a:prstGeom>
              <a:blipFill>
                <a:blip r:embed="rId10"/>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235367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Agrupar 6">
            <a:extLst>
              <a:ext uri="{FF2B5EF4-FFF2-40B4-BE49-F238E27FC236}">
                <a16:creationId xmlns:a16="http://schemas.microsoft.com/office/drawing/2014/main" id="{A336B9FD-29E2-35BA-135B-A139CF8C8246}"/>
              </a:ext>
            </a:extLst>
          </p:cNvPr>
          <p:cNvGrpSpPr/>
          <p:nvPr/>
        </p:nvGrpSpPr>
        <p:grpSpPr>
          <a:xfrm>
            <a:off x="1250936" y="4779571"/>
            <a:ext cx="3652869" cy="1909445"/>
            <a:chOff x="1250936" y="4779571"/>
            <a:chExt cx="3652869"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a:t>Camada #1 (escondida)</a:t>
              </a:r>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a:t>Camada #2 </a:t>
              </a:r>
            </a:p>
            <a:p>
              <a:pPr algn="ctr"/>
              <a:r>
                <a:rPr lang="pt-BR" sz="1200" dirty="0"/>
                <a:t>(de saída)</a:t>
              </a:r>
            </a:p>
          </p:txBody>
        </p:sp>
        <p:sp>
          <p:nvSpPr>
            <p:cNvPr id="3" name="TextBox 129">
              <a:extLst>
                <a:ext uri="{FF2B5EF4-FFF2-40B4-BE49-F238E27FC236}">
                  <a16:creationId xmlns:a16="http://schemas.microsoft.com/office/drawing/2014/main" id="{3BBA07CB-3282-C33E-ED34-06D323092DE7}"/>
                </a:ext>
              </a:extLst>
            </p:cNvPr>
            <p:cNvSpPr txBox="1"/>
            <p:nvPr/>
          </p:nvSpPr>
          <p:spPr>
            <a:xfrm>
              <a:off x="1250936" y="6213010"/>
              <a:ext cx="1217416" cy="461665"/>
            </a:xfrm>
            <a:prstGeom prst="rect">
              <a:avLst/>
            </a:prstGeom>
            <a:noFill/>
          </p:spPr>
          <p:txBody>
            <a:bodyPr wrap="square" rtlCol="0">
              <a:spAutoFit/>
            </a:bodyPr>
            <a:lstStyle/>
            <a:p>
              <a:pPr algn="ctr"/>
              <a:r>
                <a:rPr lang="pt-BR" sz="1200" dirty="0"/>
                <a:t>Camada de</a:t>
              </a:r>
            </a:p>
            <a:p>
              <a:pPr algn="ctr"/>
              <a:r>
                <a:rPr lang="pt-BR" sz="1200" dirty="0"/>
                <a:t>entrada</a:t>
              </a:r>
            </a:p>
          </p:txBody>
        </p:sp>
      </p:grpSp>
    </p:spTree>
    <p:extLst>
      <p:ext uri="{BB962C8B-B14F-4D97-AF65-F5344CB8AC3E}">
        <p14:creationId xmlns:p14="http://schemas.microsoft.com/office/powerpoint/2010/main" val="455897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a:bodyPr>
          <a:lstStyle/>
          <a:p>
            <a:r>
              <a:rPr lang="pt-BR" dirty="0"/>
              <a:t>A RNA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a:bodyPr>
          <a:lstStyle/>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363770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16870</TotalTime>
  <Words>9274</Words>
  <Application>Microsoft Office PowerPoint</Application>
  <PresentationFormat>Widescreen</PresentationFormat>
  <Paragraphs>648</Paragraphs>
  <Slides>50</Slides>
  <Notes>40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50</vt:i4>
      </vt:variant>
    </vt:vector>
  </HeadingPairs>
  <TitlesOfParts>
    <vt:vector size="57"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Função de ativação retificadora</vt:lpstr>
      <vt:lpstr>Função de ativação retificadora</vt:lpstr>
      <vt:lpstr>Função de ativação retificadora</vt:lpstr>
      <vt:lpstr>Variantes da função de ativação retificadora</vt:lpstr>
      <vt:lpstr>Explosão do gradiente </vt:lpstr>
      <vt:lpstr>Outras formas de se minimizar a dissipação e a explosão do gradiente</vt:lpstr>
      <vt:lpstr>Tarefa</vt:lpstr>
      <vt:lpstr>Conectando neurônios</vt:lpstr>
      <vt:lpstr>Conectando neurônios</vt:lpstr>
      <vt:lpstr>Conectando neurônios</vt:lpstr>
      <vt:lpstr>Conectando neurônios</vt:lpstr>
      <vt:lpstr>Aproximação de funções com redes neurais</vt:lpstr>
      <vt:lpstr>Aproximação de funções com redes neurais</vt:lpstr>
      <vt:lpstr>Aproximação de funções com redes neurais</vt:lpstr>
      <vt:lpstr>Aproximação universal de funções em problemas de classificação</vt:lpstr>
      <vt:lpstr>Aproximação universal de funções em problemas de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1554</cp:revision>
  <dcterms:created xsi:type="dcterms:W3CDTF">2020-04-06T23:46:10Z</dcterms:created>
  <dcterms:modified xsi:type="dcterms:W3CDTF">2024-05-04T12:23:56Z</dcterms:modified>
</cp:coreProperties>
</file>