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4" r:id="rId11"/>
    <p:sldId id="392" r:id="rId12"/>
    <p:sldId id="390" r:id="rId13"/>
    <p:sldId id="352" r:id="rId14"/>
    <p:sldId id="353" r:id="rId15"/>
    <p:sldId id="380" r:id="rId16"/>
    <p:sldId id="383" r:id="rId17"/>
    <p:sldId id="382" r:id="rId18"/>
    <p:sldId id="384" r:id="rId19"/>
    <p:sldId id="357" r:id="rId20"/>
    <p:sldId id="367" r:id="rId21"/>
    <p:sldId id="370" r:id="rId22"/>
    <p:sldId id="372" r:id="rId23"/>
    <p:sldId id="379" r:id="rId24"/>
    <p:sldId id="324" r:id="rId25"/>
    <p:sldId id="306" r:id="rId26"/>
    <p:sldId id="375" r:id="rId27"/>
    <p:sldId id="376" r:id="rId28"/>
    <p:sldId id="377" r:id="rId29"/>
    <p:sldId id="378" r:id="rId30"/>
    <p:sldId id="362" r:id="rId3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73850" autoAdjust="0"/>
  </p:normalViewPr>
  <p:slideViewPr>
    <p:cSldViewPr snapToGrid="0">
      <p:cViewPr varScale="1">
        <p:scale>
          <a:sx n="81" d="100"/>
          <a:sy n="81" d="100"/>
        </p:scale>
        <p:origin x="2118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25/08/2023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16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95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do </a:t>
                </a:r>
                <a:r>
                  <a:rPr lang="pt-BR" dirty="0"/>
                  <a:t>vetor de atributos 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dirty="0"/>
                  <a:t> pertencer à classe positiva,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 smtClean="0"/>
                  <a:t>, para um dado vetor de pesos,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. 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38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5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2BD45-72D4-E6C4-1F35-F41807AA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Esse modelo que gera em sua saída a probabilidade de um dado exemplo de entrada pertencer à classe positiva, não é na verdade um classificador.</a:t>
                </a:r>
              </a:p>
              <a:p>
                <a:r>
                  <a:rPr lang="pt-BR" dirty="0"/>
                  <a:t>Ele é na verdade chamado de regressor logístico.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(</a:t>
                </a:r>
                <a:r>
                  <a:rPr lang="pt-BR" b="1" i="1" dirty="0"/>
                  <a:t>regressor</a:t>
                </a:r>
                <a:r>
                  <a:rPr lang="pt-BR" dirty="0"/>
                  <a:t>, pois a saída pode assumir infinitos valores)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2"/>
                <a:stretch>
                  <a:fillRect l="-824" t="-2421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(</a:t>
                </a:r>
                <a:r>
                  <a:rPr lang="pt-BR" b="1" i="1" dirty="0"/>
                  <a:t>regressor</a:t>
                </a:r>
                <a:r>
                  <a:rPr lang="pt-BR" dirty="0"/>
                  <a:t>, pois a saída pode assumir infinitos valores)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r>
                  <a:rPr lang="pt-BR" dirty="0"/>
                  <a:t>Geralmente,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 rotWithShape="0">
                <a:blip r:embed="rId3"/>
                <a:stretch>
                  <a:fillRect l="-817" t="-2787" r="-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 de classificação.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etc.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300" r="-1031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4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999145" y="2046083"/>
            <a:ext cx="710912" cy="222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99145" y="5293635"/>
            <a:ext cx="31638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uma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==1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ou seja,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  <a:blipFill rotWithShape="0">
                <a:blip r:embed="rId3"/>
                <a:stretch>
                  <a:fillRect l="-1559" t="-2663" r="-371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8940800" y="2607031"/>
            <a:ext cx="3132502" cy="28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3443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do regressor logístico é suave, mas após a </a:t>
                </a:r>
                <a:r>
                  <a:rPr lang="pt-BR" b="1" i="1" dirty="0"/>
                  <a:t>quantização</a:t>
                </a:r>
                <a:r>
                  <a:rPr lang="pt-BR" dirty="0"/>
                  <a:t> de sua saída, ela se torna rígida.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rígida </a:t>
                </a:r>
                <a:r>
                  <a:rPr lang="pt-BR" dirty="0"/>
                  <a:t>(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de 50% para as duas classes, indicando que o classificador está indeciso.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344301" cy="5032375"/>
              </a:xfrm>
              <a:blipFill rotWithShape="0">
                <a:blip r:embed="rId2"/>
                <a:stretch>
                  <a:fillRect l="-1242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9387231" y="244174"/>
            <a:ext cx="2690141" cy="1806007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460898" y="4554848"/>
            <a:ext cx="2520964" cy="230315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9388168" y="2548076"/>
            <a:ext cx="2689205" cy="1801488"/>
          </a:xfrm>
          <a:prstGeom prst="rect">
            <a:avLst/>
          </a:prstGeom>
        </p:spPr>
      </p:pic>
      <p:cxnSp>
        <p:nvCxnSpPr>
          <p:cNvPr id="9" name="Conector de seta reta 8"/>
          <p:cNvCxnSpPr>
            <a:stCxn id="11" idx="0"/>
            <a:endCxn id="10" idx="2"/>
          </p:cNvCxnSpPr>
          <p:nvPr/>
        </p:nvCxnSpPr>
        <p:spPr>
          <a:xfrm flipH="1" flipV="1">
            <a:off x="10847956" y="3359248"/>
            <a:ext cx="10569" cy="21652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 rot="2198129">
            <a:off x="9554151" y="3268065"/>
            <a:ext cx="2647983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10804525" y="5524499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9683015" y="2002056"/>
            <a:ext cx="239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Fronteira de decisão suave.</a:t>
            </a:r>
          </a:p>
        </p:txBody>
      </p:sp>
    </p:spTree>
    <p:extLst>
      <p:ext uri="{BB962C8B-B14F-4D97-AF65-F5344CB8AC3E}">
        <p14:creationId xmlns:p14="http://schemas.microsoft.com/office/powerpoint/2010/main" val="62994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atualização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/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  <a:blipFill rotWithShape="0">
                <a:blip r:embed="rId3"/>
                <a:stretch>
                  <a:fillRect l="-600" t="-2179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miro.medium.com/max/2084/1*3o9_XoQP4TaceYPRZVHlx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4367" r="8787" b="12931"/>
          <a:stretch/>
        </p:blipFill>
        <p:spPr bwMode="auto">
          <a:xfrm>
            <a:off x="9559105" y="37465"/>
            <a:ext cx="2292535" cy="175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8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>
                <a:blip r:embed="rId3"/>
                <a:stretch>
                  <a:fillRect l="-707" t="-3893" r="-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41149" y="679129"/>
            <a:ext cx="4450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Unindo-se as duas curvas, obtém-se uma função convexa (veja a figura abaixo).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b="2498"/>
          <a:stretch/>
        </p:blipFill>
        <p:spPr>
          <a:xfrm>
            <a:off x="8619526" y="2466362"/>
            <a:ext cx="2532177" cy="17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8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se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(equação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 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Retângulo 144"/>
          <p:cNvSpPr/>
          <p:nvPr/>
        </p:nvSpPr>
        <p:spPr>
          <a:xfrm>
            <a:off x="10758477" y="4636587"/>
            <a:ext cx="1433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00"/>
                </a:solidFill>
                <a:latin typeface="Calibri-Bold"/>
              </a:rPr>
              <a:t>Compromisso entre flexibilidade </a:t>
            </a: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000" dirty="0">
                <a:solidFill>
                  <a:srgbClr val="000000"/>
                </a:solidFill>
                <a:latin typeface="Calibri-Bold"/>
              </a:rPr>
              <a:t>grau de</a:t>
            </a:r>
            <a:br>
              <a:rPr lang="pt-BR" sz="1000" dirty="0">
                <a:solidFill>
                  <a:srgbClr val="000000"/>
                </a:solidFill>
                <a:latin typeface="Calibri-Bold"/>
              </a:rPr>
            </a:br>
            <a:r>
              <a:rPr lang="pt-BR" sz="1000" dirty="0">
                <a:solidFill>
                  <a:srgbClr val="000000"/>
                </a:solidFill>
                <a:latin typeface="Calibri-Bold"/>
              </a:rPr>
              <a:t>generalização.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classificador.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pertencer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probabilidade da </a:t>
                </a:r>
                <a:r>
                  <a:rPr lang="pt-BR" b="1" i="1" dirty="0"/>
                  <a:t>classe negativa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encima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significa que o classificador está indeciso sobre a classe do exemplo.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10267</TotalTime>
  <Words>5199</Words>
  <Application>Microsoft Office PowerPoint</Application>
  <PresentationFormat>Widescreen</PresentationFormat>
  <Paragraphs>332</Paragraphs>
  <Slides>30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Calibri-Bold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Apresentação do PowerPoint</vt:lpstr>
      <vt:lpstr>Regressão logística</vt:lpstr>
      <vt:lpstr>Apresentação do PowerPoint</vt:lpstr>
      <vt:lpstr>Regressão logística</vt:lpstr>
      <vt:lpstr>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1748</cp:revision>
  <dcterms:created xsi:type="dcterms:W3CDTF">2020-01-20T13:50:05Z</dcterms:created>
  <dcterms:modified xsi:type="dcterms:W3CDTF">2023-08-25T20:01:26Z</dcterms:modified>
</cp:coreProperties>
</file>