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48" r:id="rId10"/>
    <p:sldId id="341" r:id="rId11"/>
    <p:sldId id="342" r:id="rId12"/>
    <p:sldId id="347" r:id="rId13"/>
    <p:sldId id="346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3743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14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https://mybinder.org/v2/gh/zz4fap/t320_aprendizado_de_maquina/main?filepath=labs%2FLaboratorio4.ipynb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https://colab.research.google.com/github/zz4fap/t320_aprendizado_de_maquina/blob/main/notebooks/classificação/ClassificationOfFourClassesWithOvAandOvO.ipynb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multinomial,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5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619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:r>
                  <a:rPr lang="pt-BR" b="1" i="1" dirty="0"/>
                  <a:t>Q</a:t>
                </a:r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 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6191"/>
              </a:xfrm>
              <a:blipFill>
                <a:blip r:embed="rId3"/>
                <a:stretch>
                  <a:fillRect l="-1217" t="-2036" r="-58" b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24689" y="3609314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anterior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o vetor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um vetor com todas as 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r="-348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  <a:blipFill>
                <a:blip r:embed="rId3"/>
                <a:stretch>
                  <a:fillRect l="-99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706891" y="5380709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281343" y="5596153"/>
            <a:ext cx="425548" cy="234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29402" y="6427113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alteramos 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402" y="6427113"/>
                <a:ext cx="2883410" cy="430887"/>
              </a:xfrm>
              <a:prstGeom prst="rect">
                <a:avLst/>
              </a:prstGeom>
              <a:blipFill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9124122" y="6292177"/>
            <a:ext cx="188690" cy="426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8636" cy="49230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 dirty="0"/>
                  <a:t>Entretato,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);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classes é igual a 1.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temos, um vetor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que atende os requisitos de uma </a:t>
                </a:r>
                <a:r>
                  <a:rPr lang="pt-BR" b="1" i="1" dirty="0"/>
                  <a:t>função massa de probabilidade multinomial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8636" cy="4923046"/>
              </a:xfrm>
              <a:blipFill>
                <a:blip r:embed="rId3"/>
                <a:stretch>
                  <a:fillRect l="-1262" t="-3218" b="-3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3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maior probabilidade estimada,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se encontrar uma solução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2 classes apenas.</a:t>
            </a:r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quando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mas e quando </a:t>
                </a:r>
                <a:r>
                  <a:rPr lang="pt-BR" dirty="0" smtClean="0"/>
                  <a:t>o problema possui mais </a:t>
                </a:r>
                <a:r>
                  <a:rPr lang="pt-BR" dirty="0"/>
                  <a:t>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  <a:blipFill rotWithShape="0">
                <a:blip r:embed="rId2"/>
                <a:stretch>
                  <a:fillRect l="-827" t="-2404" r="-221" b="-18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Nesta abordagem, nós treinamos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 (e.g.,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), representado </a:t>
                </a:r>
                <a:r>
                  <a:rPr lang="pt-BR" dirty="0" smtClean="0"/>
                  <a:t>pela </a:t>
                </a:r>
                <a:r>
                  <a:rPr lang="pt-BR" dirty="0"/>
                  <a:t>função hipótese,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 classes.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 a classe negativa caso o exemplo pertença a qualquer outra classe.</a:t>
                </a:r>
                <a:endParaRPr lang="pt-BR" b="0" dirty="0"/>
              </a:p>
              <a:p>
                <a:r>
                  <a:rPr lang="pt-BR" dirty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desvantagem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1421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exemplos pertencentes a cada um dos possíveis </a:t>
                </a:r>
                <a:r>
                  <a:rPr lang="pt-BR" b="1" i="1" dirty="0"/>
                  <a:t>pares</a:t>
                </a:r>
                <a:r>
                  <a:rPr lang="pt-BR" dirty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principal vantagem da abordagem </a:t>
                </a:r>
                <a:r>
                  <a:rPr lang="pt-BR" b="1" i="1" dirty="0"/>
                  <a:t>Um-Contra-Um </a:t>
                </a:r>
                <a:r>
                  <a:rPr lang="pt-BR" dirty="0"/>
                  <a:t>é 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com as duas classes que ele deve distinguir.</a:t>
                </a:r>
              </a:p>
              <a:p>
                <a:r>
                  <a:rPr lang="pt-BR" dirty="0"/>
                  <a:t>A desvantagem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364" y="6363986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 smtClean="0">
                    <a:latin typeface="Cambria Math" panose="02040503050406030204" pitchFamily="18" charset="0"/>
                  </a:rPr>
                  <a:t>= 3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 rotWithShape="0">
                <a:blip r:embed="rId5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7384"/>
                <a:ext cx="11141765" cy="510061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podem ser interpretadas como as probabilidades de uma variável categoricamente distribuída (as classes) dado um conjunto de variáveis (atributos).</a:t>
                </a:r>
              </a:p>
              <a:p>
                <a:r>
                  <a:rPr lang="pt-BR" dirty="0"/>
                  <a:t>É uma generalização do regressor logístico para problemas com múltiplas classes.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teríamos um único classificador, mas com 4 saídas.</a:t>
                </a:r>
              </a:p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exclusivas</a:t>
                </a:r>
                <a:r>
                  <a:rPr lang="pt-BR" dirty="0"/>
                  <a:t>, como por exemplo diferentes tipos de plantas, dígitos, categorias de notícias, etc. </a:t>
                </a:r>
              </a:p>
              <a:p>
                <a:r>
                  <a:rPr lang="pt-BR" dirty="0"/>
                  <a:t>Portanto, não podemos usá-lo para classificar vários objetos em uma foto, por exemplo.</a:t>
                </a:r>
              </a:p>
              <a:p>
                <a:r>
                  <a:rPr lang="pt-BR" dirty="0"/>
                  <a:t>Para termos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possui uma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 um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7384"/>
                <a:ext cx="11141765" cy="5100616"/>
              </a:xfrm>
              <a:blipFill>
                <a:blip r:embed="rId3"/>
                <a:stretch>
                  <a:fillRect l="-766" t="-2270" r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0D7195-61EC-4142-8041-DD35C2AB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807ECEFA-6ED0-44F3-ABEA-8272FEB2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</a:t>
                </a:r>
                <a:r>
                  <a:rPr lang="pt-BR" dirty="0" err="1"/>
                  <a:t>multi-classes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condicional</a:t>
                </a:r>
                <a:r>
                  <a:rPr lang="pt-BR" dirty="0"/>
                  <a:t> a cada classe em um problema com múltiplas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), onde a soma destas probabilidades deve ser igual a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(i.e.,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 consequentemente uma baixa probabilidade para as demais classes.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7ECEFA-6ED0-44F3-ABEA-8272FEB2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  <a:blipFill>
                <a:blip r:embed="rId3"/>
                <a:stretch>
                  <a:fillRect l="-651" t="-1937" r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6">
            <a:extLst>
              <a:ext uri="{FF2B5EF4-FFF2-40B4-BE49-F238E27FC236}">
                <a16:creationId xmlns:a16="http://schemas.microsoft.com/office/drawing/2014/main" xmlns="" id="{BD5B7330-9A4E-4A27-BE6B-F7038DE7890D}"/>
              </a:ext>
            </a:extLst>
          </p:cNvPr>
          <p:cNvSpPr txBox="1"/>
          <p:nvPr/>
        </p:nvSpPr>
        <p:spPr>
          <a:xfrm>
            <a:off x="251792" y="2446640"/>
            <a:ext cx="124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Cada função discriminante tem seu próprio vetor de pesos.</a:t>
            </a: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xmlns="" id="{E9DCC49F-2D0A-4D6E-9325-E6E0A35530AD}"/>
              </a:ext>
            </a:extLst>
          </p:cNvPr>
          <p:cNvCxnSpPr>
            <a:cxnSpLocks/>
          </p:cNvCxnSpPr>
          <p:nvPr/>
        </p:nvCxnSpPr>
        <p:spPr>
          <a:xfrm>
            <a:off x="1378168" y="2991793"/>
            <a:ext cx="235974" cy="437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xmlns="" id="{C2B44ACC-7F40-4DFA-AC5C-CC329D169698}"/>
                  </a:ext>
                </a:extLst>
              </p:cNvPr>
              <p:cNvSpPr txBox="1"/>
              <p:nvPr/>
            </p:nvSpPr>
            <p:spPr>
              <a:xfrm>
                <a:off x="10331354" y="2304329"/>
                <a:ext cx="186064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somatório de termos exponenciais normaliza o valor da </a:t>
                </a:r>
                <a:r>
                  <a:rPr lang="pt-BR" sz="1200" i="1" dirty="0"/>
                  <a:t>q</a:t>
                </a:r>
                <a:r>
                  <a:rPr lang="pt-BR" sz="12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1200" dirty="0"/>
                  <a:t> saídas seja igual a 1.</a:t>
                </a: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C2B44ACC-7F40-4DFA-AC5C-CC329D16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354" y="2304329"/>
                <a:ext cx="1860646" cy="1015663"/>
              </a:xfrm>
              <a:prstGeom prst="rect">
                <a:avLst/>
              </a:prstGeom>
              <a:blipFill>
                <a:blip r:embed="rId4"/>
                <a:stretch>
                  <a:fillRect r="-328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1BDEDFF8-EB72-48C9-B045-4BDDB50DFABB}"/>
              </a:ext>
            </a:extLst>
          </p:cNvPr>
          <p:cNvSpPr/>
          <p:nvPr/>
        </p:nvSpPr>
        <p:spPr>
          <a:xfrm>
            <a:off x="7455582" y="2801454"/>
            <a:ext cx="1638869" cy="50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xmlns="" id="{9480D85A-07BF-44B1-A6D0-1DE33196FA5B}"/>
              </a:ext>
            </a:extLst>
          </p:cNvPr>
          <p:cNvCxnSpPr/>
          <p:nvPr/>
        </p:nvCxnSpPr>
        <p:spPr>
          <a:xfrm flipH="1">
            <a:off x="9094451" y="2896163"/>
            <a:ext cx="1405719" cy="333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16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10745</TotalTime>
  <Words>1463</Words>
  <Application>Microsoft Office PowerPoint</Application>
  <PresentationFormat>Widescreen</PresentationFormat>
  <Paragraphs>164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1691</cp:revision>
  <dcterms:created xsi:type="dcterms:W3CDTF">2020-01-20T13:50:05Z</dcterms:created>
  <dcterms:modified xsi:type="dcterms:W3CDTF">2022-09-03T00:23:45Z</dcterms:modified>
</cp:coreProperties>
</file>