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0" r:id="rId2"/>
    <p:sldId id="292" r:id="rId3"/>
    <p:sldId id="304" r:id="rId4"/>
    <p:sldId id="305" r:id="rId5"/>
    <p:sldId id="355" r:id="rId6"/>
    <p:sldId id="307" r:id="rId7"/>
    <p:sldId id="308" r:id="rId8"/>
    <p:sldId id="309" r:id="rId9"/>
    <p:sldId id="310" r:id="rId10"/>
    <p:sldId id="356" r:id="rId11"/>
    <p:sldId id="358" r:id="rId12"/>
    <p:sldId id="359" r:id="rId13"/>
    <p:sldId id="367" r:id="rId14"/>
    <p:sldId id="311" r:id="rId15"/>
    <p:sldId id="371" r:id="rId16"/>
    <p:sldId id="360" r:id="rId17"/>
    <p:sldId id="313" r:id="rId18"/>
    <p:sldId id="314" r:id="rId19"/>
    <p:sldId id="315" r:id="rId20"/>
    <p:sldId id="316" r:id="rId21"/>
    <p:sldId id="364" r:id="rId22"/>
    <p:sldId id="363" r:id="rId23"/>
    <p:sldId id="269" r:id="rId24"/>
    <p:sldId id="303" r:id="rId25"/>
    <p:sldId id="271" r:id="rId26"/>
    <p:sldId id="365" r:id="rId27"/>
    <p:sldId id="369" r:id="rId28"/>
    <p:sldId id="370"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70656" autoAdjust="0"/>
  </p:normalViewPr>
  <p:slideViewPr>
    <p:cSldViewPr snapToGrid="0">
      <p:cViewPr varScale="1">
        <p:scale>
          <a:sx n="82" d="100"/>
          <a:sy n="82" d="100"/>
        </p:scale>
        <p:origin x="17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06/05/2023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Para lidar com o</a:t>
            </a:r>
            <a:r>
              <a:rPr lang="pt-BR" sz="1200" b="0" i="0" kern="1200" baseline="0" dirty="0" smtClean="0">
                <a:solidFill>
                  <a:schemeClr val="tx1"/>
                </a:solidFill>
                <a:effectLst/>
                <a:latin typeface="+mn-lt"/>
                <a:ea typeface="+mn-ea"/>
                <a:cs typeface="+mn-cs"/>
              </a:rPr>
              <a:t> problema da derivada igual a zero para valores de ativação negativos</a:t>
            </a:r>
            <a:r>
              <a:rPr lang="pt-BR" sz="1200" b="0" i="0" kern="1200" dirty="0" smtClean="0">
                <a:solidFill>
                  <a:schemeClr val="tx1"/>
                </a:solidFill>
                <a:effectLst/>
                <a:latin typeface="+mn-lt"/>
                <a:ea typeface="+mn-ea"/>
                <a:cs typeface="+mn-cs"/>
              </a:rPr>
              <a:t>, algumas variações da função </a:t>
            </a:r>
            <a:r>
              <a:rPr lang="pt-BR" sz="1200" b="0" i="0" kern="1200" dirty="0" err="1" smtClean="0">
                <a:solidFill>
                  <a:schemeClr val="tx1"/>
                </a:solidFill>
                <a:effectLst/>
                <a:latin typeface="+mn-lt"/>
                <a:ea typeface="+mn-ea"/>
                <a:cs typeface="+mn-cs"/>
              </a:rPr>
              <a:t>ReLU</a:t>
            </a:r>
            <a:r>
              <a:rPr lang="pt-BR" sz="1200" b="0" i="0" kern="1200" dirty="0" smtClean="0">
                <a:solidFill>
                  <a:schemeClr val="tx1"/>
                </a:solidFill>
                <a:effectLst/>
                <a:latin typeface="+mn-lt"/>
                <a:ea typeface="+mn-ea"/>
                <a:cs typeface="+mn-cs"/>
              </a:rPr>
              <a:t> foram propostas, como a </a:t>
            </a:r>
            <a:r>
              <a:rPr lang="pt-BR" sz="1200" b="0" i="0" kern="1200" dirty="0" err="1" smtClean="0">
                <a:solidFill>
                  <a:schemeClr val="tx1"/>
                </a:solidFill>
                <a:effectLst/>
                <a:latin typeface="+mn-lt"/>
                <a:ea typeface="+mn-ea"/>
                <a:cs typeface="+mn-cs"/>
              </a:rPr>
              <a:t>Leaky</a:t>
            </a:r>
            <a:r>
              <a:rPr lang="pt-BR" sz="1200" b="0" i="0" kern="1200" dirty="0" smtClean="0">
                <a:solidFill>
                  <a:schemeClr val="tx1"/>
                </a:solidFill>
                <a:effectLst/>
                <a:latin typeface="+mn-lt"/>
                <a:ea typeface="+mn-ea"/>
                <a:cs typeface="+mn-cs"/>
              </a:rPr>
              <a:t> </a:t>
            </a:r>
            <a:r>
              <a:rPr lang="pt-BR" sz="1200" b="0" i="0" kern="1200" dirty="0" err="1" smtClean="0">
                <a:solidFill>
                  <a:schemeClr val="tx1"/>
                </a:solidFill>
                <a:effectLst/>
                <a:latin typeface="+mn-lt"/>
                <a:ea typeface="+mn-ea"/>
                <a:cs typeface="+mn-cs"/>
              </a:rPr>
              <a:t>ReLU</a:t>
            </a:r>
            <a:r>
              <a:rPr lang="pt-BR" sz="1200" b="0" i="0" kern="1200" dirty="0" smtClean="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smtClean="0">
                <a:solidFill>
                  <a:schemeClr val="tx1"/>
                </a:solidFill>
                <a:effectLst/>
                <a:latin typeface="+mn-lt"/>
                <a:ea typeface="+mn-ea"/>
                <a:cs typeface="+mn-cs"/>
              </a:rPr>
              <a:t>dropout</a:t>
            </a:r>
            <a:r>
              <a:rPr lang="pt-BR" sz="1200" b="0" i="0" kern="1200" dirty="0" smtClean="0">
                <a:solidFill>
                  <a:schemeClr val="tx1"/>
                </a:solidFill>
                <a:effectLst/>
                <a:latin typeface="+mn-lt"/>
                <a:ea typeface="+mn-ea"/>
                <a:cs typeface="+mn-cs"/>
              </a:rPr>
              <a:t> e outras técnicas de regularização podem ser usadas para ajudar a mitigar o problema de dissipação do gradiente.</a:t>
            </a:r>
            <a:endParaRPr lang="en-US" dirty="0" smtClean="0"/>
          </a:p>
          <a:p>
            <a:endParaRPr lang="en-US" dirty="0" smtClean="0"/>
          </a:p>
          <a:p>
            <a:r>
              <a:rPr lang="en-US" dirty="0" smtClean="0"/>
              <a:t>What are the advantages of </a:t>
            </a:r>
            <a:r>
              <a:rPr lang="en-US" dirty="0" err="1" smtClean="0"/>
              <a:t>ReLU</a:t>
            </a:r>
            <a:r>
              <a:rPr lang="en-US" dirty="0" smtClean="0"/>
              <a:t> over sigmoid function in deep neural networks?</a:t>
            </a:r>
            <a:endParaRPr lang="pt-BR" dirty="0" smtClean="0"/>
          </a:p>
          <a:p>
            <a:r>
              <a:rPr lang="pt-BR" dirty="0" smtClean="0">
                <a:hlinkClick r:id="rId3"/>
              </a:rPr>
              <a:t>https://stats.stackexchange.com/questions/126238/what-are-the-advantages-of-relu-over-sigmoid-function-in-deep-neural-networks#:~:text=The%20main%20reason%20why%20ReLu,deep%20network%20with%20sigmoid%20activation.</a:t>
            </a:r>
            <a:endParaRPr lang="pt-BR" dirty="0" smtClean="0"/>
          </a:p>
          <a:p>
            <a:endParaRPr lang="pt-BR" dirty="0" smtClean="0"/>
          </a:p>
          <a:p>
            <a:r>
              <a:rPr lang="en-US" sz="1200" b="0" i="0" kern="1200" dirty="0" smtClean="0">
                <a:solidFill>
                  <a:schemeClr val="tx1"/>
                </a:solidFill>
                <a:effectLst/>
                <a:latin typeface="+mn-lt"/>
                <a:ea typeface="+mn-ea"/>
                <a:cs typeface="+mn-cs"/>
              </a:rPr>
              <a:t>The problem with the use of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function which prevents the gradient from falling to the zero value.</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ReLUs</a:t>
            </a:r>
            <a:r>
              <a:rPr lang="en-US" sz="1200" b="0" i="0" kern="1200" dirty="0" smtClean="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will hence output the same value for almost all of your activities — zero. </a:t>
            </a:r>
            <a:r>
              <a:rPr lang="en-US" sz="1200" b="0" i="0" kern="1200" dirty="0" err="1" smtClean="0">
                <a:solidFill>
                  <a:schemeClr val="tx1"/>
                </a:solidFill>
                <a:effectLst/>
                <a:latin typeface="+mn-lt"/>
                <a:ea typeface="+mn-ea"/>
                <a:cs typeface="+mn-cs"/>
              </a:rPr>
              <a:t>ReLUs</a:t>
            </a:r>
            <a:r>
              <a:rPr lang="en-US" sz="1200" b="0" i="0" kern="1200" dirty="0" smtClean="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smtClean="0">
                <a:solidFill>
                  <a:schemeClr val="tx1"/>
                </a:solidFill>
                <a:effectLst/>
                <a:latin typeface="+mn-lt"/>
                <a:ea typeface="+mn-ea"/>
                <a:cs typeface="+mn-cs"/>
              </a:rPr>
              <a:t>derivative </a:t>
            </a:r>
            <a:r>
              <a:rPr lang="en-US" sz="1200" b="0" i="0" kern="1200" dirty="0" smtClean="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smtClean="0">
                <a:solidFill>
                  <a:schemeClr val="tx1"/>
                </a:solidFill>
                <a:effectLst/>
                <a:latin typeface="+mn-lt"/>
                <a:ea typeface="+mn-ea"/>
                <a:cs typeface="+mn-cs"/>
              </a:rPr>
              <a:t>all </a:t>
            </a:r>
            <a:r>
              <a:rPr lang="en-US" sz="1200" b="0" i="0" kern="1200" dirty="0" smtClean="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References</a:t>
            </a:r>
          </a:p>
          <a:p>
            <a:r>
              <a:rPr lang="en-US" sz="1200" b="0" i="0" kern="1200" dirty="0" smtClean="0">
                <a:solidFill>
                  <a:schemeClr val="tx1"/>
                </a:solidFill>
                <a:effectLst/>
                <a:latin typeface="+mn-lt"/>
                <a:ea typeface="+mn-ea"/>
                <a:cs typeface="+mn-cs"/>
              </a:rPr>
              <a:t>[1]</a:t>
            </a:r>
            <a:r>
              <a:rPr lang="en-US" sz="1200" b="0" i="0" kern="1200" baseline="0" dirty="0" smtClean="0">
                <a:solidFill>
                  <a:schemeClr val="tx1"/>
                </a:solidFill>
                <a:effectLst/>
                <a:latin typeface="+mn-lt"/>
                <a:ea typeface="+mn-ea"/>
                <a:cs typeface="+mn-cs"/>
              </a:rPr>
              <a:t> https://www.kdnuggets.com/2022/02/vanishing-gradient-problem.html</a:t>
            </a:r>
          </a:p>
          <a:p>
            <a:r>
              <a:rPr lang="en-US" sz="1200" b="0" i="0" kern="1200" baseline="0" dirty="0" smtClean="0">
                <a:solidFill>
                  <a:schemeClr val="tx1"/>
                </a:solidFill>
                <a:effectLst/>
                <a:latin typeface="+mn-lt"/>
                <a:ea typeface="+mn-ea"/>
                <a:cs typeface="+mn-cs"/>
              </a:rPr>
              <a:t>[2] https://ayearofai.com/rohan-4-the-vanishing-gradient-problem-ec68f76ffb9b</a:t>
            </a:r>
          </a:p>
          <a:p>
            <a:r>
              <a:rPr lang="en-US" sz="1200" b="0" i="0" kern="1200" baseline="0" dirty="0" smtClean="0">
                <a:solidFill>
                  <a:schemeClr val="tx1"/>
                </a:solidFill>
                <a:effectLst/>
                <a:latin typeface="+mn-lt"/>
                <a:ea typeface="+mn-ea"/>
                <a:cs typeface="+mn-cs"/>
              </a:rPr>
              <a:t>[3] https://adventuresinmachinelearning.com/vanishing-gradient-problem-tensorflow/</a:t>
            </a:r>
            <a:endParaRPr lang="pt-BR" dirty="0" smtClean="0"/>
          </a:p>
          <a:p>
            <a:endParaRPr lang="pt-BR" dirty="0" smtClean="0"/>
          </a:p>
          <a:p>
            <a:pPr fontAlgn="base"/>
            <a:r>
              <a:rPr lang="en-US" sz="1200" b="1" i="0" kern="1200" dirty="0" smtClean="0">
                <a:solidFill>
                  <a:schemeClr val="tx1"/>
                </a:solidFill>
                <a:effectLst/>
                <a:latin typeface="+mn-lt"/>
                <a:ea typeface="+mn-ea"/>
                <a:cs typeface="+mn-cs"/>
              </a:rPr>
              <a:t>Advantage:</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Sigmoid: not blowing up activation</a:t>
            </a:r>
          </a:p>
          <a:p>
            <a:pPr fontAlgn="base"/>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 not vanishing gradient</a:t>
            </a:r>
          </a:p>
          <a:p>
            <a:pPr fontAlgn="base"/>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 More computationally efficient to compute than Sigmoid like functions since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just needs to pick max(0,</a:t>
            </a:r>
            <a:r>
              <a:rPr lang="en-US" sz="1200" b="0" i="0" u="none" strike="noStrike" kern="1200" dirty="0" smtClean="0">
                <a:solidFill>
                  <a:schemeClr val="tx1"/>
                </a:solidFill>
                <a:effectLst/>
                <a:latin typeface="+mn-lt"/>
                <a:ea typeface="+mn-ea"/>
                <a:cs typeface="+mn-cs"/>
              </a:rPr>
              <a:t>xx</a:t>
            </a:r>
            <a:r>
              <a:rPr lang="en-US" sz="1200" b="0" i="0" kern="1200" dirty="0" smtClean="0">
                <a:solidFill>
                  <a:schemeClr val="tx1"/>
                </a:solidFill>
                <a:effectLst/>
                <a:latin typeface="+mn-lt"/>
                <a:ea typeface="+mn-ea"/>
                <a:cs typeface="+mn-cs"/>
              </a:rPr>
              <a:t>) and not perform expensive exponential operations as in </a:t>
            </a:r>
            <a:r>
              <a:rPr lang="en-US" sz="1200" b="0" i="0" kern="1200" dirty="0" err="1" smtClean="0">
                <a:solidFill>
                  <a:schemeClr val="tx1"/>
                </a:solidFill>
                <a:effectLst/>
                <a:latin typeface="+mn-lt"/>
                <a:ea typeface="+mn-ea"/>
                <a:cs typeface="+mn-cs"/>
              </a:rPr>
              <a:t>Sigmoids</a:t>
            </a:r>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 In practice, networks with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tend to show better convergence performance than sigmoid. (</a:t>
            </a:r>
            <a:r>
              <a:rPr lang="en-US" sz="1200" b="0" i="0" u="sng" kern="1200" dirty="0" err="1" smtClean="0">
                <a:solidFill>
                  <a:schemeClr val="tx1"/>
                </a:solidFill>
                <a:effectLst/>
                <a:latin typeface="+mn-lt"/>
                <a:ea typeface="+mn-ea"/>
                <a:cs typeface="+mn-cs"/>
                <a:hlinkClick r:id="rId4"/>
              </a:rPr>
              <a:t>Krizhevsky</a:t>
            </a:r>
            <a:r>
              <a:rPr lang="en-US" sz="1200" b="0" i="0" u="sng" kern="1200" dirty="0" smtClean="0">
                <a:solidFill>
                  <a:schemeClr val="tx1"/>
                </a:solidFill>
                <a:effectLst/>
                <a:latin typeface="+mn-lt"/>
                <a:ea typeface="+mn-ea"/>
                <a:cs typeface="+mn-cs"/>
                <a:hlinkClick r:id="rId4"/>
              </a:rPr>
              <a:t> et al.</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Disadvantage:</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Sigmoid: tends to vanish gradient (cause there is a mechanism to reduce the gradient as "</a:t>
            </a:r>
            <a:r>
              <a:rPr lang="en-US" sz="1200" b="0" i="0" u="none" strike="noStrike" kern="1200" dirty="0" smtClean="0">
                <a:solidFill>
                  <a:schemeClr val="tx1"/>
                </a:solidFill>
                <a:effectLst/>
                <a:latin typeface="+mn-lt"/>
                <a:ea typeface="+mn-ea"/>
                <a:cs typeface="+mn-cs"/>
              </a:rPr>
              <a:t>aa</a:t>
            </a:r>
            <a:r>
              <a:rPr lang="en-US" sz="1200" b="0" i="0" kern="1200" dirty="0" smtClean="0">
                <a:solidFill>
                  <a:schemeClr val="tx1"/>
                </a:solidFill>
                <a:effectLst/>
                <a:latin typeface="+mn-lt"/>
                <a:ea typeface="+mn-ea"/>
                <a:cs typeface="+mn-cs"/>
              </a:rPr>
              <a:t>" increase, where "</a:t>
            </a:r>
            <a:r>
              <a:rPr lang="en-US" sz="1200" b="0" i="0" u="none" strike="noStrike" kern="1200" dirty="0" smtClean="0">
                <a:solidFill>
                  <a:schemeClr val="tx1"/>
                </a:solidFill>
                <a:effectLst/>
                <a:latin typeface="+mn-lt"/>
                <a:ea typeface="+mn-ea"/>
                <a:cs typeface="+mn-cs"/>
              </a:rPr>
              <a:t>aa</a:t>
            </a:r>
            <a:r>
              <a:rPr lang="en-US" sz="1200" b="0" i="0" kern="1200" dirty="0" smtClean="0">
                <a:solidFill>
                  <a:schemeClr val="tx1"/>
                </a:solidFill>
                <a:effectLst/>
                <a:latin typeface="+mn-lt"/>
                <a:ea typeface="+mn-ea"/>
                <a:cs typeface="+mn-cs"/>
              </a:rPr>
              <a:t>" is the input of a sigmoid function. Gradient of Sigmoid: </a:t>
            </a:r>
            <a:r>
              <a:rPr lang="en-US" sz="1200" b="0" i="0" u="none" strike="noStrike" kern="1200" dirty="0" smtClean="0">
                <a:solidFill>
                  <a:schemeClr val="tx1"/>
                </a:solidFill>
                <a:effectLst/>
                <a:latin typeface="+mn-lt"/>
                <a:ea typeface="+mn-ea"/>
                <a:cs typeface="+mn-cs"/>
              </a:rPr>
              <a:t>S′(a)=S(a)(1−S(a))S′(a)=S(a)(1−S(a))</a:t>
            </a:r>
            <a:r>
              <a:rPr lang="en-US" sz="1200" b="0" i="0" kern="1200" dirty="0" smtClean="0">
                <a:solidFill>
                  <a:schemeClr val="tx1"/>
                </a:solidFill>
                <a:effectLst/>
                <a:latin typeface="+mn-lt"/>
                <a:ea typeface="+mn-ea"/>
                <a:cs typeface="+mn-cs"/>
              </a:rPr>
              <a:t>. When "</a:t>
            </a:r>
            <a:r>
              <a:rPr lang="en-US" sz="1200" b="0" i="0" u="none" strike="noStrike" kern="1200" dirty="0" smtClean="0">
                <a:solidFill>
                  <a:schemeClr val="tx1"/>
                </a:solidFill>
                <a:effectLst/>
                <a:latin typeface="+mn-lt"/>
                <a:ea typeface="+mn-ea"/>
                <a:cs typeface="+mn-cs"/>
              </a:rPr>
              <a:t>aa</a:t>
            </a:r>
            <a:r>
              <a:rPr lang="en-US" sz="1200" b="0" i="0" kern="1200" dirty="0" smtClean="0">
                <a:solidFill>
                  <a:schemeClr val="tx1"/>
                </a:solidFill>
                <a:effectLst/>
                <a:latin typeface="+mn-lt"/>
                <a:ea typeface="+mn-ea"/>
                <a:cs typeface="+mn-cs"/>
              </a:rPr>
              <a:t>" grows to infinite large , </a:t>
            </a:r>
            <a:r>
              <a:rPr lang="en-US" sz="1200" b="0" i="0" u="none" strike="noStrike" kern="1200" dirty="0" smtClean="0">
                <a:solidFill>
                  <a:schemeClr val="tx1"/>
                </a:solidFill>
                <a:effectLst/>
                <a:latin typeface="+mn-lt"/>
                <a:ea typeface="+mn-ea"/>
                <a:cs typeface="+mn-cs"/>
              </a:rPr>
              <a:t>S′(a)=S(a)(1−S(a))=1×(1−1)=0S′(a)=S(a)(1−S(a))=1×(1−1)=0</a:t>
            </a:r>
            <a:r>
              <a:rPr lang="en-US" sz="1200" b="0" i="0" kern="1200" dirty="0" smtClean="0">
                <a:solidFill>
                  <a:schemeClr val="tx1"/>
                </a:solidFill>
                <a:effectLst/>
                <a:latin typeface="+mn-lt"/>
                <a:ea typeface="+mn-ea"/>
                <a:cs typeface="+mn-cs"/>
              </a:rPr>
              <a:t>).</a:t>
            </a:r>
          </a:p>
          <a:p>
            <a:pPr fontAlgn="base"/>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 tend to blow up activation (there is no mechanism to constrain the output of the neuron, as "</a:t>
            </a:r>
            <a:r>
              <a:rPr lang="en-US" sz="1200" b="0" i="0" u="none" strike="noStrike" kern="1200" dirty="0" smtClean="0">
                <a:solidFill>
                  <a:schemeClr val="tx1"/>
                </a:solidFill>
                <a:effectLst/>
                <a:latin typeface="+mn-lt"/>
                <a:ea typeface="+mn-ea"/>
                <a:cs typeface="+mn-cs"/>
              </a:rPr>
              <a:t>aa</a:t>
            </a:r>
            <a:r>
              <a:rPr lang="en-US" sz="1200" b="0" i="0" kern="1200" dirty="0" smtClean="0">
                <a:solidFill>
                  <a:schemeClr val="tx1"/>
                </a:solidFill>
                <a:effectLst/>
                <a:latin typeface="+mn-lt"/>
                <a:ea typeface="+mn-ea"/>
                <a:cs typeface="+mn-cs"/>
              </a:rPr>
              <a:t>" itself is the output)</a:t>
            </a:r>
          </a:p>
          <a:p>
            <a:pPr fontAlgn="base"/>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 Dying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problem - if too many activations get below zero then most of the units(neurons) in network with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instead.)</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Just complementing the other answers:</a:t>
            </a:r>
          </a:p>
          <a:p>
            <a:pPr fontAlgn="base"/>
            <a:r>
              <a:rPr lang="en-US" sz="1200" b="1" i="0" kern="1200" dirty="0" smtClean="0">
                <a:solidFill>
                  <a:schemeClr val="tx1"/>
                </a:solidFill>
                <a:effectLst/>
                <a:latin typeface="+mn-lt"/>
                <a:ea typeface="+mn-ea"/>
                <a:cs typeface="+mn-cs"/>
              </a:rPr>
              <a:t>Vanishing Gradients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smtClean="0">
                <a:solidFill>
                  <a:schemeClr val="tx1"/>
                </a:solidFill>
                <a:effectLst/>
                <a:latin typeface="+mn-lt"/>
                <a:ea typeface="+mn-ea"/>
                <a:cs typeface="+mn-cs"/>
              </a:rPr>
              <a:t>ALWAYS smaller than one</a:t>
            </a:r>
            <a:r>
              <a:rPr lang="en-US" sz="1200" b="0" i="0" kern="1200" dirty="0" smtClean="0">
                <a:solidFill>
                  <a:schemeClr val="tx1"/>
                </a:solidFill>
                <a:effectLst/>
                <a:latin typeface="+mn-lt"/>
                <a:ea typeface="+mn-ea"/>
                <a:cs typeface="+mn-cs"/>
              </a:rPr>
              <a:t>. In fact it is at most 0.25!</a:t>
            </a:r>
          </a:p>
          <a:p>
            <a:pPr fontAlgn="base"/>
            <a:r>
              <a:rPr lang="en-US" sz="1200" b="0" i="0" kern="1200" dirty="0" smtClean="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smtClean="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smtClean="0">
                <a:solidFill>
                  <a:schemeClr val="tx1"/>
                </a:solidFill>
                <a:effectLst/>
                <a:latin typeface="+mn-lt"/>
                <a:ea typeface="+mn-ea"/>
                <a:cs typeface="+mn-cs"/>
              </a:rPr>
              <a:t>You just can't do Deep Learning with Sigmoid.</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On the other hand the gradient of the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function is either </a:t>
            </a:r>
            <a:r>
              <a:rPr lang="en-US" sz="1200" b="0" i="0" u="none" strike="noStrike" kern="1200" dirty="0" smtClean="0">
                <a:solidFill>
                  <a:schemeClr val="tx1"/>
                </a:solidFill>
                <a:effectLst/>
                <a:latin typeface="+mn-lt"/>
                <a:ea typeface="+mn-ea"/>
                <a:cs typeface="+mn-cs"/>
              </a:rPr>
              <a:t>00</a:t>
            </a:r>
            <a:r>
              <a:rPr lang="en-US" sz="1200" b="0" i="0" kern="1200" dirty="0" smtClean="0">
                <a:solidFill>
                  <a:schemeClr val="tx1"/>
                </a:solidFill>
                <a:effectLst/>
                <a:latin typeface="+mn-lt"/>
                <a:ea typeface="+mn-ea"/>
                <a:cs typeface="+mn-cs"/>
              </a:rPr>
              <a:t> for </a:t>
            </a:r>
            <a:r>
              <a:rPr lang="en-US" sz="1200" b="0" i="0" u="none" strike="noStrike" kern="1200" dirty="0" smtClean="0">
                <a:solidFill>
                  <a:schemeClr val="tx1"/>
                </a:solidFill>
                <a:effectLst/>
                <a:latin typeface="+mn-lt"/>
                <a:ea typeface="+mn-ea"/>
                <a:cs typeface="+mn-cs"/>
              </a:rPr>
              <a:t>a&lt;0a&lt;0</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rPr>
              <a:t>11</a:t>
            </a:r>
            <a:r>
              <a:rPr lang="en-US" sz="1200" b="0" i="0" kern="1200" dirty="0" smtClean="0">
                <a:solidFill>
                  <a:schemeClr val="tx1"/>
                </a:solidFill>
                <a:effectLst/>
                <a:latin typeface="+mn-lt"/>
                <a:ea typeface="+mn-ea"/>
                <a:cs typeface="+mn-cs"/>
              </a:rPr>
              <a:t> for </a:t>
            </a:r>
            <a:r>
              <a:rPr lang="en-US" sz="1200" b="0" i="0" u="none" strike="noStrike" kern="1200" dirty="0" smtClean="0">
                <a:solidFill>
                  <a:schemeClr val="tx1"/>
                </a:solidFill>
                <a:effectLst/>
                <a:latin typeface="+mn-lt"/>
                <a:ea typeface="+mn-ea"/>
                <a:cs typeface="+mn-cs"/>
              </a:rPr>
              <a:t>a&gt;0a&gt;0</a:t>
            </a:r>
            <a:r>
              <a:rPr lang="en-US" sz="1200" b="0" i="0" kern="1200" dirty="0" smtClean="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758197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r>
              <a:rPr lang="pt-BR" dirty="0"/>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386008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a:t>
            </a:r>
            <a:r>
              <a:rPr lang="pt-BR" b="1" i="1" dirty="0" err="1"/>
              <a:t>retropropagação</a:t>
            </a:r>
            <a:r>
              <a:rPr lang="pt-BR" b="1" i="1" dirty="0"/>
              <a:t>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06/05/2023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06/05/2023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06/05/2023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06/05/2023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06/05/2023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06/05/2023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06/05/2023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06/05/2023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06/05/2023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06/05/2023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06/05/2023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06/05/2023</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27.png"/><Relationship Id="rId7" Type="http://schemas.openxmlformats.org/officeDocument/2006/relationships/image" Target="../media/image18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251.png"/><Relationship Id="rId10" Type="http://schemas.openxmlformats.org/officeDocument/2006/relationships/image" Target="../media/image10.emf"/><Relationship Id="rId4" Type="http://schemas.openxmlformats.org/officeDocument/2006/relationships/image" Target="../media/image242.png"/><Relationship Id="rId9" Type="http://schemas.openxmlformats.org/officeDocument/2006/relationships/image" Target="../media/image200.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38.png"/><Relationship Id="rId9"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jpeg"/><Relationship Id="rId7" Type="http://schemas.openxmlformats.org/officeDocument/2006/relationships/image" Target="../media/image46.jpeg"/><Relationship Id="rId2"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jpeg"/><Relationship Id="rId4" Type="http://schemas.openxmlformats.org/officeDocument/2006/relationships/image" Target="../media/image4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390.png"/><Relationship Id="rId7" Type="http://schemas.openxmlformats.org/officeDocument/2006/relationships/image" Target="../media/image430.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0.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50.png"/></Relationships>
</file>

<file path=ppt/slides/_rels/slide27.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2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30.png"/><Relationship Id="rId7" Type="http://schemas.openxmlformats.org/officeDocument/2006/relationships/image" Target="../media/image49.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24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7.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2.emf"/><Relationship Id="rId10" Type="http://schemas.openxmlformats.org/officeDocument/2006/relationships/image" Target="../media/image22.png"/><Relationship Id="rId4" Type="http://schemas.openxmlformats.org/officeDocument/2006/relationships/image" Target="../media/image11.emf"/><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r>
              <a:rPr lang="pt-BR" dirty="0"/>
              <a:t/>
            </a:r>
            <a:br>
              <a:rPr lang="pt-BR" dirty="0"/>
            </a:br>
            <a:r>
              <a:rPr lang="pt-BR" b="1" i="1" dirty="0"/>
              <a:t>Redes Neurais Artificiais (Parte II)</a:t>
            </a:r>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832101"/>
          </a:xfrm>
        </p:spPr>
        <p:txBody>
          <a:bodyPr>
            <a:normAutofit fontScale="92500" lnSpcReduction="20000"/>
          </a:bodyPr>
          <a:lstStyle/>
          <a:p>
            <a:r>
              <a:rPr lang="pt-BR" dirty="0"/>
              <a:t>É um problema encontrado quando treinamos </a:t>
            </a:r>
            <a:r>
              <a:rPr lang="pt-BR" b="1" i="1" dirty="0"/>
              <a:t>redes neurais profundas</a:t>
            </a:r>
            <a:r>
              <a:rPr lang="pt-BR" dirty="0"/>
              <a:t>, ou seja, com muitas camadas escondidas, com </a:t>
            </a:r>
            <a:r>
              <a:rPr lang="pt-BR" b="1" i="1" dirty="0"/>
              <a:t>métodos de aprendizado baseados no gradiente</a:t>
            </a:r>
            <a:r>
              <a:rPr lang="pt-BR" dirty="0"/>
              <a:t> e </a:t>
            </a:r>
            <a:r>
              <a:rPr lang="pt-BR" b="1" i="1" dirty="0"/>
              <a:t>funções de ativação sigmoide ou tangente hiperbólica</a:t>
            </a:r>
            <a:r>
              <a:rPr lang="pt-BR" dirty="0"/>
              <a:t>.</a:t>
            </a:r>
          </a:p>
          <a:p>
            <a:r>
              <a:rPr lang="pt-BR" dirty="0"/>
              <a:t>Ocorre devido à natureza do </a:t>
            </a:r>
            <a:r>
              <a:rPr lang="pt-BR" b="1" i="1" dirty="0"/>
              <a:t>algoritmo de </a:t>
            </a:r>
            <a:r>
              <a:rPr lang="pt-BR" b="1" i="1" dirty="0" err="1"/>
              <a:t>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regra da cadeia.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7525" y="4314826"/>
            <a:ext cx="7028586" cy="2476500"/>
          </a:xfrm>
          <a:prstGeom prst="rect">
            <a:avLst/>
          </a:prstGeom>
        </p:spPr>
      </p:pic>
    </p:spTree>
    <p:extLst>
      <p:ext uri="{BB962C8B-B14F-4D97-AF65-F5344CB8AC3E}">
        <p14:creationId xmlns:p14="http://schemas.microsoft.com/office/powerpoint/2010/main" val="16389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25"/>
          </a:xfrm>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0"/>
                <a:ext cx="11182350" cy="5257799"/>
              </a:xfrm>
            </p:spPr>
            <p:txBody>
              <a:bodyPr>
                <a:normAutofit lnSpcReduction="10000"/>
              </a:bodyPr>
              <a:lstStyle/>
              <a:p>
                <a:r>
                  <a:rPr lang="pt-BR" dirty="0" smtClean="0"/>
                  <a:t>Lembrem-se que as </a:t>
                </a:r>
                <a:r>
                  <a:rPr lang="pt-BR" b="1" i="1" dirty="0"/>
                  <a:t>funções de </a:t>
                </a:r>
                <a:r>
                  <a:rPr lang="pt-BR" b="1" i="1" dirty="0" smtClean="0"/>
                  <a:t>ativação</a:t>
                </a:r>
                <a:r>
                  <a:rPr lang="pt-BR" dirty="0" smtClean="0"/>
                  <a:t>,</a:t>
                </a:r>
                <a:r>
                  <a:rPr lang="pt-BR" b="1" i="1" dirty="0" smtClean="0"/>
                  <a:t> </a:t>
                </a:r>
                <a:r>
                  <a:rPr lang="pt-BR" dirty="0"/>
                  <a:t>como </a:t>
                </a:r>
                <a:r>
                  <a:rPr lang="pt-BR" b="1" i="1" dirty="0"/>
                  <a:t>tangente hiperbólica </a:t>
                </a:r>
                <a:r>
                  <a:rPr lang="pt-BR" dirty="0"/>
                  <a:t>ou</a:t>
                </a:r>
                <a:r>
                  <a:rPr lang="pt-BR" b="1" i="1" dirty="0"/>
                  <a:t> logística</a:t>
                </a:r>
                <a:r>
                  <a:rPr lang="pt-BR" dirty="0"/>
                  <a:t>, têm </a:t>
                </a:r>
                <a:r>
                  <a:rPr lang="pt-BR" dirty="0" smtClean="0"/>
                  <a:t>derivadas parciais </a:t>
                </a:r>
                <a:r>
                  <a:rPr lang="pt-BR" dirty="0"/>
                  <a:t>no intervalo de 0 até 1.</a:t>
                </a:r>
              </a:p>
              <a:p>
                <a:r>
                  <a:rPr lang="pt-BR" dirty="0"/>
                  <a:t>Durante o treinamento, para atualizar os pesos de cada camada da </a:t>
                </a:r>
                <a:r>
                  <a:rPr lang="pt-BR" b="1" i="1" dirty="0"/>
                  <a:t>rede neural</a:t>
                </a:r>
                <a:r>
                  <a:rPr lang="pt-BR" dirty="0"/>
                  <a:t>, o </a:t>
                </a:r>
                <a:r>
                  <a:rPr lang="pt-BR" b="1" i="1" dirty="0"/>
                  <a:t>algoritmo de retropropagação </a:t>
                </a:r>
                <a:r>
                  <a:rPr lang="pt-BR" dirty="0"/>
                  <a:t>calcula os gradientes </a:t>
                </a:r>
                <a:r>
                  <a:rPr lang="pt-BR" dirty="0" smtClean="0"/>
                  <a:t>dos pesos das </a:t>
                </a:r>
                <a:r>
                  <a:rPr lang="pt-BR" dirty="0"/>
                  <a:t>camadas ocultas através </a:t>
                </a:r>
                <a:r>
                  <a:rPr lang="pt-BR" dirty="0" smtClean="0"/>
                  <a:t>do uso da </a:t>
                </a:r>
                <a:r>
                  <a:rPr lang="pt-BR" b="1" i="1" dirty="0"/>
                  <a:t>regra da </a:t>
                </a:r>
                <a:r>
                  <a:rPr lang="pt-BR" b="1" i="1" dirty="0" smtClean="0"/>
                  <a:t>cadeia</a:t>
                </a:r>
                <a:r>
                  <a:rPr lang="pt-BR" dirty="0" smtClean="0"/>
                  <a:t> (exemplo abaixo).</a:t>
                </a:r>
              </a:p>
              <a:p>
                <a:pPr marL="0" indent="0">
                  <a:buNone/>
                </a:pPr>
                <a:endParaRPr lang="pt-BR" dirty="0"/>
              </a:p>
              <a:p>
                <a:pPr marL="0" indent="0">
                  <a:buNone/>
                </a:pPr>
                <a:endParaRPr lang="pt-BR" dirty="0" smtClean="0"/>
              </a:p>
              <a:p>
                <a:pPr marL="0" indent="0">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𝑦</m:t>
                          </m:r>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e>
                          </m:d>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e>
                          </m:d>
                        </m:num>
                        <m:den>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den>
                      </m:f>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𝑔</m:t>
                          </m:r>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h</m:t>
                          </m:r>
                          <m:d>
                            <m:dPr>
                              <m:ctrlPr>
                                <a:rPr lang="pt-BR" sz="2400" i="1">
                                  <a:latin typeface="Cambria Math" panose="02040503050406030204" pitchFamily="18" charset="0"/>
                                </a:rPr>
                              </m:ctrlPr>
                            </m:dPr>
                            <m:e>
                              <m:r>
                                <a:rPr lang="pt-BR" sz="2400" b="0" i="1" smtClean="0">
                                  <a:latin typeface="Cambria Math" panose="02040503050406030204" pitchFamily="18" charset="0"/>
                                </a:rPr>
                                <m:t>𝑥</m:t>
                              </m:r>
                            </m:e>
                          </m:d>
                          <m:r>
                            <a:rPr lang="pt-BR" sz="2400" i="1">
                              <a:latin typeface="Cambria Math" panose="02040503050406030204" pitchFamily="18" charset="0"/>
                            </a:rPr>
                            <m:t>)</m:t>
                          </m:r>
                        </m:num>
                        <m:den>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h</m:t>
                          </m:r>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r>
                            <a:rPr lang="pt-BR" sz="2400" i="1">
                              <a:latin typeface="Cambria Math" panose="02040503050406030204" pitchFamily="18" charset="0"/>
                            </a:rPr>
                            <m:t>)</m:t>
                          </m:r>
                        </m:den>
                      </m:f>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h</m:t>
                          </m:r>
                          <m:d>
                            <m:dPr>
                              <m:ctrlPr>
                                <a:rPr lang="pt-BR" sz="2400" i="1">
                                  <a:latin typeface="Cambria Math" panose="02040503050406030204" pitchFamily="18" charset="0"/>
                                </a:rPr>
                              </m:ctrlPr>
                            </m:dPr>
                            <m:e>
                              <m:r>
                                <a:rPr lang="pt-BR" sz="2400" b="0" i="1" smtClean="0">
                                  <a:latin typeface="Cambria Math" panose="02040503050406030204" pitchFamily="18" charset="0"/>
                                </a:rPr>
                                <m:t>𝑥</m:t>
                              </m:r>
                            </m:e>
                          </m:d>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oMath>
                  </m:oMathPara>
                </a14:m>
                <a:endParaRPr lang="pt-BR" dirty="0"/>
              </a:p>
              <a:p>
                <a:r>
                  <a:rPr lang="pt-BR" dirty="0"/>
                  <a:t>Em outras palavras, devido à regra da cadeia, o gradiente para a atualização dos pesos de uma dada camada da rede neural </a:t>
                </a:r>
                <a:r>
                  <a:rPr lang="pt-BR" dirty="0" smtClean="0"/>
                  <a:t>inclui </a:t>
                </a:r>
                <a:r>
                  <a:rPr lang="pt-BR" b="1" i="1" dirty="0" smtClean="0"/>
                  <a:t>o </a:t>
                </a:r>
                <a:r>
                  <a:rPr lang="pt-BR" b="1" i="1" dirty="0"/>
                  <a:t>produto das derivadas das funções de ativação </a:t>
                </a:r>
                <a:r>
                  <a:rPr lang="pt-BR" b="1" i="1" dirty="0" smtClean="0"/>
                  <a:t>dos nós desde </a:t>
                </a:r>
                <a:r>
                  <a:rPr lang="pt-BR" b="1" i="1" dirty="0"/>
                  <a:t>a camada de saída até a camada desejada</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0"/>
                <a:ext cx="11182350" cy="5257799"/>
              </a:xfrm>
              <a:blipFill rotWithShape="0">
                <a:blip r:embed="rId3"/>
                <a:stretch>
                  <a:fillRect l="-981" t="-2668" r="-55" b="-232"/>
                </a:stretch>
              </a:blipFill>
            </p:spPr>
            <p:txBody>
              <a:bodyPr/>
              <a:lstStyle/>
              <a:p>
                <a:r>
                  <a:rPr lang="pt-BR">
                    <a:noFill/>
                  </a:rPr>
                  <a:t> </a:t>
                </a:r>
              </a:p>
            </p:txBody>
          </p:sp>
        </mc:Fallback>
      </mc:AlternateContent>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1425" y="3576774"/>
            <a:ext cx="5215788" cy="557074"/>
          </a:xfrm>
          <a:prstGeom prst="rect">
            <a:avLst/>
          </a:prstGeom>
        </p:spPr>
      </p:pic>
      <mc:AlternateContent xmlns:mc="http://schemas.openxmlformats.org/markup-compatibility/2006" xmlns:a14="http://schemas.microsoft.com/office/drawing/2010/main">
        <mc:Choice Requires="a14">
          <p:sp>
            <p:nvSpPr>
              <p:cNvPr id="5" name="CaixaDeTexto 4"/>
              <p:cNvSpPr txBox="1"/>
              <p:nvPr/>
            </p:nvSpPr>
            <p:spPr>
              <a:xfrm>
                <a:off x="9982986" y="4229099"/>
                <a:ext cx="2037564" cy="830997"/>
              </a:xfrm>
              <a:prstGeom prst="rect">
                <a:avLst/>
              </a:prstGeom>
              <a:noFill/>
            </p:spPr>
            <p:txBody>
              <a:bodyPr wrap="square" rtlCol="0">
                <a:spAutoFit/>
              </a:bodyPr>
              <a:lstStyle/>
              <a:p>
                <a:pPr algn="ctr"/>
                <a:r>
                  <a:rPr lang="pt-BR" sz="1200" b="1" dirty="0" smtClean="0"/>
                  <a:t>OBS</a:t>
                </a:r>
                <a:r>
                  <a:rPr lang="pt-BR" sz="1200" dirty="0" smtClean="0"/>
                  <a:t>.: As funções </a:t>
                </a:r>
                <a14:m>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m:t>
                        </m:r>
                      </m:e>
                    </m:d>
                    <m:r>
                      <a:rPr lang="pt-BR" sz="1200" b="0" i="1" smtClean="0">
                        <a:latin typeface="Cambria Math" panose="02040503050406030204" pitchFamily="18" charset="0"/>
                      </a:rPr>
                      <m:t>, </m:t>
                    </m:r>
                    <m:r>
                      <a:rPr lang="pt-BR" sz="1200" b="0" i="1" smtClean="0">
                        <a:latin typeface="Cambria Math" panose="02040503050406030204" pitchFamily="18" charset="0"/>
                      </a:rPr>
                      <m:t>𝑔</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m:t>
                        </m:r>
                      </m:e>
                    </m:d>
                    <m:r>
                      <a:rPr lang="pt-BR" sz="1200" b="0" i="1" smtClean="0">
                        <a:latin typeface="Cambria Math" panose="02040503050406030204" pitchFamily="18" charset="0"/>
                      </a:rPr>
                      <m:t>, </m:t>
                    </m:r>
                    <m:r>
                      <a:rPr lang="pt-BR" sz="1200" b="0" i="1" smtClean="0">
                        <a:latin typeface="Cambria Math" panose="02040503050406030204" pitchFamily="18" charset="0"/>
                      </a:rPr>
                      <m:t>𝑒</m:t>
                    </m:r>
                    <m:r>
                      <a:rPr lang="pt-BR" sz="1200" b="0" i="1" smtClean="0">
                        <a:latin typeface="Cambria Math" panose="02040503050406030204" pitchFamily="18" charset="0"/>
                      </a:rPr>
                      <m:t> </m:t>
                    </m:r>
                    <m:r>
                      <a:rPr lang="pt-BR" sz="1200" b="0" i="1" smtClean="0">
                        <a:latin typeface="Cambria Math" panose="02040503050406030204" pitchFamily="18" charset="0"/>
                      </a:rPr>
                      <m:t>h</m:t>
                    </m:r>
                    <m:r>
                      <a:rPr lang="pt-BR" sz="1200" b="0" i="1" smtClean="0">
                        <a:latin typeface="Cambria Math" panose="02040503050406030204" pitchFamily="18" charset="0"/>
                      </a:rPr>
                      <m:t>(.)</m:t>
                    </m:r>
                  </m:oMath>
                </a14:m>
                <a:r>
                  <a:rPr lang="pt-BR" sz="1200" dirty="0" smtClean="0"/>
                  <a:t> podem ser interpretadas como sendo as funções de ativação dos nós.</a:t>
                </a:r>
                <a:endParaRPr lang="pt-BR" sz="1200" dirty="0"/>
              </a:p>
            </p:txBody>
          </p:sp>
        </mc:Choice>
        <mc:Fallback xmlns="">
          <p:sp>
            <p:nvSpPr>
              <p:cNvPr id="5" name="CaixaDeTexto 4"/>
              <p:cNvSpPr txBox="1">
                <a:spLocks noRot="1" noChangeAspect="1" noMove="1" noResize="1" noEditPoints="1" noAdjustHandles="1" noChangeArrowheads="1" noChangeShapeType="1" noTextEdit="1"/>
              </p:cNvSpPr>
              <p:nvPr/>
            </p:nvSpPr>
            <p:spPr>
              <a:xfrm>
                <a:off x="9982986" y="4229099"/>
                <a:ext cx="2037564" cy="830997"/>
              </a:xfrm>
              <a:prstGeom prst="rect">
                <a:avLst/>
              </a:prstGeom>
              <a:blipFill rotWithShape="0">
                <a:blip r:embed="rId5"/>
                <a:stretch>
                  <a:fillRect t="-735" r="-299" b="-5147"/>
                </a:stretch>
              </a:blipFill>
            </p:spPr>
            <p:txBody>
              <a:bodyPr/>
              <a:lstStyle/>
              <a:p>
                <a:r>
                  <a:rPr lang="pt-BR">
                    <a:noFill/>
                  </a:rPr>
                  <a:t> </a:t>
                </a:r>
              </a:p>
            </p:txBody>
          </p:sp>
        </mc:Fallback>
      </mc:AlternateContent>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198470" cy="3022147"/>
              </a:xfrm>
            </p:spPr>
            <p:txBody>
              <a:bodyPr>
                <a:normAutofit fontScale="925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
                </a:r>
                <a14:m>
                  <m:oMath xmlns:m="http://schemas.openxmlformats.org/officeDocument/2006/math">
                    <m:r>
                      <a:rPr lang="pt-BR" b="1" i="1">
                        <a:latin typeface="Cambria Math" panose="02040503050406030204" pitchFamily="18" charset="0"/>
                      </a:rPr>
                      <m:t>𝑴</m:t>
                    </m:r>
                  </m:oMath>
                </a14:m>
                <a:r>
                  <a:rPr lang="pt-BR" dirty="0"/>
                  <a:t> valores pequenos para calcular os gradientes das primeiras camadas.</a:t>
                </a:r>
              </a:p>
              <a:p>
                <a:r>
                  <a:rPr lang="pt-BR" dirty="0"/>
                  <a:t>O que significa que o </a:t>
                </a:r>
                <a:r>
                  <a:rPr lang="pt-BR" b="1" i="1" dirty="0"/>
                  <a:t>gradiente diminui exponencialmente </a:t>
                </a:r>
                <a:r>
                  <a:rPr lang="pt-BR" dirty="0"/>
                  <a:t>com </a:t>
                </a:r>
                <a14:m>
                  <m:oMath xmlns:m="http://schemas.openxmlformats.org/officeDocument/2006/math">
                    <m:r>
                      <a:rPr lang="pt-BR" b="1" i="1">
                        <a:latin typeface="Cambria Math" panose="02040503050406030204" pitchFamily="18" charset="0"/>
                      </a:rPr>
                      <m:t>𝑴</m:t>
                    </m:r>
                  </m:oMath>
                </a14:m>
                <a:r>
                  <a:rPr lang="pt-BR" dirty="0"/>
                  <a:t>.</a:t>
                </a:r>
              </a:p>
              <a:p>
                <a:r>
                  <a:rPr lang="pt-BR" dirty="0"/>
                  <a:t>Isso significa que os </a:t>
                </a:r>
                <a:r>
                  <a:rPr lang="pt-BR" b="1" i="1" dirty="0"/>
                  <a:t>nós das camadas iniciais aprendem muito mais lentamente do que os nós das camadas finais</a:t>
                </a:r>
                <a:r>
                  <a:rPr lang="pt-BR" dirty="0"/>
                  <a:t>, pois o valor do gradiente é muito pequeno, fazendo com que a </a:t>
                </a:r>
                <a:r>
                  <a:rPr lang="pt-BR" b="1" i="1" dirty="0"/>
                  <a:t>atualização dos pesos também seja pequena </a:t>
                </a:r>
                <a:r>
                  <a:rPr lang="pt-BR" dirty="0"/>
                  <a:t>(i.e., lenta).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98470" cy="3022147"/>
              </a:xfrm>
              <a:blipFill rotWithShape="0">
                <a:blip r:embed="rId3"/>
                <a:stretch>
                  <a:fillRect l="-816" t="-3024" r="-1523"/>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3565" y="4357268"/>
            <a:ext cx="6867737" cy="2419825"/>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en-US" dirty="0" err="1"/>
              <a:t>Exemplo</a:t>
            </a:r>
            <a:r>
              <a:rPr lang="en-US" dirty="0"/>
              <a:t>: </a:t>
            </a:r>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68DBA540-3B58-4BC7-B375-23ABBBC057D3}"/>
                  </a:ext>
                </a:extLst>
              </p:cNvPr>
              <p:cNvSpPr>
                <a:spLocks noGrp="1"/>
              </p:cNvSpPr>
              <p:nvPr>
                <p:ph idx="1"/>
              </p:nvPr>
            </p:nvSpPr>
            <p:spPr>
              <a:xfrm>
                <a:off x="838199" y="1898618"/>
                <a:ext cx="11199725" cy="4959382"/>
              </a:xfrm>
            </p:spPr>
            <p:txBody>
              <a:bodyPr>
                <a:normAutofit fontScale="70000" lnSpcReduction="20000"/>
              </a:bodyPr>
              <a:lstStyle/>
              <a:p>
                <a:pPr marL="0" indent="0">
                  <a:buNone/>
                </a:pPr>
                <a:r>
                  <a:rPr lang="pt-BR" b="1" i="1" dirty="0" smtClean="0"/>
                  <a:t>Considerações</a:t>
                </a:r>
                <a:r>
                  <a:rPr lang="pt-BR" dirty="0" smtClean="0"/>
                  <a:t>: </a:t>
                </a:r>
              </a:p>
              <a:p>
                <a:pPr marL="285750" indent="-285750"/>
                <a:r>
                  <a:rPr lang="pt-BR" dirty="0"/>
                  <a:t>2 x Perceptrons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r>
                  <a:rPr lang="pt-BR" b="1" dirty="0" smtClean="0"/>
                  <a:t>Objetivo</a:t>
                </a:r>
                <a:r>
                  <a:rPr lang="pt-BR" dirty="0" smtClean="0"/>
                  <a:t>: minimizar o </a:t>
                </a:r>
                <a:r>
                  <a:rPr lang="pt-BR" dirty="0"/>
                  <a:t>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do primeiro perceptron.</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a:t>
                </a:r>
                <a:r>
                  <a:rPr lang="pt-BR" dirty="0" smtClean="0"/>
                  <a:t>saída do </a:t>
                </a:r>
                <a:r>
                  <a:rPr lang="pt-BR" dirty="0"/>
                  <a:t>primeiro perceptron.</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do segundo perceptron</a:t>
                </a:r>
                <a:r>
                  <a:rPr lang="pt-BR" dirty="0" smtClean="0"/>
                  <a:t>.</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a:t>
                </a:r>
                <a:r>
                  <a:rPr lang="pt-BR" dirty="0" smtClean="0"/>
                  <a:t>saída do </a:t>
                </a:r>
                <a:r>
                  <a:rPr lang="pt-BR" dirty="0"/>
                  <a:t>segundo </a:t>
                </a:r>
                <a:r>
                  <a:rPr lang="pt-BR" dirty="0" smtClean="0"/>
                  <a:t>perceptron.</a:t>
                </a:r>
                <a:endParaRPr lang="pt-BR" dirty="0"/>
              </a:p>
              <a:p>
                <a:pPr marL="285750" indent="-285750"/>
                <a:r>
                  <a:rPr lang="pt-BR" dirty="0" smtClean="0"/>
                  <a:t>As </a:t>
                </a:r>
                <a:r>
                  <a:rPr lang="pt-BR" b="1" i="1" dirty="0" smtClean="0"/>
                  <a:t>regras </a:t>
                </a:r>
                <a:r>
                  <a:rPr lang="pt-BR" b="1" i="1" dirty="0"/>
                  <a:t>de atualização </a:t>
                </a:r>
                <a:r>
                  <a:rPr lang="pt-BR" dirty="0"/>
                  <a:t>dos </a:t>
                </a:r>
                <a:r>
                  <a:rPr lang="pt-BR" dirty="0" smtClean="0"/>
                  <a:t>dois pesos são dadas </a:t>
                </a:r>
                <a:r>
                  <a:rPr lang="pt-BR" dirty="0"/>
                  <a:t>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0"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0" smtClean="0">
                          <a:latin typeface="Cambria Math" panose="02040503050406030204" pitchFamily="18" charset="0"/>
                        </a:rPr>
                        <m:t>,</m:t>
                      </m:r>
                    </m:oMath>
                  </m:oMathPara>
                </a14:m>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1"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r>
                  <a:rPr lang="pt-BR" dirty="0"/>
                  <a:t> são obtidos com a </a:t>
                </a:r>
                <a:r>
                  <a:rPr lang="pt-BR" b="1" i="1" dirty="0"/>
                  <a:t>regra da cadeia</a:t>
                </a:r>
                <a:r>
                  <a:rPr lang="pt-BR" dirty="0"/>
                  <a:t>.</a:t>
                </a:r>
              </a:p>
            </p:txBody>
          </p:sp>
        </mc:Choice>
        <mc:Fallback xmlns="">
          <p:sp>
            <p:nvSpPr>
              <p:cNvPr id="3" name="Espaço Reservado para Conteúdo 2">
                <a:extLst>
                  <a:ext uri="{FF2B5EF4-FFF2-40B4-BE49-F238E27FC236}">
                    <a16:creationId xmlns="" xmlns:a16="http://schemas.microsoft.com/office/drawing/2014/main" xmlns:a14="http://schemas.microsoft.com/office/drawing/2010/main" id="{68DBA540-3B58-4BC7-B375-23ABBBC057D3}"/>
                  </a:ext>
                </a:extLst>
              </p:cNvPr>
              <p:cNvSpPr>
                <a:spLocks noGrp="1" noRot="1" noChangeAspect="1" noMove="1" noResize="1" noEditPoints="1" noAdjustHandles="1" noChangeArrowheads="1" noChangeShapeType="1" noTextEdit="1"/>
              </p:cNvSpPr>
              <p:nvPr>
                <p:ph idx="1"/>
              </p:nvPr>
            </p:nvSpPr>
            <p:spPr>
              <a:xfrm>
                <a:off x="838199" y="1898618"/>
                <a:ext cx="11199725" cy="4959382"/>
              </a:xfrm>
              <a:blipFill rotWithShape="0">
                <a:blip r:embed="rId3"/>
                <a:stretch>
                  <a:fillRect l="-544" t="-2211"/>
                </a:stretch>
              </a:blipFill>
            </p:spPr>
            <p:txBody>
              <a:bodyPr/>
              <a:lstStyle/>
              <a:p>
                <a:r>
                  <a:rPr lang="pt-BR">
                    <a:noFill/>
                  </a:rPr>
                  <a:t> </a:t>
                </a:r>
              </a:p>
            </p:txBody>
          </p:sp>
        </mc:Fallback>
      </mc:AlternateContent>
      <p:grpSp>
        <p:nvGrpSpPr>
          <p:cNvPr id="4" name="Agrupar 3">
            <a:extLst>
              <a:ext uri="{FF2B5EF4-FFF2-40B4-BE49-F238E27FC236}">
                <a16:creationId xmlns="" xmlns:a16="http://schemas.microsoft.com/office/drawing/2014/main" id="{DDA32F11-9374-4C54-ABCD-0438654B8E82}"/>
              </a:ext>
            </a:extLst>
          </p:cNvPr>
          <p:cNvGrpSpPr/>
          <p:nvPr/>
        </p:nvGrpSpPr>
        <p:grpSpPr>
          <a:xfrm>
            <a:off x="4902699" y="1219115"/>
            <a:ext cx="3070723" cy="538650"/>
            <a:chOff x="3470196" y="2338442"/>
            <a:chExt cx="3070723" cy="538650"/>
          </a:xfrm>
        </p:grpSpPr>
        <mc:AlternateContent xmlns:mc="http://schemas.openxmlformats.org/markup-compatibility/2006" xmlns:a14="http://schemas.microsoft.com/office/drawing/2010/main">
          <mc:Choice Requires="a14">
            <p:sp>
              <p:nvSpPr>
                <p:cNvPr id="5" name="Elipse 4">
                  <a:extLst>
                    <a:ext uri="{FF2B5EF4-FFF2-40B4-BE49-F238E27FC236}">
                      <a16:creationId xmlns="" xmlns:a16="http://schemas.microsoft.com/office/drawing/2014/main" id="{F8EDC3E8-17CE-4493-9271-98A945347FBE}"/>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 xmlns:a16="http://schemas.microsoft.com/office/drawing/2014/main" id="{36E0141A-9275-43DA-B6B6-60E88BED5AD5}"/>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7" name="Conector de seta reta 10">
              <a:extLst>
                <a:ext uri="{FF2B5EF4-FFF2-40B4-BE49-F238E27FC236}">
                  <a16:creationId xmlns="" xmlns:a16="http://schemas.microsoft.com/office/drawing/2014/main" id="{04E870F7-1DE5-4241-8990-14C74A492B08}"/>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 xmlns:a16="http://schemas.microsoft.com/office/drawing/2014/main" id="{BE31B3DC-1229-48D6-9A56-590F8FAD4CE1}"/>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9" name="Conector de seta reta 15">
              <a:extLst>
                <a:ext uri="{FF2B5EF4-FFF2-40B4-BE49-F238E27FC236}">
                  <a16:creationId xmlns="" xmlns:a16="http://schemas.microsoft.com/office/drawing/2014/main" id="{2FD2427F-A5C3-4856-8D64-557FA8713A40}"/>
                </a:ext>
              </a:extLst>
            </p:cNvPr>
            <p:cNvCxnSpPr>
              <a:stCxn id="8" idx="3"/>
              <a:endCxn id="5"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 xmlns:a16="http://schemas.microsoft.com/office/drawing/2014/main" id="{3463534E-1D58-4D6C-9ED5-2C2E4AA6B3A0}"/>
                    </a:ext>
                  </a:extLst>
                </p:cNvPr>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oMath>
                    </m:oMathPara>
                  </a14:m>
                  <a:endParaRPr lang="pt-BR" sz="1600" dirty="0"/>
                </a:p>
              </p:txBody>
            </p:sp>
          </mc:Choice>
          <mc:Fallback xmlns="">
            <p:sp>
              <p:nvSpPr>
                <p:cNvPr id="10" name="CaixaDeTexto 9">
                  <a:extLst>
                    <a:ext uri="{FF2B5EF4-FFF2-40B4-BE49-F238E27FC236}">
                      <a16:creationId xmlns:a16="http://schemas.microsoft.com/office/drawing/2014/main" id="{3463534E-1D58-4D6C-9ED5-2C2E4AA6B3A0}"/>
                    </a:ext>
                  </a:extLst>
                </p:cNvPr>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 xmlns:a16="http://schemas.microsoft.com/office/drawing/2014/main" id="{76F6A577-C410-4C4B-A220-E160EE1322EC}"/>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 xmlns:a16="http://schemas.microsoft.com/office/drawing/2014/main" id="{9046B972-AB0D-42CF-8F0B-04E856201DD0}"/>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oMath>
                    </m:oMathPara>
                  </a14:m>
                  <a:endParaRPr lang="pt-BR" sz="1600" dirty="0"/>
                </a:p>
              </p:txBody>
            </p:sp>
          </mc:Choice>
          <mc:Fallback xmlns="">
            <p:sp>
              <p:nvSpPr>
                <p:cNvPr id="12" name="CaixaDeTexto 11">
                  <a:extLst>
                    <a:ext uri="{FF2B5EF4-FFF2-40B4-BE49-F238E27FC236}">
                      <a16:creationId xmlns:a16="http://schemas.microsoft.com/office/drawing/2014/main" id="{9046B972-AB0D-42CF-8F0B-04E856201DD0}"/>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4167" b="-3636"/>
                  </a:stretch>
                </a:blipFill>
              </p:spPr>
              <p:txBody>
                <a:bodyPr/>
                <a:lstStyle/>
                <a:p>
                  <a:r>
                    <a:rPr lang="en-US">
                      <a:noFill/>
                    </a:rPr>
                    <a:t> </a:t>
                  </a:r>
                </a:p>
              </p:txBody>
            </p:sp>
          </mc:Fallback>
        </mc:AlternateContent>
        <p:cxnSp>
          <p:nvCxnSpPr>
            <p:cNvPr id="13" name="Conector de seta reta 15">
              <a:extLst>
                <a:ext uri="{FF2B5EF4-FFF2-40B4-BE49-F238E27FC236}">
                  <a16:creationId xmlns="" xmlns:a16="http://schemas.microsoft.com/office/drawing/2014/main" id="{E1B54AD2-596A-4DDC-8D0D-A2CD4C086E1F}"/>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ixaDeTexto 13">
                  <a:extLst>
                    <a:ext uri="{FF2B5EF4-FFF2-40B4-BE49-F238E27FC236}">
                      <a16:creationId xmlns="" xmlns:a16="http://schemas.microsoft.com/office/drawing/2014/main" id="{74120AF5-A30A-40B3-AD02-AA0A766B82AD}"/>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15" name="Elipse 14">
            <a:extLst>
              <a:ext uri="{FF2B5EF4-FFF2-40B4-BE49-F238E27FC236}">
                <a16:creationId xmlns="" xmlns:a16="http://schemas.microsoft.com/office/drawing/2014/main" id="{E4EBB7CB-9B70-401A-B744-8CD1F89E3BB9}"/>
              </a:ext>
            </a:extLst>
          </p:cNvPr>
          <p:cNvSpPr/>
          <p:nvPr/>
        </p:nvSpPr>
        <p:spPr>
          <a:xfrm>
            <a:off x="7823111" y="4466012"/>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 xmlns:a16="http://schemas.microsoft.com/office/drawing/2014/main" id="{0DE351C4-0752-4411-9A3E-0EEE16B7BAF9}"/>
              </a:ext>
            </a:extLst>
          </p:cNvPr>
          <p:cNvSpPr txBox="1"/>
          <p:nvPr/>
        </p:nvSpPr>
        <p:spPr>
          <a:xfrm>
            <a:off x="9676410" y="4896203"/>
            <a:ext cx="1677390" cy="523220"/>
          </a:xfrm>
          <a:prstGeom prst="rect">
            <a:avLst/>
          </a:prstGeom>
          <a:noFill/>
        </p:spPr>
        <p:txBody>
          <a:bodyPr wrap="square" rtlCol="0">
            <a:spAutoFit/>
          </a:bodyPr>
          <a:lstStyle/>
          <a:p>
            <a:pPr algn="ctr"/>
            <a:r>
              <a:rPr lang="en-US" sz="1400" dirty="0" err="1"/>
              <a:t>Derivadas</a:t>
            </a:r>
            <a:r>
              <a:rPr lang="en-US" sz="1400" dirty="0"/>
              <a:t> da </a:t>
            </a:r>
            <a:r>
              <a:rPr lang="en-US" sz="1400" dirty="0" err="1"/>
              <a:t>função</a:t>
            </a:r>
            <a:r>
              <a:rPr lang="en-US" sz="1400" dirty="0"/>
              <a:t> de </a:t>
            </a:r>
            <a:r>
              <a:rPr lang="en-US" sz="1400" dirty="0" err="1"/>
              <a:t>ativação</a:t>
            </a:r>
            <a:r>
              <a:rPr lang="en-US" sz="1400" dirty="0"/>
              <a:t>.</a:t>
            </a:r>
          </a:p>
        </p:txBody>
      </p:sp>
      <p:cxnSp>
        <p:nvCxnSpPr>
          <p:cNvPr id="20" name="Conector de Seta Reta 19">
            <a:extLst>
              <a:ext uri="{FF2B5EF4-FFF2-40B4-BE49-F238E27FC236}">
                <a16:creationId xmlns="" xmlns:a16="http://schemas.microsoft.com/office/drawing/2014/main" id="{938A7AF6-E11B-41A9-AA12-497491ADD98E}"/>
              </a:ext>
            </a:extLst>
          </p:cNvPr>
          <p:cNvCxnSpPr>
            <a:cxnSpLocks/>
          </p:cNvCxnSpPr>
          <p:nvPr/>
        </p:nvCxnSpPr>
        <p:spPr>
          <a:xfrm flipV="1">
            <a:off x="7600335" y="5156462"/>
            <a:ext cx="1972378" cy="238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 xmlns:a16="http://schemas.microsoft.com/office/drawing/2014/main" id="{E10310FC-5CF6-4BC7-A656-570DA30A65D9}"/>
              </a:ext>
            </a:extLst>
          </p:cNvPr>
          <p:cNvCxnSpPr>
            <a:cxnSpLocks/>
            <a:stCxn id="15" idx="0"/>
          </p:cNvCxnSpPr>
          <p:nvPr/>
        </p:nvCxnSpPr>
        <p:spPr>
          <a:xfrm>
            <a:off x="8075111" y="4466012"/>
            <a:ext cx="1497602" cy="523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 xmlns:a16="http://schemas.microsoft.com/office/drawing/2014/main" id="{3FE3BC92-DCED-4F47-B961-CD529C513E92}"/>
              </a:ext>
            </a:extLst>
          </p:cNvPr>
          <p:cNvCxnSpPr>
            <a:cxnSpLocks/>
            <a:stCxn id="42" idx="0"/>
          </p:cNvCxnSpPr>
          <p:nvPr/>
        </p:nvCxnSpPr>
        <p:spPr>
          <a:xfrm flipV="1">
            <a:off x="8510905" y="5301438"/>
            <a:ext cx="1165505" cy="93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 xmlns:a16="http://schemas.microsoft.com/office/drawing/2014/main" id="{63AECB77-C03B-47D6-9FCF-1CB34C247480}"/>
              </a:ext>
            </a:extLst>
          </p:cNvPr>
          <p:cNvPicPr>
            <a:picLocks noChangeAspect="1"/>
          </p:cNvPicPr>
          <p:nvPr/>
        </p:nvPicPr>
        <p:blipFill>
          <a:blip r:embed="rId10"/>
          <a:stretch>
            <a:fillRect/>
          </a:stretch>
        </p:blipFill>
        <p:spPr>
          <a:xfrm>
            <a:off x="9046004" y="2277755"/>
            <a:ext cx="2787860" cy="2090896"/>
          </a:xfrm>
          <a:prstGeom prst="rect">
            <a:avLst/>
          </a:prstGeom>
        </p:spPr>
      </p:pic>
      <p:sp>
        <p:nvSpPr>
          <p:cNvPr id="27" name="Seta: para Baixo 26">
            <a:extLst>
              <a:ext uri="{FF2B5EF4-FFF2-40B4-BE49-F238E27FC236}">
                <a16:creationId xmlns="" xmlns:a16="http://schemas.microsoft.com/office/drawing/2014/main" id="{F17E8019-DA59-4DA6-AC72-A647F45BB806}"/>
              </a:ext>
            </a:extLst>
          </p:cNvPr>
          <p:cNvSpPr/>
          <p:nvPr/>
        </p:nvSpPr>
        <p:spPr>
          <a:xfrm rot="10800000">
            <a:off x="10274136" y="4400335"/>
            <a:ext cx="331596" cy="43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lipse 40">
            <a:extLst>
              <a:ext uri="{FF2B5EF4-FFF2-40B4-BE49-F238E27FC236}">
                <a16:creationId xmlns="" xmlns:a16="http://schemas.microsoft.com/office/drawing/2014/main" id="{921DA05B-3836-445F-BC79-728E549B3546}"/>
              </a:ext>
            </a:extLst>
          </p:cNvPr>
          <p:cNvSpPr/>
          <p:nvPr/>
        </p:nvSpPr>
        <p:spPr>
          <a:xfrm>
            <a:off x="7352118"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 xmlns:a16="http://schemas.microsoft.com/office/drawing/2014/main" id="{B941F51B-31BC-4A18-8D32-EC0300AE86DD}"/>
              </a:ext>
            </a:extLst>
          </p:cNvPr>
          <p:cNvSpPr/>
          <p:nvPr/>
        </p:nvSpPr>
        <p:spPr>
          <a:xfrm>
            <a:off x="8258905"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aixaDeTexto 15"/>
          <p:cNvSpPr txBox="1"/>
          <p:nvPr/>
        </p:nvSpPr>
        <p:spPr>
          <a:xfrm>
            <a:off x="6022367" y="1016331"/>
            <a:ext cx="342900" cy="276999"/>
          </a:xfrm>
          <a:prstGeom prst="rect">
            <a:avLst/>
          </a:prstGeom>
          <a:noFill/>
        </p:spPr>
        <p:txBody>
          <a:bodyPr wrap="square" rtlCol="0">
            <a:spAutoFit/>
          </a:bodyPr>
          <a:lstStyle/>
          <a:p>
            <a:r>
              <a:rPr lang="pt-BR" sz="1200" dirty="0" smtClean="0"/>
              <a:t>1</a:t>
            </a:r>
            <a:endParaRPr lang="pt-BR" sz="1200" dirty="0"/>
          </a:p>
        </p:txBody>
      </p:sp>
      <p:sp>
        <p:nvSpPr>
          <p:cNvPr id="25" name="CaixaDeTexto 24"/>
          <p:cNvSpPr txBox="1"/>
          <p:nvPr/>
        </p:nvSpPr>
        <p:spPr>
          <a:xfrm>
            <a:off x="7017382" y="1016331"/>
            <a:ext cx="342900" cy="276999"/>
          </a:xfrm>
          <a:prstGeom prst="rect">
            <a:avLst/>
          </a:prstGeom>
          <a:noFill/>
        </p:spPr>
        <p:txBody>
          <a:bodyPr wrap="square" rtlCol="0">
            <a:spAutoFit/>
          </a:bodyPr>
          <a:lstStyle/>
          <a:p>
            <a:r>
              <a:rPr lang="pt-BR" sz="1200" dirty="0"/>
              <a:t>2</a:t>
            </a:r>
          </a:p>
        </p:txBody>
      </p:sp>
    </p:spTree>
    <p:extLst>
      <p:ext uri="{BB962C8B-B14F-4D97-AF65-F5344CB8AC3E}">
        <p14:creationId xmlns:p14="http://schemas.microsoft.com/office/powerpoint/2010/main" val="159480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smtClean="0"/>
              <a:t>Função </a:t>
            </a:r>
            <a:r>
              <a:rPr lang="pt-BR" dirty="0"/>
              <a:t>de </a:t>
            </a:r>
            <a:r>
              <a:rPr lang="pt-BR" dirty="0" smtClean="0"/>
              <a:t>ativação retificadora</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a:t>Com o surgimento das </a:t>
                </a:r>
                <a:r>
                  <a:rPr lang="pt-BR" b="1" i="1" dirty="0"/>
                  <a:t>redes neurais profundas</a:t>
                </a:r>
                <a:r>
                  <a:rPr lang="pt-BR" dirty="0"/>
                  <a:t>, uma outra função, conhecida como </a:t>
                </a:r>
                <a:r>
                  <a:rPr lang="pt-BR" b="1" i="1" dirty="0"/>
                  <a:t>função retificadora</a:t>
                </a:r>
                <a:r>
                  <a:rPr lang="pt-BR" dirty="0"/>
                  <a:t>, passou a ser a bastante utilizada por questões </a:t>
                </a:r>
                <a:r>
                  <a:rPr lang="pt-BR" b="1" i="1" dirty="0"/>
                  <a:t>numéricas</a:t>
                </a:r>
                <a:r>
                  <a:rPr lang="pt-BR" dirty="0"/>
                  <a:t> e </a:t>
                </a:r>
                <a:r>
                  <a:rPr lang="pt-BR" b="1" i="1" dirty="0"/>
                  <a:t>computacionais</a:t>
                </a:r>
                <a:r>
                  <a:rPr lang="pt-BR" dirty="0"/>
                  <a:t>.</a:t>
                </a:r>
              </a:p>
              <a:p>
                <a:r>
                  <a:rPr lang="pt-BR" dirty="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é indefinida para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a:t>rectified linear unit </a:t>
                </a:r>
                <a:r>
                  <a:rPr lang="pt-BR" dirty="0"/>
                  <a:t>(ReLU)</a:t>
                </a:r>
              </a:p>
              <a:p>
                <a:r>
                  <a:rPr lang="pt-BR" dirty="0"/>
                  <a:t>A </a:t>
                </a:r>
                <a:r>
                  <a:rPr lang="pt-BR" b="1" i="1" dirty="0"/>
                  <a:t>função retificadora </a:t>
                </a:r>
                <a:r>
                  <a:rPr lang="pt-BR" dirty="0"/>
                  <a:t>e sua derivada são mostradas nas figuras ao lado.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rotWithShape="0">
                <a:blip r:embed="rId3"/>
                <a:stretch>
                  <a:fillRect l="-1392" t="-2822" r="-1933" b="-2822"/>
                </a:stretch>
              </a:blipFill>
            </p:spPr>
            <p:txBody>
              <a:bodyPr/>
              <a:lstStyle/>
              <a:p>
                <a:r>
                  <a:rPr lang="pt-BR">
                    <a:noFill/>
                  </a:rPr>
                  <a:t> </a:t>
                </a:r>
              </a:p>
            </p:txBody>
          </p:sp>
        </mc:Fallback>
      </mc:AlternateContent>
      <p:pic>
        <p:nvPicPr>
          <p:cNvPr id="8" name="Imagem 7"/>
          <p:cNvPicPr>
            <a:picLocks noChangeAspect="1"/>
          </p:cNvPicPr>
          <p:nvPr/>
        </p:nvPicPr>
        <p:blipFill rotWithShape="1">
          <a:blip r:embed="rId4"/>
          <a:srcRect l="5002" t="6467" r="8442" b="1020"/>
          <a:stretch/>
        </p:blipFill>
        <p:spPr>
          <a:xfrm>
            <a:off x="8723087" y="1082776"/>
            <a:ext cx="3345850" cy="2682043"/>
          </a:xfrm>
          <a:prstGeom prst="rect">
            <a:avLst/>
          </a:prstGeom>
        </p:spPr>
      </p:pic>
      <p:sp>
        <p:nvSpPr>
          <p:cNvPr id="5" name="Rectangle 4"/>
          <p:cNvSpPr/>
          <p:nvPr/>
        </p:nvSpPr>
        <p:spPr>
          <a:xfrm>
            <a:off x="9192786" y="1306079"/>
            <a:ext cx="1411513" cy="584775"/>
          </a:xfrm>
          <a:prstGeom prst="rect">
            <a:avLst/>
          </a:prstGeom>
        </p:spPr>
        <p:txBody>
          <a:bodyPr wrap="square">
            <a:spAutoFit/>
          </a:bodyPr>
          <a:lstStyle/>
          <a:p>
            <a:pPr algn="ctr"/>
            <a:r>
              <a:rPr lang="pt-BR" sz="1600" dirty="0"/>
              <a:t>Função Retificadora</a:t>
            </a:r>
          </a:p>
        </p:txBody>
      </p:sp>
      <p:pic>
        <p:nvPicPr>
          <p:cNvPr id="9" name="Imagem 8"/>
          <p:cNvPicPr>
            <a:picLocks noChangeAspect="1"/>
          </p:cNvPicPr>
          <p:nvPr/>
        </p:nvPicPr>
        <p:blipFill rotWithShape="1">
          <a:blip r:embed="rId5"/>
          <a:srcRect l="4832" t="5799" r="8612"/>
          <a:stretch/>
        </p:blipFill>
        <p:spPr>
          <a:xfrm>
            <a:off x="8723087" y="4037243"/>
            <a:ext cx="3345850" cy="2731015"/>
          </a:xfrm>
          <a:prstGeom prst="rect">
            <a:avLst/>
          </a:prstGeom>
        </p:spPr>
      </p:pic>
      <p:sp>
        <p:nvSpPr>
          <p:cNvPr id="6" name="Rectangle 5"/>
          <p:cNvSpPr/>
          <p:nvPr/>
        </p:nvSpPr>
        <p:spPr>
          <a:xfrm>
            <a:off x="9073446" y="4276603"/>
            <a:ext cx="1446892" cy="830997"/>
          </a:xfrm>
          <a:prstGeom prst="rect">
            <a:avLst/>
          </a:prstGeom>
        </p:spPr>
        <p:txBody>
          <a:bodyPr wrap="square">
            <a:spAutoFit/>
          </a:bodyPr>
          <a:lstStyle/>
          <a:p>
            <a:pPr algn="ctr"/>
            <a:r>
              <a:rPr lang="pt-BR" sz="1600" dirty="0"/>
              <a:t>Derivada da Função Retificadora</a:t>
            </a:r>
          </a:p>
        </p:txBody>
      </p:sp>
      <p:sp>
        <p:nvSpPr>
          <p:cNvPr id="4" name="CaixaDeTexto 3"/>
          <p:cNvSpPr txBox="1"/>
          <p:nvPr/>
        </p:nvSpPr>
        <p:spPr>
          <a:xfrm>
            <a:off x="7013542" y="3862335"/>
            <a:ext cx="923925" cy="646331"/>
          </a:xfrm>
          <a:prstGeom prst="rect">
            <a:avLst/>
          </a:prstGeom>
          <a:noFill/>
        </p:spPr>
        <p:txBody>
          <a:bodyPr wrap="square" rtlCol="0">
            <a:spAutoFit/>
          </a:bodyPr>
          <a:lstStyle/>
          <a:p>
            <a:pPr algn="ctr"/>
            <a:r>
              <a:rPr lang="pt-BR" dirty="0" smtClean="0">
                <a:solidFill>
                  <a:srgbClr val="00B0F0"/>
                </a:solidFill>
              </a:rPr>
              <a:t>Função degrau</a:t>
            </a:r>
            <a:endParaRPr lang="pt-BR" dirty="0">
              <a:solidFill>
                <a:srgbClr val="00B0F0"/>
              </a:solidFill>
            </a:endParaRPr>
          </a:p>
        </p:txBody>
      </p:sp>
      <p:cxnSp>
        <p:nvCxnSpPr>
          <p:cNvPr id="10" name="Conector de seta reta 9"/>
          <p:cNvCxnSpPr>
            <a:endCxn id="4" idx="1"/>
          </p:cNvCxnSpPr>
          <p:nvPr/>
        </p:nvCxnSpPr>
        <p:spPr>
          <a:xfrm flipV="1">
            <a:off x="6570482" y="4185501"/>
            <a:ext cx="443060" cy="91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37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018198"/>
          </a:xfrm>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9" y="1559170"/>
                <a:ext cx="11213123" cy="5298830"/>
              </a:xfrm>
            </p:spPr>
            <p:txBody>
              <a:bodyPr>
                <a:normAutofit fontScale="92500" lnSpcReduction="10000"/>
              </a:bodyPr>
              <a:lstStyle/>
              <a:p>
                <a:r>
                  <a:rPr lang="pt-BR" dirty="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 </a:t>
                </a:r>
                <a:r>
                  <a:rPr lang="pt-BR" dirty="0"/>
                  <a:t>do que as funções logística e tangente hiperbólica.</a:t>
                </a:r>
              </a:p>
              <a:p>
                <a:pPr lvl="1">
                  <a:buFont typeface="Wingdings" panose="05000000000000000000" pitchFamily="2" charset="2"/>
                  <a:buChar char="§"/>
                </a:pPr>
                <a:r>
                  <a:rPr lang="pt-BR" dirty="0"/>
                  <a:t>Sofre menos com o </a:t>
                </a:r>
                <a:r>
                  <a:rPr lang="pt-BR" b="1" i="1" dirty="0"/>
                  <a:t>problema da dissipação do gradiente</a:t>
                </a:r>
                <a:r>
                  <a:rPr lang="pt-BR" dirty="0"/>
                  <a:t>,</a:t>
                </a:r>
                <a:r>
                  <a:rPr lang="pt-BR" b="1" i="1" dirty="0"/>
                  <a:t> </a:t>
                </a:r>
                <a:r>
                  <a:rPr lang="pt-BR" dirty="0"/>
                  <a:t>pois sua derivada é igual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 O produto da derivada da função de ativação </a:t>
                </a:r>
                <a:r>
                  <a:rPr lang="pt-BR" dirty="0" err="1"/>
                  <a:t>ReLU</a:t>
                </a:r>
                <a:r>
                  <a:rPr lang="pt-BR" dirty="0"/>
                  <a:t> dos nós de várias camadas sempre será igual a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a:t>
                </a:r>
              </a:p>
              <a:p>
                <a:r>
                  <a:rPr lang="pt-BR" dirty="0"/>
                  <a:t>Desvantagem</a:t>
                </a:r>
              </a:p>
              <a:p>
                <a:pPr lvl="1">
                  <a:buFont typeface="Wingdings" panose="05000000000000000000" pitchFamily="2" charset="2"/>
                  <a:buChar char="§"/>
                </a:pPr>
                <a:r>
                  <a:rPr lang="pt-BR" dirty="0"/>
                  <a:t>Entretanto, quando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r>
                      <a:rPr lang="pt-BR">
                        <a:latin typeface="Cambria Math" panose="02040503050406030204" pitchFamily="18" charset="0"/>
                      </a:rPr>
                      <m:t>, </m:t>
                    </m:r>
                  </m:oMath>
                </a14:m>
                <a:r>
                  <a:rPr lang="pt-BR" dirty="0"/>
                  <a:t>o nó é considerado </a:t>
                </a:r>
                <a:r>
                  <a:rPr lang="pt-BR" b="1" i="1" dirty="0"/>
                  <a:t>morto</a:t>
                </a:r>
                <a:r>
                  <a:rPr lang="pt-BR" dirty="0"/>
                  <a:t>, pois a derivada será igual a 0, fazendo com que os pesos permanecem inalterados (i.e., não há atualização).</a:t>
                </a:r>
              </a:p>
              <a:p>
                <a:r>
                  <a:rPr lang="pt-BR" dirty="0"/>
                  <a:t>Outras funções de ativação são:</a:t>
                </a:r>
              </a:p>
              <a:p>
                <a:pPr lvl="1">
                  <a:buFont typeface="Wingdings" panose="05000000000000000000" pitchFamily="2" charset="2"/>
                  <a:buChar char="§"/>
                </a:pPr>
                <a:r>
                  <a:rPr lang="en-US" dirty="0"/>
                  <a:t>Parametric rectified linear unit (</a:t>
                </a:r>
                <a:r>
                  <a:rPr lang="en-US" dirty="0" err="1"/>
                  <a:t>PReLU</a:t>
                </a:r>
                <a:r>
                  <a:rPr lang="en-US" dirty="0"/>
                  <a:t>).</a:t>
                </a:r>
                <a:endParaRPr lang="en-US" baseline="30000" dirty="0"/>
              </a:p>
              <a:p>
                <a:pPr lvl="1">
                  <a:buFont typeface="Wingdings" panose="05000000000000000000" pitchFamily="2" charset="2"/>
                  <a:buChar char="§"/>
                </a:pPr>
                <a:r>
                  <a:rPr lang="en-US" dirty="0"/>
                  <a:t>Leaky rectified linear unit (Leaky </a:t>
                </a:r>
                <a:r>
                  <a:rPr lang="en-US" dirty="0" err="1"/>
                  <a:t>ReLU</a:t>
                </a:r>
                <a:r>
                  <a:rPr lang="en-US" dirty="0"/>
                  <a:t>).</a:t>
                </a:r>
              </a:p>
              <a:p>
                <a:pPr lvl="1">
                  <a:buFont typeface="Wingdings" panose="05000000000000000000" pitchFamily="2" charset="2"/>
                  <a:buChar char="§"/>
                </a:pPr>
                <a:r>
                  <a:rPr lang="pt-BR" dirty="0">
                    <a:hlinkClick r:id="rId3"/>
                  </a:rPr>
                  <a:t>https://en.wikipedia.org/wiki/Activation_function#Table_of_activation_functions</a:t>
                </a:r>
                <a:endParaRPr lang="pt-BR" dirty="0"/>
              </a:p>
              <a:p>
                <a:r>
                  <a:rPr lang="pt-BR" dirty="0" smtClean="0"/>
                  <a:t>Outras técnicas mais avançadas para evitar a dissipação do gradiente são a normalização de batch e o </a:t>
                </a:r>
                <a:r>
                  <a:rPr lang="pt-BR" i="1" dirty="0" err="1" smtClean="0"/>
                  <a:t>dropout</a:t>
                </a:r>
                <a:r>
                  <a:rPr lang="pt-BR" dirty="0" smtClean="0"/>
                  <a:t>.</a:t>
                </a:r>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9" y="1559170"/>
                <a:ext cx="11213123" cy="5298830"/>
              </a:xfrm>
              <a:blipFill rotWithShape="0">
                <a:blip r:embed="rId4"/>
                <a:stretch>
                  <a:fillRect l="-815" t="-2301" b="-10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tângulo 3"/>
              <p:cNvSpPr/>
              <p:nvPr/>
            </p:nvSpPr>
            <p:spPr>
              <a:xfrm>
                <a:off x="6556010" y="5039952"/>
                <a:ext cx="4962705" cy="391646"/>
              </a:xfrm>
              <a:prstGeom prst="rect">
                <a:avLst/>
              </a:prstGeom>
            </p:spPr>
            <p:txBody>
              <a:bodyPr wrap="none">
                <a:spAutoFit/>
              </a:bodyPr>
              <a:lstStyle/>
              <a:p>
                <a:r>
                  <a:rPr lang="pt-BR" dirty="0" smtClean="0"/>
                  <a:t>Ambas têm derivada diferente de zero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b="0" i="1" smtClean="0">
                        <a:latin typeface="Cambria Math" panose="02040503050406030204" pitchFamily="18" charset="0"/>
                      </a:rPr>
                      <m:t>&lt;0</m:t>
                    </m:r>
                  </m:oMath>
                </a14:m>
                <a:r>
                  <a:rPr lang="pt-BR" dirty="0" smtClean="0"/>
                  <a:t>.</a:t>
                </a:r>
                <a:endParaRPr lang="pt-BR" dirty="0"/>
              </a:p>
            </p:txBody>
          </p:sp>
        </mc:Choice>
        <mc:Fallback xmlns="">
          <p:sp>
            <p:nvSpPr>
              <p:cNvPr id="4" name="Retângulo 3"/>
              <p:cNvSpPr>
                <a:spLocks noRot="1" noChangeAspect="1" noMove="1" noResize="1" noEditPoints="1" noAdjustHandles="1" noChangeArrowheads="1" noChangeShapeType="1" noTextEdit="1"/>
              </p:cNvSpPr>
              <p:nvPr/>
            </p:nvSpPr>
            <p:spPr>
              <a:xfrm>
                <a:off x="6556010" y="5039952"/>
                <a:ext cx="4962705" cy="391646"/>
              </a:xfrm>
              <a:prstGeom prst="rect">
                <a:avLst/>
              </a:prstGeom>
              <a:blipFill rotWithShape="0">
                <a:blip r:embed="rId5"/>
                <a:stretch>
                  <a:fillRect l="-982" t="-7813" r="-123" b="-20313"/>
                </a:stretch>
              </a:blipFill>
            </p:spPr>
            <p:txBody>
              <a:bodyPr/>
              <a:lstStyle/>
              <a:p>
                <a:r>
                  <a:rPr lang="pt-BR">
                    <a:noFill/>
                  </a:rPr>
                  <a:t> </a:t>
                </a:r>
              </a:p>
            </p:txBody>
          </p:sp>
        </mc:Fallback>
      </mc:AlternateContent>
      <p:sp>
        <p:nvSpPr>
          <p:cNvPr id="5" name="Chave direita 4"/>
          <p:cNvSpPr/>
          <p:nvPr/>
        </p:nvSpPr>
        <p:spPr>
          <a:xfrm>
            <a:off x="6187833" y="4828317"/>
            <a:ext cx="256927" cy="814916"/>
          </a:xfrm>
          <a:prstGeom prst="rightBrace">
            <a:avLst>
              <a:gd name="adj1" fmla="val 8333"/>
              <a:gd name="adj2" fmla="val 4665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653779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 </a:t>
            </a:r>
            <a:r>
              <a:rPr lang="pt-BR" b="1" i="1" dirty="0"/>
              <a:t>direta</a:t>
            </a:r>
            <a:r>
              <a:rPr lang="pt-BR" dirty="0"/>
              <a:t> e </a:t>
            </a:r>
            <a:r>
              <a:rPr lang="pt-BR" b="1" i="1" dirty="0"/>
              <a:t>reversa</a:t>
            </a:r>
            <a:r>
              <a:rPr lang="pt-BR" dirty="0"/>
              <a:t>.</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a:t>
            </a:r>
            <a:r>
              <a:rPr lang="pt-BR" b="1" i="1" dirty="0"/>
              <a:t>não são conectados entre si</a:t>
            </a:r>
            <a:r>
              <a:rPr lang="pt-BR" dirty="0"/>
              <a:t>.</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1825624"/>
            <a:ext cx="8582026" cy="5032375"/>
          </a:xfrm>
        </p:spPr>
        <p:txBody>
          <a:bodyPr>
            <a:normAutofit fontScale="85000" lnSpcReduction="20000"/>
          </a:bodyPr>
          <a:lstStyle/>
          <a:p>
            <a:r>
              <a:rPr lang="pt-BR" dirty="0"/>
              <a:t>Na figura ao lado,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entradas anteriores.</a:t>
            </a:r>
          </a:p>
          <a:p>
            <a:r>
              <a:rPr lang="pt-BR" dirty="0"/>
              <a:t>Portanto, </a:t>
            </a:r>
            <a:r>
              <a:rPr lang="pt-BR" b="1" i="1" dirty="0"/>
              <a:t>redes recorrentes </a:t>
            </a:r>
            <a:r>
              <a:rPr lang="pt-BR" dirty="0"/>
              <a:t>possuem memória.</a:t>
            </a:r>
          </a:p>
          <a:p>
            <a:r>
              <a:rPr lang="pt-BR" dirty="0"/>
              <a:t>Essas redes são úteis para o </a:t>
            </a:r>
            <a:r>
              <a:rPr lang="pt-BR" b="1" i="1" dirty="0"/>
              <a:t>processamento de dados sequenciais</a:t>
            </a:r>
            <a:r>
              <a:rPr lang="pt-BR" dirty="0"/>
              <a:t>, como som, dados de séries temporais (preços de ações, padrões cerebrais, etc.) ou linguagem natural (escrita e fala).</a:t>
            </a: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5044"/>
          <a:stretch/>
        </p:blipFill>
        <p:spPr>
          <a:xfrm>
            <a:off x="9125338" y="3043172"/>
            <a:ext cx="3038087" cy="2090803"/>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uma única camada oculta suficientemente grande, é possível representar </a:t>
                </a:r>
                <a:r>
                  <a:rPr lang="pt-BR" b="1" i="1" dirty="0"/>
                  <a:t>qualquer função contínua</a:t>
                </a:r>
                <a:r>
                  <a:rPr lang="pt-BR" dirty="0"/>
                  <a:t> das entradas com uma precisão arbitrária (depende da topologia).</a:t>
                </a:r>
              </a:p>
              <a:p>
                <a:r>
                  <a:rPr lang="pt-BR" dirty="0"/>
                  <a:t>Com duas camadas ocultas, até </a:t>
                </a:r>
                <a:r>
                  <a:rPr lang="pt-BR" b="1" i="1" dirty="0"/>
                  <a:t>funções descontínuas</a:t>
                </a:r>
                <a:r>
                  <a:rPr lang="pt-BR" dirty="0"/>
                  <a:t> podem ser representadas.</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67699" y="189604"/>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a:t>
            </a:r>
            <a:r>
              <a:rPr lang="pt-BR" dirty="0" err="1"/>
              <a:t>Perceptron</a:t>
            </a:r>
            <a:r>
              <a:rPr lang="pt-BR" dirty="0"/>
              <a:t>.</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do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1325563"/>
          </a:xfrm>
        </p:spPr>
        <p:txBody>
          <a:bodyPr/>
          <a:lstStyle/>
          <a:p>
            <a:r>
              <a:rPr lang="pt-BR" dirty="0"/>
              <a:t>Aproximação universal de funções</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a:t>Fig. 1: Um nó aproxima uma função de limiar suave. </a:t>
            </a:r>
          </a:p>
          <a:p>
            <a:r>
              <a:rPr lang="pt-BR" dirty="0"/>
              <a:t>Fig. 2: Combinando duas funções de limiar suave com direções opostas, podemos obter uma função em formato de onda.</a:t>
            </a:r>
          </a:p>
          <a:p>
            <a:r>
              <a:rPr lang="pt-BR" dirty="0"/>
              <a:t>Fig. 3: Combinando duas ondas perpendiculares, nós obtemos uma função em formato cilíndrico.</a:t>
            </a:r>
          </a:p>
        </p:txBody>
      </p:sp>
      <p:sp>
        <p:nvSpPr>
          <p:cNvPr id="3" name="Rectangle 2"/>
          <p:cNvSpPr/>
          <p:nvPr/>
        </p:nvSpPr>
        <p:spPr>
          <a:xfrm>
            <a:off x="7670735" y="1276389"/>
            <a:ext cx="4217629" cy="338554"/>
          </a:xfrm>
          <a:prstGeom prst="rect">
            <a:avLst/>
          </a:prstGeom>
        </p:spPr>
        <p:txBody>
          <a:bodyPr wrap="none">
            <a:spAutoFit/>
          </a:bodyPr>
          <a:lstStyle/>
          <a:p>
            <a:pPr lvl="0">
              <a:defRPr/>
            </a:pPr>
            <a:r>
              <a:rPr lang="pt-BR" sz="1600" dirty="0">
                <a:solidFill>
                  <a:srgbClr val="00B0F0"/>
                </a:solidFill>
                <a:hlinkClick r:id="rId9"/>
              </a:rPr>
              <a:t>Exemplo: FunctionApproximationWithMLP.ipynb</a:t>
            </a:r>
            <a:endParaRPr lang="pt-BR" sz="16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1398337" y="5351743"/>
            <a:ext cx="3948581" cy="369332"/>
          </a:xfrm>
          <a:prstGeom prst="rect">
            <a:avLst/>
          </a:prstGeom>
        </p:spPr>
        <p:txBody>
          <a:bodyPr wrap="none">
            <a:spAutoFit/>
          </a:bodyPr>
          <a:lstStyle/>
          <a:p>
            <a:pPr lvl="0">
              <a:defRPr/>
            </a:pPr>
            <a:r>
              <a:rPr lang="pt-BR" dirty="0">
                <a:solidFill>
                  <a:srgbClr val="00B0F0"/>
                </a:solidFill>
                <a:hlinkClick r:id="rId8"/>
              </a:rPr>
              <a:t>Exemplo: function_approximation.ipynb</a:t>
            </a:r>
            <a:endParaRPr lang="pt-BR"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spTree>
    <p:extLst>
      <p:ext uri="{BB962C8B-B14F-4D97-AF65-F5344CB8AC3E}">
        <p14:creationId xmlns:p14="http://schemas.microsoft.com/office/powerpoint/2010/main" val="455897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a:t>
                </a:r>
                <a:r>
                  <a:rPr lang="pt-BR" dirty="0" smtClean="0"/>
                  <a:t>entender esse problema </a:t>
                </a:r>
                <a:r>
                  <a:rPr lang="pt-BR" dirty="0"/>
                  <a:t>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smtClean="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a:t>
                </a:r>
                <a:r>
                  <a:rPr lang="pt-BR" dirty="0" smtClean="0"/>
                  <a:t>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165157" cy="5344510"/>
          </a:xfrm>
        </p:spPr>
        <p:txBody>
          <a:bodyPr>
            <a:normAutofit fontScale="92500" lnSpcReduction="20000"/>
          </a:bodyPr>
          <a:lstStyle/>
          <a:p>
            <a:r>
              <a:rPr lang="pt-BR" dirty="0"/>
              <a:t>Em termos gerais, uma </a:t>
            </a:r>
            <a:r>
              <a:rPr lang="pt-BR" b="1" i="1" dirty="0"/>
              <a:t>rede neural </a:t>
            </a:r>
            <a:r>
              <a:rPr lang="pt-BR" dirty="0"/>
              <a:t>nada mais é do que uma </a:t>
            </a:r>
            <a:r>
              <a:rPr lang="pt-BR" b="1" i="1" dirty="0" smtClean="0">
                <a:solidFill>
                  <a:srgbClr val="00B050"/>
                </a:solidFill>
              </a:rPr>
              <a:t>combinação de </a:t>
            </a:r>
            <a:r>
              <a:rPr lang="pt-BR" b="1" i="1" dirty="0">
                <a:solidFill>
                  <a:srgbClr val="00B050"/>
                </a:solidFill>
              </a:rPr>
              <a:t>neurônios</a:t>
            </a:r>
            <a:r>
              <a:rPr lang="pt-BR" b="1" i="1" dirty="0"/>
              <a:t> </a:t>
            </a:r>
            <a:r>
              <a:rPr lang="pt-BR" dirty="0"/>
              <a:t>conectados entre si através de </a:t>
            </a:r>
            <a:r>
              <a:rPr lang="pt-BR" b="1" i="1" dirty="0"/>
              <a:t>ligações direcionadas </a:t>
            </a:r>
            <a:r>
              <a:rPr lang="pt-BR" dirty="0"/>
              <a:t>(ou seja, as conexões têm uma direção associada). </a:t>
            </a:r>
          </a:p>
          <a:p>
            <a:r>
              <a:rPr lang="pt-BR" dirty="0"/>
              <a:t>As </a:t>
            </a:r>
            <a:r>
              <a:rPr lang="pt-BR" b="1" i="1" dirty="0"/>
              <a:t>propriedades da rede neural </a:t>
            </a:r>
            <a:r>
              <a:rPr lang="pt-BR" dirty="0"/>
              <a:t>são determinadas por sua </a:t>
            </a:r>
            <a:r>
              <a:rPr lang="pt-BR" b="1" i="1" dirty="0"/>
              <a:t>topologia</a:t>
            </a:r>
            <a:r>
              <a:rPr lang="pt-BR" dirty="0"/>
              <a:t> </a:t>
            </a:r>
            <a:r>
              <a:rPr lang="pt-BR" dirty="0" smtClean="0"/>
              <a:t>(i.e., como os neurônios estão conectados, camadas, etc.) e </a:t>
            </a:r>
            <a:r>
              <a:rPr lang="pt-BR" dirty="0"/>
              <a:t>pelas </a:t>
            </a:r>
            <a:r>
              <a:rPr lang="pt-BR" b="1" i="1" dirty="0"/>
              <a:t>propriedades dos neurônios</a:t>
            </a:r>
            <a:r>
              <a:rPr lang="pt-BR" dirty="0"/>
              <a:t> (e.g., função de ativação e pesos).</a:t>
            </a:r>
          </a:p>
          <a:p>
            <a:r>
              <a:rPr lang="pt-BR" dirty="0"/>
              <a:t>Algumas das </a:t>
            </a:r>
            <a:r>
              <a:rPr lang="pt-BR" b="1" i="1" dirty="0"/>
              <a:t>limitações dos perceptrons</a:t>
            </a:r>
            <a:r>
              <a:rPr lang="pt-BR" dirty="0"/>
              <a:t> (e.g., classificação apenas de classes linearmente separáveis) podem ser </a:t>
            </a:r>
            <a:r>
              <a:rPr lang="pt-BR" b="1" i="1" dirty="0"/>
              <a:t>eliminadas adicionando-se camadas intermediárias</a:t>
            </a:r>
            <a:r>
              <a:rPr lang="pt-BR" dirty="0"/>
              <a:t> (também chamadas de ocultas ou escondidas) de </a:t>
            </a:r>
            <a:r>
              <a:rPr lang="pt-BR" b="1" i="1" dirty="0"/>
              <a:t>perceptrons</a:t>
            </a:r>
            <a:r>
              <a:rPr lang="pt-BR" dirty="0"/>
              <a:t>. </a:t>
            </a:r>
          </a:p>
          <a:p>
            <a:r>
              <a:rPr lang="pt-BR" dirty="0"/>
              <a:t>A RNA resultante é denominada </a:t>
            </a:r>
            <a:r>
              <a:rPr lang="pt-BR" b="1" i="1" dirty="0"/>
              <a:t>Perceptron de Múltiplas Camadas</a:t>
            </a:r>
            <a:r>
              <a:rPr lang="pt-BR" dirty="0"/>
              <a:t> (do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63405" y="1559875"/>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
        <p:nvSpPr>
          <p:cNvPr id="6" name="Rectangle 5"/>
          <p:cNvSpPr/>
          <p:nvPr/>
        </p:nvSpPr>
        <p:spPr>
          <a:xfrm>
            <a:off x="9008162" y="6056223"/>
            <a:ext cx="2466083" cy="523220"/>
          </a:xfrm>
          <a:prstGeom prst="rect">
            <a:avLst/>
          </a:prstGeom>
        </p:spPr>
        <p:txBody>
          <a:bodyPr wrap="square">
            <a:spAutoFit/>
          </a:bodyPr>
          <a:lstStyle/>
          <a:p>
            <a:pPr algn="ctr"/>
            <a:r>
              <a:rPr lang="pt-BR" sz="1400" b="1" dirty="0"/>
              <a:t>OBS</a:t>
            </a:r>
            <a:r>
              <a:rPr lang="pt-BR" sz="1400" dirty="0"/>
              <a:t>.: Neurônios também são chamados de </a:t>
            </a:r>
            <a:r>
              <a:rPr lang="pt-BR" sz="1400" b="1" i="1" dirty="0"/>
              <a:t>nós</a:t>
            </a:r>
            <a:r>
              <a:rPr lang="pt-BR" sz="1400" dirty="0"/>
              <a:t> ou </a:t>
            </a:r>
            <a:r>
              <a:rPr lang="pt-BR" sz="1400" b="1" i="1" dirty="0"/>
              <a:t>unidades</a:t>
            </a:r>
            <a:r>
              <a:rPr lang="pt-BR" sz="1400" dirty="0"/>
              <a:t>.</a:t>
            </a:r>
          </a:p>
        </p:txBody>
      </p:sp>
    </p:spTree>
    <p:extLst>
      <p:ext uri="{BB962C8B-B14F-4D97-AF65-F5344CB8AC3E}">
        <p14:creationId xmlns:p14="http://schemas.microsoft.com/office/powerpoint/2010/main" val="108355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199" y="1778614"/>
            <a:ext cx="6981825" cy="5079386"/>
          </a:xfrm>
        </p:spPr>
        <p:txBody>
          <a:bodyPr>
            <a:normAutofit fontScale="92500" lnSpcReduction="10000"/>
          </a:bodyPr>
          <a:lstStyle/>
          <a:p>
            <a:r>
              <a:rPr lang="pt-BR" dirty="0"/>
              <a:t>Uma rede MLP é sempre </a:t>
            </a:r>
            <a:r>
              <a:rPr lang="pt-BR" b="1" i="1" dirty="0"/>
              <a:t>densamente</a:t>
            </a:r>
            <a:r>
              <a:rPr lang="pt-BR" dirty="0"/>
              <a:t> conectada.</a:t>
            </a:r>
          </a:p>
          <a:p>
            <a:pPr lvl="1">
              <a:buFont typeface="Wingdings" panose="05000000000000000000" pitchFamily="2" charset="2"/>
              <a:buChar char="§"/>
            </a:pPr>
            <a:r>
              <a:rPr lang="pt-BR" dirty="0"/>
              <a:t>Cada </a:t>
            </a:r>
            <a:r>
              <a:rPr lang="pt-BR" dirty="0" smtClean="0"/>
              <a:t>saída de um nó </a:t>
            </a:r>
            <a:r>
              <a:rPr lang="pt-BR" dirty="0"/>
              <a:t>em uma camada se conecta a </a:t>
            </a:r>
            <a:r>
              <a:rPr lang="pt-BR" dirty="0" smtClean="0"/>
              <a:t>todos os nós </a:t>
            </a:r>
            <a:r>
              <a:rPr lang="pt-BR" dirty="0"/>
              <a:t>d</a:t>
            </a:r>
            <a:r>
              <a:rPr lang="pt-BR" dirty="0" smtClean="0"/>
              <a:t>a </a:t>
            </a:r>
            <a:r>
              <a:rPr lang="pt-BR" dirty="0"/>
              <a:t>camada seguinte através de </a:t>
            </a:r>
            <a:r>
              <a:rPr lang="pt-BR" dirty="0" smtClean="0"/>
              <a:t>pesos sinápticos.</a:t>
            </a:r>
            <a:endParaRPr lang="pt-BR" dirty="0"/>
          </a:p>
          <a:p>
            <a:r>
              <a:rPr lang="pt-BR" dirty="0"/>
              <a:t>Um exemplo de rede </a:t>
            </a:r>
            <a:r>
              <a:rPr lang="pt-BR" b="1" i="1" dirty="0"/>
              <a:t>MLP com duas camadas intermediárias</a:t>
            </a:r>
            <a:r>
              <a:rPr lang="pt-BR" dirty="0"/>
              <a:t> é mostrado na figura ao lado.</a:t>
            </a:r>
          </a:p>
          <a:p>
            <a:r>
              <a:rPr lang="pt-BR" dirty="0"/>
              <a:t>As RNAs são o coração do </a:t>
            </a:r>
            <a:r>
              <a:rPr lang="pt-BR" b="1" i="1" dirty="0"/>
              <a:t>Deep Learning</a:t>
            </a:r>
            <a:r>
              <a:rPr lang="pt-BR" dirty="0"/>
              <a:t>. </a:t>
            </a:r>
          </a:p>
          <a:p>
            <a:pPr lvl="1">
              <a:buFont typeface="Wingdings" panose="05000000000000000000" pitchFamily="2" charset="2"/>
              <a:buChar char="§"/>
            </a:pPr>
            <a:r>
              <a:rPr lang="pt-BR" dirty="0"/>
              <a:t>Quando uma RNA tem duas ou mais camadas escondidas, ela é chamada de </a:t>
            </a:r>
            <a:r>
              <a:rPr lang="pt-BR" b="1" i="1" dirty="0"/>
              <a:t>rede neural profunda</a:t>
            </a:r>
            <a:r>
              <a:rPr lang="pt-BR" dirty="0"/>
              <a:t> (ou em inglês </a:t>
            </a:r>
            <a:r>
              <a:rPr lang="pt-BR" i="1" dirty="0"/>
              <a:t>Deep Neural Network </a:t>
            </a:r>
            <a:r>
              <a:rPr lang="pt-BR" dirty="0"/>
              <a:t>- DNN).</a:t>
            </a:r>
          </a:p>
          <a:p>
            <a:r>
              <a:rPr lang="pt-BR" b="1" dirty="0"/>
              <a:t>OBS</a:t>
            </a:r>
            <a:r>
              <a:rPr lang="pt-BR" dirty="0"/>
              <a:t>.: Em particular, uma MLP pode resolver o problema </a:t>
            </a:r>
            <a:r>
              <a:rPr lang="pt-BR" dirty="0" smtClean="0"/>
              <a:t>da lógica </a:t>
            </a:r>
            <a:r>
              <a:rPr lang="pt-BR" dirty="0"/>
              <a:t>XOR.</a:t>
            </a:r>
          </a:p>
          <a:p>
            <a:pPr lvl="1">
              <a:buFont typeface="Wingdings" panose="05000000000000000000" pitchFamily="2" charset="2"/>
              <a:buChar char="§"/>
            </a:pPr>
            <a:r>
              <a:rPr lang="pt-BR" dirty="0"/>
              <a:t>Lembrem-se que um único </a:t>
            </a:r>
            <a:r>
              <a:rPr lang="pt-BR" b="1" i="1" dirty="0"/>
              <a:t>perceptron</a:t>
            </a:r>
            <a:r>
              <a:rPr lang="pt-BR" dirty="0"/>
              <a:t> não é capaz de realizar essa tarefa.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3393" y="1571967"/>
            <a:ext cx="4188708" cy="3425908"/>
          </a:xfrm>
          <a:prstGeom prst="rect">
            <a:avLst/>
          </a:prstGeom>
        </p:spPr>
      </p:pic>
      <p:sp>
        <p:nvSpPr>
          <p:cNvPr id="8" name="TextBox 7"/>
          <p:cNvSpPr txBox="1"/>
          <p:nvPr/>
        </p:nvSpPr>
        <p:spPr>
          <a:xfrm>
            <a:off x="8629698" y="1110302"/>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9698" y="5363308"/>
            <a:ext cx="2946903" cy="1344102"/>
          </a:xfrm>
          <a:prstGeom prst="rect">
            <a:avLst/>
          </a:prstGeom>
        </p:spPr>
      </p:pic>
      <p:cxnSp>
        <p:nvCxnSpPr>
          <p:cNvPr id="7" name="Conector de seta reta 6"/>
          <p:cNvCxnSpPr>
            <a:endCxn id="5" idx="1"/>
          </p:cNvCxnSpPr>
          <p:nvPr/>
        </p:nvCxnSpPr>
        <p:spPr>
          <a:xfrm>
            <a:off x="7343775" y="5572125"/>
            <a:ext cx="1285923" cy="4632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41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p>
          <a:p>
            <a:pPr lvl="1">
              <a:buFont typeface="Wingdings" panose="05000000000000000000" pitchFamily="2" charset="2"/>
              <a:buChar char="§"/>
            </a:pPr>
            <a:r>
              <a:rPr lang="pt-BR" dirty="0"/>
              <a:t>Os mapeamentos são </a:t>
            </a:r>
            <a:r>
              <a:rPr lang="pt-BR" b="1" i="1" dirty="0"/>
              <a:t>não-lineares devido às funções de ativação </a:t>
            </a:r>
            <a:r>
              <a:rPr lang="pt-BR" dirty="0"/>
              <a:t>utilizadas não serem lineares, e.g., função logística, tangente hiperbólica, etc.</a:t>
            </a:r>
          </a:p>
          <a:p>
            <a:r>
              <a:rPr lang="pt-BR" dirty="0"/>
              <a:t>Por fim, os </a:t>
            </a:r>
            <a:r>
              <a:rPr lang="pt-BR" b="1" i="1" dirty="0"/>
              <a:t>neurônios</a:t>
            </a:r>
            <a:r>
              <a:rPr lang="pt-BR" dirty="0"/>
              <a:t> da </a:t>
            </a:r>
            <a:r>
              <a:rPr lang="pt-BR" b="1" i="1" dirty="0"/>
              <a:t>camada de saída combinam a informação </a:t>
            </a:r>
            <a:r>
              <a:rPr lang="pt-BR" dirty="0"/>
              <a:t>que lhes é </a:t>
            </a:r>
            <a:r>
              <a:rPr lang="pt-BR" b="1" i="1" dirty="0"/>
              <a:t>oferecida pela última camada intermediária </a:t>
            </a:r>
            <a:r>
              <a:rPr lang="pt-BR" dirty="0"/>
              <a:t>para formar as saídas.</a:t>
            </a:r>
          </a:p>
          <a:p>
            <a:r>
              <a:rPr lang="pt-BR" dirty="0"/>
              <a:t>Redes MLPs são formadas por </a:t>
            </a:r>
            <a:r>
              <a:rPr lang="pt-BR" b="1" i="1" dirty="0"/>
              <a:t>múltiplas camadas de Perceptrons</a:t>
            </a:r>
            <a:r>
              <a:rPr lang="pt-BR" dirty="0"/>
              <a:t>:</a:t>
            </a:r>
          </a:p>
          <a:p>
            <a:pPr lvl="1">
              <a:buFont typeface="Wingdings" panose="05000000000000000000" pitchFamily="2" charset="2"/>
              <a:buChar char="§"/>
            </a:pPr>
            <a:r>
              <a:rPr lang="pt-BR" dirty="0"/>
              <a:t>Portanto, tais redes têm por base o </a:t>
            </a:r>
            <a:r>
              <a:rPr lang="pt-BR" b="1" i="1" dirty="0"/>
              <a:t>modelo de neurônio do Perceptron</a:t>
            </a:r>
            <a:r>
              <a:rPr lang="pt-BR" dirty="0"/>
              <a:t>. </a:t>
            </a:r>
          </a:p>
          <a:p>
            <a:r>
              <a:rPr lang="pt-BR" dirty="0"/>
              <a:t>Esse modelo, discutido anteriormente, é mostrado na figura seguinte.</a:t>
            </a:r>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343775" cy="5032376"/>
              </a:xfrm>
            </p:spPr>
            <p:txBody>
              <a:bodyPr>
                <a:normAutofit fontScale="77500" lnSpcReduction="20000"/>
              </a:bodyPr>
              <a:lstStyle/>
              <a:p>
                <a:r>
                  <a:rPr lang="pt-BR" dirty="0"/>
                  <a:t>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a:t>
                </a:r>
                <a:r>
                  <a:rPr lang="pt-BR" b="1" i="1" dirty="0"/>
                  <a:t>propagar o sinal de ativação </a:t>
                </a:r>
                <a:r>
                  <a:rPr lang="pt-BR" dirty="0"/>
                  <a:t>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a:t>
                </a:r>
                <a:r>
                  <a:rPr lang="pt-BR" dirty="0" smtClean="0"/>
                  <a:t>(i.e., o </a:t>
                </a:r>
                <a:r>
                  <a:rPr lang="pt-BR" dirty="0"/>
                  <a:t>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a:t>
                </a:r>
              </a:p>
              <a:p>
                <a:pPr lvl="1">
                  <a:buFont typeface="Wingdings" panose="05000000000000000000" pitchFamily="2" charset="2"/>
                  <a:buChar char="§"/>
                </a:pPr>
                <a:r>
                  <a:rPr lang="pt-BR" dirty="0"/>
                  <a:t>Ou seja, esta entrada </a:t>
                </a:r>
                <a:r>
                  <a:rPr lang="pt-BR" b="1" i="1" dirty="0"/>
                  <a:t>não está conectada a nenhum outro 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 </a:t>
                </a:r>
                <a:r>
                  <a:rPr lang="pt-BR" b="1" i="1" dirty="0"/>
                  <a:t>soma ponderada </a:t>
                </a:r>
                <a:r>
                  <a:rPr lang="pt-BR" dirty="0"/>
                  <a:t>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a:t>Existem vários tipos de </a:t>
                </a:r>
                <a:r>
                  <a:rPr lang="pt-BR" b="1" i="1" dirty="0"/>
                  <a:t>funções de ativação</a:t>
                </a:r>
                <a:r>
                  <a:rPr lang="pt-BR" dirty="0"/>
                  <a:t> que podem ser utilizadas pelos </a:t>
                </a:r>
                <a:r>
                  <a:rPr lang="pt-BR" b="1" i="1" dirty="0"/>
                  <a:t>nós</a:t>
                </a:r>
                <a:r>
                  <a:rPr lang="pt-BR" dirty="0"/>
                  <a:t> de uma rede MLP.</a:t>
                </a:r>
              </a:p>
              <a:p>
                <a:r>
                  <a:rPr lang="pt-BR" dirty="0"/>
                  <a:t>Cada camada pode usar funções de ativação diferentes, </a:t>
                </a:r>
                <a:r>
                  <a:rPr lang="pt-BR" dirty="0" smtClean="0"/>
                  <a:t>mas, em geral, </a:t>
                </a:r>
                <a:r>
                  <a:rPr lang="pt-BR" dirty="0"/>
                  <a:t>a mesma camada usa a mesma </a:t>
                </a:r>
                <a:r>
                  <a:rPr lang="pt-BR" dirty="0" smtClean="0"/>
                  <a:t>função.</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343775" cy="5032376"/>
              </a:xfrm>
              <a:blipFill rotWithShape="0">
                <a:blip r:embed="rId3"/>
                <a:stretch>
                  <a:fillRect l="-997" t="-2300" r="-1329" b="-2058"/>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0545" y="3704466"/>
            <a:ext cx="4181455" cy="19343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057801" y="5773736"/>
                <a:ext cx="4086942" cy="788677"/>
              </a:xfrm>
              <a:prstGeom prst="rect">
                <a:avLst/>
              </a:prstGeom>
              <a:noFill/>
            </p:spPr>
            <p:txBody>
              <a:bodyPr wrap="square" rtlCol="0">
                <a:spAutoFit/>
              </a:bodyPr>
              <a:lstStyle/>
              <a:p>
                <a:pPr algn="ctr"/>
                <a14:m>
                  <m:oMath xmlns:m="http://schemas.openxmlformats.org/officeDocument/2006/math">
                    <m:sSub>
                      <m:sSubPr>
                        <m:ctrlPr>
                          <a:rPr lang="pt-BR" sz="1400" i="1" smtClean="0">
                            <a:latin typeface="Cambria Math" panose="02040503050406030204" pitchFamily="18" charset="0"/>
                          </a:rPr>
                        </m:ctrlPr>
                      </m:sSubPr>
                      <m:e>
                        <m:r>
                          <a:rPr lang="pt-BR" sz="1400" b="0" i="1" smtClean="0">
                            <a:latin typeface="Cambria Math" panose="02040503050406030204" pitchFamily="18" charset="0"/>
                          </a:rPr>
                          <m:t>𝑦</m:t>
                        </m:r>
                      </m:e>
                      <m:sub>
                        <m:r>
                          <a:rPr lang="pt-BR" sz="1400" b="0" i="1" smtClean="0">
                            <a:latin typeface="Cambria Math" panose="02040503050406030204" pitchFamily="18" charset="0"/>
                          </a:rPr>
                          <m:t>𝑗</m:t>
                        </m:r>
                      </m:sub>
                    </m:sSub>
                    <m:r>
                      <a:rPr lang="pt-BR" sz="1400" b="0" i="1" smtClean="0">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e>
                    </m:d>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nary>
                          <m:naryPr>
                            <m:chr m:val="∑"/>
                            <m:ctrlPr>
                              <a:rPr lang="pt-BR" sz="1400" b="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=0</m:t>
                            </m:r>
                          </m:sub>
                          <m:sup>
                            <m:r>
                              <a:rPr lang="pt-BR" sz="1400" b="0" i="1" smtClean="0">
                                <a:latin typeface="Cambria Math" panose="02040503050406030204" pitchFamily="18" charset="0"/>
                              </a:rPr>
                              <m:t>𝐾</m:t>
                            </m:r>
                          </m:sup>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𝑤</m:t>
                                </m:r>
                              </m:e>
                              <m:sub>
                                <m:r>
                                  <a:rPr lang="pt-BR" sz="1400" b="0" i="1" smtClean="0">
                                    <a:latin typeface="Cambria Math" panose="02040503050406030204" pitchFamily="18" charset="0"/>
                                  </a:rPr>
                                  <m:t>𝑖𝑗</m:t>
                                </m:r>
                              </m:sub>
                            </m:sSub>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𝑥</m:t>
                                </m:r>
                              </m:e>
                              <m:sub>
                                <m:r>
                                  <a:rPr lang="pt-BR" sz="1400" b="0" i="1" smtClean="0">
                                    <a:latin typeface="Cambria Math" panose="02040503050406030204" pitchFamily="18" charset="0"/>
                                  </a:rPr>
                                  <m:t>𝑖</m:t>
                                </m:r>
                              </m:sub>
                            </m:sSub>
                          </m:e>
                        </m:nary>
                      </m:e>
                    </m:d>
                  </m:oMath>
                </a14:m>
                <a:r>
                  <a:rPr lang="pt-BR" sz="1400" dirty="0"/>
                  <a:t>,</a:t>
                </a:r>
              </a:p>
              <a:p>
                <a:r>
                  <a:rPr lang="pt-BR" sz="1400" dirty="0"/>
                  <a:t>onde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𝑖</m:t>
                        </m:r>
                      </m:sub>
                    </m:sSub>
                  </m:oMath>
                </a14:m>
                <a:r>
                  <a:rPr lang="pt-BR" sz="1400" dirty="0"/>
                  <a:t> é a saída do nó </a:t>
                </a:r>
                <a14:m>
                  <m:oMath xmlns:m="http://schemas.openxmlformats.org/officeDocument/2006/math">
                    <m:r>
                      <a:rPr lang="pt-BR" sz="1400" i="1">
                        <a:latin typeface="Cambria Math" panose="02040503050406030204" pitchFamily="18" charset="0"/>
                      </a:rPr>
                      <m:t>𝑖</m:t>
                    </m:r>
                  </m:oMath>
                </a14:m>
                <a:r>
                  <a:rPr lang="pt-BR" sz="1400" dirty="0"/>
                  <a:t> 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𝑤</m:t>
                        </m:r>
                      </m:e>
                      <m:sub>
                        <m:r>
                          <a:rPr lang="pt-BR" sz="1400" i="1">
                            <a:latin typeface="Cambria Math" panose="02040503050406030204" pitchFamily="18" charset="0"/>
                          </a:rPr>
                          <m:t>𝑖𝑗</m:t>
                        </m:r>
                      </m:sub>
                    </m:sSub>
                  </m:oMath>
                </a14:m>
                <a:r>
                  <a:rPr lang="pt-BR" sz="1400" dirty="0"/>
                  <a:t> é o peso conectando a saída do nó </a:t>
                </a:r>
                <a14:m>
                  <m:oMath xmlns:m="http://schemas.openxmlformats.org/officeDocument/2006/math">
                    <m:r>
                      <a:rPr lang="pt-BR" sz="1400" i="1">
                        <a:latin typeface="Cambria Math" panose="02040503050406030204" pitchFamily="18" charset="0"/>
                      </a:rPr>
                      <m:t>𝑖</m:t>
                    </m:r>
                  </m:oMath>
                </a14:m>
                <a:r>
                  <a:rPr lang="pt-BR" sz="1400" dirty="0"/>
                  <a:t> para este nó, o nó </a:t>
                </a:r>
                <a14:m>
                  <m:oMath xmlns:m="http://schemas.openxmlformats.org/officeDocument/2006/math">
                    <m:r>
                      <a:rPr lang="pt-BR" sz="1400" b="0" i="1" smtClean="0">
                        <a:latin typeface="Cambria Math" panose="02040503050406030204" pitchFamily="18" charset="0"/>
                      </a:rPr>
                      <m:t>𝑗</m:t>
                    </m:r>
                  </m:oMath>
                </a14:m>
                <a:r>
                  <a:rPr lang="pt-BR" sz="1400"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057801" y="5773736"/>
                <a:ext cx="4086942" cy="788677"/>
              </a:xfrm>
              <a:prstGeom prst="rect">
                <a:avLst/>
              </a:prstGeom>
              <a:blipFill rotWithShape="0">
                <a:blip r:embed="rId5"/>
                <a:stretch>
                  <a:fillRect l="-448" t="-37692" r="-448" b="-7692"/>
                </a:stretch>
              </a:blipFill>
            </p:spPr>
            <p:txBody>
              <a:bodyPr/>
              <a:lstStyle/>
              <a:p>
                <a:r>
                  <a:rPr lang="pt-BR">
                    <a:noFill/>
                  </a:rPr>
                  <a:t> </a:t>
                </a:r>
              </a:p>
            </p:txBody>
          </p:sp>
        </mc:Fallback>
      </mc:AlternateContent>
      <p:pic>
        <p:nvPicPr>
          <p:cNvPr id="6" name="Picture 3"/>
          <p:cNvPicPr>
            <a:picLocks noChangeAspect="1"/>
          </p:cNvPicPr>
          <p:nvPr/>
        </p:nvPicPr>
        <p:blipFill rotWithShape="1">
          <a:blip r:embed="rId6" cstate="print">
            <a:extLst>
              <a:ext uri="{28A0092B-C50C-407E-A947-70E740481C1C}">
                <a14:useLocalDpi xmlns:a14="http://schemas.microsoft.com/office/drawing/2010/main" val="0"/>
              </a:ext>
            </a:extLst>
          </a:blip>
          <a:srcRect b="26054"/>
          <a:stretch/>
        </p:blipFill>
        <p:spPr>
          <a:xfrm>
            <a:off x="8382001" y="1253206"/>
            <a:ext cx="3673294" cy="2221589"/>
          </a:xfrm>
          <a:prstGeom prst="rect">
            <a:avLst/>
          </a:prstGeom>
        </p:spPr>
      </p:pic>
      <mc:AlternateContent xmlns:mc="http://schemas.openxmlformats.org/markup-compatibility/2006" xmlns:a14="http://schemas.microsoft.com/office/drawing/2010/main">
        <mc:Choice Requires="a14">
          <p:sp>
            <p:nvSpPr>
              <p:cNvPr id="7" name="CaixaDeTexto 6"/>
              <p:cNvSpPr txBox="1"/>
              <p:nvPr/>
            </p:nvSpPr>
            <p:spPr>
              <a:xfrm>
                <a:off x="5788059" y="4110979"/>
                <a:ext cx="1800520" cy="461665"/>
              </a:xfrm>
              <a:prstGeom prst="rect">
                <a:avLst/>
              </a:prstGeom>
              <a:noFill/>
            </p:spPr>
            <p:txBody>
              <a:bodyPr wrap="square" rtlCol="0">
                <a:spAutoFit/>
              </a:bodyPr>
              <a:lstStyle/>
              <a:p>
                <a:pPr algn="ct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pt-BR" sz="1200" dirty="0" smtClean="0"/>
                  <a:t> é também chamada de </a:t>
                </a:r>
                <a:r>
                  <a:rPr lang="pt-BR" sz="1200" b="1" dirty="0" smtClean="0"/>
                  <a:t>ativação</a:t>
                </a:r>
                <a:r>
                  <a:rPr lang="pt-BR" sz="1200" dirty="0" smtClean="0"/>
                  <a:t> do nó.</a:t>
                </a:r>
                <a:endParaRPr lang="pt-BR" sz="1200" dirty="0"/>
              </a:p>
            </p:txBody>
          </p:sp>
        </mc:Choice>
        <mc:Fallback xmlns="">
          <p:sp>
            <p:nvSpPr>
              <p:cNvPr id="7" name="CaixaDeTexto 6"/>
              <p:cNvSpPr txBox="1">
                <a:spLocks noRot="1" noChangeAspect="1" noMove="1" noResize="1" noEditPoints="1" noAdjustHandles="1" noChangeArrowheads="1" noChangeShapeType="1" noTextEdit="1"/>
              </p:cNvSpPr>
              <p:nvPr/>
            </p:nvSpPr>
            <p:spPr>
              <a:xfrm>
                <a:off x="5788059" y="4110979"/>
                <a:ext cx="1800520" cy="461665"/>
              </a:xfrm>
              <a:prstGeom prst="rect">
                <a:avLst/>
              </a:prstGeom>
              <a:blipFill rotWithShape="0">
                <a:blip r:embed="rId7"/>
                <a:stretch>
                  <a:fillRect r="-1014" b="-9211"/>
                </a:stretch>
              </a:blipFill>
            </p:spPr>
            <p:txBody>
              <a:bodyPr/>
              <a:lstStyle/>
              <a:p>
                <a:r>
                  <a:rPr lang="pt-BR">
                    <a:noFill/>
                  </a:rPr>
                  <a:t> </a:t>
                </a:r>
              </a:p>
            </p:txBody>
          </p:sp>
        </mc:Fallback>
      </mc:AlternateContent>
    </p:spTree>
    <p:extLst>
      <p:ext uri="{BB962C8B-B14F-4D97-AF65-F5344CB8AC3E}">
        <p14:creationId xmlns:p14="http://schemas.microsoft.com/office/powerpoint/2010/main" val="209233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233638" cy="5167312"/>
              </a:xfrm>
            </p:spPr>
            <p:txBody>
              <a:bodyPr>
                <a:normAutofit fontScale="92500" lnSpcReduction="20000"/>
              </a:bodyPr>
              <a:lstStyle/>
              <a:p>
                <a:r>
                  <a:rPr lang="pt-BR" dirty="0"/>
                  <a:t>Devido </a:t>
                </a:r>
                <a:r>
                  <a:rPr lang="pt-BR" dirty="0" smtClean="0"/>
                  <a:t>a suas </a:t>
                </a:r>
                <a:r>
                  <a:rPr lang="pt-BR" dirty="0"/>
                  <a:t>características, não se utiliza a </a:t>
                </a:r>
                <a:r>
                  <a:rPr lang="pt-BR" b="1" i="1" dirty="0"/>
                  <a:t>função degrau</a:t>
                </a:r>
                <a:r>
                  <a:rPr lang="pt-BR" dirty="0"/>
                  <a:t> como função de ativação em </a:t>
                </a:r>
                <a:r>
                  <a:rPr lang="pt-BR" dirty="0" err="1"/>
                  <a:t>MLPs</a:t>
                </a:r>
                <a:r>
                  <a:rPr lang="pt-BR" dirty="0"/>
                  <a:t>.</a:t>
                </a:r>
              </a:p>
              <a:p>
                <a:pPr lvl="1">
                  <a:buFont typeface="Wingdings" panose="05000000000000000000" pitchFamily="2" charset="2"/>
                  <a:buChar char="§"/>
                </a:pPr>
                <a:r>
                  <a:rPr lang="pt-BR" dirty="0"/>
                  <a:t>Derivada sempre igual a zero, exceto na origem, onde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a:t>
                </a:r>
                <a:r>
                  <a:rPr lang="pt-BR" dirty="0" smtClean="0"/>
                  <a:t>funções </a:t>
                </a:r>
                <a:r>
                  <a:rPr lang="pt-BR" b="1" i="1" dirty="0" smtClean="0"/>
                  <a:t>são contínuas e </a:t>
                </a:r>
                <a:r>
                  <a:rPr lang="pt-BR" b="1" i="1" dirty="0"/>
                  <a:t>possuem derivada definida e diferente de 0 em todos os pontos</a:t>
                </a:r>
                <a:r>
                  <a:rPr lang="pt-BR" dirty="0"/>
                  <a:t>.</a:t>
                </a:r>
              </a:p>
              <a:p>
                <a:r>
                  <a:rPr lang="pt-BR" dirty="0"/>
                  <a:t>A </a:t>
                </a:r>
                <a:r>
                  <a:rPr lang="pt-BR" b="1" i="1" dirty="0"/>
                  <a:t>função logística</a:t>
                </a:r>
                <a:r>
                  <a:rPr lang="pt-BR" dirty="0"/>
                  <a:t>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𝑦</m:t>
                          </m:r>
                        </m:e>
                        <m:sub>
                          <m:r>
                            <a:rPr lang="pt-BR" sz="2400" b="0" i="1" smtClean="0">
                              <a:latin typeface="Cambria Math" panose="02040503050406030204" pitchFamily="18" charset="0"/>
                            </a:rPr>
                            <m:t>𝑗</m:t>
                          </m:r>
                        </m:sub>
                      </m:sSub>
                      <m:r>
                        <a:rPr lang="pt-BR" sz="2400" b="0" i="1" smtClean="0">
                          <a:latin typeface="Cambria Math" panose="02040503050406030204" pitchFamily="18" charset="0"/>
                        </a:rPr>
                        <m:t>=</m:t>
                      </m:r>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sSub>
                            <m:sSubPr>
                              <m:ctrlPr>
                                <a:rPr lang="pt-BR" sz="2400" b="0" i="1" smtClean="0">
                                  <a:latin typeface="Cambria Math" panose="02040503050406030204" pitchFamily="18" charset="0"/>
                                </a:rPr>
                              </m:ctrlPr>
                            </m:sSubPr>
                            <m:e>
                              <m:r>
                                <a:rPr lang="pt-BR" sz="2400" b="0" i="1" smtClean="0">
                                  <a:latin typeface="Cambria Math" panose="02040503050406030204" pitchFamily="18" charset="0"/>
                                </a:rPr>
                                <m:t>𝑧</m:t>
                              </m:r>
                            </m:e>
                            <m:sub>
                              <m:r>
                                <a:rPr lang="pt-BR" sz="2400" b="0" i="1" smtClean="0">
                                  <a:latin typeface="Cambria Math" panose="02040503050406030204" pitchFamily="18" charset="0"/>
                                </a:rPr>
                                <m:t>𝑗</m:t>
                              </m:r>
                            </m:sub>
                          </m:sSub>
                        </m:e>
                      </m:d>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sSup>
                            <m:sSupPr>
                              <m:ctrlPr>
                                <a:rPr lang="pt-BR" sz="2400" b="0" i="1" smtClean="0">
                                  <a:latin typeface="Cambria Math" panose="02040503050406030204" pitchFamily="18" charset="0"/>
                                </a:rPr>
                              </m:ctrlPr>
                            </m:sSupPr>
                            <m:e>
                              <m:r>
                                <a:rPr lang="pt-BR" sz="2400" b="0" i="1" smtClean="0">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num>
                        <m:den>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+1</m:t>
                          </m:r>
                        </m:den>
                      </m:f>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1+</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den>
                      </m:f>
                      <m:r>
                        <a:rPr lang="pt-BR" sz="2400" b="0" i="1" smtClean="0">
                          <a:latin typeface="Cambria Math" panose="02040503050406030204" pitchFamily="18" charset="0"/>
                        </a:rPr>
                        <m:t>,</m:t>
                      </m:r>
                    </m:oMath>
                  </m:oMathPara>
                </a14:m>
                <a:endParaRPr lang="pt-BR" sz="2400"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oMath>
                </a14:m>
                <a:r>
                  <a:rPr lang="pt-BR" dirty="0"/>
                  <a:t> é a </a:t>
                </a:r>
                <a:r>
                  <a:rPr lang="pt-BR" b="1" i="1" dirty="0"/>
                  <a:t>combinação linear das entradas do nó</a:t>
                </a:r>
                <a:r>
                  <a:rPr lang="pt-BR" dirty="0"/>
                  <a:t>, i.e.,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smtClean="0">
                              <a:latin typeface="Cambria Math" panose="02040503050406030204" pitchFamily="18" charset="0"/>
                            </a:rPr>
                          </m:ctrlPr>
                        </m:fPr>
                        <m:num>
                          <m:r>
                            <a:rPr lang="pt-BR" sz="2400" i="1" smtClean="0">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num>
                        <m:den>
                          <m:r>
                            <a:rPr lang="pt-BR" sz="2400" i="1" smtClean="0">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b="0" i="1" smtClean="0">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𝑑𝑓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d>
                        <m:dPr>
                          <m:ctrlPr>
                            <a:rPr lang="pt-BR" sz="2400" i="1" smtClean="0">
                              <a:latin typeface="Cambria Math" panose="02040503050406030204" pitchFamily="18" charset="0"/>
                            </a:rPr>
                          </m:ctrlPr>
                        </m:dPr>
                        <m:e>
                          <m:r>
                            <a:rPr lang="pt-BR" sz="2400" b="0" i="1" smtClean="0">
                              <a:latin typeface="Cambria Math" panose="02040503050406030204" pitchFamily="18" charset="0"/>
                            </a:rPr>
                            <m:t>1−</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e>
                      </m:d>
                      <m:r>
                        <a:rPr lang="pt-BR" sz="240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rPr>
                        <m:t>0</m:t>
                      </m:r>
                      <m:r>
                        <a:rPr lang="pt-BR" sz="2400" b="0" i="0" smtClean="0">
                          <a:latin typeface="Cambria Math" panose="02040503050406030204" pitchFamily="18" charset="0"/>
                        </a:rPr>
                        <m:t>.</m:t>
                      </m:r>
                    </m:oMath>
                  </m:oMathPara>
                </a14:m>
                <a:endParaRPr lang="pt-BR" sz="2400" dirty="0"/>
              </a:p>
              <a:p>
                <a:r>
                  <a:rPr lang="pt-BR" dirty="0"/>
                  <a:t>A derivada será importante durante o processo de aprendizado da rede neural.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233638" cy="5167312"/>
              </a:xfrm>
              <a:blipFill rotWithShape="0">
                <a:blip r:embed="rId3"/>
                <a:stretch>
                  <a:fillRect l="-977" t="-2948" r="-434" b="-2241"/>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152695" cy="4351338"/>
              </a:xfrm>
            </p:spPr>
            <p:txBody>
              <a:bodyPr/>
              <a:lstStyle/>
              <a:p>
                <a:r>
                  <a:rPr lang="pt-BR" dirty="0" smtClean="0"/>
                  <a:t>A </a:t>
                </a:r>
                <a:r>
                  <a:rPr lang="pt-BR" b="1" i="1" dirty="0"/>
                  <a:t>função logística</a:t>
                </a:r>
                <a:r>
                  <a:rPr lang="pt-BR" dirty="0"/>
                  <a:t> e sua derivada são mostradas nas figuras abaixo.</a:t>
                </a:r>
              </a:p>
              <a:p>
                <a:r>
                  <a:rPr lang="pt-BR" dirty="0"/>
                  <a:t>Percebam que o valor da derivada, </a:t>
                </a:r>
                <a14:m>
                  <m:oMath xmlns:m="http://schemas.openxmlformats.org/officeDocument/2006/math">
                    <m:r>
                      <a:rPr lang="pt-BR" b="0" i="1" smtClean="0">
                        <a:latin typeface="Cambria Math" panose="02040503050406030204" pitchFamily="18" charset="0"/>
                      </a:rPr>
                      <m:t>𝑑</m:t>
                    </m:r>
                  </m:oMath>
                </a14:m>
                <a:r>
                  <a:rPr lang="pt-BR" dirty="0"/>
                  <a:t>, </a:t>
                </a:r>
                <a:r>
                  <a:rPr lang="pt-BR" b="1" i="1" dirty="0">
                    <a:solidFill>
                      <a:srgbClr val="00B050"/>
                    </a:solidFill>
                  </a:rPr>
                  <a:t>sempre será menor do que 1</a:t>
                </a:r>
                <a:r>
                  <a:rPr lang="pt-BR" b="1" i="1" dirty="0"/>
                  <a:t>, sendo no máximo igual a </a:t>
                </a:r>
                <a:r>
                  <a:rPr lang="pt-BR" b="1" i="1" dirty="0" smtClean="0"/>
                  <a:t>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smtClean="0"/>
                  <a:t>.</a:t>
                </a:r>
                <a:endParaRPr lang="pt-BR" dirty="0"/>
              </a:p>
              <a:p>
                <a:r>
                  <a:rPr lang="pt-BR" dirty="0"/>
                  <a:t>Na sequência, veremos que isso causa um problema no aprendizado de redes com muitas camadas, i.e., redes profundas.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152695" cy="4351338"/>
              </a:xfrm>
              <a:blipFill rotWithShape="0">
                <a:blip r:embed="rId3"/>
                <a:stretch>
                  <a:fillRect l="-929" t="-2241" r="-1530"/>
                </a:stretch>
              </a:blipFill>
            </p:spPr>
            <p:txBody>
              <a:bodyPr/>
              <a:lstStyle/>
              <a:p>
                <a:r>
                  <a:rPr lang="pt-BR">
                    <a:noFill/>
                  </a:rPr>
                  <a:t> </a:t>
                </a:r>
              </a:p>
            </p:txBody>
          </p:sp>
        </mc:Fallback>
      </mc:AlternateContent>
      <p:sp>
        <p:nvSpPr>
          <p:cNvPr id="7" name="Rectangle 6"/>
          <p:cNvSpPr/>
          <p:nvPr/>
        </p:nvSpPr>
        <p:spPr>
          <a:xfrm>
            <a:off x="1342550" y="6489032"/>
            <a:ext cx="3619500" cy="369332"/>
          </a:xfrm>
          <a:prstGeom prst="rect">
            <a:avLst/>
          </a:prstGeom>
        </p:spPr>
        <p:txBody>
          <a:bodyPr wrap="square">
            <a:spAutoFit/>
          </a:bodyPr>
          <a:lstStyle/>
          <a:p>
            <a:pPr algn="ctr"/>
            <a:r>
              <a:rPr lang="pt-BR" dirty="0"/>
              <a:t>Função Logística</a:t>
            </a:r>
          </a:p>
        </p:txBody>
      </p:sp>
      <p:sp>
        <p:nvSpPr>
          <p:cNvPr id="8" name="Rectangle 7"/>
          <p:cNvSpPr/>
          <p:nvPr/>
        </p:nvSpPr>
        <p:spPr>
          <a:xfrm>
            <a:off x="7242650" y="6489032"/>
            <a:ext cx="3594100" cy="369332"/>
          </a:xfrm>
          <a:prstGeom prst="rect">
            <a:avLst/>
          </a:prstGeom>
        </p:spPr>
        <p:txBody>
          <a:bodyPr wrap="square">
            <a:spAutoFit/>
          </a:bodyPr>
          <a:lstStyle/>
          <a:p>
            <a:pPr algn="ctr"/>
            <a:r>
              <a:rPr lang="pt-BR" dirty="0"/>
              <a:t>Derivada da Função Logística</a:t>
            </a:r>
          </a:p>
        </p:txBody>
      </p:sp>
      <p:pic>
        <p:nvPicPr>
          <p:cNvPr id="15" name="Imagem 14"/>
          <p:cNvPicPr>
            <a:picLocks noChangeAspect="1"/>
          </p:cNvPicPr>
          <p:nvPr/>
        </p:nvPicPr>
        <p:blipFill>
          <a:blip r:embed="rId4"/>
          <a:stretch>
            <a:fillRect/>
          </a:stretch>
        </p:blipFill>
        <p:spPr>
          <a:xfrm>
            <a:off x="1342550" y="3869264"/>
            <a:ext cx="3656650" cy="2742488"/>
          </a:xfrm>
          <a:prstGeom prst="rect">
            <a:avLst/>
          </a:prstGeom>
        </p:spPr>
      </p:pic>
      <p:pic>
        <p:nvPicPr>
          <p:cNvPr id="16" name="Imagem 15"/>
          <p:cNvPicPr>
            <a:picLocks noChangeAspect="1"/>
          </p:cNvPicPr>
          <p:nvPr/>
        </p:nvPicPr>
        <p:blipFill>
          <a:blip r:embed="rId5"/>
          <a:stretch>
            <a:fillRect/>
          </a:stretch>
        </p:blipFill>
        <p:spPr>
          <a:xfrm>
            <a:off x="7205500" y="3869264"/>
            <a:ext cx="3606800" cy="2705101"/>
          </a:xfrm>
          <a:prstGeom prst="rect">
            <a:avLst/>
          </a:prstGeom>
        </p:spPr>
      </p:pic>
      <p:cxnSp>
        <p:nvCxnSpPr>
          <p:cNvPr id="6" name="Conector de Seta Reta 5">
            <a:extLst>
              <a:ext uri="{FF2B5EF4-FFF2-40B4-BE49-F238E27FC236}">
                <a16:creationId xmlns="" xmlns:a16="http://schemas.microsoft.com/office/drawing/2014/main" id="{022BDF03-3B8A-4862-8739-B578666F19DF}"/>
              </a:ext>
            </a:extLst>
          </p:cNvPr>
          <p:cNvCxnSpPr>
            <a:cxnSpLocks/>
          </p:cNvCxnSpPr>
          <p:nvPr/>
        </p:nvCxnSpPr>
        <p:spPr>
          <a:xfrm flipH="1" flipV="1">
            <a:off x="4510951" y="410606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 xmlns:a16="http://schemas.microsoft.com/office/drawing/2014/main" id="{073FE868-325A-4FF4-BD4C-B8FFB02A80A3}"/>
              </a:ext>
            </a:extLst>
          </p:cNvPr>
          <p:cNvCxnSpPr>
            <a:cxnSpLocks/>
          </p:cNvCxnSpPr>
          <p:nvPr/>
        </p:nvCxnSpPr>
        <p:spPr>
          <a:xfrm>
            <a:off x="838200" y="5809214"/>
            <a:ext cx="1136982" cy="3954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5">
            <a:extLst>
              <a:ext uri="{FF2B5EF4-FFF2-40B4-BE49-F238E27FC236}">
                <a16:creationId xmlns="" xmlns:a16="http://schemas.microsoft.com/office/drawing/2014/main" id="{022BDF03-3B8A-4862-8739-B578666F19DF}"/>
              </a:ext>
            </a:extLst>
          </p:cNvPr>
          <p:cNvCxnSpPr>
            <a:cxnSpLocks/>
          </p:cNvCxnSpPr>
          <p:nvPr/>
        </p:nvCxnSpPr>
        <p:spPr>
          <a:xfrm flipH="1">
            <a:off x="10382250" y="5809214"/>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 xmlns:a16="http://schemas.microsoft.com/office/drawing/2014/main" id="{4CCEF927-B8CC-4C90-A772-24E6A0CFD474}"/>
                  </a:ext>
                </a:extLst>
              </p:cNvPr>
              <p:cNvSpPr txBox="1"/>
              <p:nvPr/>
            </p:nvSpPr>
            <p:spPr>
              <a:xfrm>
                <a:off x="4668601" y="4598115"/>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8" name="CaixaDeTexto 17">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668601" y="4598115"/>
                <a:ext cx="1500099" cy="646331"/>
              </a:xfrm>
              <a:prstGeom prst="rect">
                <a:avLst/>
              </a:prstGeom>
              <a:blipFill rotWithShape="0">
                <a:blip r:embed="rId6"/>
                <a:stretch>
                  <a:fillRect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 xmlns:a16="http://schemas.microsoft.com/office/drawing/2014/main" id="{4CCEF927-B8CC-4C90-A772-24E6A0CFD474}"/>
                  </a:ext>
                </a:extLst>
              </p:cNvPr>
              <p:cNvSpPr txBox="1"/>
              <p:nvPr/>
            </p:nvSpPr>
            <p:spPr>
              <a:xfrm>
                <a:off x="10580651" y="5160645"/>
                <a:ext cx="1500099" cy="646331"/>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r>
                      <a:rPr lang="pt-BR" sz="1200" i="1">
                        <a:latin typeface="Cambria Math" panose="02040503050406030204" pitchFamily="18" charset="0"/>
                      </a:rPr>
                      <m:t>𝑦</m:t>
                    </m:r>
                  </m:oMath>
                </a14:m>
                <a:r>
                  <a:rPr lang="en-US" sz="1200" dirty="0"/>
                  <a:t> </a:t>
                </a:r>
                <a:r>
                  <a:rPr lang="en-US" sz="1200" dirty="0" err="1"/>
                  <a:t>tende</a:t>
                </a:r>
                <a:r>
                  <a:rPr lang="en-US" sz="1200" dirty="0"/>
                  <a:t> a 1, a </a:t>
                </a:r>
                <a:r>
                  <a:rPr lang="en-US" sz="1200" dirty="0" err="1"/>
                  <a:t>derivada</a:t>
                </a:r>
                <a:r>
                  <a:rPr lang="en-US" sz="1200" dirty="0"/>
                  <a:t> </a:t>
                </a:r>
                <a:r>
                  <a:rPr lang="en-US" sz="1200" dirty="0" err="1"/>
                  <a:t>tende</a:t>
                </a:r>
                <a:r>
                  <a:rPr lang="en-US" sz="1200" dirty="0"/>
                  <a:t> a 0.</a:t>
                </a:r>
              </a:p>
            </p:txBody>
          </p:sp>
        </mc:Choice>
        <mc:Fallback xmlns="">
          <p:sp>
            <p:nvSpPr>
              <p:cNvPr id="20" name="CaixaDeTexto 19">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10580651" y="5160645"/>
                <a:ext cx="1500099" cy="646331"/>
              </a:xfrm>
              <a:prstGeom prst="rect">
                <a:avLst/>
              </a:prstGeom>
              <a:blipFill rotWithShape="0">
                <a:blip r:embed="rId7"/>
                <a:stretch>
                  <a:fillRect t="-943"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 xmlns:a16="http://schemas.microsoft.com/office/drawing/2014/main" id="{4CCEF927-B8CC-4C90-A772-24E6A0CFD474}"/>
                  </a:ext>
                </a:extLst>
              </p:cNvPr>
              <p:cNvSpPr txBox="1"/>
              <p:nvPr/>
            </p:nvSpPr>
            <p:spPr>
              <a:xfrm>
                <a:off x="5705401" y="5312855"/>
                <a:ext cx="1500099" cy="646331"/>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r>
                      <a:rPr lang="pt-BR" sz="1200" i="1">
                        <a:latin typeface="Cambria Math" panose="02040503050406030204" pitchFamily="18" charset="0"/>
                      </a:rPr>
                      <m:t>𝑦</m:t>
                    </m:r>
                  </m:oMath>
                </a14:m>
                <a:r>
                  <a:rPr lang="en-US" sz="1200" dirty="0"/>
                  <a:t> </a:t>
                </a:r>
                <a:r>
                  <a:rPr lang="en-US" sz="1200" dirty="0" err="1"/>
                  <a:t>tende</a:t>
                </a:r>
                <a:r>
                  <a:rPr lang="en-US" sz="1200" dirty="0"/>
                  <a:t> a 0, a </a:t>
                </a:r>
                <a:r>
                  <a:rPr lang="en-US" sz="1200" dirty="0" err="1"/>
                  <a:t>derivada</a:t>
                </a:r>
                <a:r>
                  <a:rPr lang="en-US" sz="1200" dirty="0"/>
                  <a:t> </a:t>
                </a:r>
                <a:r>
                  <a:rPr lang="en-US" sz="1200" dirty="0" err="1"/>
                  <a:t>tende</a:t>
                </a:r>
                <a:r>
                  <a:rPr lang="en-US" sz="1200" dirty="0"/>
                  <a:t> a 0.</a:t>
                </a:r>
              </a:p>
            </p:txBody>
          </p:sp>
        </mc:Choice>
        <mc:Fallback xmlns="">
          <p:sp>
            <p:nvSpPr>
              <p:cNvPr id="21" name="CaixaDeTexto 20">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5705401" y="5312855"/>
                <a:ext cx="1500099" cy="646331"/>
              </a:xfrm>
              <a:prstGeom prst="rect">
                <a:avLst/>
              </a:prstGeom>
              <a:blipFill rotWithShape="0">
                <a:blip r:embed="rId8"/>
                <a:stretch>
                  <a:fillRect t="-943" r="-407"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 xmlns:a16="http://schemas.microsoft.com/office/drawing/2014/main" id="{4CCEF927-B8CC-4C90-A772-24E6A0CFD474}"/>
                  </a:ext>
                </a:extLst>
              </p:cNvPr>
              <p:cNvSpPr txBox="1"/>
              <p:nvPr/>
            </p:nvSpPr>
            <p:spPr>
              <a:xfrm>
                <a:off x="69826" y="509541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2" name="CaixaDeTexto 21">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69826" y="5095414"/>
                <a:ext cx="1500099" cy="646331"/>
              </a:xfrm>
              <a:prstGeom prst="rect">
                <a:avLst/>
              </a:prstGeom>
              <a:blipFill rotWithShape="0">
                <a:blip r:embed="rId9"/>
                <a:stretch>
                  <a:fillRect t="-943" r="-2024" b="-6604"/>
                </a:stretch>
              </a:blipFill>
            </p:spPr>
            <p:txBody>
              <a:bodyPr/>
              <a:lstStyle/>
              <a:p>
                <a:r>
                  <a:rPr lang="pt-BR">
                    <a:noFill/>
                  </a:rPr>
                  <a:t> </a:t>
                </a:r>
              </a:p>
            </p:txBody>
          </p:sp>
        </mc:Fallback>
      </mc:AlternateContent>
      <p:cxnSp>
        <p:nvCxnSpPr>
          <p:cNvPr id="23" name="Conector de Seta Reta 5">
            <a:extLst>
              <a:ext uri="{FF2B5EF4-FFF2-40B4-BE49-F238E27FC236}">
                <a16:creationId xmlns="" xmlns:a16="http://schemas.microsoft.com/office/drawing/2014/main" id="{022BDF03-3B8A-4862-8739-B578666F19DF}"/>
              </a:ext>
            </a:extLst>
          </p:cNvPr>
          <p:cNvCxnSpPr>
            <a:cxnSpLocks/>
            <a:stCxn id="21" idx="2"/>
          </p:cNvCxnSpPr>
          <p:nvPr/>
        </p:nvCxnSpPr>
        <p:spPr>
          <a:xfrm>
            <a:off x="6455451" y="5959186"/>
            <a:ext cx="1255675" cy="2081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77500" lnSpcReduction="20000"/>
              </a:bodyPr>
              <a:lstStyle/>
              <a:p>
                <a:r>
                  <a:rPr lang="pt-BR" dirty="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r>
                        <a:rPr lang="pt-BR" sz="2400" b="0" i="1" smtClean="0">
                          <a:latin typeface="Cambria Math" panose="02040503050406030204" pitchFamily="18" charset="0"/>
                        </a:rPr>
                        <m:t>=</m:t>
                      </m:r>
                      <m:func>
                        <m:funcPr>
                          <m:ctrlPr>
                            <a:rPr lang="pt-BR" sz="2400" b="0" i="1" smtClean="0">
                              <a:latin typeface="Cambria Math" panose="02040503050406030204" pitchFamily="18" charset="0"/>
                            </a:rPr>
                          </m:ctrlPr>
                        </m:funcPr>
                        <m:fName>
                          <m:r>
                            <m:rPr>
                              <m:sty m:val="p"/>
                            </m:rPr>
                            <a:rPr lang="pt-BR" sz="2400" b="0" i="0" smtClean="0">
                              <a:latin typeface="Cambria Math" panose="02040503050406030204" pitchFamily="18" charset="0"/>
                            </a:rPr>
                            <m:t>tanh</m:t>
                          </m:r>
                        </m:fName>
                        <m:e>
                          <m:d>
                            <m:dPr>
                              <m:ctrlPr>
                                <a:rPr lang="pt-BR" sz="2400" b="0" i="1" smtClean="0">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e>
                      </m:func>
                      <m:r>
                        <a:rPr lang="pt-BR" sz="2400" i="1">
                          <a:latin typeface="Cambria Math" panose="02040503050406030204" pitchFamily="18" charset="0"/>
                        </a:rPr>
                        <m:t>=</m:t>
                      </m:r>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num>
                        <m:den>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den>
                      </m:f>
                      <m:r>
                        <m:rPr>
                          <m:nor/>
                        </m:rPr>
                        <a:rPr lang="pt-BR" sz="2400" dirty="0"/>
                        <m:t>.</m:t>
                      </m:r>
                    </m:oMath>
                  </m:oMathPara>
                </a14:m>
                <a:endParaRPr lang="pt-BR" dirty="0"/>
              </a:p>
              <a:p>
                <a:pPr marL="0" indent="0">
                  <a:buNone/>
                </a:pPr>
                <a:r>
                  <a:rPr lang="pt-BR" dirty="0" smtClean="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oMath>
                </a14:m>
                <a:r>
                  <a:rPr lang="pt-BR" dirty="0"/>
                  <a:t> é a </a:t>
                </a:r>
                <a:r>
                  <a:rPr lang="pt-BR" b="1" i="1" dirty="0"/>
                  <a:t>combinação linear das entradas do nó</a:t>
                </a:r>
                <a:r>
                  <a:rPr lang="pt-BR" dirty="0"/>
                  <a:t>, i.e.,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smtClean="0"/>
                  <a:t>.</a:t>
                </a:r>
              </a:p>
              <a:p>
                <a:r>
                  <a:rPr lang="pt-BR" dirty="0" smtClean="0"/>
                  <a:t>Sua </a:t>
                </a:r>
                <a:r>
                  <a:rPr lang="pt-BR" dirty="0"/>
                  <a:t>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b="0" i="1" smtClean="0">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𝑑𝑓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i="1">
                          <a:latin typeface="Cambria Math" panose="02040503050406030204" pitchFamily="18" charset="0"/>
                        </a:rPr>
                        <m:t>=1−</m:t>
                      </m:r>
                      <m:sSup>
                        <m:sSupPr>
                          <m:ctrlPr>
                            <a:rPr lang="pt-BR" sz="2400" i="1">
                              <a:latin typeface="Cambria Math" panose="02040503050406030204" pitchFamily="18" charset="0"/>
                            </a:rPr>
                          </m:ctrlPr>
                        </m:sSupPr>
                        <m:e>
                          <m:r>
                            <m:rPr>
                              <m:sty m:val="p"/>
                            </m:rPr>
                            <a:rPr lang="pt-BR" sz="2400">
                              <a:latin typeface="Cambria Math" panose="02040503050406030204" pitchFamily="18" charset="0"/>
                            </a:rPr>
                            <m:t>tanh</m:t>
                          </m:r>
                        </m:e>
                        <m:sup>
                          <m:r>
                            <a:rPr lang="pt-BR" sz="2400" i="1">
                              <a:latin typeface="Cambria Math" panose="02040503050406030204" pitchFamily="18" charset="0"/>
                            </a:rPr>
                            <m:t>2</m:t>
                          </m:r>
                        </m:sup>
                      </m:sSup>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r>
                        <a:rPr lang="pt-BR" sz="2400" i="1" smtClean="0">
                          <a:latin typeface="Cambria Math" panose="02040503050406030204" pitchFamily="18" charset="0"/>
                          <a:ea typeface="Cambria Math" panose="02040503050406030204" pitchFamily="18" charset="0"/>
                        </a:rPr>
                        <m:t>≥</m:t>
                      </m:r>
                      <m:r>
                        <a:rPr lang="pt-BR" sz="2400" i="1">
                          <a:latin typeface="Cambria Math" panose="02040503050406030204" pitchFamily="18" charset="0"/>
                        </a:rPr>
                        <m:t>0</m:t>
                      </m:r>
                      <m:r>
                        <a:rPr lang="pt-BR" sz="2400" b="0" i="0" smtClean="0">
                          <a:latin typeface="Cambria Math" panose="02040503050406030204" pitchFamily="18" charset="0"/>
                        </a:rPr>
                        <m:t>.</m:t>
                      </m:r>
                    </m:oMath>
                  </m:oMathPara>
                </a14:m>
                <a:endParaRPr lang="pt-BR" sz="2400" dirty="0"/>
              </a:p>
              <a:p>
                <a:r>
                  <a:rPr lang="pt-BR" dirty="0"/>
                  <a:t>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rotWithShape="0">
                <a:blip r:embed="rId3"/>
                <a:stretch>
                  <a:fillRect l="-711" t="-4988" b="-4988"/>
                </a:stretch>
              </a:blipFill>
            </p:spPr>
            <p:txBody>
              <a:bodyPr/>
              <a:lstStyle/>
              <a:p>
                <a:r>
                  <a:rPr lang="pt-BR">
                    <a:noFill/>
                  </a:rPr>
                  <a:t> </a:t>
                </a:r>
              </a:p>
            </p:txBody>
          </p:sp>
        </mc:Fallback>
      </mc:AlternateContent>
      <p:pic>
        <p:nvPicPr>
          <p:cNvPr id="4" name="Imagem 3"/>
          <p:cNvPicPr>
            <a:picLocks noChangeAspect="1"/>
          </p:cNvPicPr>
          <p:nvPr/>
        </p:nvPicPr>
        <p:blipFill>
          <a:blip r:embed="rId4"/>
          <a:stretch>
            <a:fillRect/>
          </a:stretch>
        </p:blipFill>
        <p:spPr>
          <a:xfrm>
            <a:off x="1390650" y="3941962"/>
            <a:ext cx="3882075" cy="2911556"/>
          </a:xfrm>
          <a:prstGeom prst="rect">
            <a:avLst/>
          </a:prstGeom>
        </p:spPr>
      </p:pic>
      <p:pic>
        <p:nvPicPr>
          <p:cNvPr id="10" name="Imagem 9"/>
          <p:cNvPicPr>
            <a:picLocks noChangeAspect="1"/>
          </p:cNvPicPr>
          <p:nvPr/>
        </p:nvPicPr>
        <p:blipFill>
          <a:blip r:embed="rId5"/>
          <a:stretch>
            <a:fillRect/>
          </a:stretch>
        </p:blipFill>
        <p:spPr>
          <a:xfrm>
            <a:off x="7465750" y="3918924"/>
            <a:ext cx="3888050" cy="2916038"/>
          </a:xfrm>
          <a:prstGeom prst="rect">
            <a:avLst/>
          </a:prstGeom>
        </p:spPr>
      </p:pic>
      <p:sp>
        <p:nvSpPr>
          <p:cNvPr id="7" name="Rectangle 6"/>
          <p:cNvSpPr/>
          <p:nvPr/>
        </p:nvSpPr>
        <p:spPr>
          <a:xfrm>
            <a:off x="8008138" y="4243251"/>
            <a:ext cx="1313824" cy="738664"/>
          </a:xfrm>
          <a:prstGeom prst="rect">
            <a:avLst/>
          </a:prstGeom>
        </p:spPr>
        <p:txBody>
          <a:bodyPr wrap="square">
            <a:spAutoFit/>
          </a:bodyPr>
          <a:lstStyle/>
          <a:p>
            <a:pPr algn="ctr"/>
            <a:r>
              <a:rPr lang="pt-BR" sz="1400" dirty="0"/>
              <a:t>Derivada da Tangente Hiperbólica</a:t>
            </a:r>
          </a:p>
        </p:txBody>
      </p:sp>
      <p:sp>
        <p:nvSpPr>
          <p:cNvPr id="6" name="Rectangle 5"/>
          <p:cNvSpPr/>
          <p:nvPr/>
        </p:nvSpPr>
        <p:spPr>
          <a:xfrm>
            <a:off x="1841486" y="4203733"/>
            <a:ext cx="1718234" cy="523220"/>
          </a:xfrm>
          <a:prstGeom prst="rect">
            <a:avLst/>
          </a:prstGeom>
        </p:spPr>
        <p:txBody>
          <a:bodyPr wrap="square">
            <a:spAutoFit/>
          </a:bodyPr>
          <a:lstStyle/>
          <a:p>
            <a:pPr algn="ctr"/>
            <a:r>
              <a:rPr lang="pt-BR" sz="1400" dirty="0"/>
              <a:t>Função Tangente Hiperbólica</a:t>
            </a:r>
          </a:p>
        </p:txBody>
      </p:sp>
      <mc:AlternateContent xmlns:mc="http://schemas.openxmlformats.org/markup-compatibility/2006" xmlns:a14="http://schemas.microsoft.com/office/drawing/2010/main">
        <mc:Choice Requires="a14">
          <p:sp>
            <p:nvSpPr>
              <p:cNvPr id="13" name="CaixaDeTexto 12"/>
              <p:cNvSpPr txBox="1"/>
              <p:nvPr/>
            </p:nvSpPr>
            <p:spPr>
              <a:xfrm>
                <a:off x="9714019" y="2862049"/>
                <a:ext cx="2049356" cy="646331"/>
              </a:xfrm>
              <a:prstGeom prst="rect">
                <a:avLst/>
              </a:prstGeom>
              <a:noFill/>
            </p:spPr>
            <p:txBody>
              <a:bodyPr wrap="square" rtlCol="0">
                <a:spAutoFit/>
              </a:bodyPr>
              <a:lstStyle/>
              <a:p>
                <a:pPr algn="ctr"/>
                <a:r>
                  <a:rPr lang="pt-BR" sz="1200" dirty="0"/>
                  <a:t>A derivada é no máximo igual a 1 quando </a:t>
                </a:r>
                <a14:m>
                  <m:oMath xmlns:m="http://schemas.openxmlformats.org/officeDocument/2006/math">
                    <m:r>
                      <a:rPr lang="pt-BR" sz="1200" b="0" i="1" smtClean="0">
                        <a:latin typeface="Cambria Math" panose="02040503050406030204" pitchFamily="18" charset="0"/>
                      </a:rPr>
                      <m:t>𝑧</m:t>
                    </m:r>
                  </m:oMath>
                </a14:m>
                <a:r>
                  <a:rPr lang="pt-BR"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pt-BR" sz="1200" dirty="0"/>
                  <a:t>, é exatamente igual a 0. </a:t>
                </a:r>
              </a:p>
            </p:txBody>
          </p:sp>
        </mc:Choice>
        <mc:Fallback xmlns="">
          <p:sp>
            <p:nvSpPr>
              <p:cNvPr id="13" name="CaixaDeTexto 12"/>
              <p:cNvSpPr txBox="1">
                <a:spLocks noRot="1" noChangeAspect="1" noMove="1" noResize="1" noEditPoints="1" noAdjustHandles="1" noChangeArrowheads="1" noChangeShapeType="1" noTextEdit="1"/>
              </p:cNvSpPr>
              <p:nvPr/>
            </p:nvSpPr>
            <p:spPr>
              <a:xfrm>
                <a:off x="9714019" y="2862049"/>
                <a:ext cx="2049356" cy="646331"/>
              </a:xfrm>
              <a:prstGeom prst="rect">
                <a:avLst/>
              </a:prstGeom>
              <a:blipFill rotWithShape="0">
                <a:blip r:embed="rId6"/>
                <a:stretch>
                  <a:fillRect r="-595" b="-5607"/>
                </a:stretch>
              </a:blipFill>
            </p:spPr>
            <p:txBody>
              <a:bodyPr/>
              <a:lstStyle/>
              <a:p>
                <a:r>
                  <a:rPr lang="pt-BR">
                    <a:noFill/>
                  </a:rPr>
                  <a:t> </a:t>
                </a:r>
              </a:p>
            </p:txBody>
          </p:sp>
        </mc:Fallback>
      </mc:AlternateContent>
      <p:cxnSp>
        <p:nvCxnSpPr>
          <p:cNvPr id="15" name="Conector de seta reta 14"/>
          <p:cNvCxnSpPr>
            <a:stCxn id="13" idx="2"/>
          </p:cNvCxnSpPr>
          <p:nvPr/>
        </p:nvCxnSpPr>
        <p:spPr>
          <a:xfrm flipH="1">
            <a:off x="9505951" y="3508380"/>
            <a:ext cx="1232746" cy="5445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 xmlns:a16="http://schemas.microsoft.com/office/drawing/2014/main" id="{5C617E03-F638-4320-8FDA-A6A62315797C}"/>
              </a:ext>
            </a:extLst>
          </p:cNvPr>
          <p:cNvCxnSpPr>
            <a:cxnSpLocks/>
          </p:cNvCxnSpPr>
          <p:nvPr/>
        </p:nvCxnSpPr>
        <p:spPr>
          <a:xfrm flipH="1" flipV="1">
            <a:off x="4406250" y="424169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 xmlns:a16="http://schemas.microsoft.com/office/drawing/2014/main" id="{9F0A5C87-8500-4308-83F7-0C62ED06739C}"/>
              </a:ext>
            </a:extLst>
          </p:cNvPr>
          <p:cNvCxnSpPr>
            <a:cxnSpLocks/>
          </p:cNvCxnSpPr>
          <p:nvPr/>
        </p:nvCxnSpPr>
        <p:spPr>
          <a:xfrm>
            <a:off x="1203979" y="5904055"/>
            <a:ext cx="991691" cy="549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CaixaDeTexto 16">
                <a:extLst>
                  <a:ext uri="{FF2B5EF4-FFF2-40B4-BE49-F238E27FC236}">
                    <a16:creationId xmlns="" xmlns:a16="http://schemas.microsoft.com/office/drawing/2014/main" id="{4CCEF927-B8CC-4C90-A772-24E6A0CFD474}"/>
                  </a:ext>
                </a:extLst>
              </p:cNvPr>
              <p:cNvSpPr txBox="1"/>
              <p:nvPr/>
            </p:nvSpPr>
            <p:spPr>
              <a:xfrm>
                <a:off x="4981219" y="4599311"/>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7" name="CaixaDeTexto 16">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981219" y="4599311"/>
                <a:ext cx="1500099" cy="646331"/>
              </a:xfrm>
              <a:prstGeom prst="rect">
                <a:avLst/>
              </a:prstGeom>
              <a:blipFill rotWithShape="0">
                <a:blip r:embed="rId7"/>
                <a:stretch>
                  <a:fillRect b="-560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8" name="CaixaDeTexto 17">
                <a:extLst>
                  <a:ext uri="{FF2B5EF4-FFF2-40B4-BE49-F238E27FC236}">
                    <a16:creationId xmlns="" xmlns:a16="http://schemas.microsoft.com/office/drawing/2014/main" id="{4CCEF927-B8CC-4C90-A772-24E6A0CFD474}"/>
                  </a:ext>
                </a:extLst>
              </p:cNvPr>
              <p:cNvSpPr txBox="1"/>
              <p:nvPr/>
            </p:nvSpPr>
            <p:spPr>
              <a:xfrm>
                <a:off x="88150" y="525772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a:t>
                </a:r>
                <a:r>
                  <a:rPr lang="en-US" sz="1200" dirty="0" smtClean="0"/>
                  <a:t>-1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p:sp>
            <p:nvSpPr>
              <p:cNvPr id="18" name="CaixaDeTexto 17">
                <a:extLst>
                  <a:ext uri="{FF2B5EF4-FFF2-40B4-BE49-F238E27FC236}">
                    <a16:creationId xmlns="" xmlns:a16="http://schemas.microsoft.com/office/drawing/2014/main" xmlns:a14="http://schemas.microsoft.com/office/drawing/2010/main" id="{4CCEF927-B8CC-4C90-A772-24E6A0CFD474}"/>
                  </a:ext>
                </a:extLst>
              </p:cNvPr>
              <p:cNvSpPr txBox="1">
                <a:spLocks noRot="1" noChangeAspect="1" noMove="1" noResize="1" noEditPoints="1" noAdjustHandles="1" noChangeArrowheads="1" noChangeShapeType="1" noTextEdit="1"/>
              </p:cNvSpPr>
              <p:nvPr/>
            </p:nvSpPr>
            <p:spPr>
              <a:xfrm>
                <a:off x="88150" y="5257724"/>
                <a:ext cx="1500099" cy="646331"/>
              </a:xfrm>
              <a:prstGeom prst="rect">
                <a:avLst/>
              </a:prstGeom>
              <a:blipFill rotWithShape="0">
                <a:blip r:embed="rId8"/>
                <a:stretch>
                  <a:fillRect r="-2024" b="-56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6415854" y="5672049"/>
                <a:ext cx="1218730" cy="646331"/>
              </a:xfrm>
              <a:prstGeom prst="rect">
                <a:avLst/>
              </a:prstGeom>
              <a:noFill/>
            </p:spPr>
            <p:txBody>
              <a:bodyPr wrap="square" rtlCol="0">
                <a:spAutoFit/>
              </a:bodyPr>
              <a:lstStyle/>
              <a:p>
                <a:pPr algn="ctr"/>
                <a:r>
                  <a:rPr lang="pt-BR" sz="1200" dirty="0" smtClean="0"/>
                  <a:t>A derivada é igual a 0 quando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a:latin typeface="Cambria Math" panose="02040503050406030204" pitchFamily="18" charset="0"/>
                        <a:ea typeface="Cambria Math" panose="02040503050406030204" pitchFamily="18" charset="0"/>
                      </a:rPr>
                      <m:t>→−∞</m:t>
                    </m:r>
                  </m:oMath>
                </a14:m>
                <a:r>
                  <a:rPr lang="pt-BR" sz="1200" dirty="0" smtClean="0"/>
                  <a:t>. </a:t>
                </a:r>
                <a:endParaRPr lang="pt-BR" sz="1200" dirty="0"/>
              </a:p>
            </p:txBody>
          </p:sp>
        </mc:Choice>
        <mc:Fallback xmlns="">
          <p:sp>
            <p:nvSpPr>
              <p:cNvPr id="19" name="CaixaDeTexto 18"/>
              <p:cNvSpPr txBox="1">
                <a:spLocks noRot="1" noChangeAspect="1" noMove="1" noResize="1" noEditPoints="1" noAdjustHandles="1" noChangeArrowheads="1" noChangeShapeType="1" noTextEdit="1"/>
              </p:cNvSpPr>
              <p:nvPr/>
            </p:nvSpPr>
            <p:spPr>
              <a:xfrm>
                <a:off x="6415854" y="5672049"/>
                <a:ext cx="1218730" cy="646331"/>
              </a:xfrm>
              <a:prstGeom prst="rect">
                <a:avLst/>
              </a:prstGeom>
              <a:blipFill rotWithShape="0">
                <a:blip r:embed="rId9"/>
                <a:stretch>
                  <a:fillRect r="-2500"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p:cNvSpPr txBox="1"/>
              <p:nvPr/>
            </p:nvSpPr>
            <p:spPr>
              <a:xfrm>
                <a:off x="10944014" y="5348884"/>
                <a:ext cx="1261737" cy="646331"/>
              </a:xfrm>
              <a:prstGeom prst="rect">
                <a:avLst/>
              </a:prstGeom>
              <a:noFill/>
            </p:spPr>
            <p:txBody>
              <a:bodyPr wrap="square" rtlCol="0">
                <a:spAutoFit/>
              </a:bodyPr>
              <a:lstStyle/>
              <a:p>
                <a:pPr algn="ctr"/>
                <a:r>
                  <a:rPr lang="pt-BR" sz="1200" dirty="0" smtClean="0"/>
                  <a:t>A derivada é igual a 0 quando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a:latin typeface="Cambria Math" panose="02040503050406030204" pitchFamily="18" charset="0"/>
                        <a:ea typeface="Cambria Math" panose="02040503050406030204" pitchFamily="18" charset="0"/>
                      </a:rPr>
                      <m:t>→∞</m:t>
                    </m:r>
                  </m:oMath>
                </a14:m>
                <a:r>
                  <a:rPr lang="pt-BR" sz="1200" dirty="0" smtClean="0"/>
                  <a:t>. </a:t>
                </a:r>
                <a:endParaRPr lang="pt-BR" sz="1200" dirty="0"/>
              </a:p>
            </p:txBody>
          </p:sp>
        </mc:Choice>
        <mc:Fallback xmlns="">
          <p:sp>
            <p:nvSpPr>
              <p:cNvPr id="20" name="CaixaDeTexto 19"/>
              <p:cNvSpPr txBox="1">
                <a:spLocks noRot="1" noChangeAspect="1" noMove="1" noResize="1" noEditPoints="1" noAdjustHandles="1" noChangeArrowheads="1" noChangeShapeType="1" noTextEdit="1"/>
              </p:cNvSpPr>
              <p:nvPr/>
            </p:nvSpPr>
            <p:spPr>
              <a:xfrm>
                <a:off x="10944014" y="5348884"/>
                <a:ext cx="1261737" cy="646331"/>
              </a:xfrm>
              <a:prstGeom prst="rect">
                <a:avLst/>
              </a:prstGeom>
              <a:blipFill rotWithShape="0">
                <a:blip r:embed="rId10"/>
                <a:stretch>
                  <a:fillRect r="-966" b="-6604"/>
                </a:stretch>
              </a:blipFill>
            </p:spPr>
            <p:txBody>
              <a:bodyPr/>
              <a:lstStyle/>
              <a:p>
                <a:r>
                  <a:rPr lang="pt-BR">
                    <a:noFill/>
                  </a:rPr>
                  <a:t> </a:t>
                </a:r>
              </a:p>
            </p:txBody>
          </p:sp>
        </mc:Fallback>
      </mc:AlternateContent>
      <p:cxnSp>
        <p:nvCxnSpPr>
          <p:cNvPr id="21" name="Conector de seta reta 20"/>
          <p:cNvCxnSpPr/>
          <p:nvPr/>
        </p:nvCxnSpPr>
        <p:spPr>
          <a:xfrm flipH="1">
            <a:off x="11054927" y="5995215"/>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p:nvPr/>
        </p:nvCxnSpPr>
        <p:spPr>
          <a:xfrm>
            <a:off x="7102125" y="6257550"/>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56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15477</TotalTime>
  <Words>3304</Words>
  <Application>Microsoft Office PowerPoint</Application>
  <PresentationFormat>Widescreen</PresentationFormat>
  <Paragraphs>356</Paragraphs>
  <Slides>28</Slides>
  <Notes>22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28</vt:i4>
      </vt:variant>
    </vt:vector>
  </HeadingPairs>
  <TitlesOfParts>
    <vt:vector size="34"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Exemplo: Dissipação do Gradiente </vt:lpstr>
      <vt:lpstr>Função de ativação retificadora</vt:lpstr>
      <vt:lpstr>Função de ativação retificadora</vt:lpstr>
      <vt:lpstr>Tarefa</vt:lpstr>
      <vt:lpstr>Conectando Neurônios</vt:lpstr>
      <vt:lpstr>Conectando Neurônios</vt:lpstr>
      <vt:lpstr>Regressão Não-Linear</vt:lpstr>
      <vt:lpstr>Aproximação universal de funções</vt:lpstr>
      <vt:lpstr>Aproximação universal de funções</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1351</cp:revision>
  <dcterms:created xsi:type="dcterms:W3CDTF">2020-04-06T23:46:10Z</dcterms:created>
  <dcterms:modified xsi:type="dcterms:W3CDTF">2023-05-06T12:35:46Z</dcterms:modified>
</cp:coreProperties>
</file>