
<file path=[Content_Types].xml><?xml version="1.0" encoding="utf-8"?>
<Types xmlns="http://schemas.openxmlformats.org/package/2006/content-types">
  <Default Extension="png" ContentType="image/png"/>
  <Default Extension="jpeg" ContentType="image/jpeg"/>
  <Default Extension="emf" ContentType="image/x-emf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  <Override PartName="/ppt/revisionInfo.xml" ContentType="application/vnd.ms-powerpoint.revision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3"/>
  </p:notesMasterIdLst>
  <p:handoutMasterIdLst>
    <p:handoutMasterId r:id="rId34"/>
  </p:handoutMasterIdLst>
  <p:sldIdLst>
    <p:sldId id="256" r:id="rId2"/>
    <p:sldId id="314" r:id="rId3"/>
    <p:sldId id="257" r:id="rId4"/>
    <p:sldId id="282" r:id="rId5"/>
    <p:sldId id="346" r:id="rId6"/>
    <p:sldId id="263" r:id="rId7"/>
    <p:sldId id="349" r:id="rId8"/>
    <p:sldId id="347" r:id="rId9"/>
    <p:sldId id="348" r:id="rId10"/>
    <p:sldId id="329" r:id="rId11"/>
    <p:sldId id="338" r:id="rId12"/>
    <p:sldId id="331" r:id="rId13"/>
    <p:sldId id="360" r:id="rId14"/>
    <p:sldId id="332" r:id="rId15"/>
    <p:sldId id="350" r:id="rId16"/>
    <p:sldId id="361" r:id="rId17"/>
    <p:sldId id="344" r:id="rId18"/>
    <p:sldId id="351" r:id="rId19"/>
    <p:sldId id="345" r:id="rId20"/>
    <p:sldId id="352" r:id="rId21"/>
    <p:sldId id="353" r:id="rId22"/>
    <p:sldId id="355" r:id="rId23"/>
    <p:sldId id="356" r:id="rId24"/>
    <p:sldId id="357" r:id="rId25"/>
    <p:sldId id="337" r:id="rId26"/>
    <p:sldId id="359" r:id="rId27"/>
    <p:sldId id="324" r:id="rId28"/>
    <p:sldId id="306" r:id="rId29"/>
    <p:sldId id="339" r:id="rId30"/>
    <p:sldId id="341" r:id="rId31"/>
    <p:sldId id="343" r:id="rId32"/>
  </p:sldIdLst>
  <p:sldSz cx="12192000" cy="6858000"/>
  <p:notesSz cx="7315200" cy="96012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B3FCA41B-7398-400B-83DC-FDE8722EB923}" v="79" dt="2020-02-09T01:28:39.664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771" autoAdjust="0"/>
    <p:restoredTop sz="93705" autoAdjust="0"/>
  </p:normalViewPr>
  <p:slideViewPr>
    <p:cSldViewPr snapToGrid="0">
      <p:cViewPr varScale="1">
        <p:scale>
          <a:sx n="70" d="100"/>
          <a:sy n="70" d="100"/>
        </p:scale>
        <p:origin x="750" y="48"/>
      </p:cViewPr>
      <p:guideLst/>
    </p:cSldViewPr>
  </p:slideViewPr>
  <p:outlineViewPr>
    <p:cViewPr>
      <p:scale>
        <a:sx n="33" d="100"/>
        <a:sy n="33" d="100"/>
      </p:scale>
      <p:origin x="0" y="-8862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microsoft.com/office/2016/11/relationships/changesInfo" Target="changesInfos/changesInfo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34" Type="http://schemas.openxmlformats.org/officeDocument/2006/relationships/handoutMaster" Target="handoutMasters/handout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notesMaster" Target="notesMasters/notesMaster1.xml"/><Relationship Id="rId38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theme" Target="theme/theme1.xml"/><Relationship Id="rId40" Type="http://schemas.microsoft.com/office/2015/10/relationships/revisionInfo" Target="revisionInfo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presProps" Target="presProps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Felipe Augusto Pereira de Figueiredo" userId="e1771b70d906f94b" providerId="Windows Live" clId="Web-{B3FCA41B-7398-400B-83DC-FDE8722EB923}"/>
    <pc:docChg chg="modSld">
      <pc:chgData name="Felipe Augusto Pereira de Figueiredo" userId="e1771b70d906f94b" providerId="Windows Live" clId="Web-{B3FCA41B-7398-400B-83DC-FDE8722EB923}" dt="2020-02-09T01:40:38.055" v="257"/>
      <pc:docMkLst>
        <pc:docMk/>
      </pc:docMkLst>
      <pc:sldChg chg="modSp modNotes">
        <pc:chgData name="Felipe Augusto Pereira de Figueiredo" userId="e1771b70d906f94b" providerId="Windows Live" clId="Web-{B3FCA41B-7398-400B-83DC-FDE8722EB923}" dt="2020-02-09T01:26:20.191" v="45"/>
        <pc:sldMkLst>
          <pc:docMk/>
          <pc:sldMk cId="636059476" sldId="259"/>
        </pc:sldMkLst>
        <pc:spChg chg="mod">
          <ac:chgData name="Felipe Augusto Pereira de Figueiredo" userId="e1771b70d906f94b" providerId="Windows Live" clId="Web-{B3FCA41B-7398-400B-83DC-FDE8722EB923}" dt="2020-02-09T01:22:23.081" v="18" actId="1076"/>
          <ac:spMkLst>
            <pc:docMk/>
            <pc:sldMk cId="636059476" sldId="259"/>
            <ac:spMk id="3" creationId="{979D29AC-E01B-406F-AC75-55866B75A7CC}"/>
          </ac:spMkLst>
        </pc:spChg>
      </pc:sldChg>
      <pc:sldChg chg="modNotes">
        <pc:chgData name="Felipe Augusto Pereira de Figueiredo" userId="e1771b70d906f94b" providerId="Windows Live" clId="Web-{B3FCA41B-7398-400B-83DC-FDE8722EB923}" dt="2020-02-09T01:21:46.721" v="16"/>
        <pc:sldMkLst>
          <pc:docMk/>
          <pc:sldMk cId="248504461" sldId="267"/>
        </pc:sldMkLst>
      </pc:sldChg>
      <pc:sldChg chg="modSp modNotes">
        <pc:chgData name="Felipe Augusto Pereira de Figueiredo" userId="e1771b70d906f94b" providerId="Windows Live" clId="Web-{B3FCA41B-7398-400B-83DC-FDE8722EB923}" dt="2020-02-09T01:40:38.055" v="257"/>
        <pc:sldMkLst>
          <pc:docMk/>
          <pc:sldMk cId="2076219387" sldId="277"/>
        </pc:sldMkLst>
        <pc:spChg chg="mod">
          <ac:chgData name="Felipe Augusto Pereira de Figueiredo" userId="e1771b70d906f94b" providerId="Windows Live" clId="Web-{B3FCA41B-7398-400B-83DC-FDE8722EB923}" dt="2020-02-09T01:28:39.664" v="120" actId="14100"/>
          <ac:spMkLst>
            <pc:docMk/>
            <pc:sldMk cId="2076219387" sldId="277"/>
            <ac:spMk id="3" creationId="{5E0262E2-3A0F-4805-BCCB-6745237D1574}"/>
          </ac:spMkLst>
        </pc:spChg>
      </pc:sldChg>
    </pc:docChg>
  </pc:docChgLst>
  <pc:docChgLst>
    <pc:chgData name="Felipe Augusto Pereira de Figueiredo" userId="e1771b70d906f94b" providerId="Windows Live" clId="Web-{1FA475AF-6444-47C2-89B1-9776BABC0E66}"/>
    <pc:docChg chg="modSld">
      <pc:chgData name="Felipe Augusto Pereira de Figueiredo" userId="e1771b70d906f94b" providerId="Windows Live" clId="Web-{1FA475AF-6444-47C2-89B1-9776BABC0E66}" dt="2020-02-09T18:53:52.767" v="85"/>
      <pc:docMkLst>
        <pc:docMk/>
      </pc:docMkLst>
      <pc:sldChg chg="modNotes">
        <pc:chgData name="Felipe Augusto Pereira de Figueiredo" userId="e1771b70d906f94b" providerId="Windows Live" clId="Web-{1FA475AF-6444-47C2-89B1-9776BABC0E66}" dt="2020-02-09T18:53:52.767" v="85"/>
        <pc:sldMkLst>
          <pc:docMk/>
          <pc:sldMk cId="248504461" sldId="267"/>
        </pc:sldMkLst>
      </pc:sldChg>
    </pc:docChg>
  </pc:docChgLst>
</pc:chgInfo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1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3" name="Date Placeholder 2"/>
          <p:cNvSpPr>
            <a:spLocks noGrp="1"/>
          </p:cNvSpPr>
          <p:nvPr>
            <p:ph type="dt" sz="quarter" idx="1"/>
          </p:nvPr>
        </p:nvSpPr>
        <p:spPr>
          <a:xfrm>
            <a:off x="4143589" y="0"/>
            <a:ext cx="3169922" cy="480722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144F1436-6906-4D93-B7A2-786C327BFA14}" type="datetimeFigureOut">
              <a:rPr lang="nl-BE" smtClean="0"/>
              <a:t>2/08/2025</a:t>
            </a:fld>
            <a:endParaRPr lang="nl-BE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2"/>
          </p:nvPr>
        </p:nvSpPr>
        <p:spPr>
          <a:xfrm>
            <a:off x="1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nl-BE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3"/>
          </p:nvPr>
        </p:nvSpPr>
        <p:spPr>
          <a:xfrm>
            <a:off x="4143589" y="9120488"/>
            <a:ext cx="3169922" cy="480718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F7E56D9B-79AD-444A-AFED-DEC23408F8B4}" type="slidenum">
              <a:rPr lang="nl-BE" smtClean="0"/>
              <a:t>‹nº›</a:t>
            </a:fld>
            <a:endParaRPr lang="nl-BE"/>
          </a:p>
        </p:txBody>
      </p:sp>
    </p:spTree>
    <p:extLst>
      <p:ext uri="{BB962C8B-B14F-4D97-AF65-F5344CB8AC3E}">
        <p14:creationId xmlns:p14="http://schemas.microsoft.com/office/powerpoint/2010/main" val="316353311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5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4143592" y="1"/>
            <a:ext cx="3169922" cy="1903121"/>
          </a:xfrm>
          <a:prstGeom prst="rect">
            <a:avLst/>
          </a:prstGeom>
        </p:spPr>
        <p:txBody>
          <a:bodyPr vert="horz" lIns="168634" tIns="84317" rIns="168634" bIns="84317" rtlCol="0"/>
          <a:lstStyle>
            <a:lvl1pPr algn="r">
              <a:defRPr sz="2200"/>
            </a:lvl1pPr>
          </a:lstStyle>
          <a:p>
            <a:fld id="{AA8CD09E-2914-4F47-B6C1-51B2C31814C9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-7721600" y="4740275"/>
            <a:ext cx="22758400" cy="128016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168634" tIns="84317" rIns="168634" bIns="84317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731522" y="18254135"/>
            <a:ext cx="5852160" cy="14935200"/>
          </a:xfrm>
          <a:prstGeom prst="rect">
            <a:avLst/>
          </a:prstGeom>
        </p:spPr>
        <p:txBody>
          <a:bodyPr vert="horz" lIns="168634" tIns="84317" rIns="168634" bIns="84317" rtlCol="0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5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l">
              <a:defRPr sz="2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4143592" y="36027558"/>
            <a:ext cx="3169922" cy="1903117"/>
          </a:xfrm>
          <a:prstGeom prst="rect">
            <a:avLst/>
          </a:prstGeom>
        </p:spPr>
        <p:txBody>
          <a:bodyPr vert="horz" lIns="168634" tIns="84317" rIns="168634" bIns="84317" rtlCol="0" anchor="b"/>
          <a:lstStyle>
            <a:lvl1pPr algn="r">
              <a:defRPr sz="2200"/>
            </a:lvl1pPr>
          </a:lstStyle>
          <a:p>
            <a:fld id="{6FC8D850-966F-45A6-8DE7-15B891E7D40D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4181476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baseline="0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60747467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9004773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separar) as classes.</a:t>
            </a:r>
            <a:endParaRPr lang="pt-BR" dirty="0"/>
          </a:p>
          <a:p>
            <a:endParaRPr lang="pt-BR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b="1" i="1" dirty="0"/>
              <a:t>fronteira de decisão</a:t>
            </a:r>
            <a:r>
              <a:rPr lang="pt-BR" b="0" i="0" dirty="0"/>
              <a:t>  é onde </a:t>
            </a:r>
            <a:r>
              <a:rPr lang="pt-BR" dirty="0"/>
              <a:t>onde ocorre uma indeterminação, ou seja, um empate entre diferentes classes possíveis.</a:t>
            </a: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18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62824056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As fronteiras de decisão são definidas por funções (lineares ou não) que separam</a:t>
            </a:r>
            <a:r>
              <a:rPr lang="pt-BR" baseline="0" dirty="0"/>
              <a:t> ou discriminam as classes. Essas funções são normalmente chamadas de funções discriminantes, pois vão discriminar (ou seja, separar) as classes.</a:t>
            </a:r>
            <a:endParaRPr lang="pt-BR" dirty="0"/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37098451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20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63527196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/>
              <a:t>Para um problema de classificação de duas classes, pode-se visualizar a operação de um classificador linear como a divisão de um espaço de entrada de alta dimensão com um hiperplano: todos os pontos de um lado do hiperplano são classificados como "sim", enquanto os outros são classificados como "não".</a:t>
            </a:r>
          </a:p>
          <a:p>
            <a:endParaRPr lang="pt-BR" dirty="0"/>
          </a:p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44401061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b="1" dirty="0"/>
              <a:t>Exemplo</a:t>
            </a:r>
            <a:r>
              <a:rPr lang="pt-BR" sz="1200" dirty="0"/>
              <a:t>: </a:t>
            </a:r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pt-BR" sz="1200" dirty="0"/>
          </a:p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sz="1200" dirty="0"/>
              <a:t>Binder: https://</a:t>
            </a:r>
            <a:r>
              <a:rPr lang="pt-BR" sz="1200" b="0" i="0" dirty="0"/>
              <a:t>mybinder.org/v2/gh/zz4fap/t320_aprendizado_de_maquina/main?filepath=notebooks%2Fclassificação%2F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b="0" i="0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pt-BR" sz="1200" dirty="0">
                <a:solidFill>
                  <a:srgbClr val="222222"/>
                </a:solidFill>
                <a:highlight>
                  <a:srgbClr val="FFFFFF"/>
                </a:highlight>
                <a:latin typeface="Arial"/>
                <a:ea typeface="Arial"/>
                <a:cs typeface="Arial"/>
                <a:sym typeface="Arial"/>
              </a:rPr>
              <a:t>Colab: </a:t>
            </a:r>
            <a:r>
              <a:rPr lang="pt-BR" sz="1200" dirty="0"/>
              <a:t>https://colab.research.google.com/github/zz4fap/t320_aprendizado_de_maquina/blob/main/notebooks/</a:t>
            </a:r>
            <a:r>
              <a:rPr lang="pt-BR" sz="1200" b="0" i="0" dirty="0"/>
              <a:t>classificação</a:t>
            </a:r>
            <a:r>
              <a:rPr lang="pt-BR" sz="1200" dirty="0"/>
              <a:t>/</a:t>
            </a:r>
            <a:r>
              <a:rPr lang="pt-BR" sz="1200" b="0" i="0" kern="1200" dirty="0">
                <a:solidFill>
                  <a:schemeClr val="tx1"/>
                </a:solidFill>
                <a:effectLst/>
                <a:latin typeface="+mn-lt"/>
                <a:ea typeface="+mn-ea"/>
                <a:cs typeface="+mn-cs"/>
              </a:rPr>
              <a:t>encontrando_pesos_da_função_discriminante.ipynb</a:t>
            </a:r>
            <a:endParaRPr lang="pt-BR" sz="12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5196274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pt-BR" sz="1200" b="1" dirty="0"/>
              <a:t>Laboratório #1</a:t>
            </a:r>
            <a:r>
              <a:rPr lang="pt-BR" sz="1200" dirty="0"/>
              <a:t>: https://mybinder.org/v2/gh/zz4fap/t320_aprendizado_de_maquina/main?filepath=labs%2FLaboratorio1.ipynb</a:t>
            </a:r>
          </a:p>
          <a:p>
            <a:endParaRPr lang="pt-BR" sz="120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27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758614388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55676124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nl-BE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4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918407474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5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77083769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6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199140944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pt-BR" dirty="0" err="1"/>
              <a:t>Motivacão</a:t>
            </a:r>
            <a:r>
              <a:rPr lang="pt-BR" dirty="0"/>
              <a:t>:</a:t>
            </a:r>
            <a:r>
              <a:rPr lang="pt-BR" baseline="0" dirty="0"/>
              <a:t> </a:t>
            </a:r>
            <a:r>
              <a:rPr lang="pt-BR" baseline="0" dirty="0" err="1"/>
              <a:t>classificacão</a:t>
            </a:r>
            <a:r>
              <a:rPr lang="pt-BR" baseline="0" dirty="0"/>
              <a:t> de e-mails, detecção de símbolos, classificação de modulações, etc.</a:t>
            </a:r>
            <a:endParaRPr lang="pt-BR" dirty="0"/>
          </a:p>
          <a:p>
            <a:endParaRPr lang="en-US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422863581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11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65048012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12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61001080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/>
                  <a:t>Como veremos a seguir,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</m:oMath>
                </a14:m>
                <a:r>
                  <a:rPr lang="pt-BR" dirty="0"/>
                  <a:t> pode ser um escalar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ou um vetor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Notes Placeholder 2"/>
              <p:cNvSpPr>
                <a:spLocks noGrp="1"/>
              </p:cNvSpPr>
              <p:nvPr>
                <p:ph type="body" idx="1"/>
              </p:nvPr>
            </p:nvSpPr>
            <p:spPr/>
            <p:txBody>
              <a:bodyPr/>
              <a:lstStyle/>
              <a:p>
                <a:pPr marL="0" lvl="0" indent="0">
                  <a:buFont typeface="Arial" panose="020B0604020202020204" pitchFamily="34" charset="0"/>
                  <a:buNone/>
                </a:pPr>
                <a:r>
                  <a:rPr lang="pt-BR" dirty="0" smtClean="0"/>
                  <a:t>Como </a:t>
                </a:r>
                <a:r>
                  <a:rPr lang="pt-BR" dirty="0"/>
                  <a:t>veremos a seguir, </a:t>
                </a:r>
                <a:r>
                  <a:rPr lang="pt-BR" i="0">
                    <a:latin typeface="Cambria Math" panose="02040503050406030204" pitchFamily="18" charset="0"/>
                  </a:rPr>
                  <a:t>𝑦</a:t>
                </a:r>
                <a:r>
                  <a:rPr lang="pt-BR" dirty="0"/>
                  <a:t> pode ser um escalar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ℝ^1</a:t>
                </a:r>
                <a:r>
                  <a:rPr lang="pt-BR" dirty="0"/>
                  <a:t> ou um vetor </a:t>
                </a:r>
                <a:r>
                  <a:rPr lang="pt-BR" i="0">
                    <a:latin typeface="Cambria Math" panose="02040503050406030204" pitchFamily="18" charset="0"/>
                    <a:ea typeface="Cambria Math" panose="02040503050406030204" pitchFamily="18" charset="0"/>
                  </a:rPr>
                  <a:t>ℝ^(𝑄×1)</a:t>
                </a:r>
                <a:r>
                  <a:rPr lang="pt-BR" dirty="0" smtClean="0"/>
                  <a:t>.</a:t>
                </a:r>
              </a:p>
            </p:txBody>
          </p:sp>
        </mc:Fallback>
      </mc:AlternateContent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6FC8D850-966F-45A6-8DE7-15B891E7D40D}" type="slidenum">
              <a:rPr lang="pt-BR" smtClean="0"/>
              <a:t>13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542493282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DB9B4FF-B06E-403C-A326-BDC64D8FF94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xmlns="" id="{247BDFCE-746E-45BF-A319-4733D58D163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EDE2778-5372-4104-B96D-968184DA828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1DD0F41-C861-4051-988D-3024A37A4B9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07E5967E-D980-431A-A5DB-3F0C5030A8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4975428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9036C49F-3E68-4175-81BA-3C3FEE4430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426FA736-3DD3-4D4E-B57B-BBE1D8F7D424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99E8855C-D8FD-48F6-B14E-861E0DE4D9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97C0BB88-2F21-42A5-ACFF-83DA47F2D3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CB462B3-1F22-4C05-B4B8-7A279FB7D5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5348157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xmlns="" id="{EAEAB728-701C-4207-A9D5-23FF45C6050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xmlns="" id="{BA8C8CCF-7823-480A-9A19-0F664DD17E3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721D5734-7B1F-425D-942F-6EB73344027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E1AAEAC-F08D-45FE-89EC-B1B349A868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BAA44493-9911-47B2-87A6-C2141A972BC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1824547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1BD44A5-8F21-4626-A01D-48A1C874B1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B79E8085-65A9-48AA-951D-71D978BFF4E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F05BE1AF-51EA-425D-B188-DE7BD675009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121BE632-29CF-4CB9-B365-C9EF38F89B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0CF3DD1-9AEC-4A57-B461-4E4DD86FAC1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68790795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4AB2FF0-A4D7-4E28-991D-FF26140D598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E2AC45B0-4145-40DB-8E61-10546117060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50F1D3FB-740A-4EBA-A309-2CE71D12E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BDCAB18F-8715-4465-A940-F9C193A2ACE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353466C6-8248-429F-8056-FF040BF509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46522791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BC7BB9F0-F14B-4A91-B2B7-35BC47FE4D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1FC1C4-73DA-47A6-8496-B0B457F7D39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E92F06A8-A449-4D92-9912-76873E529B38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938070A4-BC2F-4D55-BD8D-DEAF11BB9EE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45CC2DB8-844A-465F-BA9A-7734C80C7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4CC606A8-097B-4040-94E0-CD8C88280D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89854443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76D66686-0143-4CB6-8C09-BA326F1E7A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0227AB85-F59E-4BCE-B846-4FA0992C2F2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xmlns="" id="{3373456C-7319-4D0A-827D-D29F6B083F5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xmlns="" id="{4CD109D0-2E83-4262-8029-A871CEC474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xmlns="" id="{AD706E3A-CFBB-4A6C-A65F-D0360A9E74FE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xmlns="" id="{4172C0E5-5AF0-4805-BB51-443733CD2B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xmlns="" id="{0E801648-156F-497E-99CF-797DF48051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xmlns="" id="{EEE23D32-80E7-4796-A137-66BF842E4B5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22454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BCE2379-C78F-47E1-8CFC-B846E7AF14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xmlns="" id="{342600A9-7F92-4E22-9D94-E4717252A8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xmlns="" id="{192E6BED-F546-40CC-A2DF-99CBA85365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xmlns="" id="{6091CC40-A8C4-4063-80EB-CC509962167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4139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xmlns="" id="{DD19515C-212C-4EAE-84A3-8FF4BC844F1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xmlns="" id="{94D3D120-B3E8-4C96-861D-7A4F12F49B3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xmlns="" id="{42E49B68-FA1B-468B-9F17-D5C09243D4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8123215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C17BCBE-A897-4319-85EC-D87909C2498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4226F885-0204-4913-868B-4B8B82576F1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00F9F784-A858-441B-8AB5-69709814175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A4DC363A-5000-472E-8B17-02E7DCB8840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5548425D-2C21-4C56-BAD4-662978775C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C63E9726-E64C-42B2-AE8A-8C235A956B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58861005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1086A78-3E74-450C-96A6-CA8AC37AF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xmlns="" id="{5F5B7312-975A-4DBC-9B2F-3652ADA006F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xmlns="" id="{AAF805F5-1DFF-41C6-944C-7D79FE0D096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xmlns="" id="{02113D81-8665-4516-BD81-C6A1F254EE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xmlns="" id="{2B00C88B-FF32-40AA-A187-727D96FD786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xmlns="" id="{A04D1A2D-69F7-4B8F-A730-BC26DC340BA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03464681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xmlns="" id="{E69A0273-1966-4A1B-9370-4C1CE5036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xmlns="" id="{3B9CF87A-0448-49A7-AB25-EBC1D56A40E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xmlns="" id="{2EF7B1F2-BB5A-44D0-816D-16AD2C71430E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3289F7E-B80B-496E-81B4-D396C37C9454}" type="datetimeFigureOut">
              <a:rPr lang="pt-BR" smtClean="0"/>
              <a:t>02/08/2025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xmlns="" id="{C703F94C-2CC8-4DAA-BC35-14FC3E841DC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xmlns="" id="{64051336-7048-457A-8B61-D94291D71648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A7E88B7-70CE-4035-AE73-13FA6FB985D4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83629293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2.jpeg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9.jpeg"/><Relationship Id="rId4" Type="http://schemas.openxmlformats.org/officeDocument/2006/relationships/image" Target="../media/image18.jpeg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1.png"/><Relationship Id="rId4" Type="http://schemas.openxmlformats.org/officeDocument/2006/relationships/image" Target="../media/image200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8.jpeg"/><Relationship Id="rId4" Type="http://schemas.openxmlformats.org/officeDocument/2006/relationships/image" Target="../media/image17.png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1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8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71.png"/><Relationship Id="rId4" Type="http://schemas.openxmlformats.org/officeDocument/2006/relationships/image" Target="../media/image27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30.png"/><Relationship Id="rId4" Type="http://schemas.openxmlformats.org/officeDocument/2006/relationships/image" Target="../media/image2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1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2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9" Type="http://schemas.openxmlformats.org/officeDocument/2006/relationships/image" Target="../media/image39.pn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291.png"/><Relationship Id="rId9" Type="http://schemas.openxmlformats.org/officeDocument/2006/relationships/image" Target="../media/image39.png"/></Relationships>
</file>

<file path=ppt/slides/_rels/slide24.xml.rels><?xml version="1.0" encoding="UTF-8" standalone="yes"?>
<Relationships xmlns="http://schemas.openxmlformats.org/package/2006/relationships"><Relationship Id="rId8" Type="http://schemas.openxmlformats.org/officeDocument/2006/relationships/image" Target="../media/image380.png"/><Relationship Id="rId3" Type="http://schemas.openxmlformats.org/officeDocument/2006/relationships/image" Target="../media/image38.png"/><Relationship Id="rId7" Type="http://schemas.openxmlformats.org/officeDocument/2006/relationships/image" Target="../media/image37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02.png"/><Relationship Id="rId10" Type="http://schemas.openxmlformats.org/officeDocument/2006/relationships/image" Target="../media/image291.png"/><Relationship Id="rId4" Type="http://schemas.openxmlformats.org/officeDocument/2006/relationships/image" Target="../media/image292.png"/><Relationship Id="rId9" Type="http://schemas.openxmlformats.org/officeDocument/2006/relationships/image" Target="../media/image39.png"/></Relationships>
</file>

<file path=ppt/slides/_rels/slide25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30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42.png"/><Relationship Id="rId5" Type="http://schemas.openxmlformats.org/officeDocument/2006/relationships/image" Target="../media/image41.png"/><Relationship Id="rId10" Type="http://schemas.openxmlformats.org/officeDocument/2006/relationships/image" Target="../media/image400.png"/><Relationship Id="rId4" Type="http://schemas.openxmlformats.org/officeDocument/2006/relationships/image" Target="../media/image40.png"/><Relationship Id="rId9" Type="http://schemas.openxmlformats.org/officeDocument/2006/relationships/image" Target="../media/image39.png"/></Relationships>
</file>

<file path=ppt/slides/_rels/slide26.xml.rels><?xml version="1.0" encoding="UTF-8" standalone="yes"?>
<Relationships xmlns="http://schemas.openxmlformats.org/package/2006/relationships"><Relationship Id="rId8" Type="http://schemas.openxmlformats.org/officeDocument/2006/relationships/image" Target="../media/image36.png"/><Relationship Id="rId3" Type="http://schemas.openxmlformats.org/officeDocument/2006/relationships/image" Target="../media/image43.png"/><Relationship Id="rId7" Type="http://schemas.openxmlformats.org/officeDocument/2006/relationships/image" Target="../media/image330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20.png"/><Relationship Id="rId11" Type="http://schemas.openxmlformats.org/officeDocument/2006/relationships/hyperlink" Target="https://colab.research.google.com/github/zz4fap/t320_aprendizado_de_maquina/blob/main/notebooks/classifica&#231;&#227;o/encontrando_pesos_da_fun&#231;&#227;o_discriminante.ipynb" TargetMode="External"/><Relationship Id="rId10" Type="http://schemas.openxmlformats.org/officeDocument/2006/relationships/image" Target="../media/image400.png"/><Relationship Id="rId9" Type="http://schemas.openxmlformats.org/officeDocument/2006/relationships/image" Target="../media/image39.png"/></Relationships>
</file>

<file path=ppt/slides/_rels/slide27.xml.rels><?xml version="1.0" encoding="UTF-8" standalone="yes"?>
<Relationships xmlns="http://schemas.openxmlformats.org/package/2006/relationships"><Relationship Id="rId3" Type="http://schemas.openxmlformats.org/officeDocument/2006/relationships/hyperlink" Target="https://colab.research.google.com/github/zz4fap/t320_aprendizado_de_maquina/blob/main/labs/Laboratorio1.ipynb" TargetMode="External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github.com/zz4fap/t319_aprendizado_de_maquina/blob/main/docs/Resolu%C3%A7%C3%A3o%20e%20entrega%20dos%20laborat%C3%B3rios.pdf" TargetMode="Externa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13" Type="http://schemas.openxmlformats.org/officeDocument/2006/relationships/image" Target="../media/image49.png"/><Relationship Id="rId18" Type="http://schemas.openxmlformats.org/officeDocument/2006/relationships/image" Target="../media/image210.png"/><Relationship Id="rId12" Type="http://schemas.openxmlformats.org/officeDocument/2006/relationships/image" Target="../media/image240.png"/><Relationship Id="rId17" Type="http://schemas.openxmlformats.org/officeDocument/2006/relationships/image" Target="../media/image52.png"/><Relationship Id="rId2" Type="http://schemas.openxmlformats.org/officeDocument/2006/relationships/image" Target="../media/image230.png"/><Relationship Id="rId16" Type="http://schemas.openxmlformats.org/officeDocument/2006/relationships/image" Target="../media/image190.png"/><Relationship Id="rId20" Type="http://schemas.openxmlformats.org/officeDocument/2006/relationships/image" Target="../media/image53.png"/><Relationship Id="rId1" Type="http://schemas.openxmlformats.org/officeDocument/2006/relationships/slideLayout" Target="../slideLayouts/slideLayout2.xml"/><Relationship Id="rId11" Type="http://schemas.openxmlformats.org/officeDocument/2006/relationships/image" Target="../media/image180.png"/><Relationship Id="rId15" Type="http://schemas.openxmlformats.org/officeDocument/2006/relationships/image" Target="../media/image51.png"/><Relationship Id="rId10" Type="http://schemas.openxmlformats.org/officeDocument/2006/relationships/image" Target="../media/image170.png"/><Relationship Id="rId19" Type="http://schemas.openxmlformats.org/officeDocument/2006/relationships/image" Target="../media/image220.png"/><Relationship Id="rId9" Type="http://schemas.openxmlformats.org/officeDocument/2006/relationships/image" Target="../media/image160.png"/><Relationship Id="rId14" Type="http://schemas.openxmlformats.org/officeDocument/2006/relationships/image" Target="../media/image50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jpeg"/></Relationships>
</file>

<file path=ppt/slides/_rels/slide3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11.png"/><Relationship Id="rId3" Type="http://schemas.openxmlformats.org/officeDocument/2006/relationships/image" Target="../media/image260.png"/><Relationship Id="rId7" Type="http://schemas.openxmlformats.org/officeDocument/2006/relationships/image" Target="../media/image300.png"/><Relationship Id="rId2" Type="http://schemas.openxmlformats.org/officeDocument/2006/relationships/image" Target="../media/image25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90.png"/><Relationship Id="rId5" Type="http://schemas.openxmlformats.org/officeDocument/2006/relationships/image" Target="../media/image280.png"/><Relationship Id="rId4" Type="http://schemas.openxmlformats.org/officeDocument/2006/relationships/image" Target="../media/image270.png"/></Relationships>
</file>

<file path=ppt/slides/_rels/slide3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20.png"/><Relationship Id="rId2" Type="http://schemas.openxmlformats.org/officeDocument/2006/relationships/image" Target="../media/image410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10" Type="http://schemas.openxmlformats.org/officeDocument/2006/relationships/image" Target="../media/image430.png"/><Relationship Id="rId9" Type="http://schemas.openxmlformats.org/officeDocument/2006/relationships/image" Target="../media/image39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6.png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www.dca.fee.unicamp.br/~lboccato/ia006_2s2019.html" TargetMode="External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Relationship Id="rId4" Type="http://schemas.openxmlformats.org/officeDocument/2006/relationships/hyperlink" Target="https://tinyurl.com/mp64ksye" TargetMode="Externa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mailto:marcuswilians@gea.inatel.br" TargetMode="External"/><Relationship Id="rId2" Type="http://schemas.openxmlformats.org/officeDocument/2006/relationships/hyperlink" Target="https://github.com/zz4fap/t320_aprendizado_de_maquina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jpe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2.png"/><Relationship Id="rId5" Type="http://schemas.openxmlformats.org/officeDocument/2006/relationships/image" Target="../media/image10.png"/><Relationship Id="rId4" Type="http://schemas.openxmlformats.org/officeDocument/2006/relationships/image" Target="../media/image11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5.png"/><Relationship Id="rId4" Type="http://schemas.openxmlformats.org/officeDocument/2006/relationships/image" Target="../media/image14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819807"/>
            <a:ext cx="9144000" cy="2690156"/>
          </a:xfrm>
        </p:spPr>
        <p:txBody>
          <a:bodyPr>
            <a:normAutofit/>
          </a:bodyPr>
          <a:lstStyle/>
          <a:p>
            <a:r>
              <a:rPr lang="pt-BR" sz="5400" dirty="0"/>
              <a:t>T320 - Introdução ao Aprendizado de Máquina II:</a:t>
            </a:r>
            <a:r>
              <a:rPr lang="pt-BR" dirty="0"/>
              <a:t/>
            </a:r>
            <a:br>
              <a:rPr lang="pt-BR" dirty="0"/>
            </a:br>
            <a:r>
              <a:rPr lang="pt-BR" b="1" i="1" dirty="0"/>
              <a:t>Classificação (Parte I)</a:t>
            </a:r>
          </a:p>
        </p:txBody>
      </p:sp>
      <p:sp>
        <p:nvSpPr>
          <p:cNvPr id="4" name="CaixaDeTexto 3">
            <a:extLst>
              <a:ext uri="{FF2B5EF4-FFF2-40B4-BE49-F238E27FC236}">
                <a16:creationId xmlns:a16="http://schemas.microsoft.com/office/drawing/2014/main" xmlns="" id="{430EB894-B7D4-434C-9D1A-A14094D9BEEC}"/>
              </a:ext>
            </a:extLst>
          </p:cNvPr>
          <p:cNvSpPr txBox="1"/>
          <p:nvPr/>
        </p:nvSpPr>
        <p:spPr>
          <a:xfrm>
            <a:off x="7915802" y="5519955"/>
            <a:ext cx="4004345" cy="67710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sz="2000" dirty="0"/>
              <a:t>Felipe Augusto Pereira de Figueiredo</a:t>
            </a:r>
          </a:p>
          <a:p>
            <a:r>
              <a:rPr lang="pt-BR" dirty="0"/>
              <a:t>felipe.figueiredo@inatel.br</a:t>
            </a:r>
          </a:p>
        </p:txBody>
      </p:sp>
      <p:pic>
        <p:nvPicPr>
          <p:cNvPr id="1026" name="Picture 2" descr="Logo">
            <a:extLst>
              <a:ext uri="{FF2B5EF4-FFF2-40B4-BE49-F238E27FC236}">
                <a16:creationId xmlns:a16="http://schemas.microsoft.com/office/drawing/2014/main" xmlns="" id="{3F2642E0-4F6A-4196-8F58-E77D36E9A33F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8759" b="28872"/>
          <a:stretch/>
        </p:blipFill>
        <p:spPr bwMode="auto">
          <a:xfrm>
            <a:off x="271853" y="5528345"/>
            <a:ext cx="2261388" cy="677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2" name="Picture 2" descr="Image result for machine learning">
            <a:extLst>
              <a:ext uri="{FF2B5EF4-FFF2-40B4-BE49-F238E27FC236}">
                <a16:creationId xmlns:a16="http://schemas.microsoft.com/office/drawing/2014/main" xmlns="" id="{810CE0A2-4102-44A6-A370-175E7896CDCB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0193" t="8107" r="14530" b="5794"/>
          <a:stretch/>
        </p:blipFill>
        <p:spPr bwMode="auto">
          <a:xfrm>
            <a:off x="4965305" y="3396429"/>
            <a:ext cx="2261389" cy="223706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686652667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4922156"/>
            <a:ext cx="10858500" cy="183418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Reconhecimento de texto.</a:t>
            </a:r>
          </a:p>
          <a:p>
            <a:r>
              <a:rPr lang="pt-BR" dirty="0"/>
              <a:t>Classificação de texto (e.g., notícias).</a:t>
            </a:r>
          </a:p>
          <a:p>
            <a:r>
              <a:rPr lang="pt-BR" dirty="0"/>
              <a:t>Classificação de sentimentos.</a:t>
            </a:r>
          </a:p>
          <a:p>
            <a:r>
              <a:rPr lang="pt-BR" dirty="0"/>
              <a:t>Classificação do doenças (e.g., pulmonares).</a:t>
            </a:r>
          </a:p>
        </p:txBody>
      </p:sp>
      <p:pic>
        <p:nvPicPr>
          <p:cNvPr id="1026" name="Picture 2" descr="Ana Barros (@anathinker) | Twitter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8311" y="1817483"/>
            <a:ext cx="3635331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Analyzing Text Classification Techniques on Youtube Data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988099" y="1757087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4" name="Picture 2" descr="Sentiment Fig 1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8358" y="809625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itle 1"/>
          <p:cNvSpPr txBox="1">
            <a:spLocks/>
          </p:cNvSpPr>
          <p:nvPr/>
        </p:nvSpPr>
        <p:spPr>
          <a:xfrm>
            <a:off x="838200" y="101659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dirty="0"/>
              <a:t>Tarefas de classificação</a:t>
            </a:r>
          </a:p>
        </p:txBody>
      </p:sp>
      <p:pic>
        <p:nvPicPr>
          <p:cNvPr id="2" name="Picture 2">
            <a:extLst>
              <a:ext uri="{FF2B5EF4-FFF2-40B4-BE49-F238E27FC236}">
                <a16:creationId xmlns:a16="http://schemas.microsoft.com/office/drawing/2014/main" xmlns="" id="{A9D184C6-ECA9-05BF-F6B4-C0965441E4E9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17700" r="73203" b="10234"/>
          <a:stretch/>
        </p:blipFill>
        <p:spPr bwMode="auto">
          <a:xfrm>
            <a:off x="8402081" y="3424860"/>
            <a:ext cx="3267075" cy="333148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0708219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Definição do problema de classificação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b="1" dirty="0"/>
                  <a:t>Problema</a:t>
                </a:r>
                <a:r>
                  <a:rPr lang="pt-BR" dirty="0"/>
                  <a:t>: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atribua a um </a:t>
                </a:r>
                <a:r>
                  <a:rPr lang="pt-BR" b="1" i="1" dirty="0"/>
                  <a:t>exemplo de entrada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uma de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classes possíveis, as quais denotaremos como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𝑞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𝑞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=1,…,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Por exemplo, as classes podem ser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i="1" dirty="0"/>
                  <a:t>Spam</a:t>
                </a:r>
                <a:r>
                  <a:rPr lang="pt-BR" dirty="0"/>
                  <a:t> e </a:t>
                </a:r>
                <a:r>
                  <a:rPr lang="pt-BR" i="1" dirty="0" err="1"/>
                  <a:t>ham</a:t>
                </a:r>
                <a:r>
                  <a:rPr lang="pt-BR" dirty="0"/>
                  <a:t> (legítimo):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Dígitos de 0 a 9: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=10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Símbolos de uma modulação específica (e.g., QPSK: 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=4</m:t>
                    </m:r>
                  </m:oMath>
                </a14:m>
                <a:r>
                  <a:rPr lang="pt-BR" dirty="0"/>
                  <a:t>).</a:t>
                </a:r>
              </a:p>
              <a:p>
                <a:pPr lvl="2">
                  <a:buFont typeface="Courier New" panose="02070309020205020404" pitchFamily="49" charset="0"/>
                  <a:buChar char="o"/>
                </a:pPr>
                <a:r>
                  <a:rPr lang="pt-BR" dirty="0"/>
                  <a:t>Objetos (carros, barcos, cães, gatos, etc.)</a:t>
                </a:r>
              </a:p>
              <a:p>
                <a:r>
                  <a:rPr lang="pt-BR" dirty="0"/>
                  <a:t>Semelhante ao problema da </a:t>
                </a:r>
                <a:r>
                  <a:rPr lang="pt-BR" b="1" i="1" dirty="0"/>
                  <a:t>regressão linear</a:t>
                </a:r>
                <a:r>
                  <a:rPr lang="pt-BR" dirty="0"/>
                  <a:t>, existe um conjunto de treinamento com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𝑁</m:t>
                    </m:r>
                  </m:oMath>
                </a14:m>
                <a:r>
                  <a:rPr lang="pt-BR" dirty="0"/>
                  <a:t> pares de </a:t>
                </a:r>
                <a:r>
                  <a:rPr lang="pt-BR" b="1" i="1" dirty="0"/>
                  <a:t>vetores de atributos </a:t>
                </a:r>
                <a:r>
                  <a:rPr lang="pt-BR" dirty="0"/>
                  <a:t>e </a:t>
                </a:r>
                <a:r>
                  <a:rPr lang="pt-BR" b="1" i="1" dirty="0"/>
                  <a:t>rótulos</a:t>
                </a:r>
                <a:r>
                  <a:rPr lang="pt-BR" dirty="0"/>
                  <a:t>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d>
                          <m:dPr>
                            <m:begChr m:val="{"/>
                            <m:endChr m:val="}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  <m:d>
                              <m:d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d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𝑖</m:t>
                                </m:r>
                              </m:e>
                            </m:d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;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𝑦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(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)</m:t>
                            </m:r>
                          </m:e>
                        </m:d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=0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𝑁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−1</m:t>
                        </m:r>
                      </m:sup>
                    </m:sSubSup>
                  </m:oMath>
                </a14:m>
                <a:r>
                  <a:rPr lang="pt-BR" dirty="0"/>
                  <a:t> que é utilizado para treinar um </a:t>
                </a:r>
                <a:r>
                  <a:rPr lang="pt-BR" b="1" i="1" dirty="0"/>
                  <a:t>classificador</a:t>
                </a:r>
                <a:r>
                  <a:rPr lang="pt-BR" dirty="0"/>
                  <a:t>, onde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begChr m:val="["/>
                            <m:endChr m:val="]"/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m>
                              <m:mPr>
                                <m:mcs>
                                  <m:mc>
                                    <m:mcPr>
                                      <m:count m:val="3"/>
                                      <m:mcJc m:val="center"/>
                                    </m:mcPr>
                                  </m:mc>
                                </m:mcs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mPr>
                              <m:mr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1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⋯</m:t>
                                  </m:r>
                                </m:e>
                                <m:e>
                                  <m:sSub>
                                    <m:sSubPr>
                                      <m:ctrlP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pt-BR" i="1">
                                          <a:latin typeface="Cambria Math" panose="02040503050406030204" pitchFamily="18" charset="0"/>
                                        </a:rPr>
                                        <m:t>𝐾</m:t>
                                      </m:r>
                                    </m:sub>
                                  </m:sSub>
                                  <m:r>
                                    <m:rPr>
                                      <m:brk m:alnAt="7"/>
                                    </m:rP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(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)</m:t>
                                  </m:r>
                                </m:e>
                              </m:mr>
                            </m:m>
                          </m:e>
                        </m:d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𝑇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vetor de atributos, o qual é composto por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pt-BR" dirty="0"/>
                  <a:t>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), …,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𝐾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;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</m:oMath>
                </a14:m>
                <a:r>
                  <a:rPr lang="pt-BR" dirty="0"/>
                  <a:t> representa o </a:t>
                </a:r>
                <a:r>
                  <a:rPr lang="pt-BR" i="1" dirty="0"/>
                  <a:t>i</a:t>
                </a:r>
                <a:r>
                  <a:rPr lang="pt-BR" dirty="0"/>
                  <a:t>-ésimo </a:t>
                </a:r>
                <a:r>
                  <a:rPr lang="pt-BR" b="1" i="1" dirty="0"/>
                  <a:t>rótulo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1125201" cy="5032375"/>
              </a:xfrm>
              <a:blipFill>
                <a:blip r:embed="rId3"/>
                <a:stretch>
                  <a:fillRect l="-931" t="-2663" b="-2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93591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A </a:t>
                </a:r>
                <a:r>
                  <a:rPr lang="pt-BR" b="1" i="1" dirty="0"/>
                  <a:t>saída desejada</a:t>
                </a:r>
                <a:r>
                  <a:rPr lang="pt-BR" dirty="0"/>
                  <a:t> (i.e., </a:t>
                </a:r>
                <a:r>
                  <a:rPr lang="pt-BR" b="1" i="1" dirty="0"/>
                  <a:t>rótulo</a:t>
                </a:r>
                <a:r>
                  <a:rPr lang="pt-BR" dirty="0"/>
                  <a:t>) de um classificador para um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:r>
                  <a:rPr lang="pt-BR" dirty="0"/>
                  <a:t>deve ser um valor que identifique a qual </a:t>
                </a:r>
                <a:r>
                  <a:rPr lang="pt-BR" b="1" i="1" dirty="0"/>
                  <a:t>classe </a:t>
                </a:r>
                <a:r>
                  <a:rPr lang="pt-BR" dirty="0"/>
                  <a:t>o vetor</a:t>
                </a:r>
                <a:r>
                  <a:rPr lang="pt-BR" b="1" dirty="0"/>
                  <a:t>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𝑖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 pertence. </a:t>
                </a:r>
              </a:p>
              <a:p>
                <a:r>
                  <a:rPr lang="pt-BR" dirty="0"/>
                  <a:t>Sendo assim, a </a:t>
                </a:r>
                <a:r>
                  <a:rPr lang="pt-BR" b="1" i="1" dirty="0"/>
                  <a:t>saída</a:t>
                </a:r>
                <a:r>
                  <a:rPr lang="pt-BR" dirty="0"/>
                  <a:t> de um </a:t>
                </a:r>
                <a:r>
                  <a:rPr lang="pt-BR" b="1" i="1" dirty="0"/>
                  <a:t>classificador</a:t>
                </a:r>
                <a:r>
                  <a:rPr lang="pt-BR" dirty="0"/>
                  <a:t> é uma variável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categórica</a:t>
                </a:r>
                <a:r>
                  <a:rPr lang="pt-BR" dirty="0"/>
                  <a:t> (i.e., </a:t>
                </a:r>
                <a:r>
                  <a:rPr lang="pt-BR" b="1" i="1" dirty="0"/>
                  <a:t>valor discreto pertencente a um conjunto finito</a:t>
                </a:r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096000" y="1825624"/>
                <a:ext cx="5962650" cy="5032376"/>
              </a:xfrm>
              <a:blipFill>
                <a:blip r:embed="rId3"/>
                <a:stretch>
                  <a:fillRect l="-1840" t="-1937" r="-26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C7F00696-64EA-1DE3-26F4-7ED0C2679228}"/>
              </a:ext>
            </a:extLst>
          </p:cNvPr>
          <p:cNvGrpSpPr/>
          <p:nvPr/>
        </p:nvGrpSpPr>
        <p:grpSpPr>
          <a:xfrm>
            <a:off x="838200" y="3121390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xmlns="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E3E7437A-31EF-96FF-1A36-96431F7A6F1B}"/>
              </a:ext>
            </a:extLst>
          </p:cNvPr>
          <p:cNvSpPr/>
          <p:nvPr/>
        </p:nvSpPr>
        <p:spPr>
          <a:xfrm>
            <a:off x="924360" y="3531563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55730214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Como representar a saída desejada?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Portanto, para realizarmos o treinamento do </a:t>
                </a:r>
                <a:r>
                  <a:rPr lang="pt-BR" b="1" i="1" dirty="0"/>
                  <a:t>modelo de classificação</a:t>
                </a:r>
                <a:r>
                  <a:rPr lang="pt-BR" dirty="0"/>
                  <a:t>, nós devemos escolher uma </a:t>
                </a:r>
                <a:r>
                  <a:rPr lang="pt-BR" b="1" i="1" dirty="0"/>
                  <a:t>representação numérica </a:t>
                </a:r>
                <a:r>
                  <a:rPr lang="pt-BR" dirty="0"/>
                  <a:t>para as </a:t>
                </a:r>
                <a:r>
                  <a:rPr lang="pt-BR" b="1" i="1" dirty="0"/>
                  <a:t>saídas desejadas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Assim, como veremos a seguir,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duas opções podem ser adotadas</a:t>
                </a:r>
                <a:r>
                  <a:rPr lang="pt-BR" dirty="0"/>
                  <a:t>, dependendo se a classificação é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binária</a:t>
                </a:r>
                <a:r>
                  <a:rPr lang="pt-BR" dirty="0">
                    <a:solidFill>
                      <a:srgbClr val="00B050"/>
                    </a:solidFill>
                  </a:rPr>
                  <a:t>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=2)</m:t>
                    </m:r>
                  </m:oMath>
                </a14:m>
                <a:r>
                  <a:rPr lang="pt-BR" dirty="0"/>
                  <a:t> ou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multi-classes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6289964" y="1825624"/>
                <a:ext cx="5768686" cy="5032376"/>
              </a:xfrm>
              <a:blipFill rotWithShape="0">
                <a:blip r:embed="rId3"/>
                <a:stretch>
                  <a:fillRect l="-1903" t="-1937" r="-105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8" name="Agrupar 7">
            <a:extLst>
              <a:ext uri="{FF2B5EF4-FFF2-40B4-BE49-F238E27FC236}">
                <a16:creationId xmlns:a16="http://schemas.microsoft.com/office/drawing/2014/main" xmlns="" id="{C7F00696-64EA-1DE3-26F4-7ED0C2679228}"/>
              </a:ext>
            </a:extLst>
          </p:cNvPr>
          <p:cNvGrpSpPr/>
          <p:nvPr/>
        </p:nvGrpSpPr>
        <p:grpSpPr>
          <a:xfrm>
            <a:off x="838200" y="3352299"/>
            <a:ext cx="4585008" cy="805758"/>
            <a:chOff x="3784324" y="5704589"/>
            <a:chExt cx="4585008" cy="805758"/>
          </a:xfrm>
        </p:grpSpPr>
        <p:sp>
          <p:nvSpPr>
            <p:cNvPr id="4" name="Rectangle 3"/>
            <p:cNvSpPr/>
            <p:nvPr/>
          </p:nvSpPr>
          <p:spPr>
            <a:xfrm>
              <a:off x="5252580" y="5704589"/>
              <a:ext cx="1548142" cy="805758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pt-BR" b="1" dirty="0">
                  <a:solidFill>
                    <a:schemeClr val="tx1"/>
                  </a:solidFill>
                </a:rPr>
                <a:t>Algoritmo de treinamento</a:t>
              </a:r>
            </a:p>
          </p:txBody>
        </p:sp>
        <p:cxnSp>
          <p:nvCxnSpPr>
            <p:cNvPr id="6" name="Straight Arrow Connector 5"/>
            <p:cNvCxnSpPr/>
            <p:nvPr/>
          </p:nvCxnSpPr>
          <p:spPr>
            <a:xfrm>
              <a:off x="4892580" y="590469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" name="Straight Arrow Connector 8"/>
            <p:cNvCxnSpPr/>
            <p:nvPr/>
          </p:nvCxnSpPr>
          <p:spPr>
            <a:xfrm>
              <a:off x="4892580" y="6302538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" name="Rectangle 9"/>
                <p:cNvSpPr/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0" name="Rectangle 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09211" y="5712910"/>
                  <a:ext cx="643253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1" name="Rectangle 10"/>
                <p:cNvSpPr/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right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𝑦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𝑖</m:t>
                            </m:r>
                          </m:e>
                        </m:d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sSup>
                          <m:sSupPr>
                            <m:ctrlP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ℝ</m:t>
                            </m:r>
                          </m:e>
                          <m:sup>
                            <m:r>
                              <a:rPr lang="pt-BR" b="0" i="1" smtClean="0"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?</m:t>
                            </m:r>
                          </m:sup>
                        </m:sSup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1" name="Rectangle 10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84324" y="6114762"/>
                  <a:ext cx="1168140" cy="37555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5" name="Straight Arrow Connector 8">
              <a:extLst>
                <a:ext uri="{FF2B5EF4-FFF2-40B4-BE49-F238E27FC236}">
                  <a16:creationId xmlns:a16="http://schemas.microsoft.com/office/drawing/2014/main" xmlns="" id="{6C954B5F-25A1-B9C2-C45C-4B987E131C32}"/>
                </a:ext>
              </a:extLst>
            </p:cNvPr>
            <p:cNvCxnSpPr/>
            <p:nvPr/>
          </p:nvCxnSpPr>
          <p:spPr>
            <a:xfrm>
              <a:off x="6800722" y="6098106"/>
              <a:ext cx="360000" cy="0"/>
            </a:xfrm>
            <a:prstGeom prst="straightConnector1">
              <a:avLst/>
            </a:prstGeom>
            <a:ln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" name="CaixaDeTexto 6">
              <a:extLst>
                <a:ext uri="{FF2B5EF4-FFF2-40B4-BE49-F238E27FC236}">
                  <a16:creationId xmlns:a16="http://schemas.microsoft.com/office/drawing/2014/main" xmlns="" id="{D8ED50EE-63AF-FD00-2B7E-68F6C66B4736}"/>
                </a:ext>
              </a:extLst>
            </p:cNvPr>
            <p:cNvSpPr txBox="1"/>
            <p:nvPr/>
          </p:nvSpPr>
          <p:spPr>
            <a:xfrm>
              <a:off x="7033754" y="5759076"/>
              <a:ext cx="1335578" cy="646331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dirty="0"/>
                <a:t>Modelo de classificação</a:t>
              </a:r>
            </a:p>
          </p:txBody>
        </p:sp>
      </p:grpSp>
      <p:sp>
        <p:nvSpPr>
          <p:cNvPr id="13" name="Retângulo 12">
            <a:extLst>
              <a:ext uri="{FF2B5EF4-FFF2-40B4-BE49-F238E27FC236}">
                <a16:creationId xmlns:a16="http://schemas.microsoft.com/office/drawing/2014/main" xmlns="" id="{E3E7437A-31EF-96FF-1A36-96431F7A6F1B}"/>
              </a:ext>
            </a:extLst>
          </p:cNvPr>
          <p:cNvSpPr/>
          <p:nvPr/>
        </p:nvSpPr>
        <p:spPr>
          <a:xfrm>
            <a:off x="924360" y="3762472"/>
            <a:ext cx="1022096" cy="375552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63584629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binária </a:t>
                </a:r>
                <a:r>
                  <a:rPr lang="pt-BR" dirty="0"/>
                  <a:t>(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 existem apenas duas classes possíveis,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é chamada de </a:t>
                </a:r>
                <a:r>
                  <a:rPr lang="pt-BR" b="1" i="1" dirty="0"/>
                  <a:t>classe negativa </a:t>
                </a:r>
                <a:r>
                  <a:rPr lang="pt-BR" dirty="0"/>
                  <a:t>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 de </a:t>
                </a:r>
                <a:r>
                  <a:rPr lang="pt-BR" b="1" i="1" dirty="0"/>
                  <a:t>classe positiva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Portanto, nesse caso, o classificador possui </a:t>
                </a:r>
                <a:r>
                  <a:rPr lang="pt-BR" b="1" i="1" dirty="0"/>
                  <a:t>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única saída escalar binária</a:t>
                </a:r>
                <a:r>
                  <a:rPr lang="pt-BR" b="1" i="1" dirty="0"/>
                  <a:t> </a:t>
                </a:r>
                <a:r>
                  <a:rPr lang="pt-BR" dirty="0"/>
                  <a:t>para indicar a </a:t>
                </a:r>
                <a:r>
                  <a:rPr lang="pt-BR" b="1" i="1" dirty="0"/>
                  <a:t>classe</a:t>
                </a:r>
                <a:r>
                  <a:rPr lang="pt-BR" dirty="0"/>
                  <a:t> correspondente ao </a:t>
                </a:r>
                <a:r>
                  <a:rPr lang="pt-BR" b="1" i="1" dirty="0"/>
                  <a:t>vetor de atributos</a:t>
                </a:r>
                <a:r>
                  <a:rPr lang="pt-BR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b="0" i="1" smtClean="0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b="1" dirty="0"/>
              </a:p>
              <a:p>
                <a:r>
                  <a:rPr lang="pt-BR" dirty="0"/>
                  <a:t>Assim, </a:t>
                </a:r>
                <a14:m>
                  <m:oMath xmlns:m="http://schemas.openxmlformats.org/officeDocument/2006/math">
                    <m:r>
                      <a:rPr lang="pt-BR" b="0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de maneira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, ou seja,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𝑦</m:t>
                    </m:r>
                    <m:r>
                      <a:rPr lang="pt-BR" b="0" i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onde </a:t>
                </a:r>
                <a14:m>
                  <m:oMath xmlns:m="http://schemas.openxmlformats.org/officeDocument/2006/math">
                    <m:r>
                      <a:rPr lang="pt-BR" b="1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∈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en-US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Também é possível utilizar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𝑦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=−1</m:t>
                    </m:r>
                  </m:oMath>
                </a14:m>
                <a:r>
                  <a:rPr lang="pt-BR" dirty="0"/>
                  <a:t> para </a:t>
                </a:r>
                <a14:m>
                  <m:oMath xmlns:m="http://schemas.openxmlformats.org/officeDocument/2006/math"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d>
                      <m:dPr>
                        <m:ctrlPr>
                          <a:rPr lang="pt-BR" b="1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 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, ou seja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i="1">
                          <a:latin typeface="Cambria Math" panose="02040503050406030204" pitchFamily="18" charset="0"/>
                        </a:rPr>
                        <m:t>𝑦</m:t>
                      </m:r>
                      <m:d>
                        <m:d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𝑖</m:t>
                          </m:r>
                        </m:e>
                      </m:d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b="1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−1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</m:t>
                              </m:r>
                              <m:r>
                                <a:rPr lang="pt-BR" b="1" i="1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1</m:t>
                                  </m:r>
                                </m:sub>
                              </m:sSub>
                            </m:e>
                            <m:e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1" i="1"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d>
                                <m:dPr>
                                  <m:ctrlP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e>
                              </m:d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𝜖</m:t>
                              </m:r>
                              <m:sSub>
                                <m:sSub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 </m:t>
                                  </m:r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𝐶</m:t>
                                  </m:r>
                                </m:e>
                                <m:sub>
                                  <m:r>
                                    <a:rPr lang="pt-BR" i="1">
                                      <a:latin typeface="Cambria Math" panose="02040503050406030204" pitchFamily="18" charset="0"/>
                                    </a:rPr>
                                    <m:t>2</m:t>
                                  </m:r>
                                </m:sub>
                              </m:sSub>
                            </m:e>
                          </m:eqArr>
                        </m:e>
                      </m:d>
                      <m:r>
                        <a:rPr lang="pt-BR" b="1" i="1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085576" cy="5032376"/>
              </a:xfrm>
              <a:blipFill>
                <a:blip r:embed="rId2"/>
                <a:stretch>
                  <a:fillRect l="-990" t="-1937" r="-9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15758307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dirty="0"/>
                  <a:t>Classificação multi-classes</a:t>
                </a:r>
                <a:r>
                  <a:rPr lang="pt-BR" dirty="0"/>
                  <a:t>: existem mais de 2 classes possíveis 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&gt;2)</m:t>
                    </m:r>
                  </m:oMath>
                </a14:m>
                <a:r>
                  <a:rPr lang="pt-BR" dirty="0"/>
                  <a:t>.</a:t>
                </a:r>
              </a:p>
              <a:p>
                <a:r>
                  <a:rPr lang="pt-BR" dirty="0"/>
                  <a:t>Uma estratégia bastante utilizada para representar estas classes é conhecida como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codificação one-hot</a:t>
                </a:r>
                <a:r>
                  <a:rPr lang="pt-BR" dirty="0"/>
                  <a:t>. 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3768436" y="1825624"/>
                <a:ext cx="8237636" cy="5032375"/>
              </a:xfrm>
              <a:blipFill>
                <a:blip r:embed="rId2"/>
                <a:stretch>
                  <a:fillRect l="-1331" t="-1937" r="-74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2" descr="Measure Classification Performance: New in Wolfram Language 11">
            <a:extLst>
              <a:ext uri="{FF2B5EF4-FFF2-40B4-BE49-F238E27FC236}">
                <a16:creationId xmlns:a16="http://schemas.microsoft.com/office/drawing/2014/main" xmlns="" id="{5AEF77B0-D576-36D5-C0B8-032120ED1D5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0816" y="1893887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6" name="Picture 6" descr="Analyzing Text Classification Techniques on Youtube Data">
            <a:extLst>
              <a:ext uri="{FF2B5EF4-FFF2-40B4-BE49-F238E27FC236}">
                <a16:creationId xmlns:a16="http://schemas.microsoft.com/office/drawing/2014/main" xmlns="" id="{05441597-6899-F384-7DBF-4520E56A6E4E}"/>
              </a:ext>
            </a:extLst>
          </p:cNvPr>
          <p:cNvPicPr>
            <a:picLocks noChangeAspect="1" noChangeArrowheads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107" t="4114" r="9213" b="4823"/>
          <a:stretch/>
        </p:blipFill>
        <p:spPr bwMode="auto">
          <a:xfrm>
            <a:off x="3792130" y="3823089"/>
            <a:ext cx="4215802" cy="24090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" name="Picture 2" descr="Sentiment Fig 1">
            <a:extLst>
              <a:ext uri="{FF2B5EF4-FFF2-40B4-BE49-F238E27FC236}">
                <a16:creationId xmlns:a16="http://schemas.microsoft.com/office/drawing/2014/main" xmlns="" id="{0E3A50CA-2548-2E5C-7B42-2E69D402B41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95856" y="4341811"/>
            <a:ext cx="3177806" cy="22521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69286208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2FAF13A7-6475-7E02-C676-D8D3C7EC52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Representação da saída desejada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93DCFC65-5F42-A4AC-CF04-CC9394A2B15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/>
                  <a:t>Codificação one-hot</a:t>
                </a:r>
                <a:r>
                  <a:rPr lang="pt-BR" dirty="0"/>
                  <a:t>:</a:t>
                </a:r>
                <a:r>
                  <a:rPr lang="pt-BR" b="1" i="1" dirty="0"/>
                  <a:t> </a:t>
                </a:r>
                <a:r>
                  <a:rPr lang="pt-BR" dirty="0"/>
                  <a:t>utiliza uma representação </a:t>
                </a:r>
                <a:r>
                  <a:rPr lang="pt-BR" b="1" i="1" dirty="0"/>
                  <a:t>vetorial</a:t>
                </a:r>
                <a:r>
                  <a:rPr lang="pt-BR" dirty="0"/>
                  <a:t> </a:t>
                </a:r>
                <a:r>
                  <a:rPr lang="pt-BR" b="1" i="1" dirty="0"/>
                  <a:t>binária</a:t>
                </a:r>
                <a:r>
                  <a:rPr lang="pt-BR" dirty="0"/>
                  <a:t> para as saídas.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Ou seja, as saídas são vetores com o valor 1 no elemento representando a classe do exemplo de entrada e 0 nos demais elementos.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Nesse caso, 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possui múltiplas saídas</a:t>
                </a:r>
                <a:r>
                  <a:rPr lang="pt-BR" dirty="0"/>
                  <a:t> (</a:t>
                </a:r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𝑄</m:t>
                    </m:r>
                  </m:oMath>
                </a14:m>
                <a:r>
                  <a:rPr lang="pt-BR" dirty="0"/>
                  <a:t> saídas), cada uma representando uma classe específica. 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b="1" dirty="0"/>
                  <a:t>Exemplo</a:t>
                </a:r>
                <a:r>
                  <a:rPr lang="pt-BR" dirty="0"/>
                  <a:t>: imaginemos um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classificador de notícias </a:t>
                </a:r>
                <a:r>
                  <a:rPr lang="pt-BR" dirty="0"/>
                  <a:t>com quatro classes possíveis: </a:t>
                </a:r>
                <a:r>
                  <a:rPr lang="pt-BR" i="1" dirty="0"/>
                  <a:t>esportes</a:t>
                </a:r>
                <a:r>
                  <a:rPr lang="pt-BR" dirty="0"/>
                  <a:t>, </a:t>
                </a:r>
                <a:r>
                  <a:rPr lang="pt-BR" i="1" dirty="0"/>
                  <a:t>política</a:t>
                </a:r>
                <a:r>
                  <a:rPr lang="pt-BR" dirty="0"/>
                  <a:t>, </a:t>
                </a:r>
                <a:r>
                  <a:rPr lang="pt-BR" i="1" dirty="0"/>
                  <a:t>ciências</a:t>
                </a:r>
                <a:r>
                  <a:rPr lang="pt-BR" dirty="0"/>
                  <a:t> e </a:t>
                </a:r>
                <a:r>
                  <a:rPr lang="pt-BR" i="1" dirty="0"/>
                  <a:t>variedades</a:t>
                </a:r>
                <a:r>
                  <a:rPr lang="pt-BR" dirty="0"/>
                  <a:t>. Como seria a representação com a codificação </a:t>
                </a:r>
                <a:r>
                  <a:rPr lang="pt-BR" b="1" i="1" dirty="0"/>
                  <a:t>one-hot</a:t>
                </a:r>
                <a:r>
                  <a:rPr lang="pt-BR" dirty="0"/>
                  <a:t>?</a:t>
                </a:r>
              </a:p>
              <a:p>
                <a:pPr marL="457200" lvl="1" indent="0">
                  <a:buNone/>
                </a:pPr>
                <a:endParaRPr lang="pt-BR" sz="1700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d>
                        <m:dPr>
                          <m:begChr m:val=""/>
                          <m:endChr m:val="}"/>
                          <m:ctrlPr>
                            <a:rPr lang="pt-BR" sz="220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m>
                            <m:mPr>
                              <m:mcs>
                                <m:mc>
                                  <m:mcPr>
                                    <m:count m:val="1"/>
                                    <m:mcJc m:val="center"/>
                                  </m:mcPr>
                                </m:mc>
                              </m:mcs>
                              <m:ctrlPr>
                                <a:rPr lang="pt-BR" sz="2200" i="1" smtClean="0">
                                  <a:latin typeface="Cambria Math" panose="02040503050406030204" pitchFamily="18" charset="0"/>
                                </a:rPr>
                              </m:ctrlPr>
                            </m:mP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esporte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s</m:t>
                                </m:r>
                                <m:r>
                                  <m:rPr>
                                    <m:nor/>
                                  </m:rPr>
                                  <a:rPr lang="pt-BR" sz="2200" b="0" i="1" dirty="0" smtClean="0"/>
                                  <m:t>:     </m:t>
                                </m:r>
                                <m:sSup>
                                  <m:sSupPr>
                                    <m:ctrlP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b="0" i="1" dirty="0" smtClean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b="0" i="1" dirty="0" smtClean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b="0" i="1" dirty="0" smtClean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b="0" i="1" dirty="0" smtClean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pol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í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tica</m:t>
                                </m:r>
                                <m:r>
                                  <m:rPr>
                                    <m:nor/>
                                  </m:rPr>
                                  <a:rPr lang="pt-BR" sz="2200" i="1" dirty="0"/>
                                  <m:t>:       </m:t>
                                </m:r>
                                <m:sSup>
                                  <m:sSupPr>
                                    <m:ctrlP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</m:ctrlPr>
                                  </m:sSupPr>
                                  <m:e>
                                    <m:d>
                                      <m:dPr>
                                        <m:begChr m:val="["/>
                                        <m:endChr m:val="]"/>
                                        <m:ctrlPr>
                                          <a:rPr lang="pt-BR" sz="2200" i="1" dirty="0">
                                            <a:latin typeface="Cambria Math" panose="02040503050406030204" pitchFamily="18" charset="0"/>
                                          </a:rPr>
                                        </m:ctrlPr>
                                      </m:dPr>
                                      <m:e>
                                        <m:m>
                                          <m:mPr>
                                            <m:mcs>
                                              <m:mc>
                                                <m:mcPr>
                                                  <m:count m:val="3"/>
                                                  <m:mcJc m:val="center"/>
                                                </m:mcPr>
                                              </m:mc>
                                            </m:mcs>
                                            <m:ctrlPr>
                                              <a:rPr lang="pt-BR" sz="2200" i="1" dirty="0">
                                                <a:latin typeface="Cambria Math" panose="02040503050406030204" pitchFamily="18" charset="0"/>
                                              </a:rPr>
                                            </m:ctrlPr>
                                          </m:mPr>
                                          <m:mr>
                                            <m:e>
                                              <m:r>
                                                <m:rPr>
                                                  <m:brk m:alnAt="7"/>
                                                </m:rP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0</m:t>
                                              </m:r>
                                            </m:e>
                                            <m:e>
                                              <m:r>
                                                <a:rPr lang="pt-BR" sz="2200" b="0" i="1" dirty="0" smtClean="0">
                                                  <a:latin typeface="Cambria Math" panose="02040503050406030204" pitchFamily="18" charset="0"/>
                                                </a:rPr>
                                                <m:t>1</m:t>
                                              </m:r>
                                            </m:e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2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</m:mr>
                                              </m:m>
                                            </m:e>
                                          </m:mr>
                                        </m:m>
                                      </m:e>
                                    </m:d>
                                  </m:e>
                                  <m:sup>
                                    <m:r>
                                      <a:rPr lang="pt-BR" sz="2200" i="1" dirty="0">
                                        <a:latin typeface="Cambria Math" panose="02040503050406030204" pitchFamily="18" charset="0"/>
                                      </a:rPr>
                                      <m:t>𝑇</m:t>
                                    </m:r>
                                  </m:sup>
                                </m:sSup>
                              </m:e>
                            </m:mr>
                            <m:mr>
                              <m:e>
                                <m:m>
                                  <m:mPr>
                                    <m:mcs>
                                      <m:mc>
                                        <m:mcPr>
                                          <m:count m:val="1"/>
                                          <m:mcJc m:val="center"/>
                                        </m:mcPr>
                                      </m:mc>
                                    </m:mcs>
                                    <m:ctrlPr>
                                      <a:rPr lang="pt-BR" sz="2200" i="1" smtClean="0">
                                        <a:latin typeface="Cambria Math" panose="02040503050406030204" pitchFamily="18" charset="0"/>
                                      </a:rPr>
                                    </m:ctrlPr>
                                  </m:mP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ci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ê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ncias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r>
                                            <a:rPr lang="pt-BR" sz="2200" b="0" i="1" dirty="0" smtClean="0">
                                              <a:latin typeface="Cambria Math" panose="02040503050406030204" pitchFamily="18" charset="0"/>
                                            </a:rPr>
                                            <m:t>     </m:t>
                                          </m:r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  <m:mr>
                                    <m:e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variedades</m:t>
                                      </m:r>
                                      <m:r>
                                        <m:rPr>
                                          <m:nor/>
                                        </m:rPr>
                                        <a:rPr lang="pt-BR" sz="2200" i="1" dirty="0"/>
                                        <m:t>: </m:t>
                                      </m:r>
                                      <m:sSup>
                                        <m:sSupPr>
                                          <m:ctrlP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pPr>
                                        <m:e>
                                          <m:d>
                                            <m:dPr>
                                              <m:begChr m:val="["/>
                                              <m:endChr m:val="]"/>
                                              <m:ctrlPr>
                                                <a:rPr lang="pt-BR" sz="2200" i="1" dirty="0">
                                                  <a:latin typeface="Cambria Math" panose="02040503050406030204" pitchFamily="18" charset="0"/>
                                                </a:rPr>
                                              </m:ctrlPr>
                                            </m:dPr>
                                            <m:e>
                                              <m:m>
                                                <m:mPr>
                                                  <m:mcs>
                                                    <m:mc>
                                                      <m:mcPr>
                                                        <m:count m:val="3"/>
                                                        <m:mcJc m:val="center"/>
                                                      </m:mcPr>
                                                    </m:mc>
                                                  </m:mcs>
                                                  <m:ctrlPr>
                                                    <a:rPr lang="pt-BR" sz="2200" i="1" dirty="0">
                                                      <a:latin typeface="Cambria Math" panose="02040503050406030204" pitchFamily="18" charset="0"/>
                                                    </a:rPr>
                                                  </m:ctrlPr>
                                                </m:mPr>
                                                <m:mr>
                                                  <m:e>
                                                    <m:r>
                                                      <m:rPr>
                                                        <m:brk m:alnAt="7"/>
                                                      </m:rPr>
                                                      <a:rPr lang="pt-BR" sz="2200" b="0" i="1" dirty="0" smtClean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r>
                                                      <a:rPr lang="pt-BR" sz="2200" i="1" dirty="0">
                                                        <a:latin typeface="Cambria Math" panose="02040503050406030204" pitchFamily="18" charset="0"/>
                                                      </a:rPr>
                                                      <m:t>0</m:t>
                                                    </m:r>
                                                  </m:e>
                                                  <m:e>
                                                    <m:m>
                                                      <m:mPr>
                                                        <m:mcs>
                                                          <m:mc>
                                                            <m:mcPr>
                                                              <m:count m:val="2"/>
                                                              <m:mcJc m:val="center"/>
                                                            </m:mcPr>
                                                          </m:mc>
                                                        </m:mcs>
                                                        <m:ctrlPr>
                                                          <a:rPr lang="pt-BR" sz="2200" i="1" dirty="0">
                                                            <a:latin typeface="Cambria Math" panose="02040503050406030204" pitchFamily="18" charset="0"/>
                                                          </a:rPr>
                                                        </m:ctrlPr>
                                                      </m:mPr>
                                                      <m:mr>
                                                        <m:e>
                                                          <m:r>
                                                            <m:rPr>
                                                              <m:brk m:alnAt="7"/>
                                                            </m:rPr>
                                                            <a:rPr lang="pt-BR" sz="2200" i="1" dirty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0</m:t>
                                                          </m:r>
                                                        </m:e>
                                                        <m:e>
                                                          <m:r>
                                                            <a:rPr lang="pt-BR" sz="2200" b="0" i="1" dirty="0" smtClean="0">
                                                              <a:latin typeface="Cambria Math" panose="02040503050406030204" pitchFamily="18" charset="0"/>
                                                            </a:rPr>
                                                            <m:t>1</m:t>
                                                          </m:r>
                                                        </m:e>
                                                      </m:mr>
                                                    </m:m>
                                                  </m:e>
                                                </m:mr>
                                              </m:m>
                                            </m:e>
                                          </m:d>
                                        </m:e>
                                        <m:sup>
                                          <m:r>
                                            <a:rPr lang="pt-BR" sz="2200" i="1" dirty="0">
                                              <a:latin typeface="Cambria Math" panose="02040503050406030204" pitchFamily="18" charset="0"/>
                                            </a:rPr>
                                            <m:t>𝑇</m:t>
                                          </m:r>
                                        </m:sup>
                                      </m:sSup>
                                    </m:e>
                                  </m:mr>
                                </m:m>
                              </m:e>
                            </m:mr>
                          </m:m>
                        </m:e>
                      </m:d>
                    </m:oMath>
                  </m:oMathPara>
                </a14:m>
                <a:endParaRPr lang="pt-BR" sz="2200" dirty="0"/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93DCFC65-5F42-A4AC-CF04-CC9394A2B15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1167872" cy="5032375"/>
              </a:xfrm>
              <a:blipFill>
                <a:blip r:embed="rId2"/>
                <a:stretch>
                  <a:fillRect l="-983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xmlns="" id="{544C7BF8-36C0-F2D3-6461-F1A070E0CBC3}"/>
                  </a:ext>
                </a:extLst>
              </p:cNvPr>
              <p:cNvSpPr/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</p:spPr>
            <p:txBody>
              <a:bodyPr wrap="square">
                <a:spAutoFit/>
              </a:bodyPr>
              <a:lstStyle/>
              <a:p>
                <a:pPr algn="ctr"/>
                <a:r>
                  <a:rPr lang="pt-BR" sz="1600" dirty="0"/>
                  <a:t>Assim, </a:t>
                </a:r>
                <a14:m>
                  <m:oMath xmlns:m="http://schemas.openxmlformats.org/officeDocument/2006/math">
                    <m:r>
                      <a:rPr lang="pt-BR" sz="1600" b="1" i="1">
                        <a:latin typeface="Cambria Math" panose="02040503050406030204" pitchFamily="18" charset="0"/>
                      </a:rPr>
                      <m:t>𝒚</m:t>
                    </m:r>
                    <m:d>
                      <m:dPr>
                        <m:ctrlPr>
                          <a:rPr lang="pt-BR" sz="1600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sz="1600" i="1">
                            <a:latin typeface="Cambria Math" panose="02040503050406030204" pitchFamily="18" charset="0"/>
                          </a:rPr>
                          <m:t>𝑖</m:t>
                        </m:r>
                      </m:e>
                    </m:d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∈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×1</m:t>
                        </m:r>
                      </m:sup>
                    </m:sSup>
                  </m:oMath>
                </a14:m>
                <a:r>
                  <a:rPr lang="pt-BR" sz="1600" dirty="0"/>
                  <a:t>, de maneira que o classificador realiza um mapeamento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𝐾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  <m:r>
                      <a:rPr lang="pt-BR" sz="1600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→</m:t>
                    </m:r>
                    <m:sSup>
                      <m:sSupPr>
                        <m:ctrlP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sz="1600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𝑄</m:t>
                        </m:r>
                        <m:r>
                          <a:rPr lang="pt-BR" sz="160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×</m:t>
                        </m:r>
                        <m:r>
                          <a:rPr lang="pt-BR" sz="1600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</m:t>
                        </m:r>
                      </m:sup>
                    </m:sSup>
                  </m:oMath>
                </a14:m>
                <a:r>
                  <a:rPr lang="pt-BR" sz="1600" dirty="0"/>
                  <a:t>.</a:t>
                </a:r>
              </a:p>
            </p:txBody>
          </p:sp>
        </mc:Choice>
        <mc:Fallback xmlns="">
          <p:sp>
            <p:nvSpPr>
              <p:cNvPr id="4" name="Rectangle 3">
                <a:extLst>
                  <a:ext uri="{FF2B5EF4-FFF2-40B4-BE49-F238E27FC236}">
                    <a16:creationId xmlns:a16="http://schemas.microsoft.com/office/drawing/2014/main" id="{544C7BF8-36C0-F2D3-6461-F1A070E0CBC3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084953" y="5660211"/>
                <a:ext cx="2907521" cy="832664"/>
              </a:xfrm>
              <a:prstGeom prst="rect">
                <a:avLst/>
              </a:prstGeom>
              <a:blipFill>
                <a:blip r:embed="rId3"/>
                <a:stretch>
                  <a:fillRect t="-1471" r="-1887" b="-9559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638543679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Antes, nós usávamos </a:t>
                </a:r>
                <a:r>
                  <a:rPr lang="pt-BR" b="1" i="1" dirty="0"/>
                  <a:t>funções hipótese</a:t>
                </a:r>
                <a:r>
                  <a:rPr lang="pt-BR" dirty="0"/>
                  <a:t> para </a:t>
                </a:r>
                <a:r>
                  <a:rPr lang="pt-BR" b="1" i="1" dirty="0"/>
                  <a:t>aproximar o comportamento de um conjunto de dados</a:t>
                </a:r>
                <a:r>
                  <a:rPr lang="pt-BR" dirty="0"/>
                  <a:t>, agora, as usaremos para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separar grupos de dados (i.e., classes)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Para facilitar o entendimento, vamos imaginar o </a:t>
                </a:r>
                <a:r>
                  <a:rPr lang="pt-BR" b="1" i="1" dirty="0"/>
                  <a:t>espaço bi-dimensional</a:t>
                </a:r>
                <a:r>
                  <a:rPr lang="pt-BR" dirty="0"/>
                  <a:t>,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   </m:t>
                    </m:r>
                    <m:sSup>
                      <m:sSupPr>
                        <m:ctrlP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ℝ</m:t>
                        </m:r>
                      </m:e>
                      <m:sup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, criado pelos </a:t>
                </a:r>
                <a:r>
                  <a:rPr lang="pt-BR" b="1" i="1" dirty="0"/>
                  <a:t>atributos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e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mostrado na figura ao lado.</a:t>
                </a:r>
              </a:p>
              <a:p>
                <a:r>
                  <a:rPr lang="pt-BR" dirty="0"/>
                  <a:t>Os </a:t>
                </a:r>
                <a:r>
                  <a:rPr lang="pt-BR" b="1" i="1" dirty="0"/>
                  <a:t>pares de atributos </a:t>
                </a:r>
                <a:r>
                  <a:rPr lang="pt-BR" dirty="0"/>
                  <a:t>pertencem a duas classes (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):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Círculos azuis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Triângulos vermelhos pertencem à classe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/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29250" y="1825624"/>
                <a:ext cx="6657973" cy="5032375"/>
              </a:xfrm>
              <a:blipFill>
                <a:blip r:embed="rId3"/>
                <a:stretch>
                  <a:fillRect l="-1648" t="-2663" r="-2564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2" name="Agrupar 11">
            <a:extLst>
              <a:ext uri="{FF2B5EF4-FFF2-40B4-BE49-F238E27FC236}">
                <a16:creationId xmlns:a16="http://schemas.microsoft.com/office/drawing/2014/main" xmlns="" id="{745C0A43-FD12-CEC1-71CC-612BDB16C776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3" name="Picture 3">
              <a:extLst>
                <a:ext uri="{FF2B5EF4-FFF2-40B4-BE49-F238E27FC236}">
                  <a16:creationId xmlns:a16="http://schemas.microsoft.com/office/drawing/2014/main" xmlns="" id="{64DA2A01-47B5-2B94-DBFC-FB53B1B8205D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4" name="TextBox 6">
              <a:extLst>
                <a:ext uri="{FF2B5EF4-FFF2-40B4-BE49-F238E27FC236}">
                  <a16:creationId xmlns:a16="http://schemas.microsoft.com/office/drawing/2014/main" xmlns="" id="{5ACECBBD-5168-48DA-64EF-8BDD58AE7E65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5" name="Curved Connector 8">
              <a:extLst>
                <a:ext uri="{FF2B5EF4-FFF2-40B4-BE49-F238E27FC236}">
                  <a16:creationId xmlns:a16="http://schemas.microsoft.com/office/drawing/2014/main" xmlns="" id="{7D2B1880-C7A7-A071-10B2-08F118026EDA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xmlns="" id="{036F5727-D9EE-E211-8459-926C7C8C80B1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6" name="Retângulo 15">
                  <a:extLst>
                    <a:ext uri="{FF2B5EF4-FFF2-40B4-BE49-F238E27FC236}">
                      <a16:creationId xmlns:a16="http://schemas.microsoft.com/office/drawing/2014/main" id="{036F5727-D9EE-E211-8459-926C7C8C80B1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142261469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Esse espaço pode ser dividido em </a:t>
                </a:r>
                <a:r>
                  <a:rPr lang="pt-BR" b="1" i="1" dirty="0"/>
                  <a:t>duas</a:t>
                </a:r>
                <a:r>
                  <a:rPr lang="pt-BR" dirty="0"/>
                  <a:t> </a:t>
                </a:r>
                <a:r>
                  <a:rPr lang="pt-BR" b="1" i="1" dirty="0"/>
                  <a:t>regiões de decisão</a:t>
                </a:r>
                <a:r>
                  <a:rPr lang="pt-BR" dirty="0"/>
                  <a:t>,</a:t>
                </a:r>
                <a:r>
                  <a:rPr lang="pt-BR" b="1" i="1" dirty="0"/>
                  <a:t>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𝑅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onde cada </a:t>
                </a:r>
                <a:r>
                  <a:rPr lang="pt-BR" b="1" i="1" dirty="0"/>
                  <a:t>região</a:t>
                </a:r>
                <a:r>
                  <a:rPr lang="pt-BR" dirty="0"/>
                  <a:t> corresponde a uma classe</a:t>
                </a:r>
                <a14:m>
                  <m:oMath xmlns:m="http://schemas.openxmlformats.org/officeDocument/2006/math">
                    <m:r>
                      <a:rPr lang="pt-BR" b="0" i="0" smtClean="0">
                        <a:latin typeface="Cambria Math" panose="02040503050406030204" pitchFamily="18" charset="0"/>
                      </a:rPr>
                      <m:t>.</m:t>
                    </m:r>
                  </m:oMath>
                </a14:m>
                <a:endParaRPr lang="pt-BR" dirty="0"/>
              </a:p>
              <a:p>
                <a:r>
                  <a:rPr lang="pt-BR" dirty="0"/>
                  <a:t>As regiões de decisão são separadas por </a:t>
                </a:r>
                <a:r>
                  <a:rPr lang="pt-BR" b="1" i="1" dirty="0"/>
                  <a:t>fronteiras de decisão</a:t>
                </a:r>
                <a:r>
                  <a:rPr lang="pt-BR" dirty="0"/>
                  <a:t>, que nada mais são do que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funções</a:t>
                </a:r>
                <a:r>
                  <a:rPr lang="pt-BR" dirty="0"/>
                  <a:t>. </a:t>
                </a:r>
              </a:p>
              <a:p>
                <a:r>
                  <a:rPr lang="pt-BR" dirty="0"/>
                  <a:t>Na figura, como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𝑄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, temos apenas uma fronteira de decisão.</a:t>
                </a:r>
              </a:p>
              <a:p>
                <a:r>
                  <a:rPr lang="pt-BR" dirty="0"/>
                  <a:t>Uma </a:t>
                </a:r>
                <a:r>
                  <a:rPr lang="pt-BR" b="1" i="1" dirty="0"/>
                  <a:t>fronteira de decisão </a:t>
                </a:r>
                <a:r>
                  <a:rPr lang="pt-BR" dirty="0"/>
                  <a:t>corresponde a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superfície de separação</a:t>
                </a:r>
                <a:r>
                  <a:rPr lang="pt-BR" b="1" i="1" dirty="0"/>
                  <a:t> </a:t>
                </a:r>
                <a:r>
                  <a:rPr lang="pt-BR" dirty="0"/>
                  <a:t>(1D, 2D, 3D, etc.) no </a:t>
                </a:r>
                <a:r>
                  <a:rPr lang="pt-BR" b="1" i="1" dirty="0"/>
                  <a:t>espaço de atributos </a:t>
                </a:r>
                <a:r>
                  <a:rPr lang="pt-BR" dirty="0"/>
                  <a:t>que separa as classes.</a:t>
                </a:r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14249" y="1825624"/>
                <a:ext cx="6592025" cy="5032375"/>
              </a:xfrm>
              <a:blipFill>
                <a:blip r:embed="rId3"/>
                <a:stretch>
                  <a:fillRect l="-1665" t="-2663" r="-231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4" name="Agrupar 13">
            <a:extLst>
              <a:ext uri="{FF2B5EF4-FFF2-40B4-BE49-F238E27FC236}">
                <a16:creationId xmlns:a16="http://schemas.microsoft.com/office/drawing/2014/main" xmlns="" id="{D3D49D8E-0821-33E1-5823-3E158A4FB182}"/>
              </a:ext>
            </a:extLst>
          </p:cNvPr>
          <p:cNvGrpSpPr/>
          <p:nvPr/>
        </p:nvGrpSpPr>
        <p:grpSpPr>
          <a:xfrm>
            <a:off x="1135086" y="2427640"/>
            <a:ext cx="3089466" cy="3257287"/>
            <a:chOff x="9125712" y="2808640"/>
            <a:chExt cx="3089466" cy="3257287"/>
          </a:xfrm>
        </p:grpSpPr>
        <p:pic>
          <p:nvPicPr>
            <p:cNvPr id="15" name="Picture 3">
              <a:extLst>
                <a:ext uri="{FF2B5EF4-FFF2-40B4-BE49-F238E27FC236}">
                  <a16:creationId xmlns:a16="http://schemas.microsoft.com/office/drawing/2014/main" xmlns="" id="{BD3F5D0C-F310-ED7B-BBE9-A892027EAD08}"/>
                </a:ext>
              </a:extLst>
            </p:cNvPr>
            <p:cNvPicPr>
              <a:picLocks noChangeAspect="1"/>
            </p:cNvPicPr>
            <p:nvPr/>
          </p:nvPicPr>
          <p:blipFill rotWithShape="1"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rcRect l="6615" t="3775" r="7505" b="1098"/>
            <a:stretch/>
          </p:blipFill>
          <p:spPr>
            <a:xfrm>
              <a:off x="9125712" y="2808640"/>
              <a:ext cx="2960664" cy="2280684"/>
            </a:xfrm>
            <a:prstGeom prst="rect">
              <a:avLst/>
            </a:prstGeom>
          </p:spPr>
        </p:pic>
        <p:sp>
          <p:nvSpPr>
            <p:cNvPr id="16" name="TextBox 6">
              <a:extLst>
                <a:ext uri="{FF2B5EF4-FFF2-40B4-BE49-F238E27FC236}">
                  <a16:creationId xmlns:a16="http://schemas.microsoft.com/office/drawing/2014/main" xmlns="" id="{D474B403-303E-639E-341F-AA50DF86D3BE}"/>
                </a:ext>
              </a:extLst>
            </p:cNvPr>
            <p:cNvSpPr txBox="1"/>
            <p:nvPr/>
          </p:nvSpPr>
          <p:spPr>
            <a:xfrm>
              <a:off x="9909743" y="5327263"/>
              <a:ext cx="1874067" cy="738664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pt-BR" sz="1400" b="1" dirty="0"/>
                <a:t>Fronteira de decisão</a:t>
              </a:r>
              <a:r>
                <a:rPr lang="pt-BR" sz="1400" dirty="0"/>
                <a:t>: no caso deste exemplo, ela é uma reta.</a:t>
              </a:r>
            </a:p>
          </p:txBody>
        </p:sp>
        <p:cxnSp>
          <p:nvCxnSpPr>
            <p:cNvPr id="17" name="Curved Connector 8">
              <a:extLst>
                <a:ext uri="{FF2B5EF4-FFF2-40B4-BE49-F238E27FC236}">
                  <a16:creationId xmlns:a16="http://schemas.microsoft.com/office/drawing/2014/main" xmlns="" id="{B45603A2-AC84-D66F-F06E-0371CA5BE810}"/>
                </a:ext>
              </a:extLst>
            </p:cNvPr>
            <p:cNvCxnSpPr/>
            <p:nvPr/>
          </p:nvCxnSpPr>
          <p:spPr>
            <a:xfrm rot="5400000">
              <a:off x="10830268" y="4695983"/>
              <a:ext cx="657723" cy="624705"/>
            </a:xfrm>
            <a:prstGeom prst="curvedConnector3">
              <a:avLst/>
            </a:prstGeom>
            <a:ln w="28575"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xmlns="" id="{C5162CC1-DD2F-DFBD-35CF-B876410E54B6}"/>
                    </a:ext>
                  </a:extLst>
                </p:cNvPr>
                <p:cNvSpPr/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>
                            <a:latin typeface="Cambria Math" panose="02040503050406030204" pitchFamily="18" charset="0"/>
                          </a:rPr>
                          <m:t>𝑄</m:t>
                        </m:r>
                        <m:r>
                          <a:rPr lang="pt-BR" b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>
                            <a:latin typeface="Cambria Math" panose="02040503050406030204" pitchFamily="18" charset="0"/>
                          </a:rPr>
                          <m:t>2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8" name="Retângulo 17">
                  <a:extLst>
                    <a:ext uri="{FF2B5EF4-FFF2-40B4-BE49-F238E27FC236}">
                      <a16:creationId xmlns:a16="http://schemas.microsoft.com/office/drawing/2014/main" id="{C5162CC1-DD2F-DFBD-35CF-B876410E54B6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1374884" y="3305149"/>
                  <a:ext cx="840294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10000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50177409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Fronteiras de decisão de um classificador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825625"/>
            <a:ext cx="11177588" cy="3045345"/>
          </a:xfrm>
        </p:spPr>
        <p:txBody>
          <a:bodyPr>
            <a:normAutofit fontScale="92500" lnSpcReduction="10000"/>
          </a:bodyPr>
          <a:lstStyle/>
          <a:p>
            <a:r>
              <a:rPr lang="pt-BR" dirty="0"/>
              <a:t>As </a:t>
            </a:r>
            <a:r>
              <a:rPr lang="pt-BR" b="1" i="1" dirty="0"/>
              <a:t>superfícies de separação</a:t>
            </a:r>
            <a:r>
              <a:rPr lang="pt-BR" dirty="0"/>
              <a:t> podem ser </a:t>
            </a:r>
            <a:r>
              <a:rPr lang="pt-BR" b="1" i="1" dirty="0"/>
              <a:t>lineares</a:t>
            </a:r>
            <a:r>
              <a:rPr lang="pt-BR" dirty="0"/>
              <a:t> (e.g., retas e planos) ou </a:t>
            </a:r>
            <a:r>
              <a:rPr lang="pt-BR" b="1" i="1" dirty="0"/>
              <a:t>não-lineares</a:t>
            </a:r>
            <a:r>
              <a:rPr lang="pt-BR" dirty="0"/>
              <a:t> (e.g., círculos e elipses).</a:t>
            </a:r>
          </a:p>
          <a:p>
            <a:r>
              <a:rPr lang="pt-BR" dirty="0"/>
              <a:t>As </a:t>
            </a:r>
            <a:r>
              <a:rPr lang="pt-BR" b="1" i="1" dirty="0"/>
              <a:t>superfícies de separação </a:t>
            </a:r>
            <a:r>
              <a:rPr lang="pt-BR" dirty="0"/>
              <a:t>são definidas por </a:t>
            </a:r>
            <a:r>
              <a:rPr lang="pt-BR" b="1" i="1" dirty="0"/>
              <a:t>funções</a:t>
            </a:r>
            <a:r>
              <a:rPr lang="pt-BR" dirty="0"/>
              <a:t> (lineares ou não) que separam as classes. </a:t>
            </a:r>
          </a:p>
          <a:p>
            <a:r>
              <a:rPr lang="pt-BR" dirty="0"/>
              <a:t>Essas funções são normalmente chamadas de </a:t>
            </a:r>
            <a:r>
              <a:rPr lang="pt-BR" b="1" i="1" dirty="0">
                <a:solidFill>
                  <a:srgbClr val="00B050"/>
                </a:solidFill>
              </a:rPr>
              <a:t>funções discriminantes</a:t>
            </a:r>
            <a:r>
              <a:rPr lang="pt-BR" dirty="0"/>
              <a:t>, pois separam as classes.</a:t>
            </a:r>
          </a:p>
          <a:p>
            <a:r>
              <a:rPr lang="pt-BR" dirty="0"/>
              <a:t>As figuras abaixo </a:t>
            </a:r>
            <a:r>
              <a:rPr lang="pt-BR" dirty="0" smtClean="0"/>
              <a:t>mostram as </a:t>
            </a:r>
            <a:r>
              <a:rPr lang="pt-BR" b="1" i="1" dirty="0"/>
              <a:t>regiões de separação </a:t>
            </a:r>
            <a:r>
              <a:rPr lang="pt-BR" dirty="0"/>
              <a:t>em problemas de classificação </a:t>
            </a:r>
            <a:r>
              <a:rPr lang="pt-BR" b="1" i="1" dirty="0"/>
              <a:t>binária</a:t>
            </a:r>
            <a:r>
              <a:rPr lang="pt-BR" dirty="0"/>
              <a:t> e </a:t>
            </a:r>
            <a:r>
              <a:rPr lang="pt-BR" b="1" i="1" dirty="0"/>
              <a:t>multi-classes</a:t>
            </a:r>
            <a:r>
              <a:rPr lang="pt-BR" dirty="0"/>
              <a:t>.</a:t>
            </a:r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15" t="3775" r="7505" b="1098"/>
          <a:stretch/>
        </p:blipFill>
        <p:spPr>
          <a:xfrm>
            <a:off x="1014411" y="4856687"/>
            <a:ext cx="2578071" cy="1985962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486" t="3773" r="7252"/>
          <a:stretch/>
        </p:blipFill>
        <p:spPr>
          <a:xfrm>
            <a:off x="9425163" y="4842399"/>
            <a:ext cx="2590625" cy="1981535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 rotWithShape="1"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657" t="3260" r="7500" b="1927"/>
          <a:stretch/>
        </p:blipFill>
        <p:spPr>
          <a:xfrm>
            <a:off x="5223462" y="4834394"/>
            <a:ext cx="2570720" cy="198703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033167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A disciplina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166695" cy="5032376"/>
          </a:xfrm>
        </p:spPr>
        <p:txBody>
          <a:bodyPr>
            <a:normAutofit/>
          </a:bodyPr>
          <a:lstStyle/>
          <a:p>
            <a:r>
              <a:rPr lang="pt-BR" dirty="0"/>
              <a:t>Continuação de </a:t>
            </a:r>
            <a:r>
              <a:rPr lang="pt-BR" b="1" i="1" dirty="0"/>
              <a:t>T319 - Introdução ao Aprendizado de Máquina I</a:t>
            </a:r>
            <a:r>
              <a:rPr lang="pt-BR" dirty="0"/>
              <a:t>.</a:t>
            </a:r>
          </a:p>
          <a:p>
            <a:r>
              <a:rPr lang="pt-BR" b="1" i="1" dirty="0"/>
              <a:t>Curso introdutório</a:t>
            </a:r>
            <a:r>
              <a:rPr lang="pt-BR" dirty="0"/>
              <a:t> onde veremos os conceitos básicos de funcionamento dos seguintes algoritmos de </a:t>
            </a:r>
            <a:r>
              <a:rPr lang="pt-BR" b="1" i="1" dirty="0"/>
              <a:t>machine learning</a:t>
            </a:r>
            <a:r>
              <a:rPr lang="pt-BR" dirty="0"/>
              <a:t> (ML):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Classificadores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Logística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Regressão Softmax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Redes Neurais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Clustering</a:t>
            </a:r>
          </a:p>
          <a:p>
            <a:pPr lvl="2">
              <a:buFont typeface="Courier New" panose="02070309020205020404" pitchFamily="49" charset="0"/>
              <a:buChar char="o"/>
            </a:pPr>
            <a:r>
              <a:rPr lang="pt-BR" dirty="0"/>
              <a:t>k-Means</a:t>
            </a:r>
          </a:p>
          <a:p>
            <a:r>
              <a:rPr lang="pt-BR" dirty="0"/>
              <a:t>O curso terá sempre uma parte </a:t>
            </a:r>
            <a:r>
              <a:rPr lang="pt-BR" b="1" i="1" dirty="0"/>
              <a:t>expositiva</a:t>
            </a:r>
            <a:r>
              <a:rPr lang="pt-BR" dirty="0"/>
              <a:t> e outra </a:t>
            </a:r>
            <a:r>
              <a:rPr lang="pt-BR" b="1" i="1" dirty="0"/>
              <a:t>prática</a:t>
            </a:r>
            <a:r>
              <a:rPr lang="pt-BR" dirty="0"/>
              <a:t> para fixação dos conceitos introduzidos.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 Quizzes e exercícios envolvendo os conceitos discutidos.</a:t>
            </a:r>
          </a:p>
        </p:txBody>
      </p:sp>
    </p:spTree>
    <p:extLst>
      <p:ext uri="{BB962C8B-B14F-4D97-AF65-F5344CB8AC3E}">
        <p14:creationId xmlns:p14="http://schemas.microsoft.com/office/powerpoint/2010/main" val="193916927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0D0DF5BB-4965-42FA-1FE9-FA4F63D368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057DDB69-30DD-CFD2-808A-F52FDB98EF8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</p:spPr>
            <p:txBody>
              <a:bodyPr>
                <a:normAutofit fontScale="92500" lnSpcReduction="10000"/>
              </a:bodyPr>
              <a:lstStyle/>
              <a:p>
                <a:r>
                  <a:rPr lang="pt-BR" dirty="0"/>
                  <a:t>Uma </a:t>
                </a:r>
                <a:r>
                  <a:rPr lang="pt-BR" b="1" i="1" dirty="0"/>
                  <a:t>função discriminante linear </a:t>
                </a:r>
                <a:r>
                  <a:rPr lang="pt-BR" dirty="0"/>
                  <a:t>pode ser escrita da seguinte forma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r>
                        <a:rPr lang="pt-BR" b="1" i="1">
                          <a:latin typeface="Cambria Math" panose="02040503050406030204" pitchFamily="18" charset="0"/>
                        </a:rPr>
                        <m:t>…</m:t>
                      </m:r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p>
                        <m:sSup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pt-BR" b="1" i="1">
                              <a:latin typeface="Cambria Math" panose="02040503050406030204" pitchFamily="18" charset="0"/>
                            </a:rPr>
                            <m:t>𝒂</m:t>
                          </m:r>
                        </m:e>
                        <m:sup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𝑇</m:t>
                          </m:r>
                        </m:sup>
                      </m:sSup>
                      <m:r>
                        <a:rPr lang="pt-BR" b="1" i="1">
                          <a:latin typeface="Cambria Math" panose="02040503050406030204" pitchFamily="18" charset="0"/>
                        </a:rPr>
                        <m:t>𝒙</m:t>
                      </m:r>
                      <m:r>
                        <a:rPr lang="pt-BR" b="1" i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pt-BR" dirty="0"/>
              </a:p>
              <a:p>
                <a:pPr marL="0" indent="0">
                  <a:buNone/>
                </a:pPr>
                <a:r>
                  <a:rPr lang="pt-BR" dirty="0"/>
                  <a:t>que nada mais é do que uma </a:t>
                </a:r>
                <a:r>
                  <a:rPr lang="pt-BR" b="1" i="1" dirty="0"/>
                  <a:t>combinação linear dos atributos em relação aos pesos</a:t>
                </a:r>
                <a:r>
                  <a:rPr lang="pt-BR" dirty="0"/>
                  <a:t>, assim como nós vimos em regressão linear.</a:t>
                </a:r>
              </a:p>
              <a:p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 também pode ser interpretada como um </a:t>
                </a:r>
                <a:r>
                  <a:rPr lang="pt-BR" b="1" i="1" dirty="0"/>
                  <a:t>hiperplano</a:t>
                </a:r>
                <a:r>
                  <a:rPr lang="pt-BR" dirty="0"/>
                  <a:t> que separa as classes. </a:t>
                </a:r>
              </a:p>
              <a:p>
                <a:r>
                  <a:rPr lang="pt-BR" dirty="0"/>
                  <a:t>Um </a:t>
                </a:r>
                <a:r>
                  <a:rPr lang="pt-BR" b="1" i="1" dirty="0"/>
                  <a:t>hiperplano</a:t>
                </a:r>
                <a:r>
                  <a:rPr lang="pt-BR" dirty="0"/>
                  <a:t> pode ser 1 ponto em 1D, uma reta em 2D, um plano em 3D, etc.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coeficiente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pt-BR" dirty="0"/>
                  <a:t> (</a:t>
                </a:r>
                <a:r>
                  <a:rPr lang="pt-BR" b="1" i="1" dirty="0"/>
                  <a:t>bias</a:t>
                </a:r>
                <a:r>
                  <a:rPr lang="pt-BR" dirty="0"/>
                  <a:t>) dá o deslocamento com relação à origem.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E o restante dos pesos determina a orientação do </a:t>
                </a:r>
                <a:r>
                  <a:rPr lang="pt-BR" b="1" i="1" dirty="0"/>
                  <a:t>hiperplano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57DDB69-30DD-CFD2-808A-F52FDB98EF8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876800" y="1825624"/>
                <a:ext cx="7153275" cy="5032375"/>
              </a:xfrm>
              <a:blipFill>
                <a:blip r:embed="rId3"/>
                <a:stretch>
                  <a:fillRect l="-1535" t="-2421" r="-2046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4" name="Picture 3">
            <a:extLst>
              <a:ext uri="{FF2B5EF4-FFF2-40B4-BE49-F238E27FC236}">
                <a16:creationId xmlns:a16="http://schemas.microsoft.com/office/drawing/2014/main" xmlns="" id="{DF06FD70-E89F-BC52-2900-5506EBD6CF3F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06652215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14850ACD-2DE0-7E6B-F65F-1A40170C1B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Funções discriminantes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1C254C3E-10F9-2C66-DDBB-99D1164F61E7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Nosso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objetivo é encontrar os pesos da função discriminante </a:t>
                </a:r>
                <a:r>
                  <a:rPr lang="pt-BR" dirty="0"/>
                  <a:t>de tal forma que que a classe atribuída a um exemplo de entrada seja: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 </m:t>
                          </m:r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𝐶</m:t>
                          </m:r>
                        </m:e>
                        <m:sub>
                          <m:r>
                            <a:rPr lang="pt-BR" b="0" i="1" smtClean="0">
                              <a:latin typeface="Cambria Math" panose="02040503050406030204" pitchFamily="18" charset="0"/>
                            </a:rPr>
                            <m:t>𝑞</m:t>
                          </m:r>
                        </m:sub>
                      </m:sSub>
                      <m:r>
                        <a:rPr lang="pt-BR" b="1" i="1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begChr m:val="{"/>
                          <m:endChr m:val=""/>
                          <m:ctrlPr>
                            <a:rPr lang="pt-BR" b="1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eqArr>
                            <m:eqArrPr>
                              <m:ctrlPr>
                                <a:rPr lang="pt-BR" i="1">
                                  <a:latin typeface="Cambria Math" panose="02040503050406030204" pitchFamily="18" charset="0"/>
                                </a:rPr>
                              </m:ctrlPr>
                            </m:eqArrPr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1,  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&lt;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  <m:e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&amp;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  <m:r>
                                <a:rPr lang="pt-BR" b="0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                        </m:t>
                              </m:r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 smtClean="0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&gt;0</m:t>
                              </m:r>
                            </m:e>
                            <m:e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uma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</m:t>
                              </m:r>
                              <m: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 </m:t>
                              </m:r>
                              <m:r>
                                <m:rPr>
                                  <m:sty m:val="p"/>
                                </m:rPr>
                                <a:rPr lang="pt-BR" b="0" i="0" smtClean="0">
                                  <a:latin typeface="Cambria Math" panose="02040503050406030204" pitchFamily="18" charset="0"/>
                                </a:rPr>
                                <m:t>outra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,  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𝑔</m:t>
                              </m:r>
                              <m:d>
                                <m:dPr>
                                  <m:ctrlPr>
                                    <a:rPr lang="pt-BR" i="1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r>
                                    <a:rPr lang="pt-BR" b="1" i="1">
                                      <a:latin typeface="Cambria Math" panose="02040503050406030204" pitchFamily="18" charset="0"/>
                                    </a:rPr>
                                    <m:t>𝒙</m:t>
                                  </m:r>
                                </m:e>
                              </m:d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=</m:t>
                              </m:r>
                              <m:r>
                                <a:rPr lang="pt-BR" i="1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e>
                          </m:eqArr>
                        </m:e>
                      </m:d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OBS.: Podemos usar também </a:t>
                </a:r>
                <a:r>
                  <a:rPr lang="pt-BR" b="1" i="1" dirty="0"/>
                  <a:t>funções discriminates não-lineares em relação aos atributos</a:t>
                </a:r>
                <a:r>
                  <a:rPr lang="pt-BR" dirty="0"/>
                  <a:t>, e.g.,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Sup>
                      <m:sSubSup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  <m:sup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bSup>
                  </m:oMath>
                </a14:m>
                <a:r>
                  <a:rPr lang="pt-BR" dirty="0"/>
                  <a:t> (eq. de um círculo centrado na origem, onde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p>
                      <m:sSup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𝑟</m:t>
                        </m:r>
                      </m:e>
                      <m:sup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p>
                    </m:sSup>
                  </m:oMath>
                </a14:m>
                <a:r>
                  <a:rPr lang="pt-BR" dirty="0"/>
                  <a:t>).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1C254C3E-10F9-2C66-DDBB-99D1164F61E7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4648201" y="1825624"/>
                <a:ext cx="7448550" cy="5032375"/>
              </a:xfrm>
              <a:blipFill>
                <a:blip r:embed="rId3"/>
                <a:stretch>
                  <a:fillRect l="-1474" t="-1937" r="-2293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" name="Rectangle 4">
            <a:extLst>
              <a:ext uri="{FF2B5EF4-FFF2-40B4-BE49-F238E27FC236}">
                <a16:creationId xmlns:a16="http://schemas.microsoft.com/office/drawing/2014/main" xmlns="" id="{645F5C35-CA80-831D-CD26-407BBC3BE21C}"/>
              </a:ext>
            </a:extLst>
          </p:cNvPr>
          <p:cNvSpPr/>
          <p:nvPr/>
        </p:nvSpPr>
        <p:spPr>
          <a:xfrm>
            <a:off x="11088765" y="3741646"/>
            <a:ext cx="1219200" cy="9387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Indeterminação: empate entre as classes, pois a amostra está sobre a função.</a:t>
            </a:r>
          </a:p>
        </p:txBody>
      </p:sp>
      <p:cxnSp>
        <p:nvCxnSpPr>
          <p:cNvPr id="6" name="Straight Arrow Connector 6">
            <a:extLst>
              <a:ext uri="{FF2B5EF4-FFF2-40B4-BE49-F238E27FC236}">
                <a16:creationId xmlns:a16="http://schemas.microsoft.com/office/drawing/2014/main" xmlns="" id="{2EC6DCB0-48FC-CD2A-E18F-D7B490834350}"/>
              </a:ext>
            </a:extLst>
          </p:cNvPr>
          <p:cNvCxnSpPr>
            <a:cxnSpLocks/>
          </p:cNvCxnSpPr>
          <p:nvPr/>
        </p:nvCxnSpPr>
        <p:spPr>
          <a:xfrm flipH="1">
            <a:off x="11024178" y="4041728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pic>
        <p:nvPicPr>
          <p:cNvPr id="16" name="Picture 3">
            <a:extLst>
              <a:ext uri="{FF2B5EF4-FFF2-40B4-BE49-F238E27FC236}">
                <a16:creationId xmlns:a16="http://schemas.microsoft.com/office/drawing/2014/main" xmlns="" id="{797B4B4A-0E8F-6A84-F64E-0B174596F8C7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6368" t="2623" r="7430" b="1353"/>
          <a:stretch/>
        </p:blipFill>
        <p:spPr>
          <a:xfrm>
            <a:off x="1139670" y="2602756"/>
            <a:ext cx="2841780" cy="3263704"/>
          </a:xfrm>
          <a:prstGeom prst="rect">
            <a:avLst/>
          </a:prstGeom>
        </p:spPr>
      </p:pic>
      <p:sp>
        <p:nvSpPr>
          <p:cNvPr id="4" name="Rectangle 4">
            <a:extLst>
              <a:ext uri="{FF2B5EF4-FFF2-40B4-BE49-F238E27FC236}">
                <a16:creationId xmlns:a16="http://schemas.microsoft.com/office/drawing/2014/main" xmlns="" id="{6CF5207C-210F-5440-56B3-8F1EAD36FFAF}"/>
              </a:ext>
            </a:extLst>
          </p:cNvPr>
          <p:cNvSpPr/>
          <p:nvPr/>
        </p:nvSpPr>
        <p:spPr>
          <a:xfrm>
            <a:off x="11088765" y="2902789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Acima da função.</a:t>
            </a:r>
          </a:p>
        </p:txBody>
      </p:sp>
      <p:cxnSp>
        <p:nvCxnSpPr>
          <p:cNvPr id="7" name="Straight Arrow Connector 6">
            <a:extLst>
              <a:ext uri="{FF2B5EF4-FFF2-40B4-BE49-F238E27FC236}">
                <a16:creationId xmlns:a16="http://schemas.microsoft.com/office/drawing/2014/main" xmlns="" id="{F671CBD8-E5F7-29C9-3744-56F52318FE10}"/>
              </a:ext>
            </a:extLst>
          </p:cNvPr>
          <p:cNvCxnSpPr>
            <a:cxnSpLocks/>
          </p:cNvCxnSpPr>
          <p:nvPr/>
        </p:nvCxnSpPr>
        <p:spPr>
          <a:xfrm flipH="1">
            <a:off x="11051822" y="3110446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" name="Rectangle 4">
            <a:extLst>
              <a:ext uri="{FF2B5EF4-FFF2-40B4-BE49-F238E27FC236}">
                <a16:creationId xmlns:a16="http://schemas.microsoft.com/office/drawing/2014/main" xmlns="" id="{B8052885-3BC2-70B9-B921-5DDB2DD151B4}"/>
              </a:ext>
            </a:extLst>
          </p:cNvPr>
          <p:cNvSpPr/>
          <p:nvPr/>
        </p:nvSpPr>
        <p:spPr>
          <a:xfrm>
            <a:off x="11070293" y="3356001"/>
            <a:ext cx="1219200" cy="2616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 algn="ctr">
              <a:defRPr/>
            </a:pPr>
            <a:r>
              <a:rPr lang="pt-BR" sz="1100" dirty="0"/>
              <a:t>Abaixo da função.</a:t>
            </a:r>
          </a:p>
        </p:txBody>
      </p:sp>
      <p:cxnSp>
        <p:nvCxnSpPr>
          <p:cNvPr id="9" name="Straight Arrow Connector 6">
            <a:extLst>
              <a:ext uri="{FF2B5EF4-FFF2-40B4-BE49-F238E27FC236}">
                <a16:creationId xmlns:a16="http://schemas.microsoft.com/office/drawing/2014/main" xmlns="" id="{D8DB8446-863A-7210-136E-FC97FB27A3F5}"/>
              </a:ext>
            </a:extLst>
          </p:cNvPr>
          <p:cNvCxnSpPr>
            <a:cxnSpLocks/>
          </p:cNvCxnSpPr>
          <p:nvPr/>
        </p:nvCxnSpPr>
        <p:spPr>
          <a:xfrm flipH="1">
            <a:off x="11042585" y="3554274"/>
            <a:ext cx="177800" cy="104822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43543599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Analisem a figura ao lado.</a:t>
                </a:r>
              </a:p>
              <a:p>
                <a:r>
                  <a:rPr lang="pt-BR" dirty="0"/>
                  <a:t>Temos 2 classes, 2 atributos,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, e queremos encontrar uma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</m:oMath>
                </a14:m>
                <a:r>
                  <a:rPr lang="pt-BR" dirty="0"/>
                  <a:t>, que as separe.</a:t>
                </a:r>
              </a:p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Lembrem-se do princípio da navalha de Occam: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a explicação mais simples (i.e., menos complexa) é geralmente a mais provável de estar correta.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 r="-125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78">
            <a:extLst>
              <a:ext uri="{FF2B5EF4-FFF2-40B4-BE49-F238E27FC236}">
                <a16:creationId xmlns:a16="http://schemas.microsoft.com/office/drawing/2014/main" xmlns="" id="{487D5658-0FD0-C968-EFBE-A7E95C2E443E}"/>
              </a:ext>
            </a:extLst>
          </p:cNvPr>
          <p:cNvGrpSpPr/>
          <p:nvPr/>
        </p:nvGrpSpPr>
        <p:grpSpPr>
          <a:xfrm>
            <a:off x="838200" y="2216276"/>
            <a:ext cx="3579851" cy="3073148"/>
            <a:chOff x="4781484" y="1471556"/>
            <a:chExt cx="3579851" cy="3073148"/>
          </a:xfrm>
        </p:grpSpPr>
        <p:sp>
          <p:nvSpPr>
            <p:cNvPr id="5" name="Oval 79">
              <a:extLst>
                <a:ext uri="{FF2B5EF4-FFF2-40B4-BE49-F238E27FC236}">
                  <a16:creationId xmlns:a16="http://schemas.microsoft.com/office/drawing/2014/main" xmlns="" id="{E89BE7AF-2058-7295-B197-E0E62CA67B80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80">
              <a:extLst>
                <a:ext uri="{FF2B5EF4-FFF2-40B4-BE49-F238E27FC236}">
                  <a16:creationId xmlns:a16="http://schemas.microsoft.com/office/drawing/2014/main" xmlns="" id="{5E216DC1-7B59-8729-AD9C-ABCE16E2E38D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1">
              <a:extLst>
                <a:ext uri="{FF2B5EF4-FFF2-40B4-BE49-F238E27FC236}">
                  <a16:creationId xmlns:a16="http://schemas.microsoft.com/office/drawing/2014/main" xmlns="" id="{FDE081DA-35A3-0681-028B-40BCBCBB9C33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82">
              <a:extLst>
                <a:ext uri="{FF2B5EF4-FFF2-40B4-BE49-F238E27FC236}">
                  <a16:creationId xmlns:a16="http://schemas.microsoft.com/office/drawing/2014/main" xmlns="" id="{CD56379E-2071-1597-E64B-D6E6AFAEBDCD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3">
              <a:extLst>
                <a:ext uri="{FF2B5EF4-FFF2-40B4-BE49-F238E27FC236}">
                  <a16:creationId xmlns:a16="http://schemas.microsoft.com/office/drawing/2014/main" xmlns="" id="{9F26F39D-B606-8295-3D00-FF4635307DAB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84">
              <a:extLst>
                <a:ext uri="{FF2B5EF4-FFF2-40B4-BE49-F238E27FC236}">
                  <a16:creationId xmlns:a16="http://schemas.microsoft.com/office/drawing/2014/main" xmlns="" id="{913EE23A-1061-70DD-5BDA-C211A995192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85">
              <a:extLst>
                <a:ext uri="{FF2B5EF4-FFF2-40B4-BE49-F238E27FC236}">
                  <a16:creationId xmlns:a16="http://schemas.microsoft.com/office/drawing/2014/main" xmlns="" id="{FD04490C-2F72-D1FE-464F-36C22F317BB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86">
              <a:extLst>
                <a:ext uri="{FF2B5EF4-FFF2-40B4-BE49-F238E27FC236}">
                  <a16:creationId xmlns:a16="http://schemas.microsoft.com/office/drawing/2014/main" xmlns="" id="{803F83EE-6FA7-206A-3D1A-BF461F9D8E73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87">
              <a:extLst>
                <a:ext uri="{FF2B5EF4-FFF2-40B4-BE49-F238E27FC236}">
                  <a16:creationId xmlns:a16="http://schemas.microsoft.com/office/drawing/2014/main" xmlns="" id="{68BD49C0-0090-9FF3-95FD-4ECBFC459A5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88">
              <a:extLst>
                <a:ext uri="{FF2B5EF4-FFF2-40B4-BE49-F238E27FC236}">
                  <a16:creationId xmlns:a16="http://schemas.microsoft.com/office/drawing/2014/main" xmlns="" id="{C6A1D6A8-188A-3ED2-CD76-CE792D0788E8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89">
              <a:extLst>
                <a:ext uri="{FF2B5EF4-FFF2-40B4-BE49-F238E27FC236}">
                  <a16:creationId xmlns:a16="http://schemas.microsoft.com/office/drawing/2014/main" xmlns="" id="{659CDF21-7AB2-3FEF-2E4F-93C207EFCC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90">
              <a:extLst>
                <a:ext uri="{FF2B5EF4-FFF2-40B4-BE49-F238E27FC236}">
                  <a16:creationId xmlns:a16="http://schemas.microsoft.com/office/drawing/2014/main" xmlns="" id="{FF6A084D-0EB5-D541-7150-65DDDD23F92E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91">
              <a:extLst>
                <a:ext uri="{FF2B5EF4-FFF2-40B4-BE49-F238E27FC236}">
                  <a16:creationId xmlns:a16="http://schemas.microsoft.com/office/drawing/2014/main" xmlns="" id="{18C4667B-AF47-8F94-C29F-69647A84EDD2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92">
              <a:extLst>
                <a:ext uri="{FF2B5EF4-FFF2-40B4-BE49-F238E27FC236}">
                  <a16:creationId xmlns:a16="http://schemas.microsoft.com/office/drawing/2014/main" xmlns="" id="{4CF16A92-05BE-5B9F-4B3F-AB35A06BF248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TextBox 95">
                  <a:extLst>
                    <a:ext uri="{FF2B5EF4-FFF2-40B4-BE49-F238E27FC236}">
                      <a16:creationId xmlns:a16="http://schemas.microsoft.com/office/drawing/2014/main" xmlns="" id="{A8DD1272-3AF8-A7AF-6C02-A3C1259B4EA7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0" name="Rectangle 98">
              <a:extLst>
                <a:ext uri="{FF2B5EF4-FFF2-40B4-BE49-F238E27FC236}">
                  <a16:creationId xmlns:a16="http://schemas.microsoft.com/office/drawing/2014/main" xmlns="" id="{83B038ED-AA33-E457-BD37-7ED05EC46859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" name="Straight Arrow Connector 99">
              <a:extLst>
                <a:ext uri="{FF2B5EF4-FFF2-40B4-BE49-F238E27FC236}">
                  <a16:creationId xmlns:a16="http://schemas.microsoft.com/office/drawing/2014/main" xmlns="" id="{47DA0291-6CD0-85F5-0170-2EDF086E63DA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2" name="Straight Arrow Connector 100">
              <a:extLst>
                <a:ext uri="{FF2B5EF4-FFF2-40B4-BE49-F238E27FC236}">
                  <a16:creationId xmlns:a16="http://schemas.microsoft.com/office/drawing/2014/main" xmlns="" id="{B21AB59B-5EB6-4D44-57C0-3DA5DA17F91B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TextBox 101">
                  <a:extLst>
                    <a:ext uri="{FF2B5EF4-FFF2-40B4-BE49-F238E27FC236}">
                      <a16:creationId xmlns:a16="http://schemas.microsoft.com/office/drawing/2014/main" xmlns="" id="{746DA016-25BC-E716-6E4E-CBF1E977C129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TextBox 103">
              <a:extLst>
                <a:ext uri="{FF2B5EF4-FFF2-40B4-BE49-F238E27FC236}">
                  <a16:creationId xmlns:a16="http://schemas.microsoft.com/office/drawing/2014/main" xmlns="" id="{5250E4E8-B7DD-04A3-DAC8-38563AC3551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5" name="TextBox 104">
              <a:extLst>
                <a:ext uri="{FF2B5EF4-FFF2-40B4-BE49-F238E27FC236}">
                  <a16:creationId xmlns:a16="http://schemas.microsoft.com/office/drawing/2014/main" xmlns="" id="{44208387-CBDD-A071-2AD0-32249E61BE26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6" name="TextBox 105">
              <a:extLst>
                <a:ext uri="{FF2B5EF4-FFF2-40B4-BE49-F238E27FC236}">
                  <a16:creationId xmlns:a16="http://schemas.microsoft.com/office/drawing/2014/main" xmlns="" id="{9DA9B49A-A1DF-75A9-6A71-339628F521DA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7" name="TextBox 106">
              <a:extLst>
                <a:ext uri="{FF2B5EF4-FFF2-40B4-BE49-F238E27FC236}">
                  <a16:creationId xmlns:a16="http://schemas.microsoft.com/office/drawing/2014/main" xmlns="" id="{1B965F7F-7388-84C2-C3B5-0459476EC2AE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8" name="TextBox 107">
              <a:extLst>
                <a:ext uri="{FF2B5EF4-FFF2-40B4-BE49-F238E27FC236}">
                  <a16:creationId xmlns:a16="http://schemas.microsoft.com/office/drawing/2014/main" xmlns="" id="{E37863C8-D501-6B0A-4A3E-BB3031160D5C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9" name="TextBox 108">
              <a:extLst>
                <a:ext uri="{FF2B5EF4-FFF2-40B4-BE49-F238E27FC236}">
                  <a16:creationId xmlns:a16="http://schemas.microsoft.com/office/drawing/2014/main" xmlns="" id="{E20FE8D7-72D4-7CC6-2B72-9CB00DFCBB33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109">
              <a:extLst>
                <a:ext uri="{FF2B5EF4-FFF2-40B4-BE49-F238E27FC236}">
                  <a16:creationId xmlns:a16="http://schemas.microsoft.com/office/drawing/2014/main" xmlns="" id="{7C674789-D095-5162-99D7-B44DBE8D8F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110">
              <a:extLst>
                <a:ext uri="{FF2B5EF4-FFF2-40B4-BE49-F238E27FC236}">
                  <a16:creationId xmlns:a16="http://schemas.microsoft.com/office/drawing/2014/main" xmlns="" id="{51F67162-69A4-7489-85AF-4978F49B4D81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111">
              <a:extLst>
                <a:ext uri="{FF2B5EF4-FFF2-40B4-BE49-F238E27FC236}">
                  <a16:creationId xmlns:a16="http://schemas.microsoft.com/office/drawing/2014/main" xmlns="" id="{09FC0559-1ED2-58D0-5D8E-8D6301EA09D9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Rectangle 112">
              <a:extLst>
                <a:ext uri="{FF2B5EF4-FFF2-40B4-BE49-F238E27FC236}">
                  <a16:creationId xmlns:a16="http://schemas.microsoft.com/office/drawing/2014/main" xmlns="" id="{AF36E35B-B3F5-532A-2D12-833815CB5ECB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4" name="Rectangle 113">
              <a:extLst>
                <a:ext uri="{FF2B5EF4-FFF2-40B4-BE49-F238E27FC236}">
                  <a16:creationId xmlns:a16="http://schemas.microsoft.com/office/drawing/2014/main" xmlns="" id="{5BEF69AC-89A1-1E54-D4FA-F51670A78DC8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5" name="Rectangle 114">
              <a:extLst>
                <a:ext uri="{FF2B5EF4-FFF2-40B4-BE49-F238E27FC236}">
                  <a16:creationId xmlns:a16="http://schemas.microsoft.com/office/drawing/2014/main" xmlns="" id="{6AA579BC-C30E-C031-523B-B6224C88A2C4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6" name="Rectangle 115">
              <a:extLst>
                <a:ext uri="{FF2B5EF4-FFF2-40B4-BE49-F238E27FC236}">
                  <a16:creationId xmlns:a16="http://schemas.microsoft.com/office/drawing/2014/main" xmlns="" id="{1372A63C-358E-6F46-792A-D5D077AE1A16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7" name="Rectangle 116">
              <a:extLst>
                <a:ext uri="{FF2B5EF4-FFF2-40B4-BE49-F238E27FC236}">
                  <a16:creationId xmlns:a16="http://schemas.microsoft.com/office/drawing/2014/main" xmlns="" id="{03ABEB89-F00B-93C9-EBE6-0B3B9141FE57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117">
              <a:extLst>
                <a:ext uri="{FF2B5EF4-FFF2-40B4-BE49-F238E27FC236}">
                  <a16:creationId xmlns:a16="http://schemas.microsoft.com/office/drawing/2014/main" xmlns="" id="{598EC6D8-84D5-6607-35B6-AAC7FC2ED7AA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118">
              <a:extLst>
                <a:ext uri="{FF2B5EF4-FFF2-40B4-BE49-F238E27FC236}">
                  <a16:creationId xmlns:a16="http://schemas.microsoft.com/office/drawing/2014/main" xmlns="" id="{47FEDB24-A32F-B651-29FD-442442B8B07A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  <p:sp>
          <p:nvSpPr>
            <p:cNvPr id="40" name="Rectangle 119">
              <a:extLst>
                <a:ext uri="{FF2B5EF4-FFF2-40B4-BE49-F238E27FC236}">
                  <a16:creationId xmlns:a16="http://schemas.microsoft.com/office/drawing/2014/main" xmlns="" id="{7B09D1F5-5E55-1FA4-C741-79F6FEF4A4C6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120">
              <a:extLst>
                <a:ext uri="{FF2B5EF4-FFF2-40B4-BE49-F238E27FC236}">
                  <a16:creationId xmlns:a16="http://schemas.microsoft.com/office/drawing/2014/main" xmlns="" id="{179F9E0A-6C4C-22EE-7447-5C4C776E5093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121">
              <a:extLst>
                <a:ext uri="{FF2B5EF4-FFF2-40B4-BE49-F238E27FC236}">
                  <a16:creationId xmlns:a16="http://schemas.microsoft.com/office/drawing/2014/main" xmlns="" id="{5EC463B1-4A44-DAA8-F277-2B6AD1C06DD5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122">
              <a:extLst>
                <a:ext uri="{FF2B5EF4-FFF2-40B4-BE49-F238E27FC236}">
                  <a16:creationId xmlns:a16="http://schemas.microsoft.com/office/drawing/2014/main" xmlns="" id="{C30A254C-7088-C718-6467-D3BC3B541801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123">
              <a:extLst>
                <a:ext uri="{FF2B5EF4-FFF2-40B4-BE49-F238E27FC236}">
                  <a16:creationId xmlns:a16="http://schemas.microsoft.com/office/drawing/2014/main" xmlns="" id="{1B9FEC0A-AF88-A403-E761-3224B5F95C62}"/>
                </a:ext>
              </a:extLst>
            </p:cNvPr>
            <p:cNvSpPr/>
            <p:nvPr/>
          </p:nvSpPr>
          <p:spPr>
            <a:xfrm rot="5400000">
              <a:off x="524909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124">
              <a:extLst>
                <a:ext uri="{FF2B5EF4-FFF2-40B4-BE49-F238E27FC236}">
                  <a16:creationId xmlns:a16="http://schemas.microsoft.com/office/drawing/2014/main" xmlns="" id="{79D66154-FD3E-3804-B10A-7B7283D6463E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125">
              <a:extLst>
                <a:ext uri="{FF2B5EF4-FFF2-40B4-BE49-F238E27FC236}">
                  <a16:creationId xmlns:a16="http://schemas.microsoft.com/office/drawing/2014/main" xmlns="" id="{340AF437-9EE7-2DB1-370F-FBF3ACC408E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126">
              <a:extLst>
                <a:ext uri="{FF2B5EF4-FFF2-40B4-BE49-F238E27FC236}">
                  <a16:creationId xmlns:a16="http://schemas.microsoft.com/office/drawing/2014/main" xmlns="" id="{D879C168-F49F-9943-3173-0EB461F700F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Isosceles Triangle 127">
              <a:extLst>
                <a:ext uri="{FF2B5EF4-FFF2-40B4-BE49-F238E27FC236}">
                  <a16:creationId xmlns:a16="http://schemas.microsoft.com/office/drawing/2014/main" xmlns="" id="{E66752DB-6D9E-C6F8-E975-9A43C8D709F0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Isosceles Triangle 128">
              <a:extLst>
                <a:ext uri="{FF2B5EF4-FFF2-40B4-BE49-F238E27FC236}">
                  <a16:creationId xmlns:a16="http://schemas.microsoft.com/office/drawing/2014/main" xmlns="" id="{FF2809A7-5680-4DE5-5D4C-D0A13E9908F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Isosceles Triangle 129">
              <a:extLst>
                <a:ext uri="{FF2B5EF4-FFF2-40B4-BE49-F238E27FC236}">
                  <a16:creationId xmlns:a16="http://schemas.microsoft.com/office/drawing/2014/main" xmlns="" id="{9F64AFE6-39B5-963E-F270-7AFFA7C84D50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Isosceles Triangle 130">
              <a:extLst>
                <a:ext uri="{FF2B5EF4-FFF2-40B4-BE49-F238E27FC236}">
                  <a16:creationId xmlns:a16="http://schemas.microsoft.com/office/drawing/2014/main" xmlns="" id="{1D2588A8-49CE-E1AE-7671-8CE3CE53ECF8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131">
              <a:extLst>
                <a:ext uri="{FF2B5EF4-FFF2-40B4-BE49-F238E27FC236}">
                  <a16:creationId xmlns:a16="http://schemas.microsoft.com/office/drawing/2014/main" xmlns="" id="{C2704713-68FB-F715-3845-FF447A418DF0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Oval 132">
              <a:extLst>
                <a:ext uri="{FF2B5EF4-FFF2-40B4-BE49-F238E27FC236}">
                  <a16:creationId xmlns:a16="http://schemas.microsoft.com/office/drawing/2014/main" xmlns="" id="{5C6D4EF8-A172-AD9F-C206-3C0F57BE3274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31783633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8A0CFAA7-5C29-6851-46E4-B7F4A82E8A0F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8A0CFAA7-5C29-6851-46E4-B7F4A82E8A0F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780068F1-0EF1-0C76-49EC-DEA1A6CCBE83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</p:spPr>
            <p:txBody>
              <a:bodyPr/>
              <a:lstStyle/>
              <a:p>
                <a:r>
                  <a:rPr lang="pt-BR" dirty="0"/>
                  <a:t>Qual formato deve ter esta </a:t>
                </a:r>
                <a:r>
                  <a:rPr lang="pt-BR" b="1" i="1" dirty="0"/>
                  <a:t>função discriminante</a:t>
                </a:r>
                <a:r>
                  <a:rPr lang="pt-BR" dirty="0"/>
                  <a:t> para que ela tenha boa capacidade de generalização?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O formato mais simples, seguindo o princípio da navalha de Occam, é o de uma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reta</a:t>
                </a:r>
                <a:r>
                  <a:rPr lang="pt-BR" dirty="0"/>
                  <a:t> traçada no plano formado por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780068F1-0EF1-0C76-49EC-DEA1A6CCBE8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238750" y="1825624"/>
                <a:ext cx="6810375" cy="5032375"/>
              </a:xfrm>
              <a:blipFill>
                <a:blip r:embed="rId3"/>
                <a:stretch>
                  <a:fillRect l="-1610" t="-1937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54" name="Group 3">
            <a:extLst>
              <a:ext uri="{FF2B5EF4-FFF2-40B4-BE49-F238E27FC236}">
                <a16:creationId xmlns:a16="http://schemas.microsoft.com/office/drawing/2014/main" xmlns="" id="{0804103E-93D4-FECC-2D73-97363B0EA605}"/>
              </a:ext>
            </a:extLst>
          </p:cNvPr>
          <p:cNvGrpSpPr/>
          <p:nvPr/>
        </p:nvGrpSpPr>
        <p:grpSpPr>
          <a:xfrm>
            <a:off x="924662" y="2436883"/>
            <a:ext cx="3724806" cy="3073148"/>
            <a:chOff x="4781484" y="1471556"/>
            <a:chExt cx="3724806" cy="3073148"/>
          </a:xfrm>
        </p:grpSpPr>
        <p:sp>
          <p:nvSpPr>
            <p:cNvPr id="55" name="Oval 5">
              <a:extLst>
                <a:ext uri="{FF2B5EF4-FFF2-40B4-BE49-F238E27FC236}">
                  <a16:creationId xmlns:a16="http://schemas.microsoft.com/office/drawing/2014/main" xmlns="" id="{E1599D47-2C59-AD8D-4E8A-1A3C51FBFBCC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6">
              <a:extLst>
                <a:ext uri="{FF2B5EF4-FFF2-40B4-BE49-F238E27FC236}">
                  <a16:creationId xmlns:a16="http://schemas.microsoft.com/office/drawing/2014/main" xmlns="" id="{5C959D4B-1F07-A80B-DE4F-85E60049268E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8">
              <a:extLst>
                <a:ext uri="{FF2B5EF4-FFF2-40B4-BE49-F238E27FC236}">
                  <a16:creationId xmlns:a16="http://schemas.microsoft.com/office/drawing/2014/main" xmlns="" id="{C3E1A439-B0E9-A725-CB19-E60291B4A58E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9">
              <a:extLst>
                <a:ext uri="{FF2B5EF4-FFF2-40B4-BE49-F238E27FC236}">
                  <a16:creationId xmlns:a16="http://schemas.microsoft.com/office/drawing/2014/main" xmlns="" id="{50DABBD2-4E98-BC24-4EFF-934FC8F93B79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9" name="Oval 10">
              <a:extLst>
                <a:ext uri="{FF2B5EF4-FFF2-40B4-BE49-F238E27FC236}">
                  <a16:creationId xmlns:a16="http://schemas.microsoft.com/office/drawing/2014/main" xmlns="" id="{4AE61079-6614-308D-3A98-F2A771104A70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0" name="Oval 12">
              <a:extLst>
                <a:ext uri="{FF2B5EF4-FFF2-40B4-BE49-F238E27FC236}">
                  <a16:creationId xmlns:a16="http://schemas.microsoft.com/office/drawing/2014/main" xmlns="" id="{F94CC628-659B-59A8-2047-29710CB620EE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1" name="Oval 13">
              <a:extLst>
                <a:ext uri="{FF2B5EF4-FFF2-40B4-BE49-F238E27FC236}">
                  <a16:creationId xmlns:a16="http://schemas.microsoft.com/office/drawing/2014/main" xmlns="" id="{8B3BF275-A8C4-1D9F-0789-EAC90A71234D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2" name="Isosceles Triangle 14">
              <a:extLst>
                <a:ext uri="{FF2B5EF4-FFF2-40B4-BE49-F238E27FC236}">
                  <a16:creationId xmlns:a16="http://schemas.microsoft.com/office/drawing/2014/main" xmlns="" id="{62579967-A543-3E35-2276-00443A818A18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3" name="Isosceles Triangle 15">
              <a:extLst>
                <a:ext uri="{FF2B5EF4-FFF2-40B4-BE49-F238E27FC236}">
                  <a16:creationId xmlns:a16="http://schemas.microsoft.com/office/drawing/2014/main" xmlns="" id="{CF41BF40-C68C-2BFA-AA36-9DF97953DE5C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4" name="Isosceles Triangle 16">
              <a:extLst>
                <a:ext uri="{FF2B5EF4-FFF2-40B4-BE49-F238E27FC236}">
                  <a16:creationId xmlns:a16="http://schemas.microsoft.com/office/drawing/2014/main" xmlns="" id="{7FCDA260-F08F-1790-73F4-B6BCB7008F03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5" name="Isosceles Triangle 17">
              <a:extLst>
                <a:ext uri="{FF2B5EF4-FFF2-40B4-BE49-F238E27FC236}">
                  <a16:creationId xmlns:a16="http://schemas.microsoft.com/office/drawing/2014/main" xmlns="" id="{14391E23-11FC-3F3C-4CE7-89F024B2E57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6" name="Isosceles Triangle 18">
              <a:extLst>
                <a:ext uri="{FF2B5EF4-FFF2-40B4-BE49-F238E27FC236}">
                  <a16:creationId xmlns:a16="http://schemas.microsoft.com/office/drawing/2014/main" xmlns="" id="{8687EC5D-8A5A-E107-43D9-E35D32E79211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7" name="Isosceles Triangle 19">
              <a:extLst>
                <a:ext uri="{FF2B5EF4-FFF2-40B4-BE49-F238E27FC236}">
                  <a16:creationId xmlns:a16="http://schemas.microsoft.com/office/drawing/2014/main" xmlns="" id="{C16488B7-E303-0945-E655-7FCD98FA5B8F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8" name="Isosceles Triangle 20">
              <a:extLst>
                <a:ext uri="{FF2B5EF4-FFF2-40B4-BE49-F238E27FC236}">
                  <a16:creationId xmlns:a16="http://schemas.microsoft.com/office/drawing/2014/main" xmlns="" id="{5E441CB1-0732-3856-B82B-79DE77EDFE4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1" name="TextBox 23">
                  <a:extLst>
                    <a:ext uri="{FF2B5EF4-FFF2-40B4-BE49-F238E27FC236}">
                      <a16:creationId xmlns:a16="http://schemas.microsoft.com/office/drawing/2014/main" xmlns="" id="{11DBC759-BA8B-4950-F3F6-5AA81D9C057C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74" name="Rectangle 35">
              <a:extLst>
                <a:ext uri="{FF2B5EF4-FFF2-40B4-BE49-F238E27FC236}">
                  <a16:creationId xmlns:a16="http://schemas.microsoft.com/office/drawing/2014/main" xmlns="" id="{2EF1D3D0-9C67-6840-052F-D50312ADF1F0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75" name="Straight Arrow Connector 36">
              <a:extLst>
                <a:ext uri="{FF2B5EF4-FFF2-40B4-BE49-F238E27FC236}">
                  <a16:creationId xmlns:a16="http://schemas.microsoft.com/office/drawing/2014/main" xmlns="" id="{3C73BF14-3205-D356-E8E6-D163D65C572B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76" name="Straight Arrow Connector 43">
              <a:extLst>
                <a:ext uri="{FF2B5EF4-FFF2-40B4-BE49-F238E27FC236}">
                  <a16:creationId xmlns:a16="http://schemas.microsoft.com/office/drawing/2014/main" xmlns="" id="{414DC7F4-B0AF-DF72-F5AA-D2C3946FBD18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77" name="TextBox 44">
                  <a:extLst>
                    <a:ext uri="{FF2B5EF4-FFF2-40B4-BE49-F238E27FC236}">
                      <a16:creationId xmlns:a16="http://schemas.microsoft.com/office/drawing/2014/main" xmlns="" id="{8DE4151A-CC72-BE59-AA9C-CE7E0FF2888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78" name="Straight Connector 46">
              <a:extLst>
                <a:ext uri="{FF2B5EF4-FFF2-40B4-BE49-F238E27FC236}">
                  <a16:creationId xmlns:a16="http://schemas.microsoft.com/office/drawing/2014/main" xmlns="" id="{276150E5-C691-28FF-A4A1-9A4BE695FC14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79" name="TextBox 47">
              <a:extLst>
                <a:ext uri="{FF2B5EF4-FFF2-40B4-BE49-F238E27FC236}">
                  <a16:creationId xmlns:a16="http://schemas.microsoft.com/office/drawing/2014/main" xmlns="" id="{9C733B1E-D319-F58A-B08A-62B045ECFB02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80" name="TextBox 48">
              <a:extLst>
                <a:ext uri="{FF2B5EF4-FFF2-40B4-BE49-F238E27FC236}">
                  <a16:creationId xmlns:a16="http://schemas.microsoft.com/office/drawing/2014/main" xmlns="" id="{8EB74DC8-111C-00B9-F7DA-CC6ED424F3E4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1" name="TextBox 49">
              <a:extLst>
                <a:ext uri="{FF2B5EF4-FFF2-40B4-BE49-F238E27FC236}">
                  <a16:creationId xmlns:a16="http://schemas.microsoft.com/office/drawing/2014/main" xmlns="" id="{099AAD58-42B0-B96F-25A2-8FD3F16B557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2" name="TextBox 50">
              <a:extLst>
                <a:ext uri="{FF2B5EF4-FFF2-40B4-BE49-F238E27FC236}">
                  <a16:creationId xmlns:a16="http://schemas.microsoft.com/office/drawing/2014/main" xmlns="" id="{D7631B42-9D90-F8C9-7AA9-8970355DF2A2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3" name="TextBox 51">
              <a:extLst>
                <a:ext uri="{FF2B5EF4-FFF2-40B4-BE49-F238E27FC236}">
                  <a16:creationId xmlns:a16="http://schemas.microsoft.com/office/drawing/2014/main" xmlns="" id="{CA8AEF4F-B8D2-E5AD-1523-7FA3D45A47C6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4" name="TextBox 52">
              <a:extLst>
                <a:ext uri="{FF2B5EF4-FFF2-40B4-BE49-F238E27FC236}">
                  <a16:creationId xmlns:a16="http://schemas.microsoft.com/office/drawing/2014/main" xmlns="" id="{E4BCBBAD-3447-638D-8F4B-331EEA858B64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85" name="TextBox 53">
              <a:extLst>
                <a:ext uri="{FF2B5EF4-FFF2-40B4-BE49-F238E27FC236}">
                  <a16:creationId xmlns:a16="http://schemas.microsoft.com/office/drawing/2014/main" xmlns="" id="{9AAFDDD9-423A-1CA6-A60F-8838E3A2168F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86" name="TextBox 54">
              <a:extLst>
                <a:ext uri="{FF2B5EF4-FFF2-40B4-BE49-F238E27FC236}">
                  <a16:creationId xmlns:a16="http://schemas.microsoft.com/office/drawing/2014/main" xmlns="" id="{D4586FA2-50AD-AF82-E018-77A4F89364C7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87" name="TextBox 55">
              <a:extLst>
                <a:ext uri="{FF2B5EF4-FFF2-40B4-BE49-F238E27FC236}">
                  <a16:creationId xmlns:a16="http://schemas.microsoft.com/office/drawing/2014/main" xmlns="" id="{1A28826F-CE91-EC81-B018-3A20FE542CA0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88" name="Rectangle 45">
              <a:extLst>
                <a:ext uri="{FF2B5EF4-FFF2-40B4-BE49-F238E27FC236}">
                  <a16:creationId xmlns:a16="http://schemas.microsoft.com/office/drawing/2014/main" xmlns="" id="{23254CDF-4E3F-B861-1A9D-1B9BBFBE9B8E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9" name="Rectangle 57">
              <a:extLst>
                <a:ext uri="{FF2B5EF4-FFF2-40B4-BE49-F238E27FC236}">
                  <a16:creationId xmlns:a16="http://schemas.microsoft.com/office/drawing/2014/main" xmlns="" id="{4536833C-6783-11AA-DBA8-7FF921EFF45A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0" name="Rectangle 58">
              <a:extLst>
                <a:ext uri="{FF2B5EF4-FFF2-40B4-BE49-F238E27FC236}">
                  <a16:creationId xmlns:a16="http://schemas.microsoft.com/office/drawing/2014/main" xmlns="" id="{B7643E05-5FBD-8578-2C68-60517383B5AC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1" name="Rectangle 59">
              <a:extLst>
                <a:ext uri="{FF2B5EF4-FFF2-40B4-BE49-F238E27FC236}">
                  <a16:creationId xmlns:a16="http://schemas.microsoft.com/office/drawing/2014/main" xmlns="" id="{0DCD453D-CB4C-D4A7-4176-29BB7B44F03D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2" name="Rectangle 60">
              <a:extLst>
                <a:ext uri="{FF2B5EF4-FFF2-40B4-BE49-F238E27FC236}">
                  <a16:creationId xmlns:a16="http://schemas.microsoft.com/office/drawing/2014/main" xmlns="" id="{2CFF6AA0-A741-D9AC-7EB6-D1C06A007E6E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3" name="Rectangle 61">
              <a:extLst>
                <a:ext uri="{FF2B5EF4-FFF2-40B4-BE49-F238E27FC236}">
                  <a16:creationId xmlns:a16="http://schemas.microsoft.com/office/drawing/2014/main" xmlns="" id="{E63B669A-0B88-3351-DE15-FCE664BB2896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4" name="Rectangle 62">
              <a:extLst>
                <a:ext uri="{FF2B5EF4-FFF2-40B4-BE49-F238E27FC236}">
                  <a16:creationId xmlns:a16="http://schemas.microsoft.com/office/drawing/2014/main" xmlns="" id="{564A3FC0-A340-C039-CDCE-EAE26E443D50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5" name="Rectangle 63">
              <a:extLst>
                <a:ext uri="{FF2B5EF4-FFF2-40B4-BE49-F238E27FC236}">
                  <a16:creationId xmlns:a16="http://schemas.microsoft.com/office/drawing/2014/main" xmlns="" id="{B6424DF6-BCDE-B38A-840B-94878A526B23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6" name="Rectangle 64">
              <a:extLst>
                <a:ext uri="{FF2B5EF4-FFF2-40B4-BE49-F238E27FC236}">
                  <a16:creationId xmlns:a16="http://schemas.microsoft.com/office/drawing/2014/main" xmlns="" id="{6740E770-FD9C-13C7-4ED7-FB7F549D75FA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7" name="Rectangle 65">
              <a:extLst>
                <a:ext uri="{FF2B5EF4-FFF2-40B4-BE49-F238E27FC236}">
                  <a16:creationId xmlns:a16="http://schemas.microsoft.com/office/drawing/2014/main" xmlns="" id="{71FB09BB-5380-5382-3E05-F4A7D67BD650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8" name="Rectangle 66">
              <a:extLst>
                <a:ext uri="{FF2B5EF4-FFF2-40B4-BE49-F238E27FC236}">
                  <a16:creationId xmlns:a16="http://schemas.microsoft.com/office/drawing/2014/main" xmlns="" id="{560EBFDA-1461-99F4-7FF4-B421F799A683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9" name="Rectangle 67">
              <a:extLst>
                <a:ext uri="{FF2B5EF4-FFF2-40B4-BE49-F238E27FC236}">
                  <a16:creationId xmlns:a16="http://schemas.microsoft.com/office/drawing/2014/main" xmlns="" id="{328A587F-F15E-35CE-18A9-6E4677DD5407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0" name="Rectangle 68">
              <a:extLst>
                <a:ext uri="{FF2B5EF4-FFF2-40B4-BE49-F238E27FC236}">
                  <a16:creationId xmlns:a16="http://schemas.microsoft.com/office/drawing/2014/main" xmlns="" id="{717AB771-049C-E1F4-E1A2-AB1A30FA9FA6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1" name="Rectangle 69">
              <a:extLst>
                <a:ext uri="{FF2B5EF4-FFF2-40B4-BE49-F238E27FC236}">
                  <a16:creationId xmlns:a16="http://schemas.microsoft.com/office/drawing/2014/main" xmlns="" id="{AE9F8F3D-8379-85E1-D832-1EFCC08EC161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2" name="Rectangle 70">
              <a:extLst>
                <a:ext uri="{FF2B5EF4-FFF2-40B4-BE49-F238E27FC236}">
                  <a16:creationId xmlns:a16="http://schemas.microsoft.com/office/drawing/2014/main" xmlns="" id="{0296EAEF-21CC-BA7C-9A9C-8FAB137D4C8F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3" name="Isosceles Triangle 73">
              <a:extLst>
                <a:ext uri="{FF2B5EF4-FFF2-40B4-BE49-F238E27FC236}">
                  <a16:creationId xmlns:a16="http://schemas.microsoft.com/office/drawing/2014/main" xmlns="" id="{B51D8FDA-A2A2-67D2-6665-DC4752058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4" name="Isosceles Triangle 74">
              <a:extLst>
                <a:ext uri="{FF2B5EF4-FFF2-40B4-BE49-F238E27FC236}">
                  <a16:creationId xmlns:a16="http://schemas.microsoft.com/office/drawing/2014/main" xmlns="" id="{874D7E6E-A039-DF47-0A40-2D860D0D6A1F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5" name="Isosceles Triangle 75">
              <a:extLst>
                <a:ext uri="{FF2B5EF4-FFF2-40B4-BE49-F238E27FC236}">
                  <a16:creationId xmlns:a16="http://schemas.microsoft.com/office/drawing/2014/main" xmlns="" id="{AB3161B6-C712-D209-F00F-C0470B547387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6" name="Isosceles Triangle 76">
              <a:extLst>
                <a:ext uri="{FF2B5EF4-FFF2-40B4-BE49-F238E27FC236}">
                  <a16:creationId xmlns:a16="http://schemas.microsoft.com/office/drawing/2014/main" xmlns="" id="{F2562716-3534-F5E6-59B8-971FFC5F5540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7" name="Isosceles Triangle 77">
              <a:extLst>
                <a:ext uri="{FF2B5EF4-FFF2-40B4-BE49-F238E27FC236}">
                  <a16:creationId xmlns:a16="http://schemas.microsoft.com/office/drawing/2014/main" xmlns="" id="{68D5851B-0F91-BF8E-4DC4-0B12A785F289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8" name="Oval 11">
              <a:extLst>
                <a:ext uri="{FF2B5EF4-FFF2-40B4-BE49-F238E27FC236}">
                  <a16:creationId xmlns:a16="http://schemas.microsoft.com/office/drawing/2014/main" xmlns="" id="{C6D2D7F0-3DA4-AA9F-D600-D3EA1B16F4EA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09" name="Rectangle 71">
                  <a:extLst>
                    <a:ext uri="{FF2B5EF4-FFF2-40B4-BE49-F238E27FC236}">
                      <a16:creationId xmlns:a16="http://schemas.microsoft.com/office/drawing/2014/main" xmlns="" id="{8E71EFEB-4005-724E-9EFA-199E5FBD6BE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10" name="Freeform 72">
              <a:extLst>
                <a:ext uri="{FF2B5EF4-FFF2-40B4-BE49-F238E27FC236}">
                  <a16:creationId xmlns:a16="http://schemas.microsoft.com/office/drawing/2014/main" xmlns="" id="{1D9CF7FE-A9E8-5BC7-A557-D41813198BCC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96055876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E6A71149-3D12-4F5B-CFAD-CB5E31E5AA23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E6A71149-3D12-4F5B-CFAD-CB5E31E5AA23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1406D1FE-9F3C-0C92-B3EF-6F24E0D6656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</p:spPr>
            <p:txBody>
              <a:bodyPr>
                <a:normAutofit/>
              </a:bodyPr>
              <a:lstStyle/>
              <a:p>
                <a:r>
                  <a:rPr lang="pt-BR" b="1" i="1" dirty="0">
                    <a:solidFill>
                      <a:srgbClr val="00B050"/>
                    </a:solidFill>
                  </a:rPr>
                  <a:t>Visualmente</a:t>
                </a:r>
                <a:r>
                  <a:rPr lang="pt-BR" dirty="0"/>
                  <a:t>, nós traçamos a reta em uma posição que separe as classes da melhor forma possível.</a:t>
                </a:r>
              </a:p>
              <a:p>
                <a:r>
                  <a:rPr lang="pt-BR" dirty="0"/>
                  <a:t>A </a:t>
                </a:r>
                <a:r>
                  <a:rPr lang="pt-BR" b="1" i="1" dirty="0"/>
                  <a:t>função discriminante </a:t>
                </a:r>
                <a:r>
                  <a:rPr lang="pt-BR" dirty="0"/>
                  <a:t>que representa esta reta é definida como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𝑔</m:t>
                      </m:r>
                      <m:d>
                        <m:dPr>
                          <m:ctrlPr>
                            <a:rPr lang="pt-BR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pt-BR" b="1" i="1" smtClean="0"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pt-BR" b="0" i="1" smtClean="0">
                          <a:latin typeface="Cambria Math" panose="02040503050406030204" pitchFamily="18" charset="0"/>
                        </a:rPr>
                        <m:t>=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pt-BR" i="1">
                          <a:latin typeface="Cambria Math" panose="02040503050406030204" pitchFamily="18" charset="0"/>
                        </a:rPr>
                        <m:t>+</m:t>
                      </m:r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𝑎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sSub>
                        <m:sSubPr>
                          <m:ctrlPr>
                            <a:rPr lang="pt-BR" i="1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𝑥</m:t>
                          </m:r>
                        </m:e>
                        <m:sub>
                          <m:r>
                            <a:rPr lang="pt-BR" i="1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</m:oMath>
                  </m:oMathPara>
                </a14:m>
                <a:endParaRPr lang="pt-BR" dirty="0"/>
              </a:p>
              <a:p>
                <a:r>
                  <a:rPr lang="pt-BR" dirty="0"/>
                  <a:t>Agora que definimos o formato da função e sua posição no gráfico, </a:t>
                </a:r>
                <a:r>
                  <a:rPr lang="pt-BR" b="1" i="1" dirty="0">
                    <a:solidFill>
                      <a:srgbClr val="00B050"/>
                    </a:solidFill>
                  </a:rPr>
                  <a:t>precisamos encontrar os pesos </a:t>
                </a:r>
                <a:r>
                  <a:rPr lang="pt-BR" dirty="0"/>
                  <a:t>e, com isso,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definir as regiões de decisão</a:t>
                </a:r>
                <a:r>
                  <a:rPr lang="pt-BR" dirty="0"/>
                  <a:t>.</a:t>
                </a:r>
              </a:p>
              <a:p>
                <a:r>
                  <a:rPr lang="pt-BR" dirty="0"/>
                  <a:t>Como podemos encontrar os pesos?</a:t>
                </a:r>
              </a:p>
            </p:txBody>
          </p:sp>
        </mc:Choice>
        <mc:Fallback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:a14="http://schemas.microsoft.com/office/drawing/2010/main" xmlns="" id="{1406D1FE-9F3C-0C92-B3EF-6F24E0D6656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29300" y="1825624"/>
                <a:ext cx="6200775" cy="5032376"/>
              </a:xfrm>
              <a:blipFill rotWithShape="0">
                <a:blip r:embed="rId3"/>
                <a:stretch>
                  <a:fillRect l="-1770" t="-1937" r="-118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3">
            <a:extLst>
              <a:ext uri="{FF2B5EF4-FFF2-40B4-BE49-F238E27FC236}">
                <a16:creationId xmlns:a16="http://schemas.microsoft.com/office/drawing/2014/main" xmlns="" id="{060563BF-B64C-5EEB-D453-CEEC94869E4C}"/>
              </a:ext>
            </a:extLst>
          </p:cNvPr>
          <p:cNvGrpSpPr/>
          <p:nvPr/>
        </p:nvGrpSpPr>
        <p:grpSpPr>
          <a:xfrm>
            <a:off x="1077062" y="2370208"/>
            <a:ext cx="3773884" cy="3073148"/>
            <a:chOff x="4781484" y="1471556"/>
            <a:chExt cx="3773884" cy="3073148"/>
          </a:xfrm>
        </p:grpSpPr>
        <p:sp>
          <p:nvSpPr>
            <p:cNvPr id="5" name="Oval 5">
              <a:extLst>
                <a:ext uri="{FF2B5EF4-FFF2-40B4-BE49-F238E27FC236}">
                  <a16:creationId xmlns:a16="http://schemas.microsoft.com/office/drawing/2014/main" xmlns="" id="{640E0144-5597-99E8-C833-30E06AFE7678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6">
              <a:extLst>
                <a:ext uri="{FF2B5EF4-FFF2-40B4-BE49-F238E27FC236}">
                  <a16:creationId xmlns:a16="http://schemas.microsoft.com/office/drawing/2014/main" xmlns="" id="{D961BC48-0820-8C22-18B6-F7AAD9FEA825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8">
              <a:extLst>
                <a:ext uri="{FF2B5EF4-FFF2-40B4-BE49-F238E27FC236}">
                  <a16:creationId xmlns:a16="http://schemas.microsoft.com/office/drawing/2014/main" xmlns="" id="{54CF6FD7-CC71-4C99-CB24-65088165FD26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9">
              <a:extLst>
                <a:ext uri="{FF2B5EF4-FFF2-40B4-BE49-F238E27FC236}">
                  <a16:creationId xmlns:a16="http://schemas.microsoft.com/office/drawing/2014/main" xmlns="" id="{C7DD2C36-0991-6C5D-F0A6-F1EE8F16D1C1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0">
              <a:extLst>
                <a:ext uri="{FF2B5EF4-FFF2-40B4-BE49-F238E27FC236}">
                  <a16:creationId xmlns:a16="http://schemas.microsoft.com/office/drawing/2014/main" xmlns="" id="{7F4B6B60-DA3D-E820-D471-FDA4C2027EBC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2">
              <a:extLst>
                <a:ext uri="{FF2B5EF4-FFF2-40B4-BE49-F238E27FC236}">
                  <a16:creationId xmlns:a16="http://schemas.microsoft.com/office/drawing/2014/main" xmlns="" id="{223236FA-907E-EBA0-CB3E-028F0D9E2706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3">
              <a:extLst>
                <a:ext uri="{FF2B5EF4-FFF2-40B4-BE49-F238E27FC236}">
                  <a16:creationId xmlns:a16="http://schemas.microsoft.com/office/drawing/2014/main" xmlns="" id="{7B119CDE-38FF-635E-79E3-F03A68592EA6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4">
              <a:extLst>
                <a:ext uri="{FF2B5EF4-FFF2-40B4-BE49-F238E27FC236}">
                  <a16:creationId xmlns:a16="http://schemas.microsoft.com/office/drawing/2014/main" xmlns="" id="{157D094F-6F7C-3800-FAF7-4476B250BC50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5">
              <a:extLst>
                <a:ext uri="{FF2B5EF4-FFF2-40B4-BE49-F238E27FC236}">
                  <a16:creationId xmlns:a16="http://schemas.microsoft.com/office/drawing/2014/main" xmlns="" id="{E8AAEE5F-0CF0-B811-24D0-B7835F68CE4E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6">
              <a:extLst>
                <a:ext uri="{FF2B5EF4-FFF2-40B4-BE49-F238E27FC236}">
                  <a16:creationId xmlns:a16="http://schemas.microsoft.com/office/drawing/2014/main" xmlns="" id="{E8819065-C933-D4A6-8B55-4E6598C58FDD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7">
              <a:extLst>
                <a:ext uri="{FF2B5EF4-FFF2-40B4-BE49-F238E27FC236}">
                  <a16:creationId xmlns:a16="http://schemas.microsoft.com/office/drawing/2014/main" xmlns="" id="{7FBD92D1-C8CF-BF78-4543-562964B60702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8">
              <a:extLst>
                <a:ext uri="{FF2B5EF4-FFF2-40B4-BE49-F238E27FC236}">
                  <a16:creationId xmlns:a16="http://schemas.microsoft.com/office/drawing/2014/main" xmlns="" id="{44EBC8DE-4048-5DF0-5ADB-96BEF8E86D32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9">
              <a:extLst>
                <a:ext uri="{FF2B5EF4-FFF2-40B4-BE49-F238E27FC236}">
                  <a16:creationId xmlns:a16="http://schemas.microsoft.com/office/drawing/2014/main" xmlns="" id="{7E80B96D-A671-AD05-5087-000B87489FB7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">
              <a:extLst>
                <a:ext uri="{FF2B5EF4-FFF2-40B4-BE49-F238E27FC236}">
                  <a16:creationId xmlns:a16="http://schemas.microsoft.com/office/drawing/2014/main" xmlns="" id="{FE4FB03D-3CA5-8524-7C04-396207CED08F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1">
                  <a:extLst>
                    <a:ext uri="{FF2B5EF4-FFF2-40B4-BE49-F238E27FC236}">
                      <a16:creationId xmlns:a16="http://schemas.microsoft.com/office/drawing/2014/main" xmlns="" id="{98CFA31E-8EBE-FD15-E9A0-8C7D7F4F4263}"/>
                    </a:ext>
                  </a:extLst>
                </p:cNvPr>
                <p:cNvSpPr/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850107" y="3195866"/>
                  <a:ext cx="490712" cy="400110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2">
                  <a:extLst>
                    <a:ext uri="{FF2B5EF4-FFF2-40B4-BE49-F238E27FC236}">
                      <a16:creationId xmlns:a16="http://schemas.microsoft.com/office/drawing/2014/main" xmlns="" id="{4F8B8110-A634-BCC2-47C4-7DCDE45C26B6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490712" cy="400110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 b="-1515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3">
                  <a:extLst>
                    <a:ext uri="{FF2B5EF4-FFF2-40B4-BE49-F238E27FC236}">
                      <a16:creationId xmlns:a16="http://schemas.microsoft.com/office/drawing/2014/main" xmlns="" id="{12319318-275C-0FC4-3ED9-7CBC38F85706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5">
                  <a:extLst>
                    <a:ext uri="{FF2B5EF4-FFF2-40B4-BE49-F238E27FC236}">
                      <a16:creationId xmlns:a16="http://schemas.microsoft.com/office/drawing/2014/main" xmlns="" id="{15E9639C-E60F-C5AF-21DF-78CC837FD73E}"/>
                    </a:ext>
                  </a:extLst>
                </p:cNvPr>
                <p:cNvSpPr/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54594" y="3212581"/>
                  <a:ext cx="1300774" cy="467070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6">
                  <a:extLst>
                    <a:ext uri="{FF2B5EF4-FFF2-40B4-BE49-F238E27FC236}">
                      <a16:creationId xmlns:a16="http://schemas.microsoft.com/office/drawing/2014/main" xmlns="" id="{5068A8DF-2713-C92C-B6F0-0259DF9D58C3}"/>
                    </a:ext>
                  </a:extLst>
                </p:cNvPr>
                <p:cNvSpPr/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40461" y="1526710"/>
                  <a:ext cx="1300774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" name="Rectangle 35">
              <a:extLst>
                <a:ext uri="{FF2B5EF4-FFF2-40B4-BE49-F238E27FC236}">
                  <a16:creationId xmlns:a16="http://schemas.microsoft.com/office/drawing/2014/main" xmlns="" id="{C315E367-78E0-438E-1DB1-1371AEF43B3A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5" name="Straight Arrow Connector 36">
              <a:extLst>
                <a:ext uri="{FF2B5EF4-FFF2-40B4-BE49-F238E27FC236}">
                  <a16:creationId xmlns:a16="http://schemas.microsoft.com/office/drawing/2014/main" xmlns="" id="{9EA916E6-02A4-0A96-C4AC-326F542C0901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6" name="Straight Arrow Connector 43">
              <a:extLst>
                <a:ext uri="{FF2B5EF4-FFF2-40B4-BE49-F238E27FC236}">
                  <a16:creationId xmlns:a16="http://schemas.microsoft.com/office/drawing/2014/main" xmlns="" id="{14FC6EB1-62DC-1E25-28FE-D6397B3DB0BF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TextBox 44">
                  <a:extLst>
                    <a:ext uri="{FF2B5EF4-FFF2-40B4-BE49-F238E27FC236}">
                      <a16:creationId xmlns:a16="http://schemas.microsoft.com/office/drawing/2014/main" xmlns="" id="{2EE27188-2380-072C-64EB-4A4D9E32C708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8" name="Straight Connector 46">
              <a:extLst>
                <a:ext uri="{FF2B5EF4-FFF2-40B4-BE49-F238E27FC236}">
                  <a16:creationId xmlns:a16="http://schemas.microsoft.com/office/drawing/2014/main" xmlns="" id="{041E08B9-9EFA-200C-5EAD-4C4935276E35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9" name="TextBox 47">
              <a:extLst>
                <a:ext uri="{FF2B5EF4-FFF2-40B4-BE49-F238E27FC236}">
                  <a16:creationId xmlns:a16="http://schemas.microsoft.com/office/drawing/2014/main" xmlns="" id="{1459452D-6032-F0FA-B184-6F9A3091A541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30" name="TextBox 48">
              <a:extLst>
                <a:ext uri="{FF2B5EF4-FFF2-40B4-BE49-F238E27FC236}">
                  <a16:creationId xmlns:a16="http://schemas.microsoft.com/office/drawing/2014/main" xmlns="" id="{C8E0C301-2CD6-4F8E-0368-45305C473663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1" name="TextBox 49">
              <a:extLst>
                <a:ext uri="{FF2B5EF4-FFF2-40B4-BE49-F238E27FC236}">
                  <a16:creationId xmlns:a16="http://schemas.microsoft.com/office/drawing/2014/main" xmlns="" id="{C2772B3D-DFC6-F0E1-7D7E-7284B664AB22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2" name="TextBox 50">
              <a:extLst>
                <a:ext uri="{FF2B5EF4-FFF2-40B4-BE49-F238E27FC236}">
                  <a16:creationId xmlns:a16="http://schemas.microsoft.com/office/drawing/2014/main" xmlns="" id="{48FA6900-981E-DA5D-658A-54E0AE253B45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3" name="TextBox 51">
              <a:extLst>
                <a:ext uri="{FF2B5EF4-FFF2-40B4-BE49-F238E27FC236}">
                  <a16:creationId xmlns:a16="http://schemas.microsoft.com/office/drawing/2014/main" xmlns="" id="{63E8D778-4B29-3C55-F319-A67FBE223AE1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4" name="TextBox 52">
              <a:extLst>
                <a:ext uri="{FF2B5EF4-FFF2-40B4-BE49-F238E27FC236}">
                  <a16:creationId xmlns:a16="http://schemas.microsoft.com/office/drawing/2014/main" xmlns="" id="{02A1578E-16D7-F09B-6585-EFA8AADA15C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5" name="TextBox 53">
              <a:extLst>
                <a:ext uri="{FF2B5EF4-FFF2-40B4-BE49-F238E27FC236}">
                  <a16:creationId xmlns:a16="http://schemas.microsoft.com/office/drawing/2014/main" xmlns="" id="{DA209521-823B-C94F-553F-F8D507BE793E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6" name="TextBox 54">
              <a:extLst>
                <a:ext uri="{FF2B5EF4-FFF2-40B4-BE49-F238E27FC236}">
                  <a16:creationId xmlns:a16="http://schemas.microsoft.com/office/drawing/2014/main" xmlns="" id="{FA2E93F7-A5E6-F0D5-6904-7D62BBBD944B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7" name="TextBox 55">
              <a:extLst>
                <a:ext uri="{FF2B5EF4-FFF2-40B4-BE49-F238E27FC236}">
                  <a16:creationId xmlns:a16="http://schemas.microsoft.com/office/drawing/2014/main" xmlns="" id="{14394B16-918A-997F-1557-95FFCF2694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8" name="Rectangle 45">
              <a:extLst>
                <a:ext uri="{FF2B5EF4-FFF2-40B4-BE49-F238E27FC236}">
                  <a16:creationId xmlns:a16="http://schemas.microsoft.com/office/drawing/2014/main" xmlns="" id="{215D2CD6-90A2-4DFA-CDEA-1532EEA9753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57">
              <a:extLst>
                <a:ext uri="{FF2B5EF4-FFF2-40B4-BE49-F238E27FC236}">
                  <a16:creationId xmlns:a16="http://schemas.microsoft.com/office/drawing/2014/main" xmlns="" id="{1156C69F-DF41-1D71-BE0E-DDCF670DCB91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58">
              <a:extLst>
                <a:ext uri="{FF2B5EF4-FFF2-40B4-BE49-F238E27FC236}">
                  <a16:creationId xmlns:a16="http://schemas.microsoft.com/office/drawing/2014/main" xmlns="" id="{6069B9FD-8320-FFDA-057E-1673BC2F4ABF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59">
              <a:extLst>
                <a:ext uri="{FF2B5EF4-FFF2-40B4-BE49-F238E27FC236}">
                  <a16:creationId xmlns:a16="http://schemas.microsoft.com/office/drawing/2014/main" xmlns="" id="{60461D92-83E4-F583-2232-3729714EC37F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60">
              <a:extLst>
                <a:ext uri="{FF2B5EF4-FFF2-40B4-BE49-F238E27FC236}">
                  <a16:creationId xmlns:a16="http://schemas.microsoft.com/office/drawing/2014/main" xmlns="" id="{85F882FF-7E6A-FB77-FAFE-6F03C810AF6B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61">
              <a:extLst>
                <a:ext uri="{FF2B5EF4-FFF2-40B4-BE49-F238E27FC236}">
                  <a16:creationId xmlns:a16="http://schemas.microsoft.com/office/drawing/2014/main" xmlns="" id="{ED7C62DF-994A-2D16-617A-DF5D75FEE98C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62">
              <a:extLst>
                <a:ext uri="{FF2B5EF4-FFF2-40B4-BE49-F238E27FC236}">
                  <a16:creationId xmlns:a16="http://schemas.microsoft.com/office/drawing/2014/main" xmlns="" id="{2BC3E2A8-7479-8FE8-5B18-BE4F695D8CC8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63">
              <a:extLst>
                <a:ext uri="{FF2B5EF4-FFF2-40B4-BE49-F238E27FC236}">
                  <a16:creationId xmlns:a16="http://schemas.microsoft.com/office/drawing/2014/main" xmlns="" id="{A65C23ED-46C2-516A-090C-E8F283927CFA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64">
              <a:extLst>
                <a:ext uri="{FF2B5EF4-FFF2-40B4-BE49-F238E27FC236}">
                  <a16:creationId xmlns:a16="http://schemas.microsoft.com/office/drawing/2014/main" xmlns="" id="{4924E85E-AF86-0A9A-067E-CC27D28A2DD4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65">
              <a:extLst>
                <a:ext uri="{FF2B5EF4-FFF2-40B4-BE49-F238E27FC236}">
                  <a16:creationId xmlns:a16="http://schemas.microsoft.com/office/drawing/2014/main" xmlns="" id="{B36994BC-1EEC-FC02-84F5-1CEC2C401A1B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66">
              <a:extLst>
                <a:ext uri="{FF2B5EF4-FFF2-40B4-BE49-F238E27FC236}">
                  <a16:creationId xmlns:a16="http://schemas.microsoft.com/office/drawing/2014/main" xmlns="" id="{6AD8E3FC-5F8A-6F8C-6461-684A29387239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67">
              <a:extLst>
                <a:ext uri="{FF2B5EF4-FFF2-40B4-BE49-F238E27FC236}">
                  <a16:creationId xmlns:a16="http://schemas.microsoft.com/office/drawing/2014/main" xmlns="" id="{BC5B50D0-5AD5-C5A2-3FFB-4A55C322A0FB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68">
              <a:extLst>
                <a:ext uri="{FF2B5EF4-FFF2-40B4-BE49-F238E27FC236}">
                  <a16:creationId xmlns:a16="http://schemas.microsoft.com/office/drawing/2014/main" xmlns="" id="{5269ADFD-172A-7A19-0079-7FEB34A1DC8B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69">
              <a:extLst>
                <a:ext uri="{FF2B5EF4-FFF2-40B4-BE49-F238E27FC236}">
                  <a16:creationId xmlns:a16="http://schemas.microsoft.com/office/drawing/2014/main" xmlns="" id="{06625F8A-D7F2-C316-4E83-F0EE3613776E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Rectangle 70">
              <a:extLst>
                <a:ext uri="{FF2B5EF4-FFF2-40B4-BE49-F238E27FC236}">
                  <a16:creationId xmlns:a16="http://schemas.microsoft.com/office/drawing/2014/main" xmlns="" id="{DEBC4696-877C-EE78-5615-162903AACA6C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73">
              <a:extLst>
                <a:ext uri="{FF2B5EF4-FFF2-40B4-BE49-F238E27FC236}">
                  <a16:creationId xmlns:a16="http://schemas.microsoft.com/office/drawing/2014/main" xmlns="" id="{8F27F061-5624-3BA8-32C3-5DCBB0104981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74">
              <a:extLst>
                <a:ext uri="{FF2B5EF4-FFF2-40B4-BE49-F238E27FC236}">
                  <a16:creationId xmlns:a16="http://schemas.microsoft.com/office/drawing/2014/main" xmlns="" id="{5CED0B7F-65D7-5DA8-2FC9-88BCD9DD55D4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75">
              <a:extLst>
                <a:ext uri="{FF2B5EF4-FFF2-40B4-BE49-F238E27FC236}">
                  <a16:creationId xmlns:a16="http://schemas.microsoft.com/office/drawing/2014/main" xmlns="" id="{4D69BBB3-9987-AC15-4747-073357179928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76">
              <a:extLst>
                <a:ext uri="{FF2B5EF4-FFF2-40B4-BE49-F238E27FC236}">
                  <a16:creationId xmlns:a16="http://schemas.microsoft.com/office/drawing/2014/main" xmlns="" id="{9E57BCBF-EA54-B1B1-8B8F-F2CC814C875A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Isosceles Triangle 77">
              <a:extLst>
                <a:ext uri="{FF2B5EF4-FFF2-40B4-BE49-F238E27FC236}">
                  <a16:creationId xmlns:a16="http://schemas.microsoft.com/office/drawing/2014/main" xmlns="" id="{B9172EFF-4764-4361-6E17-4C0DD80E58A7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8" name="Oval 11">
              <a:extLst>
                <a:ext uri="{FF2B5EF4-FFF2-40B4-BE49-F238E27FC236}">
                  <a16:creationId xmlns:a16="http://schemas.microsoft.com/office/drawing/2014/main" xmlns="" id="{02F600BF-D776-B400-3927-68FC1AE112D6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9" name="Rectangle 71">
                  <a:extLst>
                    <a:ext uri="{FF2B5EF4-FFF2-40B4-BE49-F238E27FC236}">
                      <a16:creationId xmlns:a16="http://schemas.microsoft.com/office/drawing/2014/main" xmlns="" id="{F0EC275F-B40D-ED86-7890-D8FE11F77618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72" name="Rectangle 7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707245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60" name="Freeform 72">
              <a:extLst>
                <a:ext uri="{FF2B5EF4-FFF2-40B4-BE49-F238E27FC236}">
                  <a16:creationId xmlns:a16="http://schemas.microsoft.com/office/drawing/2014/main" xmlns="" id="{C468AB1D-D69D-CA57-E21D-0C4FFFDB2462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 dirty="0"/>
            </a:p>
          </p:txBody>
        </p:sp>
      </p:grpSp>
    </p:spTree>
    <p:extLst>
      <p:ext uri="{BB962C8B-B14F-4D97-AF65-F5344CB8AC3E}">
        <p14:creationId xmlns:p14="http://schemas.microsoft.com/office/powerpoint/2010/main" val="4195516739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/>
              <p:cNvSpPr>
                <a:spLocks noGrp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</p:spPr>
            <p:txBody>
              <a:bodyPr>
                <a:normAutofit/>
              </a:bodyPr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itle 1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xfrm>
                <a:off x="454452" y="108877"/>
                <a:ext cx="11545289" cy="1327627"/>
              </a:xfrm>
              <a:blipFill rotWithShape="0">
                <a:blip r:embed="rId3"/>
                <a:stretch>
                  <a:fillRect l="-2166" t="-13303" b="-206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Se temos 3 incógnitas, precisamos de um sistema com 3 equações: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=0,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b="0" i="1" smtClean="0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=1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endParaRPr lang="pt-BR" dirty="0"/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1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pt-BR" i="1">
                                    <a:latin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pt-BR" i="1">
                                    <a:latin typeface="Cambria Math" panose="02040503050406030204" pitchFamily="18" charset="0"/>
                                  </a:rPr>
                                  <m:t>2</m:t>
                                </m:r>
                              </m:sub>
                            </m:s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=</m:t>
                            </m:r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</m:e>
                        </m:d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→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0=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3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∴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=−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</m:sSub>
                        <m:r>
                          <a:rPr lang="pt-BR" i="1">
                            <a:latin typeface="Cambria Math" panose="02040503050406030204" pitchFamily="18" charset="0"/>
                          </a:rPr>
                          <m:t>+</m:t>
                        </m:r>
                        <m:sSub>
                          <m:sSub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3</m:t>
                            </m:r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𝑎</m:t>
                            </m:r>
                          </m:e>
                          <m:sub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e>
                    </m:d>
                  </m:oMath>
                </a14:m>
                <a:r>
                  <a:rPr lang="pt-BR" dirty="0"/>
                  <a:t>/2</a:t>
                </a:r>
              </a:p>
              <a:p>
                <a:r>
                  <a:rPr lang="pt-BR" dirty="0"/>
                  <a:t>Resolvendo o sistema, encontramos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</m:oMath>
                </a14:m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𝑎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−1</m:t>
                    </m:r>
                  </m:oMath>
                </a14:m>
                <a:r>
                  <a:rPr lang="pt-BR" dirty="0"/>
                  <a:t>, então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1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3" name="Content Placeholder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4323043"/>
                <a:ext cx="10970053" cy="2534956"/>
              </a:xfrm>
              <a:blipFill>
                <a:blip r:embed="rId4"/>
                <a:stretch>
                  <a:fillRect l="-944" t="-528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192" name="Group 191"/>
          <p:cNvGrpSpPr/>
          <p:nvPr/>
        </p:nvGrpSpPr>
        <p:grpSpPr>
          <a:xfrm>
            <a:off x="4862110" y="1249895"/>
            <a:ext cx="4154411" cy="3073148"/>
            <a:chOff x="4781484" y="1471556"/>
            <a:chExt cx="4154411" cy="3073148"/>
          </a:xfrm>
        </p:grpSpPr>
        <p:sp>
          <p:nvSpPr>
            <p:cNvPr id="193" name="Oval 192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4" name="Isosceles Triangle 193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5" name="Oval 194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6" name="Oval 195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7" name="Oval 196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8" name="Oval 197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9" name="Oval 198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0" name="Isosceles Triangle 199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1" name="Isosceles Triangle 200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2" name="Isosceles Triangle 201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3" name="Isosceles Triangle 202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4" name="Isosceles Triangle 203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5" name="Isosceles Triangle 204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6" name="Isosceles Triangle 205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7" name="Rectangle 206"/>
                <p:cNvSpPr/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346010" cy="369332"/>
                </a:xfrm>
                <a:prstGeom prst="rect">
                  <a:avLst/>
                </a:prstGeom>
                <a:blipFill>
                  <a:blip r:embed="rId5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8" name="Rectangle 207"/>
                <p:cNvSpPr/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?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 ?0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346010" cy="369332"/>
                </a:xfrm>
                <a:prstGeom prst="rect">
                  <a:avLst/>
                </a:prstGeom>
                <a:blipFill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9" name="TextBox 208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10" name="Rectangle 209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11" name="Rectangle 210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12" name="Straight Arrow Connector 211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13" name="Straight Arrow Connector 212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4" name="TextBox 213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15" name="Straight Connector 214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16" name="TextBox 215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17" name="TextBox 216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18" name="TextBox 217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19" name="TextBox 218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0" name="TextBox 219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1" name="TextBox 220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222" name="TextBox 221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223" name="TextBox 222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224" name="TextBox 223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225" name="Rectangle 224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6" name="Rectangle 225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7" name="Rectangle 226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8" name="Rectangle 227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29" name="Rectangle 228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0" name="Rectangle 229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1" name="Rectangle 230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2" name="Rectangle 231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3" name="Rectangle 232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4" name="Rectangle 233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5" name="Rectangle 234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6" name="Rectangle 235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7" name="Rectangle 236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8" name="Rectangle 237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39" name="Rectangle 238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0" name="Isosceles Triangle 239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1" name="Isosceles Triangle 240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2" name="Isosceles Triangle 241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3" name="Isosceles Triangle 242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4" name="Isosceles Triangle 243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45" name="Oval 244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6" name="Rectangle 245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47" name="Freeform 246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30354338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xmlns="" id="{A40DA219-5B1E-A50B-9F92-A49056A7DAF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pt-BR" dirty="0"/>
                  <a:t>Exemplo: Encontrando os pesos da função discriminante, </a:t>
                </a:r>
                <a14:m>
                  <m:oMath xmlns:m="http://schemas.openxmlformats.org/officeDocument/2006/math">
                    <m:r>
                      <a:rPr lang="pt-BR" b="0" i="1" smtClean="0">
                        <a:latin typeface="Cambria Math" panose="02040503050406030204" pitchFamily="18" charset="0"/>
                      </a:rPr>
                      <m:t>𝑔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 smtClean="0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pt-BR" dirty="0"/>
              </a:p>
            </p:txBody>
          </p:sp>
        </mc:Choice>
        <mc:Fallback xmlns="">
          <p:sp>
            <p:nvSpPr>
              <p:cNvPr id="2" name="Título 1">
                <a:extLst>
                  <a:ext uri="{FF2B5EF4-FFF2-40B4-BE49-F238E27FC236}">
                    <a16:creationId xmlns:a16="http://schemas.microsoft.com/office/drawing/2014/main" id="{A40DA219-5B1E-A50B-9F92-A49056A7DAF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 t="-13364" b="-2119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xmlns="" id="{0189DCC1-6DC0-06B7-ACB8-229783AC8FF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</p:spPr>
            <p:txBody>
              <a:bodyPr>
                <a:normAutofit lnSpcReduction="10000"/>
              </a:bodyPr>
              <a:lstStyle/>
              <a:p>
                <a:r>
                  <a:rPr lang="pt-BR" dirty="0"/>
                  <a:t>Agora, vamos definir as </a:t>
                </a:r>
                <a:r>
                  <a:rPr lang="pt-BR" b="1" i="1" dirty="0"/>
                  <a:t>regiões de decisão </a:t>
                </a:r>
                <a:r>
                  <a:rPr lang="pt-BR" dirty="0"/>
                  <a:t>substituindo alguns valores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=1+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i="1">
                        <a:latin typeface="Cambria Math" panose="02040503050406030204" pitchFamily="18" charset="0"/>
                      </a:rPr>
                      <m:t>−</m:t>
                    </m:r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i="1">
                        <a:latin typeface="Cambria Math" panose="02040503050406030204" pitchFamily="18" charset="0"/>
                      </a:rPr>
                      <m:t>&gt;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00B0F0"/>
                    </a:solidFill>
                  </a:rPr>
                  <a:t>positiva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=3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&lt;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Região da classe </a:t>
                </a:r>
                <a:r>
                  <a:rPr lang="pt-BR" b="1" i="1" dirty="0">
                    <a:solidFill>
                      <a:srgbClr val="FF0000"/>
                    </a:solidFill>
                  </a:rPr>
                  <a:t>negativa</a:t>
                </a:r>
                <a:r>
                  <a:rPr lang="pt-BR" dirty="0"/>
                  <a:t>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𝐶</m:t>
                        </m:r>
                      </m:e>
                      <m: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</m:oMath>
                </a14:m>
                <a:r>
                  <a:rPr lang="pt-BR" dirty="0"/>
                  <a:t>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pt-BR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pt-BR" b="0" i="0" smtClean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pt-BR" dirty="0"/>
                  <a:t> 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pt-BR" i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pt-BR" i="1"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pt-BR" b="0" i="1" smtClean="0">
                        <a:latin typeface="Cambria Math" panose="02040503050406030204" pitchFamily="18" charset="0"/>
                      </a:rPr>
                      <m:t>=2</m:t>
                    </m:r>
                  </m:oMath>
                </a14:m>
                <a:r>
                  <a:rPr lang="pt-BR" dirty="0"/>
                  <a:t> resulta em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𝑔</m:t>
                    </m:r>
                    <m:d>
                      <m:dPr>
                        <m:ctrlPr>
                          <a:rPr lang="pt-BR" i="1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pt-BR" b="1" i="1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pt-BR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pt-BR" i="1"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0</m:t>
                    </m:r>
                  </m:oMath>
                </a14:m>
                <a:r>
                  <a:rPr lang="pt-BR" dirty="0"/>
                  <a:t>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b="1" i="1" dirty="0"/>
                  <a:t>Indeterminação</a:t>
                </a:r>
                <a:r>
                  <a:rPr lang="pt-BR" dirty="0"/>
                  <a:t>: não podemos afirmar a qual classe o exemplo pertence.</a:t>
                </a:r>
              </a:p>
              <a:p>
                <a:pPr lvl="2">
                  <a:buFont typeface="Wingdings" panose="05000000000000000000" pitchFamily="2" charset="2"/>
                  <a:buChar char="ü"/>
                </a:pPr>
                <a:r>
                  <a:rPr lang="pt-BR" dirty="0"/>
                  <a:t>Podemos atribuir arbitrariamente a uma das duas classes ou escolher a classe que possui maior número de exemplos.</a:t>
                </a:r>
              </a:p>
              <a:p>
                <a:r>
                  <a:rPr lang="pt-BR" dirty="0"/>
                  <a:t>O classificador pode ser implementado como uma estrutura de controle de fluxo.</a:t>
                </a:r>
              </a:p>
            </p:txBody>
          </p:sp>
        </mc:Choice>
        <mc:Fallback xmlns="">
          <p:sp>
            <p:nvSpPr>
              <p:cNvPr id="3" name="Espaço Reservado para Conteúdo 2">
                <a:extLst>
                  <a:ext uri="{FF2B5EF4-FFF2-40B4-BE49-F238E27FC236}">
                    <a16:creationId xmlns:a16="http://schemas.microsoft.com/office/drawing/2014/main" id="{0189DCC1-6DC0-06B7-ACB8-229783AC8FF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557364" y="1825624"/>
                <a:ext cx="6491761" cy="5032375"/>
              </a:xfrm>
              <a:blipFill>
                <a:blip r:embed="rId3"/>
                <a:stretch>
                  <a:fillRect l="-1690" t="-2663" r="-1315" b="-2058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grpSp>
        <p:nvGrpSpPr>
          <p:cNvPr id="4" name="Group 191">
            <a:extLst>
              <a:ext uri="{FF2B5EF4-FFF2-40B4-BE49-F238E27FC236}">
                <a16:creationId xmlns:a16="http://schemas.microsoft.com/office/drawing/2014/main" xmlns="" id="{131D70C2-43D2-4494-632F-3ADF1223E31B}"/>
              </a:ext>
            </a:extLst>
          </p:cNvPr>
          <p:cNvGrpSpPr/>
          <p:nvPr/>
        </p:nvGrpSpPr>
        <p:grpSpPr>
          <a:xfrm>
            <a:off x="838200" y="2354795"/>
            <a:ext cx="4154411" cy="3073148"/>
            <a:chOff x="4781484" y="1471556"/>
            <a:chExt cx="4154411" cy="3073148"/>
          </a:xfrm>
        </p:grpSpPr>
        <p:sp>
          <p:nvSpPr>
            <p:cNvPr id="5" name="Oval 192">
              <a:extLst>
                <a:ext uri="{FF2B5EF4-FFF2-40B4-BE49-F238E27FC236}">
                  <a16:creationId xmlns:a16="http://schemas.microsoft.com/office/drawing/2014/main" xmlns="" id="{951BDBB1-C287-D4C4-208F-D6F0F62EDA62}"/>
                </a:ext>
              </a:extLst>
            </p:cNvPr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193">
              <a:extLst>
                <a:ext uri="{FF2B5EF4-FFF2-40B4-BE49-F238E27FC236}">
                  <a16:creationId xmlns:a16="http://schemas.microsoft.com/office/drawing/2014/main" xmlns="" id="{4D2D75C5-D280-1FE2-0A7E-76CE08ABE7A6}"/>
                </a:ext>
              </a:extLst>
            </p:cNvPr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194">
              <a:extLst>
                <a:ext uri="{FF2B5EF4-FFF2-40B4-BE49-F238E27FC236}">
                  <a16:creationId xmlns:a16="http://schemas.microsoft.com/office/drawing/2014/main" xmlns="" id="{2821FDC5-FCF9-C641-ECCA-7918C60AC58D}"/>
                </a:ext>
              </a:extLst>
            </p:cNvPr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195">
              <a:extLst>
                <a:ext uri="{FF2B5EF4-FFF2-40B4-BE49-F238E27FC236}">
                  <a16:creationId xmlns:a16="http://schemas.microsoft.com/office/drawing/2014/main" xmlns="" id="{5CC2CA3D-1370-9945-FAE0-9B6EE7C2A0B2}"/>
                </a:ext>
              </a:extLst>
            </p:cNvPr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196">
              <a:extLst>
                <a:ext uri="{FF2B5EF4-FFF2-40B4-BE49-F238E27FC236}">
                  <a16:creationId xmlns:a16="http://schemas.microsoft.com/office/drawing/2014/main" xmlns="" id="{7A08A5AF-DA38-F554-D909-215BEA7A1DA5}"/>
                </a:ext>
              </a:extLst>
            </p:cNvPr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197">
              <a:extLst>
                <a:ext uri="{FF2B5EF4-FFF2-40B4-BE49-F238E27FC236}">
                  <a16:creationId xmlns:a16="http://schemas.microsoft.com/office/drawing/2014/main" xmlns="" id="{0A2FF774-5547-1518-D571-D13D52ED6A08}"/>
                </a:ext>
              </a:extLst>
            </p:cNvPr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98">
              <a:extLst>
                <a:ext uri="{FF2B5EF4-FFF2-40B4-BE49-F238E27FC236}">
                  <a16:creationId xmlns:a16="http://schemas.microsoft.com/office/drawing/2014/main" xmlns="" id="{0495D267-CDD7-56C4-DCFD-DD2E3D63FA14}"/>
                </a:ext>
              </a:extLst>
            </p:cNvPr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99">
              <a:extLst>
                <a:ext uri="{FF2B5EF4-FFF2-40B4-BE49-F238E27FC236}">
                  <a16:creationId xmlns:a16="http://schemas.microsoft.com/office/drawing/2014/main" xmlns="" id="{92314B82-FBE5-26C9-6E2B-5C7068513951}"/>
                </a:ext>
              </a:extLst>
            </p:cNvPr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200">
              <a:extLst>
                <a:ext uri="{FF2B5EF4-FFF2-40B4-BE49-F238E27FC236}">
                  <a16:creationId xmlns:a16="http://schemas.microsoft.com/office/drawing/2014/main" xmlns="" id="{073242D9-C223-0CA5-3AB8-98AF3A4DA8D5}"/>
                </a:ext>
              </a:extLst>
            </p:cNvPr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201">
              <a:extLst>
                <a:ext uri="{FF2B5EF4-FFF2-40B4-BE49-F238E27FC236}">
                  <a16:creationId xmlns:a16="http://schemas.microsoft.com/office/drawing/2014/main" xmlns="" id="{7BF881C0-85CB-1F9E-1A58-B2A64447E861}"/>
                </a:ext>
              </a:extLst>
            </p:cNvPr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202">
              <a:extLst>
                <a:ext uri="{FF2B5EF4-FFF2-40B4-BE49-F238E27FC236}">
                  <a16:creationId xmlns:a16="http://schemas.microsoft.com/office/drawing/2014/main" xmlns="" id="{5D4668CE-3CC0-A625-7137-D42520E376C9}"/>
                </a:ext>
              </a:extLst>
            </p:cNvPr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203">
              <a:extLst>
                <a:ext uri="{FF2B5EF4-FFF2-40B4-BE49-F238E27FC236}">
                  <a16:creationId xmlns:a16="http://schemas.microsoft.com/office/drawing/2014/main" xmlns="" id="{65DB8952-5A20-B441-22B9-08189B5F79D7}"/>
                </a:ext>
              </a:extLst>
            </p:cNvPr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204">
              <a:extLst>
                <a:ext uri="{FF2B5EF4-FFF2-40B4-BE49-F238E27FC236}">
                  <a16:creationId xmlns:a16="http://schemas.microsoft.com/office/drawing/2014/main" xmlns="" id="{3A0AF3DE-C6E1-B01F-AA6A-B8F344293C03}"/>
                </a:ext>
              </a:extLst>
            </p:cNvPr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205">
              <a:extLst>
                <a:ext uri="{FF2B5EF4-FFF2-40B4-BE49-F238E27FC236}">
                  <a16:creationId xmlns:a16="http://schemas.microsoft.com/office/drawing/2014/main" xmlns="" id="{965376A3-404D-EE15-324D-4E198BDA31B4}"/>
                </a:ext>
              </a:extLst>
            </p:cNvPr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206">
                  <a:extLst>
                    <a:ext uri="{FF2B5EF4-FFF2-40B4-BE49-F238E27FC236}">
                      <a16:creationId xmlns:a16="http://schemas.microsoft.com/office/drawing/2014/main" xmlns="" id="{0A64D676-718C-F540-0291-CD2C158E4EDF}"/>
                    </a:ext>
                  </a:extLst>
                </p:cNvPr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7" name="Rectangle 20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207">
                  <a:extLst>
                    <a:ext uri="{FF2B5EF4-FFF2-40B4-BE49-F238E27FC236}">
                      <a16:creationId xmlns:a16="http://schemas.microsoft.com/office/drawing/2014/main" xmlns="" id="{7207C552-CE63-D630-382A-C51AEBF2BF7F}"/>
                    </a:ext>
                  </a:extLst>
                </p:cNvPr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8" name="Rectangle 20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8">
                  <a:extLst>
                    <a:ext uri="{FF2B5EF4-FFF2-40B4-BE49-F238E27FC236}">
                      <a16:creationId xmlns:a16="http://schemas.microsoft.com/office/drawing/2014/main" xmlns="" id="{A543A807-C3C8-BD51-8597-1EBB58C84893}"/>
                    </a:ext>
                  </a:extLst>
                </p:cNvPr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09">
              <a:extLst>
                <a:ext uri="{FF2B5EF4-FFF2-40B4-BE49-F238E27FC236}">
                  <a16:creationId xmlns:a16="http://schemas.microsoft.com/office/drawing/2014/main" xmlns="" id="{3C9EC24F-2E75-EBF6-8409-4B406FE8885F}"/>
                </a:ext>
              </a:extLst>
            </p:cNvPr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10">
              <a:extLst>
                <a:ext uri="{FF2B5EF4-FFF2-40B4-BE49-F238E27FC236}">
                  <a16:creationId xmlns:a16="http://schemas.microsoft.com/office/drawing/2014/main" xmlns="" id="{613B01BE-7AFB-14BD-8B16-F3B017BD300E}"/>
                </a:ext>
              </a:extLst>
            </p:cNvPr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11">
              <a:extLst>
                <a:ext uri="{FF2B5EF4-FFF2-40B4-BE49-F238E27FC236}">
                  <a16:creationId xmlns:a16="http://schemas.microsoft.com/office/drawing/2014/main" xmlns="" id="{A94D67DE-D359-015C-7A5F-F22C1603B4D4}"/>
                </a:ext>
              </a:extLst>
            </p:cNvPr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12">
              <a:extLst>
                <a:ext uri="{FF2B5EF4-FFF2-40B4-BE49-F238E27FC236}">
                  <a16:creationId xmlns:a16="http://schemas.microsoft.com/office/drawing/2014/main" xmlns="" id="{3B3FF642-CFA5-D5DD-BCCF-4813E8B92E49}"/>
                </a:ext>
              </a:extLst>
            </p:cNvPr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13">
                  <a:extLst>
                    <a:ext uri="{FF2B5EF4-FFF2-40B4-BE49-F238E27FC236}">
                      <a16:creationId xmlns:a16="http://schemas.microsoft.com/office/drawing/2014/main" xmlns="" id="{C302097C-EB4F-859A-F2CE-7956A62F9AEE}"/>
                    </a:ext>
                  </a:extLst>
                </p:cNvPr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14">
              <a:extLst>
                <a:ext uri="{FF2B5EF4-FFF2-40B4-BE49-F238E27FC236}">
                  <a16:creationId xmlns:a16="http://schemas.microsoft.com/office/drawing/2014/main" xmlns="" id="{5129EE84-529E-28A1-4C57-590CCA417322}"/>
                </a:ext>
              </a:extLst>
            </p:cNvPr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15">
              <a:extLst>
                <a:ext uri="{FF2B5EF4-FFF2-40B4-BE49-F238E27FC236}">
                  <a16:creationId xmlns:a16="http://schemas.microsoft.com/office/drawing/2014/main" xmlns="" id="{419C4EF9-84E4-F619-BD46-C934DDBF20B3}"/>
                </a:ext>
              </a:extLst>
            </p:cNvPr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16">
              <a:extLst>
                <a:ext uri="{FF2B5EF4-FFF2-40B4-BE49-F238E27FC236}">
                  <a16:creationId xmlns:a16="http://schemas.microsoft.com/office/drawing/2014/main" xmlns="" id="{B49C8A19-C5D3-CB8A-1FFE-C838096537D7}"/>
                </a:ext>
              </a:extLst>
            </p:cNvPr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17">
              <a:extLst>
                <a:ext uri="{FF2B5EF4-FFF2-40B4-BE49-F238E27FC236}">
                  <a16:creationId xmlns:a16="http://schemas.microsoft.com/office/drawing/2014/main" xmlns="" id="{8B5444C1-4835-4DC9-95D4-2D797009FE88}"/>
                </a:ext>
              </a:extLst>
            </p:cNvPr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218">
              <a:extLst>
                <a:ext uri="{FF2B5EF4-FFF2-40B4-BE49-F238E27FC236}">
                  <a16:creationId xmlns:a16="http://schemas.microsoft.com/office/drawing/2014/main" xmlns="" id="{8F598DA6-57EC-689B-4B3B-03A30C599C71}"/>
                </a:ext>
              </a:extLst>
            </p:cNvPr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219">
              <a:extLst>
                <a:ext uri="{FF2B5EF4-FFF2-40B4-BE49-F238E27FC236}">
                  <a16:creationId xmlns:a16="http://schemas.microsoft.com/office/drawing/2014/main" xmlns="" id="{5AFC2D2C-2E35-799B-7530-20318FD4C3FD}"/>
                </a:ext>
              </a:extLst>
            </p:cNvPr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220">
              <a:extLst>
                <a:ext uri="{FF2B5EF4-FFF2-40B4-BE49-F238E27FC236}">
                  <a16:creationId xmlns:a16="http://schemas.microsoft.com/office/drawing/2014/main" xmlns="" id="{72E7FCAD-8086-DA86-9D1A-01CD8D297D6D}"/>
                </a:ext>
              </a:extLst>
            </p:cNvPr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221">
              <a:extLst>
                <a:ext uri="{FF2B5EF4-FFF2-40B4-BE49-F238E27FC236}">
                  <a16:creationId xmlns:a16="http://schemas.microsoft.com/office/drawing/2014/main" xmlns="" id="{67985B3B-35C0-A256-F177-DABD146D355D}"/>
                </a:ext>
              </a:extLst>
            </p:cNvPr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222">
              <a:extLst>
                <a:ext uri="{FF2B5EF4-FFF2-40B4-BE49-F238E27FC236}">
                  <a16:creationId xmlns:a16="http://schemas.microsoft.com/office/drawing/2014/main" xmlns="" id="{1082F9D4-ED49-B699-3054-2512297442F3}"/>
                </a:ext>
              </a:extLst>
            </p:cNvPr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223">
              <a:extLst>
                <a:ext uri="{FF2B5EF4-FFF2-40B4-BE49-F238E27FC236}">
                  <a16:creationId xmlns:a16="http://schemas.microsoft.com/office/drawing/2014/main" xmlns="" id="{B12FE238-DCF7-C2AA-53CA-BD857DDAD2CA}"/>
                </a:ext>
              </a:extLst>
            </p:cNvPr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224">
              <a:extLst>
                <a:ext uri="{FF2B5EF4-FFF2-40B4-BE49-F238E27FC236}">
                  <a16:creationId xmlns:a16="http://schemas.microsoft.com/office/drawing/2014/main" xmlns="" id="{BE3C4AB5-520D-C097-9298-A5857B904614}"/>
                </a:ext>
              </a:extLst>
            </p:cNvPr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225">
              <a:extLst>
                <a:ext uri="{FF2B5EF4-FFF2-40B4-BE49-F238E27FC236}">
                  <a16:creationId xmlns:a16="http://schemas.microsoft.com/office/drawing/2014/main" xmlns="" id="{25CE2C4D-01F0-5CAF-47B3-F308830F6DA0}"/>
                </a:ext>
              </a:extLst>
            </p:cNvPr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226">
              <a:extLst>
                <a:ext uri="{FF2B5EF4-FFF2-40B4-BE49-F238E27FC236}">
                  <a16:creationId xmlns:a16="http://schemas.microsoft.com/office/drawing/2014/main" xmlns="" id="{524F2839-63B5-E0B8-E4B3-12A7B9331786}"/>
                </a:ext>
              </a:extLst>
            </p:cNvPr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227">
              <a:extLst>
                <a:ext uri="{FF2B5EF4-FFF2-40B4-BE49-F238E27FC236}">
                  <a16:creationId xmlns:a16="http://schemas.microsoft.com/office/drawing/2014/main" xmlns="" id="{18A9C2BE-6A76-22CC-779F-19FF0B5C6019}"/>
                </a:ext>
              </a:extLst>
            </p:cNvPr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228">
              <a:extLst>
                <a:ext uri="{FF2B5EF4-FFF2-40B4-BE49-F238E27FC236}">
                  <a16:creationId xmlns:a16="http://schemas.microsoft.com/office/drawing/2014/main" xmlns="" id="{4809BEB6-301C-24A2-4452-4371B42601F3}"/>
                </a:ext>
              </a:extLst>
            </p:cNvPr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229">
              <a:extLst>
                <a:ext uri="{FF2B5EF4-FFF2-40B4-BE49-F238E27FC236}">
                  <a16:creationId xmlns:a16="http://schemas.microsoft.com/office/drawing/2014/main" xmlns="" id="{55F9D93A-7C15-8DF8-23D0-7AB98387F308}"/>
                </a:ext>
              </a:extLst>
            </p:cNvPr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230">
              <a:extLst>
                <a:ext uri="{FF2B5EF4-FFF2-40B4-BE49-F238E27FC236}">
                  <a16:creationId xmlns:a16="http://schemas.microsoft.com/office/drawing/2014/main" xmlns="" id="{1FD7C302-B512-2F79-7717-AE1CC46D169D}"/>
                </a:ext>
              </a:extLst>
            </p:cNvPr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231">
              <a:extLst>
                <a:ext uri="{FF2B5EF4-FFF2-40B4-BE49-F238E27FC236}">
                  <a16:creationId xmlns:a16="http://schemas.microsoft.com/office/drawing/2014/main" xmlns="" id="{F105126A-C062-5E16-EBAB-2793FBB4C5E5}"/>
                </a:ext>
              </a:extLst>
            </p:cNvPr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232">
              <a:extLst>
                <a:ext uri="{FF2B5EF4-FFF2-40B4-BE49-F238E27FC236}">
                  <a16:creationId xmlns:a16="http://schemas.microsoft.com/office/drawing/2014/main" xmlns="" id="{27054C75-3F57-C464-7E18-413CDA753AAB}"/>
                </a:ext>
              </a:extLst>
            </p:cNvPr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233">
              <a:extLst>
                <a:ext uri="{FF2B5EF4-FFF2-40B4-BE49-F238E27FC236}">
                  <a16:creationId xmlns:a16="http://schemas.microsoft.com/office/drawing/2014/main" xmlns="" id="{6C5A7B3A-2D2B-BFE7-E8E3-C21547E926D4}"/>
                </a:ext>
              </a:extLst>
            </p:cNvPr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234">
              <a:extLst>
                <a:ext uri="{FF2B5EF4-FFF2-40B4-BE49-F238E27FC236}">
                  <a16:creationId xmlns:a16="http://schemas.microsoft.com/office/drawing/2014/main" xmlns="" id="{600541E6-B9E5-4369-A503-DE197CCE88EE}"/>
                </a:ext>
              </a:extLst>
            </p:cNvPr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235">
              <a:extLst>
                <a:ext uri="{FF2B5EF4-FFF2-40B4-BE49-F238E27FC236}">
                  <a16:creationId xmlns:a16="http://schemas.microsoft.com/office/drawing/2014/main" xmlns="" id="{BFE2F29F-99DA-0057-8182-0601BA2352A8}"/>
                </a:ext>
              </a:extLst>
            </p:cNvPr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236">
              <a:extLst>
                <a:ext uri="{FF2B5EF4-FFF2-40B4-BE49-F238E27FC236}">
                  <a16:creationId xmlns:a16="http://schemas.microsoft.com/office/drawing/2014/main" xmlns="" id="{6A9C1E84-7EFB-9996-390A-F7D573E5BDE5}"/>
                </a:ext>
              </a:extLst>
            </p:cNvPr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237">
              <a:extLst>
                <a:ext uri="{FF2B5EF4-FFF2-40B4-BE49-F238E27FC236}">
                  <a16:creationId xmlns:a16="http://schemas.microsoft.com/office/drawing/2014/main" xmlns="" id="{FFEC69C1-8AE0-25B2-0DC8-0EB94E8A6620}"/>
                </a:ext>
              </a:extLst>
            </p:cNvPr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238">
              <a:extLst>
                <a:ext uri="{FF2B5EF4-FFF2-40B4-BE49-F238E27FC236}">
                  <a16:creationId xmlns:a16="http://schemas.microsoft.com/office/drawing/2014/main" xmlns="" id="{AF5BFC24-A1A6-F4F4-27C8-A1C75FB4ACA7}"/>
                </a:ext>
              </a:extLst>
            </p:cNvPr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239">
              <a:extLst>
                <a:ext uri="{FF2B5EF4-FFF2-40B4-BE49-F238E27FC236}">
                  <a16:creationId xmlns:a16="http://schemas.microsoft.com/office/drawing/2014/main" xmlns="" id="{B31D200D-84E6-1E3E-DF28-26CE3C2AE058}"/>
                </a:ext>
              </a:extLst>
            </p:cNvPr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240">
              <a:extLst>
                <a:ext uri="{FF2B5EF4-FFF2-40B4-BE49-F238E27FC236}">
                  <a16:creationId xmlns:a16="http://schemas.microsoft.com/office/drawing/2014/main" xmlns="" id="{7FEF68A4-E379-3019-4460-F040608CABBC}"/>
                </a:ext>
              </a:extLst>
            </p:cNvPr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241">
              <a:extLst>
                <a:ext uri="{FF2B5EF4-FFF2-40B4-BE49-F238E27FC236}">
                  <a16:creationId xmlns:a16="http://schemas.microsoft.com/office/drawing/2014/main" xmlns="" id="{40A76D57-0831-B181-48A0-EE3B8D2DDDCB}"/>
                </a:ext>
              </a:extLst>
            </p:cNvPr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242">
              <a:extLst>
                <a:ext uri="{FF2B5EF4-FFF2-40B4-BE49-F238E27FC236}">
                  <a16:creationId xmlns:a16="http://schemas.microsoft.com/office/drawing/2014/main" xmlns="" id="{AFE6660D-9BDD-4BD7-3C65-779BA770EF52}"/>
                </a:ext>
              </a:extLst>
            </p:cNvPr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243">
              <a:extLst>
                <a:ext uri="{FF2B5EF4-FFF2-40B4-BE49-F238E27FC236}">
                  <a16:creationId xmlns:a16="http://schemas.microsoft.com/office/drawing/2014/main" xmlns="" id="{7B813541-A5A8-369C-40D8-01AEDDD90FAB}"/>
                </a:ext>
              </a:extLst>
            </p:cNvPr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244">
              <a:extLst>
                <a:ext uri="{FF2B5EF4-FFF2-40B4-BE49-F238E27FC236}">
                  <a16:creationId xmlns:a16="http://schemas.microsoft.com/office/drawing/2014/main" xmlns="" id="{B64B1456-7B54-BB8B-E249-DA12E016EB63}"/>
                </a:ext>
              </a:extLst>
            </p:cNvPr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245">
                  <a:extLst>
                    <a:ext uri="{FF2B5EF4-FFF2-40B4-BE49-F238E27FC236}">
                      <a16:creationId xmlns:a16="http://schemas.microsoft.com/office/drawing/2014/main" xmlns="" id="{B1ECE845-B3C2-A718-00AA-95A5F2CEBF75}"/>
                    </a:ext>
                  </a:extLst>
                </p:cNvPr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6" name="Rectangle 24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246">
              <a:extLst>
                <a:ext uri="{FF2B5EF4-FFF2-40B4-BE49-F238E27FC236}">
                  <a16:creationId xmlns:a16="http://schemas.microsoft.com/office/drawing/2014/main" xmlns="" id="{F0E4220D-D436-A312-4B38-08EEBB8CA41B}"/>
                </a:ext>
              </a:extLst>
            </p:cNvPr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  <a:ln>
              <a:headEnd type="none" w="med" len="med"/>
              <a:tailEnd type="triangle" w="med" len="med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  <p:sp>
        <p:nvSpPr>
          <p:cNvPr id="60" name="Rectangle 7">
            <a:extLst>
              <a:ext uri="{FF2B5EF4-FFF2-40B4-BE49-F238E27FC236}">
                <a16:creationId xmlns:a16="http://schemas.microsoft.com/office/drawing/2014/main" xmlns="" id="{605CFD57-551E-2269-3818-45F21FD91DFC}"/>
              </a:ext>
            </a:extLst>
          </p:cNvPr>
          <p:cNvSpPr/>
          <p:nvPr/>
        </p:nvSpPr>
        <p:spPr>
          <a:xfrm>
            <a:off x="-8884" y="6542434"/>
            <a:ext cx="4746651" cy="3155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lvl="0"/>
            <a:r>
              <a:rPr lang="pt-BR" sz="1400" dirty="0">
                <a:hlinkClick r:id="rId11"/>
              </a:rPr>
              <a:t>Exemplo: encontrando_pesos_da_função_discriminante.ipynb</a:t>
            </a:r>
            <a:endParaRPr lang="pt-BR" sz="1400" dirty="0">
              <a:solidFill>
                <a:srgbClr val="222222"/>
              </a:solidFill>
              <a:highlight>
                <a:srgbClr val="FFFFFF"/>
              </a:highlight>
              <a:latin typeface="Arial"/>
              <a:ea typeface="Arial"/>
              <a:cs typeface="Arial"/>
              <a:sym typeface="Arial"/>
            </a:endParaRPr>
          </a:p>
        </p:txBody>
      </p:sp>
      <p:cxnSp>
        <p:nvCxnSpPr>
          <p:cNvPr id="62" name="Conector de Seta Reta 61">
            <a:extLst>
              <a:ext uri="{FF2B5EF4-FFF2-40B4-BE49-F238E27FC236}">
                <a16:creationId xmlns:a16="http://schemas.microsoft.com/office/drawing/2014/main" xmlns="" id="{22C75E14-C0F8-AE30-2699-62A9682CF83A}"/>
              </a:ext>
            </a:extLst>
          </p:cNvPr>
          <p:cNvCxnSpPr>
            <a:cxnSpLocks/>
          </p:cNvCxnSpPr>
          <p:nvPr/>
        </p:nvCxnSpPr>
        <p:spPr>
          <a:xfrm flipV="1">
            <a:off x="9383214" y="3127244"/>
            <a:ext cx="1137004" cy="232629"/>
          </a:xfrm>
          <a:prstGeom prst="straightConnector1">
            <a:avLst/>
          </a:prstGeom>
          <a:ln>
            <a:solidFill>
              <a:srgbClr val="00B0F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" name="Conector de Seta Reta 63">
            <a:extLst>
              <a:ext uri="{FF2B5EF4-FFF2-40B4-BE49-F238E27FC236}">
                <a16:creationId xmlns:a16="http://schemas.microsoft.com/office/drawing/2014/main" xmlns="" id="{91F62356-6BE5-D2AB-E57F-27A92311839B}"/>
              </a:ext>
            </a:extLst>
          </p:cNvPr>
          <p:cNvCxnSpPr>
            <a:cxnSpLocks/>
          </p:cNvCxnSpPr>
          <p:nvPr/>
        </p:nvCxnSpPr>
        <p:spPr>
          <a:xfrm flipV="1">
            <a:off x="9471756" y="3807889"/>
            <a:ext cx="1048462" cy="222161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279261443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b="1" dirty="0"/>
              <a:t>Quiz</a:t>
            </a:r>
            <a:r>
              <a:rPr lang="pt-BR" dirty="0"/>
              <a:t>: “</a:t>
            </a:r>
            <a:r>
              <a:rPr lang="pt-BR" i="1" dirty="0"/>
              <a:t>T320 - Quiz - Classificação (Parte I)</a:t>
            </a:r>
            <a:r>
              <a:rPr lang="pt-BR" dirty="0"/>
              <a:t>” que se encontra no MS Teams.</a:t>
            </a:r>
          </a:p>
          <a:p>
            <a:r>
              <a:rPr lang="pt-BR" b="1" dirty="0"/>
              <a:t>Exercício Prático</a:t>
            </a:r>
            <a:r>
              <a:rPr lang="pt-BR" dirty="0"/>
              <a:t>: </a:t>
            </a:r>
            <a:r>
              <a:rPr lang="pt-BR" b="1" dirty="0">
                <a:hlinkClick r:id="rId3"/>
              </a:rPr>
              <a:t>Laboratório #1</a:t>
            </a:r>
            <a:r>
              <a:rPr lang="pt-BR" dirty="0"/>
              <a:t>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Pode ser acessado através do link acima (Google </a:t>
            </a:r>
            <a:r>
              <a:rPr lang="pt-BR" dirty="0" err="1"/>
              <a:t>Colab</a:t>
            </a:r>
            <a:r>
              <a:rPr lang="pt-BR" dirty="0"/>
              <a:t>) ou no GitHub.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Se atentem aos prazos de entrega.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4"/>
              </a:rPr>
              <a:t>Instruções para resolução e entrega dos laboratórios</a:t>
            </a:r>
            <a:r>
              <a:rPr lang="pt-BR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20371607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ítulo 1">
            <a:extLst>
              <a:ext uri="{FF2B5EF4-FFF2-40B4-BE49-F238E27FC236}">
                <a16:creationId xmlns:a16="http://schemas.microsoft.com/office/drawing/2014/main" xmlns="" id="{32666AC8-2E17-4DB4-B0F5-60C640CCFD2E}"/>
              </a:ext>
            </a:extLst>
          </p:cNvPr>
          <p:cNvSpPr txBox="1">
            <a:spLocks/>
          </p:cNvSpPr>
          <p:nvPr/>
        </p:nvSpPr>
        <p:spPr>
          <a:xfrm>
            <a:off x="1431533" y="2720526"/>
            <a:ext cx="9144000" cy="1029541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ctr"/>
            <a:r>
              <a:rPr lang="pt-BR" sz="6600" dirty="0"/>
              <a:t>Obrigado!</a:t>
            </a:r>
            <a:endParaRPr lang="pt-BR" sz="6600" b="1" i="1" dirty="0"/>
          </a:p>
        </p:txBody>
      </p:sp>
    </p:spTree>
    <p:extLst>
      <p:ext uri="{BB962C8B-B14F-4D97-AF65-F5344CB8AC3E}">
        <p14:creationId xmlns:p14="http://schemas.microsoft.com/office/powerpoint/2010/main" val="379517805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6" name="Group 85"/>
          <p:cNvGrpSpPr/>
          <p:nvPr/>
        </p:nvGrpSpPr>
        <p:grpSpPr>
          <a:xfrm>
            <a:off x="4316866" y="1705666"/>
            <a:ext cx="3738422" cy="2613547"/>
            <a:chOff x="4316866" y="1705666"/>
            <a:chExt cx="3738422" cy="261354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TextBox 25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316866" y="1705666"/>
                  <a:ext cx="787400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grpSp>
          <p:nvGrpSpPr>
            <p:cNvPr id="27" name="Group 26"/>
            <p:cNvGrpSpPr/>
            <p:nvPr/>
          </p:nvGrpSpPr>
          <p:grpSpPr>
            <a:xfrm>
              <a:off x="4695454" y="2105877"/>
              <a:ext cx="3359834" cy="2213336"/>
              <a:chOff x="4712575" y="4400375"/>
              <a:chExt cx="3359834" cy="2213336"/>
            </a:xfrm>
          </p:grpSpPr>
          <p:cxnSp>
            <p:nvCxnSpPr>
              <p:cNvPr id="28" name="Straight Arrow Connector 27"/>
              <p:cNvCxnSpPr/>
              <p:nvPr/>
            </p:nvCxnSpPr>
            <p:spPr>
              <a:xfrm flipV="1">
                <a:off x="4725275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29" name="Straight Arrow Connector 28"/>
              <p:cNvCxnSpPr/>
              <p:nvPr/>
            </p:nvCxnSpPr>
            <p:spPr>
              <a:xfrm>
                <a:off x="4712575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30" name="Oval 29"/>
              <p:cNvSpPr/>
              <p:nvPr/>
            </p:nvSpPr>
            <p:spPr>
              <a:xfrm>
                <a:off x="5579028" y="5546866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1" name="Isosceles Triangle 30"/>
              <p:cNvSpPr/>
              <p:nvPr/>
            </p:nvSpPr>
            <p:spPr>
              <a:xfrm>
                <a:off x="5258573" y="58645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2" name="Oval 31"/>
              <p:cNvSpPr/>
              <p:nvPr/>
            </p:nvSpPr>
            <p:spPr>
              <a:xfrm>
                <a:off x="5505645" y="527274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3" name="Oval 32"/>
              <p:cNvSpPr/>
              <p:nvPr/>
            </p:nvSpPr>
            <p:spPr>
              <a:xfrm>
                <a:off x="5807850" y="535001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4" name="Oval 33"/>
              <p:cNvSpPr/>
              <p:nvPr/>
            </p:nvSpPr>
            <p:spPr>
              <a:xfrm>
                <a:off x="6027998" y="553828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5" name="Oval 34"/>
              <p:cNvSpPr/>
              <p:nvPr/>
            </p:nvSpPr>
            <p:spPr>
              <a:xfrm>
                <a:off x="5829135" y="566322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6" name="Oval 35"/>
              <p:cNvSpPr/>
              <p:nvPr/>
            </p:nvSpPr>
            <p:spPr>
              <a:xfrm>
                <a:off x="5664478" y="5019636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7" name="Oval 36"/>
              <p:cNvSpPr/>
              <p:nvPr/>
            </p:nvSpPr>
            <p:spPr>
              <a:xfrm>
                <a:off x="5969993" y="508832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8" name="Isosceles Triangle 37"/>
              <p:cNvSpPr/>
              <p:nvPr/>
            </p:nvSpPr>
            <p:spPr>
              <a:xfrm>
                <a:off x="5292773" y="478731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39" name="Isosceles Triangle 38"/>
              <p:cNvSpPr/>
              <p:nvPr/>
            </p:nvSpPr>
            <p:spPr>
              <a:xfrm>
                <a:off x="6605560" y="535001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0" name="Isosceles Triangle 39"/>
              <p:cNvSpPr/>
              <p:nvPr/>
            </p:nvSpPr>
            <p:spPr>
              <a:xfrm>
                <a:off x="5054712" y="5315731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1" name="Isosceles Triangle 40"/>
              <p:cNvSpPr/>
              <p:nvPr/>
            </p:nvSpPr>
            <p:spPr>
              <a:xfrm>
                <a:off x="6351848" y="475380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2" name="Isosceles Triangle 41"/>
              <p:cNvSpPr/>
              <p:nvPr/>
            </p:nvSpPr>
            <p:spPr>
              <a:xfrm>
                <a:off x="5768375" y="45663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3" name="Isosceles Triangle 42"/>
              <p:cNvSpPr/>
              <p:nvPr/>
            </p:nvSpPr>
            <p:spPr>
              <a:xfrm>
                <a:off x="5821265" y="6059155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44" name="Isosceles Triangle 43"/>
              <p:cNvSpPr/>
              <p:nvPr/>
            </p:nvSpPr>
            <p:spPr>
              <a:xfrm>
                <a:off x="6407231" y="5826130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5" name="Rectangle 44"/>
                  <p:cNvSpPr/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6" name="Rectangle 55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969993" y="5138171"/>
                    <a:ext cx="515205" cy="400110"/>
                  </a:xfrm>
                  <a:prstGeom prst="rect">
                    <a:avLst/>
                  </a:prstGeom>
                  <a:blipFill rotWithShape="0">
                    <a:blip r:embed="rId9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6" name="Rectangle 45"/>
                  <p:cNvSpPr/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57" name="Rectangle 56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623704" y="5581283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0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47" name="TextBox 46"/>
                  <p:cNvSpPr txBox="1"/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58" name="TextBox 57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7285009" y="6244379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1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48" name="Oval 47"/>
              <p:cNvSpPr/>
              <p:nvPr/>
            </p:nvSpPr>
            <p:spPr>
              <a:xfrm>
                <a:off x="5216257" y="4836350"/>
                <a:ext cx="1329949" cy="1173774"/>
              </a:xfrm>
              <a:prstGeom prst="ellipse">
                <a:avLst/>
              </a:prstGeom>
              <a:noFill/>
              <a:ln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</p:grpSp>
        <p:sp>
          <p:nvSpPr>
            <p:cNvPr id="81" name="Rectangle 80"/>
            <p:cNvSpPr/>
            <p:nvPr/>
          </p:nvSpPr>
          <p:spPr>
            <a:xfrm>
              <a:off x="5543230" y="1767152"/>
              <a:ext cx="2173288" cy="52322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pPr algn="ctr"/>
              <a:r>
                <a:rPr lang="pt-BR" sz="1400" dirty="0"/>
                <a:t>classificação não-linear</a:t>
              </a:r>
            </a:p>
            <a:p>
              <a:pPr algn="ctr"/>
              <a:r>
                <a:rPr lang="pt-BR" sz="1400" dirty="0"/>
                <a:t>(com relação aos atributos)</a:t>
              </a: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45095" y="1705666"/>
            <a:ext cx="3740834" cy="2602233"/>
            <a:chOff x="545095" y="1705666"/>
            <a:chExt cx="3740834" cy="26022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938795" y="209456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926095" y="410366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1556622" y="363591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2580851" y="24542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937578" y="2295525"/>
              <a:ext cx="2664000" cy="1728000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1483239" y="336178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1785444" y="343906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2005592" y="362732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1806729" y="375227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1642072" y="310868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1947587" y="317737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2733251" y="260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2447501" y="26892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2666576" y="29283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2019007" y="250400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2271938" y="22891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2185095" y="276327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2885651" y="27590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346491" y="3644877"/>
                  <a:ext cx="515205" cy="400110"/>
                </a:xfrm>
                <a:prstGeom prst="rect">
                  <a:avLst/>
                </a:prstGeom>
                <a:blipFill rotWithShape="0">
                  <a:blip r:embed="rId1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049588" y="3185956"/>
                  <a:ext cx="521168" cy="400110"/>
                </a:xfrm>
                <a:prstGeom prst="rect">
                  <a:avLst/>
                </a:prstGeom>
                <a:blipFill rotWithShape="0">
                  <a:blip r:embed="rId13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498529" y="3938567"/>
                  <a:ext cx="787400" cy="369332"/>
                </a:xfrm>
                <a:prstGeom prst="rect">
                  <a:avLst/>
                </a:prstGeom>
                <a:blipFill rotWithShape="0">
                  <a:blip r:embed="rId1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5095" y="1705666"/>
                  <a:ext cx="787400" cy="369332"/>
                </a:xfrm>
                <a:prstGeom prst="rect">
                  <a:avLst/>
                </a:prstGeom>
                <a:blipFill rotWithShape="0">
                  <a:blip r:embed="rId1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82" name="Rectangle 81"/>
            <p:cNvSpPr/>
            <p:nvPr/>
          </p:nvSpPr>
          <p:spPr>
            <a:xfrm>
              <a:off x="2358353" y="1862348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</p:grpSp>
      <p:grpSp>
        <p:nvGrpSpPr>
          <p:cNvPr id="87" name="Group 86"/>
          <p:cNvGrpSpPr/>
          <p:nvPr/>
        </p:nvGrpSpPr>
        <p:grpSpPr>
          <a:xfrm>
            <a:off x="7939181" y="1705666"/>
            <a:ext cx="3819432" cy="2613547"/>
            <a:chOff x="7939181" y="1705666"/>
            <a:chExt cx="3743199" cy="2570483"/>
          </a:xfrm>
        </p:grpSpPr>
        <p:grpSp>
          <p:nvGrpSpPr>
            <p:cNvPr id="49" name="Group 48"/>
            <p:cNvGrpSpPr/>
            <p:nvPr/>
          </p:nvGrpSpPr>
          <p:grpSpPr>
            <a:xfrm>
              <a:off x="7939181" y="1705666"/>
              <a:ext cx="3153000" cy="2398001"/>
              <a:chOff x="8324943" y="4011478"/>
              <a:chExt cx="3153000" cy="2398001"/>
            </a:xfrm>
          </p:grpSpPr>
          <p:cxnSp>
            <p:nvCxnSpPr>
              <p:cNvPr id="50" name="Straight Arrow Connector 49"/>
              <p:cNvCxnSpPr/>
              <p:nvPr/>
            </p:nvCxnSpPr>
            <p:spPr>
              <a:xfrm flipV="1">
                <a:off x="8718643" y="4400375"/>
                <a:ext cx="0" cy="2009104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51" name="Straight Arrow Connector 50"/>
              <p:cNvCxnSpPr/>
              <p:nvPr/>
            </p:nvCxnSpPr>
            <p:spPr>
              <a:xfrm>
                <a:off x="8705943" y="6409479"/>
                <a:ext cx="2772000" cy="0"/>
              </a:xfrm>
              <a:prstGeom prst="straightConnector1">
                <a:avLst/>
              </a:prstGeom>
              <a:ln w="28575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52" name="Oval 51"/>
              <p:cNvSpPr/>
              <p:nvPr/>
            </p:nvSpPr>
            <p:spPr>
              <a:xfrm>
                <a:off x="9336470" y="5941725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3" name="Isosceles Triangle 52"/>
              <p:cNvSpPr/>
              <p:nvPr/>
            </p:nvSpPr>
            <p:spPr>
              <a:xfrm>
                <a:off x="9713130" y="44942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4" name="Oval 53"/>
              <p:cNvSpPr/>
              <p:nvPr/>
            </p:nvSpPr>
            <p:spPr>
              <a:xfrm>
                <a:off x="9263087" y="5667601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5" name="Oval 54"/>
              <p:cNvSpPr/>
              <p:nvPr/>
            </p:nvSpPr>
            <p:spPr>
              <a:xfrm>
                <a:off x="9565292" y="5744874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6" name="Oval 55"/>
              <p:cNvSpPr/>
              <p:nvPr/>
            </p:nvSpPr>
            <p:spPr>
              <a:xfrm>
                <a:off x="9785440" y="5933140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7" name="Oval 56"/>
              <p:cNvSpPr/>
              <p:nvPr/>
            </p:nvSpPr>
            <p:spPr>
              <a:xfrm>
                <a:off x="9586577" y="6058082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8" name="Oval 57"/>
              <p:cNvSpPr/>
              <p:nvPr/>
            </p:nvSpPr>
            <p:spPr>
              <a:xfrm>
                <a:off x="9421920" y="5414495"/>
                <a:ext cx="152400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59" name="Oval 58"/>
              <p:cNvSpPr/>
              <p:nvPr/>
            </p:nvSpPr>
            <p:spPr>
              <a:xfrm>
                <a:off x="9727435" y="5483183"/>
                <a:ext cx="146765" cy="154547"/>
              </a:xfrm>
              <a:prstGeom prst="ellipse">
                <a:avLst/>
              </a:prstGeom>
              <a:solidFill>
                <a:schemeClr val="accent5"/>
              </a:solidFill>
              <a:ln>
                <a:solidFill>
                  <a:schemeClr val="accent5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0" name="Isosceles Triangle 59"/>
              <p:cNvSpPr/>
              <p:nvPr/>
            </p:nvSpPr>
            <p:spPr>
              <a:xfrm>
                <a:off x="9865530" y="46466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1" name="Isosceles Triangle 60"/>
              <p:cNvSpPr/>
              <p:nvPr/>
            </p:nvSpPr>
            <p:spPr>
              <a:xfrm>
                <a:off x="9579780" y="472918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2" name="Isosceles Triangle 61"/>
              <p:cNvSpPr/>
              <p:nvPr/>
            </p:nvSpPr>
            <p:spPr>
              <a:xfrm>
                <a:off x="9798855" y="49683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3" name="Isosceles Triangle 62"/>
              <p:cNvSpPr/>
              <p:nvPr/>
            </p:nvSpPr>
            <p:spPr>
              <a:xfrm>
                <a:off x="9151286" y="4543966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4" name="Isosceles Triangle 63"/>
              <p:cNvSpPr/>
              <p:nvPr/>
            </p:nvSpPr>
            <p:spPr>
              <a:xfrm>
                <a:off x="9404217" y="43291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5" name="Isosceles Triangle 64"/>
              <p:cNvSpPr/>
              <p:nvPr/>
            </p:nvSpPr>
            <p:spPr>
              <a:xfrm>
                <a:off x="9317374" y="4803242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66" name="Isosceles Triangle 65"/>
              <p:cNvSpPr/>
              <p:nvPr/>
            </p:nvSpPr>
            <p:spPr>
              <a:xfrm>
                <a:off x="10017930" y="4799039"/>
                <a:ext cx="133350" cy="165100"/>
              </a:xfrm>
              <a:prstGeom prst="triangle">
                <a:avLst/>
              </a:prstGeom>
              <a:solidFill>
                <a:srgbClr val="FF0000"/>
              </a:solidFill>
              <a:ln>
                <a:solidFill>
                  <a:srgbClr val="FF000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7" name="Rectangle 66"/>
                  <p:cNvSpPr/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79" name="Rectangle 7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126339" y="5950689"/>
                    <a:ext cx="515205" cy="400110"/>
                  </a:xfrm>
                  <a:prstGeom prst="rect">
                    <a:avLst/>
                  </a:prstGeom>
                  <a:blipFill rotWithShape="0">
                    <a:blip r:embed="rId16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8" name="Rectangle 67"/>
                  <p:cNvSpPr/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68" name="Rectangle 67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9506752" y="4074240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7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69" name="TextBox 68"/>
                  <p:cNvSpPr txBox="1"/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noFill/>
                </p:spPr>
                <p:txBody>
                  <a:bodyPr wrap="square" rtlCol="0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pt-BR" b="0" i="1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</m:oMath>
                      </m:oMathPara>
                    </a14:m>
                    <a:endParaRPr lang="pt-BR" dirty="0"/>
                  </a:p>
                </p:txBody>
              </p:sp>
            </mc:Choice>
            <mc:Fallback xmlns="">
              <p:sp>
                <p:nvSpPr>
                  <p:cNvPr id="81" name="TextBox 80"/>
                  <p:cNvSpPr txBox="1"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8324943" y="4011478"/>
                    <a:ext cx="787400" cy="369332"/>
                  </a:xfrm>
                  <a:prstGeom prst="rect">
                    <a:avLst/>
                  </a:prstGeom>
                  <a:blipFill rotWithShape="0">
                    <a:blip r:embed="rId18"/>
                    <a:stretch>
                      <a:fillRect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sp>
            <p:nvSpPr>
              <p:cNvPr id="70" name="Rectangle 69"/>
              <p:cNvSpPr/>
              <p:nvPr/>
            </p:nvSpPr>
            <p:spPr>
              <a:xfrm>
                <a:off x="10541339" y="53258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1" name="Rectangle 70"/>
              <p:cNvSpPr/>
              <p:nvPr/>
            </p:nvSpPr>
            <p:spPr>
              <a:xfrm>
                <a:off x="10693739" y="5478292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2" name="Rectangle 71"/>
              <p:cNvSpPr/>
              <p:nvPr/>
            </p:nvSpPr>
            <p:spPr>
              <a:xfrm>
                <a:off x="10776781" y="5174183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3" name="Rectangle 72"/>
              <p:cNvSpPr/>
              <p:nvPr/>
            </p:nvSpPr>
            <p:spPr>
              <a:xfrm>
                <a:off x="10936469" y="553094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4" name="Rectangle 73"/>
              <p:cNvSpPr/>
              <p:nvPr/>
            </p:nvSpPr>
            <p:spPr>
              <a:xfrm>
                <a:off x="10998539" y="5300288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5" name="Rectangle 74"/>
              <p:cNvSpPr/>
              <p:nvPr/>
            </p:nvSpPr>
            <p:spPr>
              <a:xfrm>
                <a:off x="11179199" y="5515115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p:sp>
            <p:nvSpPr>
              <p:cNvPr id="76" name="Rectangle 75"/>
              <p:cNvSpPr/>
              <p:nvPr/>
            </p:nvSpPr>
            <p:spPr>
              <a:xfrm>
                <a:off x="11042698" y="5772606"/>
                <a:ext cx="114300" cy="132277"/>
              </a:xfrm>
              <a:prstGeom prst="rect">
                <a:avLst/>
              </a:prstGeom>
              <a:solidFill>
                <a:srgbClr val="00B050"/>
              </a:solidFill>
              <a:ln>
                <a:solidFill>
                  <a:srgbClr val="00B050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pt-BR"/>
              </a:p>
            </p:txBody>
          </p:sp>
          <mc:AlternateContent xmlns:mc="http://schemas.openxmlformats.org/markup-compatibility/2006" xmlns:a14="http://schemas.microsoft.com/office/drawing/2010/main">
            <mc:Choice Requires="a14">
              <p:sp>
                <p:nvSpPr>
                  <p:cNvPr id="77" name="Rectangle 76"/>
                  <p:cNvSpPr/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</p:spPr>
                <p:txBody>
                  <a:bodyPr wrap="none">
                    <a:spAutoFit/>
                  </a:bodyPr>
                  <a:lstStyle/>
                  <a:p>
                    <a:pPr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b>
                            <m:sSubPr>
                              <m:ctrlPr>
                                <a:rPr lang="pt-BR" sz="200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pt-BR" sz="2000" i="1">
                                  <a:latin typeface="Cambria Math" panose="02040503050406030204" pitchFamily="18" charset="0"/>
                                </a:rPr>
                                <m:t>𝑅</m:t>
                              </m:r>
                            </m:e>
                            <m:sub>
                              <m:r>
                                <a:rPr lang="pt-BR" sz="2000" b="0" i="1" smtClean="0">
                                  <a:latin typeface="Cambria Math" panose="02040503050406030204" pitchFamily="18" charset="0"/>
                                </a:rPr>
                                <m:t>3</m:t>
                              </m:r>
                            </m:sub>
                          </m:sSub>
                        </m:oMath>
                      </m:oMathPara>
                    </a14:m>
                    <a:endParaRPr lang="pt-BR" sz="2000" dirty="0"/>
                  </a:p>
                </p:txBody>
              </p:sp>
            </mc:Choice>
            <mc:Fallback xmlns="">
              <p:sp>
                <p:nvSpPr>
                  <p:cNvPr id="89" name="Rectangle 88"/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10918615" y="4718845"/>
                    <a:ext cx="521168" cy="400110"/>
                  </a:xfrm>
                  <a:prstGeom prst="rect">
                    <a:avLst/>
                  </a:prstGeom>
                  <a:blipFill rotWithShape="0">
                    <a:blip r:embed="rId19"/>
                    <a:stretch>
                      <a:fillRect b="-1538"/>
                    </a:stretch>
                  </a:blipFill>
                </p:spPr>
                <p:txBody>
                  <a:bodyPr/>
                  <a:lstStyle/>
                  <a:p>
                    <a:r>
                      <a:rPr lang="pt-BR">
                        <a:noFill/>
                      </a:rPr>
                      <a:t> </a:t>
                    </a:r>
                  </a:p>
                </p:txBody>
              </p:sp>
            </mc:Fallback>
          </mc:AlternateContent>
          <p:cxnSp>
            <p:nvCxnSpPr>
              <p:cNvPr id="78" name="Straight Connector 77"/>
              <p:cNvCxnSpPr/>
              <p:nvPr/>
            </p:nvCxnSpPr>
            <p:spPr>
              <a:xfrm>
                <a:off x="8788081" y="4728656"/>
                <a:ext cx="2432050" cy="1566841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79" name="Straight Connector 78"/>
              <p:cNvCxnSpPr/>
              <p:nvPr/>
            </p:nvCxnSpPr>
            <p:spPr>
              <a:xfrm flipV="1">
                <a:off x="10020518" y="4646639"/>
                <a:ext cx="621026" cy="847672"/>
              </a:xfrm>
              <a:prstGeom prst="line">
                <a:avLst/>
              </a:prstGeom>
              <a:ln w="127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83" name="Rectangle 82"/>
            <p:cNvSpPr/>
            <p:nvPr/>
          </p:nvSpPr>
          <p:spPr>
            <a:xfrm>
              <a:off x="9780977" y="1859869"/>
              <a:ext cx="1539460" cy="307777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pt-BR" sz="1400" dirty="0"/>
                <a:t>classificação linear</a:t>
              </a:r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84" name="TextBox 83"/>
                <p:cNvSpPr txBox="1"/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84" name="TextBox 8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0894980" y="3906817"/>
                  <a:ext cx="787400" cy="369332"/>
                </a:xfrm>
                <a:prstGeom prst="rect">
                  <a:avLst/>
                </a:prstGeom>
                <a:blipFill rotWithShape="0">
                  <a:blip r:embed="rId20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48763047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C4F48192-B348-4C3E-8621-D3755D2230F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Objetivo do curso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3DECB90-AFD9-4AC6-A356-C93A7442A6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3"/>
            <a:ext cx="8930268" cy="5032376"/>
          </a:xfrm>
        </p:spPr>
        <p:txBody>
          <a:bodyPr>
            <a:normAutofit/>
          </a:bodyPr>
          <a:lstStyle/>
          <a:p>
            <a:r>
              <a:rPr lang="pt-BR" dirty="0"/>
              <a:t>O objetivo principal do curso é apresentar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os </a:t>
            </a:r>
            <a:r>
              <a:rPr lang="pt-BR" b="1" i="1" dirty="0"/>
              <a:t>conceitos fundamentais </a:t>
            </a:r>
            <a:r>
              <a:rPr lang="pt-BR" dirty="0"/>
              <a:t>da teoria do aprendizado de máquina.</a:t>
            </a:r>
          </a:p>
          <a:p>
            <a:r>
              <a:rPr lang="pt-BR" dirty="0"/>
              <a:t>um </a:t>
            </a:r>
            <a:r>
              <a:rPr lang="pt-BR" b="1" i="1" dirty="0"/>
              <a:t>conjunto de ferramentas</a:t>
            </a:r>
            <a:r>
              <a:rPr lang="pt-BR" dirty="0"/>
              <a:t> (i.e., </a:t>
            </a:r>
            <a:r>
              <a:rPr lang="en-US" dirty="0" err="1"/>
              <a:t>algoritmos</a:t>
            </a:r>
            <a:r>
              <a:rPr lang="en-US" dirty="0"/>
              <a:t>, </a:t>
            </a:r>
            <a:r>
              <a:rPr lang="en-US" dirty="0" err="1" smtClean="0"/>
              <a:t>técnicas</a:t>
            </a:r>
            <a:r>
              <a:rPr lang="en-US" dirty="0" smtClean="0"/>
              <a:t>, </a:t>
            </a:r>
            <a:r>
              <a:rPr lang="en-US" dirty="0" err="1" smtClean="0"/>
              <a:t>métricas</a:t>
            </a:r>
            <a:r>
              <a:rPr lang="pt-BR" dirty="0" smtClean="0"/>
              <a:t>) </a:t>
            </a:r>
            <a:r>
              <a:rPr lang="pt-BR" dirty="0"/>
              <a:t>de aprendizado de máquina para solução de problemas.</a:t>
            </a:r>
          </a:p>
          <a:p>
            <a:r>
              <a:rPr lang="pt-BR" dirty="0"/>
              <a:t>Ao final do curso vocês devem ser capazes de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e discutir sobre os principais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Compreender a terminologia utilizada na área.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Entender o funcionamento de novos algoritmos de ML.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Aplicar algoritmos de ML para a resolução de problemas.</a:t>
            </a:r>
          </a:p>
        </p:txBody>
      </p:sp>
      <p:pic>
        <p:nvPicPr>
          <p:cNvPr id="3074" name="Picture 2" descr="Image result for machine learning">
            <a:extLst>
              <a:ext uri="{FF2B5EF4-FFF2-40B4-BE49-F238E27FC236}">
                <a16:creationId xmlns:a16="http://schemas.microsoft.com/office/drawing/2014/main" xmlns="" id="{78A93243-9634-4B0E-B1B2-37A218EAEA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942216" y="4583150"/>
            <a:ext cx="3249784" cy="227484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6" name="Picture 2" descr="Machine Learning | Informatec"/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679543" y="132931"/>
            <a:ext cx="3512457" cy="16201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092791309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30" name="Group 29"/>
          <p:cNvGrpSpPr/>
          <p:nvPr/>
        </p:nvGrpSpPr>
        <p:grpSpPr>
          <a:xfrm>
            <a:off x="3985525" y="1463116"/>
            <a:ext cx="3740834" cy="3838933"/>
            <a:chOff x="3985525" y="1463116"/>
            <a:chExt cx="3740834" cy="3838933"/>
          </a:xfrm>
        </p:grpSpPr>
        <p:cxnSp>
          <p:nvCxnSpPr>
            <p:cNvPr id="4" name="Straight Arrow Connector 3"/>
            <p:cNvCxnSpPr/>
            <p:nvPr/>
          </p:nvCxnSpPr>
          <p:spPr>
            <a:xfrm flipV="1">
              <a:off x="4379225" y="1852013"/>
              <a:ext cx="0" cy="2009104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" name="Straight Arrow Connector 4"/>
            <p:cNvCxnSpPr/>
            <p:nvPr/>
          </p:nvCxnSpPr>
          <p:spPr>
            <a:xfrm>
              <a:off x="4366525" y="3861117"/>
              <a:ext cx="2772000" cy="0"/>
            </a:xfrm>
            <a:prstGeom prst="straightConnector1">
              <a:avLst/>
            </a:prstGeom>
            <a:ln w="28575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6" name="Oval 5"/>
            <p:cNvSpPr/>
            <p:nvPr/>
          </p:nvSpPr>
          <p:spPr>
            <a:xfrm>
              <a:off x="4646532" y="3408603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Isosceles Triangle 6"/>
            <p:cNvSpPr/>
            <p:nvPr/>
          </p:nvSpPr>
          <p:spPr>
            <a:xfrm>
              <a:off x="5701241" y="22117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8" name="Straight Connector 7"/>
            <p:cNvCxnSpPr/>
            <p:nvPr/>
          </p:nvCxnSpPr>
          <p:spPr>
            <a:xfrm>
              <a:off x="4378008" y="2052975"/>
              <a:ext cx="1929023" cy="1784267"/>
            </a:xfrm>
            <a:prstGeom prst="line">
              <a:avLst/>
            </a:prstGeom>
            <a:ln w="127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Oval 8"/>
            <p:cNvSpPr/>
            <p:nvPr/>
          </p:nvSpPr>
          <p:spPr>
            <a:xfrm>
              <a:off x="4573149" y="3134479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4875354" y="3211752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095502" y="3400018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Oval 11"/>
            <p:cNvSpPr/>
            <p:nvPr/>
          </p:nvSpPr>
          <p:spPr>
            <a:xfrm>
              <a:off x="4896639" y="3524960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Oval 12"/>
            <p:cNvSpPr/>
            <p:nvPr/>
          </p:nvSpPr>
          <p:spPr>
            <a:xfrm>
              <a:off x="4731982" y="2881373"/>
              <a:ext cx="152400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Oval 13"/>
            <p:cNvSpPr/>
            <p:nvPr/>
          </p:nvSpPr>
          <p:spPr>
            <a:xfrm>
              <a:off x="5037497" y="2950061"/>
              <a:ext cx="146765" cy="154547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53641" y="23641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5567891" y="244667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5786966" y="26858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5139397" y="2261453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9" name="Isosceles Triangle 18"/>
            <p:cNvSpPr/>
            <p:nvPr/>
          </p:nvSpPr>
          <p:spPr>
            <a:xfrm>
              <a:off x="5392328" y="20466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0" name="Isosceles Triangle 19"/>
            <p:cNvSpPr/>
            <p:nvPr/>
          </p:nvSpPr>
          <p:spPr>
            <a:xfrm>
              <a:off x="5305485" y="2520729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21" name="Isosceles Triangle 20"/>
            <p:cNvSpPr/>
            <p:nvPr/>
          </p:nvSpPr>
          <p:spPr>
            <a:xfrm>
              <a:off x="6006041" y="2516526"/>
              <a:ext cx="133350" cy="165100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2" name="Rectangle 21"/>
                <p:cNvSpPr/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2" name="Rectangle 21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36401" y="3417567"/>
                  <a:ext cx="521168" cy="400110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1538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3" name="Rectangle 22"/>
                <p:cNvSpPr/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sz="2000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sz="2000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sz="2000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sz="2000" dirty="0"/>
                </a:p>
              </p:txBody>
            </p:sp>
          </mc:Choice>
          <mc:Fallback xmlns="">
            <p:sp>
              <p:nvSpPr>
                <p:cNvPr id="23" name="Rectangle 22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169978" y="2943406"/>
                  <a:ext cx="515206" cy="400110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4" name="TextBox 23"/>
                <p:cNvSpPr txBox="1"/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38959" y="3696017"/>
                  <a:ext cx="787400" cy="369332"/>
                </a:xfrm>
                <a:prstGeom prst="rect">
                  <a:avLst/>
                </a:prstGeom>
                <a:blipFill rotWithShape="0"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5" name="TextBox 24"/>
                <p:cNvSpPr txBox="1"/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5" name="TextBox 2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985525" y="1463116"/>
                  <a:ext cx="787400" cy="369332"/>
                </a:xfrm>
                <a:prstGeom prst="rect">
                  <a:avLst/>
                </a:prstGeom>
                <a:blipFill rotWithShape="0">
                  <a:blip r:embed="rId5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Rectangle 25"/>
                <p:cNvSpPr/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6" name="Rectangle 25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651975" y="3935664"/>
                  <a:ext cx="1136850" cy="369332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7" name="Rectangle 26"/>
                <p:cNvSpPr/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7" name="Rectangle 26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052160" y="1546984"/>
                  <a:ext cx="1136850" cy="369332"/>
                </a:xfrm>
                <a:prstGeom prst="rect">
                  <a:avLst/>
                </a:prstGeom>
                <a:blipFill rotWithShape="0">
                  <a:blip r:embed="rId7"/>
                  <a:stretch>
                    <a:fillRect b="-666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8" name="Rectangle 27"/>
                <p:cNvSpPr/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</p:spPr>
              <p:txBody>
                <a:bodyPr wrap="square">
                  <a:spAutoFit/>
                </a:bodyPr>
                <a:lstStyle/>
                <a:p>
                  <a:pPr algn="ctr"/>
                  <a:r>
                    <a:rPr lang="pt-BR" dirty="0"/>
                    <a:t>Superfície </a:t>
                  </a:r>
                  <a:r>
                    <a:rPr lang="pt-BR" b="0" dirty="0"/>
                    <a:t>de decisão, </a:t>
                  </a:r>
                </a:p>
                <a:p>
                  <a:pPr algn="ctr"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pt-BR" b="0" i="1" smtClean="0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8" name="Rectangle 2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048546" y="4378719"/>
                  <a:ext cx="1273415" cy="923330"/>
                </a:xfrm>
                <a:prstGeom prst="rect">
                  <a:avLst/>
                </a:prstGeom>
                <a:blipFill rotWithShape="0">
                  <a:blip r:embed="rId8"/>
                  <a:stretch>
                    <a:fillRect l="-2392" t="-3289" r="-6220" b="-1974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9" name="Curved Connector 28"/>
            <p:cNvCxnSpPr>
              <a:endCxn id="28" idx="0"/>
            </p:cNvCxnSpPr>
            <p:nvPr/>
          </p:nvCxnSpPr>
          <p:spPr>
            <a:xfrm rot="16200000" flipH="1">
              <a:off x="6215621" y="3909086"/>
              <a:ext cx="561042" cy="378224"/>
            </a:xfrm>
            <a:prstGeom prst="curvedConnector3">
              <a:avLst>
                <a:gd name="adj1" fmla="val 50000"/>
              </a:avLst>
            </a:prstGeom>
            <a:ln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</p:spTree>
    <p:extLst>
      <p:ext uri="{BB962C8B-B14F-4D97-AF65-F5344CB8AC3E}">
        <p14:creationId xmlns:p14="http://schemas.microsoft.com/office/powerpoint/2010/main" val="341164818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/>
          <p:cNvGrpSpPr/>
          <p:nvPr/>
        </p:nvGrpSpPr>
        <p:grpSpPr>
          <a:xfrm>
            <a:off x="3686453" y="1664905"/>
            <a:ext cx="4154411" cy="3073148"/>
            <a:chOff x="4781484" y="1471556"/>
            <a:chExt cx="4154411" cy="3073148"/>
          </a:xfrm>
        </p:grpSpPr>
        <p:sp>
          <p:nvSpPr>
            <p:cNvPr id="5" name="Oval 4"/>
            <p:cNvSpPr/>
            <p:nvPr/>
          </p:nvSpPr>
          <p:spPr>
            <a:xfrm>
              <a:off x="5329942" y="2900769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6" name="Isosceles Triangle 5"/>
            <p:cNvSpPr/>
            <p:nvPr/>
          </p:nvSpPr>
          <p:spPr>
            <a:xfrm>
              <a:off x="6475659" y="275941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7" name="Oval 6"/>
            <p:cNvSpPr/>
            <p:nvPr/>
          </p:nvSpPr>
          <p:spPr>
            <a:xfrm>
              <a:off x="5305099" y="2146283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8" name="Oval 7"/>
            <p:cNvSpPr/>
            <p:nvPr/>
          </p:nvSpPr>
          <p:spPr>
            <a:xfrm>
              <a:off x="5689347" y="26519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9" name="Oval 8"/>
            <p:cNvSpPr/>
            <p:nvPr/>
          </p:nvSpPr>
          <p:spPr>
            <a:xfrm>
              <a:off x="5535745" y="2230041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0" name="Oval 9"/>
            <p:cNvSpPr/>
            <p:nvPr/>
          </p:nvSpPr>
          <p:spPr>
            <a:xfrm>
              <a:off x="5353717" y="2494983"/>
              <a:ext cx="193774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1" name="Oval 10"/>
            <p:cNvSpPr/>
            <p:nvPr/>
          </p:nvSpPr>
          <p:spPr>
            <a:xfrm>
              <a:off x="5970773" y="230769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2" name="Isosceles Triangle 11"/>
            <p:cNvSpPr/>
            <p:nvPr/>
          </p:nvSpPr>
          <p:spPr>
            <a:xfrm>
              <a:off x="6659487" y="387343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3" name="Isosceles Triangle 12"/>
            <p:cNvSpPr/>
            <p:nvPr/>
          </p:nvSpPr>
          <p:spPr>
            <a:xfrm>
              <a:off x="6268346" y="3547330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4" name="Isosceles Triangle 13"/>
            <p:cNvSpPr/>
            <p:nvPr/>
          </p:nvSpPr>
          <p:spPr>
            <a:xfrm>
              <a:off x="5738153" y="3894891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5" name="Isosceles Triangle 14"/>
            <p:cNvSpPr/>
            <p:nvPr/>
          </p:nvSpPr>
          <p:spPr>
            <a:xfrm>
              <a:off x="5865128" y="339083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6" name="Isosceles Triangle 15"/>
            <p:cNvSpPr/>
            <p:nvPr/>
          </p:nvSpPr>
          <p:spPr>
            <a:xfrm>
              <a:off x="6088948" y="3035955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7" name="Isosceles Triangle 16"/>
            <p:cNvSpPr/>
            <p:nvPr/>
          </p:nvSpPr>
          <p:spPr>
            <a:xfrm>
              <a:off x="6088892" y="3760762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18" name="Isosceles Triangle 17"/>
            <p:cNvSpPr/>
            <p:nvPr/>
          </p:nvSpPr>
          <p:spPr>
            <a:xfrm>
              <a:off x="6920054" y="2244819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19" name="Rectangle 18"/>
                <p:cNvSpPr/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&gt;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19" name="Rectangle 18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416522" y="2924650"/>
                  <a:ext cx="1487074" cy="369332"/>
                </a:xfrm>
                <a:prstGeom prst="rect">
                  <a:avLst/>
                </a:prstGeom>
                <a:blipFill rotWithShape="0">
                  <a:blip r:embed="rId2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0" name="Rectangle 19"/>
                <p:cNvSpPr/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i="1">
                                <a:latin typeface="Cambria Math" panose="02040503050406030204" pitchFamily="18" charset="0"/>
                              </a:rPr>
                              <m:t>𝑅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:</m:t>
                        </m:r>
                        <m:r>
                          <a:rPr lang="pt-BR" i="1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i="1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&lt;</m:t>
                        </m:r>
                        <m:r>
                          <a:rPr lang="pt-BR" i="1"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0" name="Rectangle 19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720241" y="1527875"/>
                  <a:ext cx="1481752" cy="369332"/>
                </a:xfrm>
                <a:prstGeom prst="rect">
                  <a:avLst/>
                </a:prstGeom>
                <a:blipFill rotWithShape="0">
                  <a:blip r:embed="rId3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1" name="TextBox 20"/>
                <p:cNvSpPr txBox="1"/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1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24" name="TextBox 23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360168" y="4019497"/>
                  <a:ext cx="1001167" cy="467070"/>
                </a:xfrm>
                <a:prstGeom prst="rect">
                  <a:avLst/>
                </a:prstGeom>
                <a:blipFill rotWithShape="0">
                  <a:blip r:embed="rId6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22" name="Rectangle 21"/>
            <p:cNvSpPr/>
            <p:nvPr/>
          </p:nvSpPr>
          <p:spPr>
            <a:xfrm>
              <a:off x="6140461" y="1526710"/>
              <a:ext cx="184731" cy="369332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endParaRPr lang="pt-BR" dirty="0"/>
            </a:p>
          </p:txBody>
        </p:sp>
        <p:sp>
          <p:nvSpPr>
            <p:cNvPr id="23" name="Rectangle 22"/>
            <p:cNvSpPr/>
            <p:nvPr/>
          </p:nvSpPr>
          <p:spPr>
            <a:xfrm rot="5400000">
              <a:off x="5250191" y="3686716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cxnSp>
          <p:nvCxnSpPr>
            <p:cNvPr id="24" name="Straight Arrow Connector 23"/>
            <p:cNvCxnSpPr/>
            <p:nvPr/>
          </p:nvCxnSpPr>
          <p:spPr>
            <a:xfrm>
              <a:off x="5252394" y="4227065"/>
              <a:ext cx="2412000" cy="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5" name="Straight Arrow Connector 24"/>
            <p:cNvCxnSpPr/>
            <p:nvPr/>
          </p:nvCxnSpPr>
          <p:spPr>
            <a:xfrm flipV="1">
              <a:off x="5252394" y="1827380"/>
              <a:ext cx="0" cy="2412000"/>
            </a:xfrm>
            <a:prstGeom prst="straightConnector1">
              <a:avLst/>
            </a:prstGeom>
            <a:ln w="127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26" name="TextBox 25"/>
                <p:cNvSpPr txBox="1"/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sSub>
                          <m:sSubPr>
                            <m:ctrlPr>
                              <a:rPr lang="pt-BR" i="1" smtClean="0">
                                <a:latin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𝑥</m:t>
                            </m:r>
                          </m:e>
                          <m:sub>
                            <m:r>
                              <a:rPr lang="pt-BR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b>
                        </m:sSub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45" name="TextBox 44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781484" y="1471556"/>
                  <a:ext cx="1001167" cy="467070"/>
                </a:xfrm>
                <a:prstGeom prst="rect">
                  <a:avLst/>
                </a:prstGeom>
                <a:blipFill rotWithShape="0">
                  <a:blip r:embed="rId9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7" name="Straight Connector 26"/>
            <p:cNvCxnSpPr/>
            <p:nvPr/>
          </p:nvCxnSpPr>
          <p:spPr>
            <a:xfrm flipV="1">
              <a:off x="5251694" y="2065591"/>
              <a:ext cx="1627631" cy="1621882"/>
            </a:xfrm>
            <a:prstGeom prst="line">
              <a:avLst/>
            </a:prstGeom>
            <a:ln w="28575">
              <a:solidFill>
                <a:srgbClr val="00B05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28" name="TextBox 27"/>
            <p:cNvSpPr txBox="1"/>
            <p:nvPr/>
          </p:nvSpPr>
          <p:spPr>
            <a:xfrm>
              <a:off x="5074370" y="4180493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0</a:t>
              </a:r>
            </a:p>
          </p:txBody>
        </p:sp>
        <p:sp>
          <p:nvSpPr>
            <p:cNvPr id="29" name="TextBox 28"/>
            <p:cNvSpPr txBox="1"/>
            <p:nvPr/>
          </p:nvSpPr>
          <p:spPr>
            <a:xfrm>
              <a:off x="5024915" y="3544589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0" name="TextBox 29"/>
            <p:cNvSpPr txBox="1"/>
            <p:nvPr/>
          </p:nvSpPr>
          <p:spPr>
            <a:xfrm>
              <a:off x="5024915" y="300922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1" name="TextBox 30"/>
            <p:cNvSpPr txBox="1"/>
            <p:nvPr/>
          </p:nvSpPr>
          <p:spPr>
            <a:xfrm>
              <a:off x="5024915" y="246968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2" name="TextBox 31"/>
            <p:cNvSpPr txBox="1"/>
            <p:nvPr/>
          </p:nvSpPr>
          <p:spPr>
            <a:xfrm>
              <a:off x="5025998" y="1946408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3" name="TextBox 32"/>
            <p:cNvSpPr txBox="1"/>
            <p:nvPr/>
          </p:nvSpPr>
          <p:spPr>
            <a:xfrm>
              <a:off x="5663911" y="4194402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1</a:t>
              </a:r>
            </a:p>
          </p:txBody>
        </p:sp>
        <p:sp>
          <p:nvSpPr>
            <p:cNvPr id="34" name="TextBox 33"/>
            <p:cNvSpPr txBox="1"/>
            <p:nvPr/>
          </p:nvSpPr>
          <p:spPr>
            <a:xfrm>
              <a:off x="6204000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2</a:t>
              </a:r>
            </a:p>
          </p:txBody>
        </p:sp>
        <p:sp>
          <p:nvSpPr>
            <p:cNvPr id="35" name="TextBox 34"/>
            <p:cNvSpPr txBox="1"/>
            <p:nvPr/>
          </p:nvSpPr>
          <p:spPr>
            <a:xfrm>
              <a:off x="6754934" y="4193807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3</a:t>
              </a:r>
            </a:p>
          </p:txBody>
        </p:sp>
        <p:sp>
          <p:nvSpPr>
            <p:cNvPr id="36" name="TextBox 35"/>
            <p:cNvSpPr txBox="1"/>
            <p:nvPr/>
          </p:nvSpPr>
          <p:spPr>
            <a:xfrm>
              <a:off x="7277932" y="4193465"/>
              <a:ext cx="334672" cy="350302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pt-BR" sz="1200" dirty="0"/>
                <a:t>4</a:t>
              </a:r>
            </a:p>
          </p:txBody>
        </p:sp>
        <p:sp>
          <p:nvSpPr>
            <p:cNvPr id="37" name="Rectangle 36"/>
            <p:cNvSpPr/>
            <p:nvPr/>
          </p:nvSpPr>
          <p:spPr>
            <a:xfrm rot="5400000">
              <a:off x="5794458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8" name="Rectangle 37"/>
            <p:cNvSpPr/>
            <p:nvPr/>
          </p:nvSpPr>
          <p:spPr>
            <a:xfrm rot="5400000">
              <a:off x="6337913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39" name="Rectangle 38"/>
            <p:cNvSpPr/>
            <p:nvPr/>
          </p:nvSpPr>
          <p:spPr>
            <a:xfrm rot="5400000">
              <a:off x="6879325" y="369034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0" name="Rectangle 39"/>
            <p:cNvSpPr/>
            <p:nvPr/>
          </p:nvSpPr>
          <p:spPr>
            <a:xfrm rot="5400000">
              <a:off x="5253990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1" name="Rectangle 40"/>
            <p:cNvSpPr/>
            <p:nvPr/>
          </p:nvSpPr>
          <p:spPr>
            <a:xfrm rot="5400000">
              <a:off x="5795508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2" name="Rectangle 41"/>
            <p:cNvSpPr/>
            <p:nvPr/>
          </p:nvSpPr>
          <p:spPr>
            <a:xfrm rot="5400000">
              <a:off x="6337913" y="314747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3" name="Rectangle 42"/>
            <p:cNvSpPr/>
            <p:nvPr/>
          </p:nvSpPr>
          <p:spPr>
            <a:xfrm rot="5400000">
              <a:off x="6879325" y="314578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4" name="Rectangle 43"/>
            <p:cNvSpPr/>
            <p:nvPr/>
          </p:nvSpPr>
          <p:spPr>
            <a:xfrm rot="5400000">
              <a:off x="5252850" y="2605657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5" name="Rectangle 44"/>
            <p:cNvSpPr/>
            <p:nvPr/>
          </p:nvSpPr>
          <p:spPr>
            <a:xfrm rot="5400000">
              <a:off x="5794739" y="260557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6" name="Rectangle 45"/>
            <p:cNvSpPr/>
            <p:nvPr/>
          </p:nvSpPr>
          <p:spPr>
            <a:xfrm rot="5400000">
              <a:off x="6337913" y="2605213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7" name="Rectangle 46"/>
            <p:cNvSpPr/>
            <p:nvPr/>
          </p:nvSpPr>
          <p:spPr>
            <a:xfrm rot="5400000">
              <a:off x="6876584" y="260681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8" name="Rectangle 47"/>
            <p:cNvSpPr/>
            <p:nvPr/>
          </p:nvSpPr>
          <p:spPr>
            <a:xfrm rot="5400000">
              <a:off x="5255448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49" name="Rectangle 48"/>
            <p:cNvSpPr/>
            <p:nvPr/>
          </p:nvSpPr>
          <p:spPr>
            <a:xfrm rot="5400000">
              <a:off x="5797975" y="2067041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0" name="Rectangle 49"/>
            <p:cNvSpPr/>
            <p:nvPr/>
          </p:nvSpPr>
          <p:spPr>
            <a:xfrm rot="5400000">
              <a:off x="6336382" y="2067619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1" name="Rectangle 50"/>
            <p:cNvSpPr/>
            <p:nvPr/>
          </p:nvSpPr>
          <p:spPr>
            <a:xfrm rot="5400000">
              <a:off x="6877913" y="2066200"/>
              <a:ext cx="540000" cy="540000"/>
            </a:xfrm>
            <a:prstGeom prst="rect">
              <a:avLst/>
            </a:prstGeom>
            <a:noFill/>
            <a:ln w="3175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2" name="Isosceles Triangle 51"/>
            <p:cNvSpPr/>
            <p:nvPr/>
          </p:nvSpPr>
          <p:spPr>
            <a:xfrm>
              <a:off x="5518764" y="347600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3" name="Isosceles Triangle 52"/>
            <p:cNvSpPr/>
            <p:nvPr/>
          </p:nvSpPr>
          <p:spPr>
            <a:xfrm>
              <a:off x="6594489" y="3181056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4" name="Isosceles Triangle 53"/>
            <p:cNvSpPr/>
            <p:nvPr/>
          </p:nvSpPr>
          <p:spPr>
            <a:xfrm>
              <a:off x="6993083" y="2692118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5" name="Isosceles Triangle 54"/>
            <p:cNvSpPr/>
            <p:nvPr/>
          </p:nvSpPr>
          <p:spPr>
            <a:xfrm>
              <a:off x="5376898" y="3856497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6" name="Isosceles Triangle 55"/>
            <p:cNvSpPr/>
            <p:nvPr/>
          </p:nvSpPr>
          <p:spPr>
            <a:xfrm>
              <a:off x="6680555" y="2380414"/>
              <a:ext cx="169552" cy="208791"/>
            </a:xfrm>
            <a:prstGeom prst="triangle">
              <a:avLst/>
            </a:prstGeom>
            <a:solidFill>
              <a:srgbClr val="FF0000"/>
            </a:solidFill>
            <a:ln>
              <a:solidFill>
                <a:srgbClr val="FF000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p:sp>
          <p:nvSpPr>
            <p:cNvPr id="57" name="Oval 56"/>
            <p:cNvSpPr/>
            <p:nvPr/>
          </p:nvSpPr>
          <p:spPr>
            <a:xfrm>
              <a:off x="6262720" y="2120164"/>
              <a:ext cx="186609" cy="195445"/>
            </a:xfrm>
            <a:prstGeom prst="ellipse">
              <a:avLst/>
            </a:prstGeom>
            <a:solidFill>
              <a:schemeClr val="accent5"/>
            </a:solidFill>
            <a:ln>
              <a:solidFill>
                <a:schemeClr val="accent5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58" name="Rectangle 57"/>
                <p:cNvSpPr/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</p:spPr>
              <p:txBody>
                <a:bodyPr wrap="none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pt-BR" b="0" i="1" smtClean="0">
                            <a:latin typeface="Cambria Math" panose="02040503050406030204" pitchFamily="18" charset="0"/>
                          </a:rPr>
                          <m:t>𝑔</m:t>
                        </m:r>
                        <m:d>
                          <m:dPr>
                            <m:ctrlPr>
                              <a:rPr lang="pt-BR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pt-BR" b="1" i="1" smtClean="0">
                                <a:latin typeface="Cambria Math" panose="02040503050406030204" pitchFamily="18" charset="0"/>
                              </a:rPr>
                              <m:t>𝒙</m:t>
                            </m:r>
                          </m:e>
                        </m:d>
                        <m:r>
                          <a:rPr lang="pt-BR" b="0" i="0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pt-BR" dirty="0"/>
                </a:p>
              </p:txBody>
            </p:sp>
          </mc:Choice>
          <mc:Fallback xmlns="">
            <p:sp>
              <p:nvSpPr>
                <p:cNvPr id="58" name="Rectangle 57"/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799045" y="1569141"/>
                  <a:ext cx="1136850" cy="369332"/>
                </a:xfrm>
                <a:prstGeom prst="rect">
                  <a:avLst/>
                </a:prstGeom>
                <a:blipFill rotWithShape="0">
                  <a:blip r:embed="rId10"/>
                  <a:stretch>
                    <a:fillRect b="-6557"/>
                  </a:stretch>
                </a:blipFill>
              </p:spPr>
              <p:txBody>
                <a:bodyPr/>
                <a:lstStyle/>
                <a:p>
                  <a:r>
                    <a:rPr lang="pt-BR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59" name="Freeform 58"/>
            <p:cNvSpPr/>
            <p:nvPr/>
          </p:nvSpPr>
          <p:spPr>
            <a:xfrm>
              <a:off x="6868177" y="1780064"/>
              <a:ext cx="993278" cy="279397"/>
            </a:xfrm>
            <a:custGeom>
              <a:avLst/>
              <a:gdLst>
                <a:gd name="connsiteX0" fmla="*/ 0 w 751114"/>
                <a:gd name="connsiteY0" fmla="*/ 212271 h 212271"/>
                <a:gd name="connsiteX1" fmla="*/ 751114 w 751114"/>
                <a:gd name="connsiteY1" fmla="*/ 0 h 21227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</a:cxnLst>
              <a:rect l="l" t="t" r="r" b="b"/>
              <a:pathLst>
                <a:path w="751114" h="212271">
                  <a:moveTo>
                    <a:pt x="0" y="212271"/>
                  </a:moveTo>
                  <a:cubicBezTo>
                    <a:pt x="269421" y="131989"/>
                    <a:pt x="538843" y="51707"/>
                    <a:pt x="751114" y="0"/>
                  </a:cubicBezTo>
                </a:path>
              </a:pathLst>
            </a:custGeom>
            <a:noFill/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pt-BR"/>
            </a:p>
          </p:txBody>
        </p:sp>
      </p:grpSp>
    </p:spTree>
    <p:extLst>
      <p:ext uri="{BB962C8B-B14F-4D97-AF65-F5344CB8AC3E}">
        <p14:creationId xmlns:p14="http://schemas.microsoft.com/office/powerpoint/2010/main" val="190019802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Critérios de Avaliação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14006"/>
            <a:ext cx="8667750" cy="5343994"/>
          </a:xfrm>
        </p:spPr>
        <p:txBody>
          <a:bodyPr>
            <a:normAutofit/>
          </a:bodyPr>
          <a:lstStyle/>
          <a:p>
            <a:r>
              <a:rPr lang="pt-BR" b="1" i="1" dirty="0">
                <a:solidFill>
                  <a:srgbClr val="00B050"/>
                </a:solidFill>
              </a:rPr>
              <a:t>Dois (2) trabalhos em grupo </a:t>
            </a:r>
            <a:r>
              <a:rPr lang="pt-BR" dirty="0"/>
              <a:t>com peso de 85%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Envolvem questões práticas e/ou teóricas.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b="1" dirty="0">
                <a:solidFill>
                  <a:srgbClr val="00B050"/>
                </a:solidFill>
              </a:rPr>
              <a:t>Uma parte </a:t>
            </a:r>
            <a:r>
              <a:rPr lang="pt-BR" b="1" dirty="0">
                <a:solidFill>
                  <a:srgbClr val="FF0000"/>
                </a:solidFill>
              </a:rPr>
              <a:t>de cada </a:t>
            </a:r>
            <a:r>
              <a:rPr lang="pt-BR" b="1" dirty="0">
                <a:solidFill>
                  <a:srgbClr val="00B050"/>
                </a:solidFill>
              </a:rPr>
              <a:t>trabalho será feita </a:t>
            </a:r>
            <a:r>
              <a:rPr lang="pt-BR" b="1" dirty="0">
                <a:solidFill>
                  <a:srgbClr val="7030A0"/>
                </a:solidFill>
              </a:rPr>
              <a:t>presencialmente</a:t>
            </a:r>
            <a:r>
              <a:rPr lang="pt-BR" dirty="0"/>
              <a:t>.</a:t>
            </a:r>
          </a:p>
          <a:p>
            <a:r>
              <a:rPr lang="pt-BR" dirty="0"/>
              <a:t>Dois (2) conjuntos de exercícios (</a:t>
            </a:r>
            <a:r>
              <a:rPr lang="pt-BR" b="1" i="1" dirty="0">
                <a:solidFill>
                  <a:srgbClr val="00B050"/>
                </a:solidFill>
              </a:rPr>
              <a:t>quizzes e laboratórios</a:t>
            </a:r>
            <a:r>
              <a:rPr lang="pt-BR" dirty="0"/>
              <a:t>) com peso de 15% cada.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Devem ser resolvidos de forma </a:t>
            </a:r>
            <a:r>
              <a:rPr lang="pt-BR" b="1" i="1" dirty="0">
                <a:solidFill>
                  <a:srgbClr val="FF0000"/>
                </a:solidFill>
              </a:rPr>
              <a:t>individual.</a:t>
            </a:r>
            <a:endParaRPr lang="pt-BR" dirty="0"/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Exercícios serão atribuídos e entregues através do MS Teams.</a:t>
            </a:r>
          </a:p>
          <a:p>
            <a:r>
              <a:rPr lang="pt-BR" dirty="0"/>
              <a:t>Extra: 10% da nota da FETIN na segunda nota.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O trabalho precisa usar IA.</a:t>
            </a:r>
          </a:p>
          <a:p>
            <a:r>
              <a:rPr lang="pt-BR" b="1" dirty="0"/>
              <a:t>Frequência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Gerada automaticamente pelo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Por favor, acompanhem suas frequências no portal.</a:t>
            </a:r>
          </a:p>
          <a:p>
            <a:pPr>
              <a:buFont typeface="Wingdings" panose="05000000000000000000" pitchFamily="2" charset="2"/>
              <a:buChar char="§"/>
            </a:pPr>
            <a:endParaRPr lang="pt-BR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48800" y="889403"/>
            <a:ext cx="2514600" cy="1819275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315450" y="2978715"/>
            <a:ext cx="2533650" cy="1809750"/>
          </a:xfrm>
          <a:prstGeom prst="rect">
            <a:avLst/>
          </a:prstGeom>
        </p:spPr>
      </p:pic>
      <p:pic>
        <p:nvPicPr>
          <p:cNvPr id="6" name="Picture 5"/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8496300" y="5134702"/>
            <a:ext cx="2857500" cy="1600200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7077456" y="76201"/>
            <a:ext cx="2037969" cy="1356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83792452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Cronograma</a:t>
            </a:r>
            <a:endParaRPr lang="en-US" dirty="0"/>
          </a:p>
        </p:txBody>
      </p:sp>
      <p:graphicFrame>
        <p:nvGraphicFramePr>
          <p:cNvPr id="4" name="Tabela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24304697"/>
              </p:ext>
            </p:extLst>
          </p:nvPr>
        </p:nvGraphicFramePr>
        <p:xfrm>
          <a:off x="838200" y="1375493"/>
          <a:ext cx="11049001" cy="5256278"/>
        </p:xfrm>
        <a:graphic>
          <a:graphicData uri="http://schemas.openxmlformats.org/drawingml/2006/table">
            <a:tbl>
              <a:tblPr/>
              <a:tblGrid>
                <a:gridCol w="967543">
                  <a:extLst>
                    <a:ext uri="{9D8B030D-6E8A-4147-A177-3AD203B41FA5}">
                      <a16:colId xmlns:a16="http://schemas.microsoft.com/office/drawing/2014/main" xmlns="" val="20000"/>
                    </a:ext>
                  </a:extLst>
                </a:gridCol>
                <a:gridCol w="1252623">
                  <a:extLst>
                    <a:ext uri="{9D8B030D-6E8A-4147-A177-3AD203B41FA5}">
                      <a16:colId xmlns:a16="http://schemas.microsoft.com/office/drawing/2014/main" xmlns="" val="20001"/>
                    </a:ext>
                  </a:extLst>
                </a:gridCol>
                <a:gridCol w="1028015">
                  <a:extLst>
                    <a:ext uri="{9D8B030D-6E8A-4147-A177-3AD203B41FA5}">
                      <a16:colId xmlns:a16="http://schemas.microsoft.com/office/drawing/2014/main" xmlns="" val="20002"/>
                    </a:ext>
                  </a:extLst>
                </a:gridCol>
                <a:gridCol w="1485744">
                  <a:extLst>
                    <a:ext uri="{9D8B030D-6E8A-4147-A177-3AD203B41FA5}">
                      <a16:colId xmlns:a16="http://schemas.microsoft.com/office/drawing/2014/main" xmlns="" val="20003"/>
                    </a:ext>
                  </a:extLst>
                </a:gridCol>
                <a:gridCol w="6315076">
                  <a:extLst>
                    <a:ext uri="{9D8B030D-6E8A-4147-A177-3AD203B41FA5}">
                      <a16:colId xmlns:a16="http://schemas.microsoft.com/office/drawing/2014/main" xmlns="" val="20004"/>
                    </a:ext>
                  </a:extLst>
                </a:gridCol>
              </a:tblGrid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Aula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effectLst/>
                        </a:rPr>
                        <a:t>Data</a:t>
                      </a: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Dia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b="1" dirty="0">
                          <a:effectLst/>
                        </a:rPr>
                        <a:t>Horário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effectLst/>
                        </a:rPr>
                        <a:t>Atividade</a:t>
                      </a:r>
                      <a:endParaRPr lang="en-US" sz="1400" b="1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Sábado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rowSpan="20">
                  <a:txBody>
                    <a:bodyPr/>
                    <a:lstStyle/>
                    <a:p>
                      <a:pPr algn="ctr" rtl="0" fontAlgn="b"/>
                      <a:r>
                        <a:rPr lang="pt-BR" sz="1400" dirty="0">
                          <a:effectLst/>
                        </a:rPr>
                        <a:t>10:00 às 11:40</a:t>
                      </a:r>
                    </a:p>
                  </a:txBody>
                  <a:tcPr marL="10288" marR="10288" marT="6859" marB="6859" anchor="ctr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1"/>
                  </a:ext>
                </a:extLst>
              </a:tr>
              <a:tr h="123890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9/8/2025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16/8/2025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23/8/2025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4"/>
                  </a:ext>
                </a:extLst>
              </a:tr>
              <a:tr h="232125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30/8/2025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/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20/9/2025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27/9/2025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0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4/10/2025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0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effectLst/>
                          <a:latin typeface="+mn-lt"/>
                          <a:ea typeface="+mn-ea"/>
                          <a:cs typeface="+mn-cs"/>
                        </a:rPr>
                        <a:t>11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11/10/2025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1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12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i="0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18/10/2025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2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13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25/10/2025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3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14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4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8/11/2025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5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solidFill>
                            <a:srgbClr val="00B0F0"/>
                          </a:solidFill>
                          <a:effectLst/>
                        </a:rPr>
                        <a:t>16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rgbClr val="00B0F0"/>
                          </a:solidFill>
                          <a:latin typeface="+mn-lt"/>
                          <a:ea typeface="+mn-ea"/>
                          <a:cs typeface="+mn-cs"/>
                        </a:rPr>
                        <a:t>15/11/2025*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b="1" dirty="0">
                        <a:solidFill>
                          <a:srgbClr val="00B05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6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>
                          <a:solidFill>
                            <a:srgbClr val="FF0000"/>
                          </a:solidFill>
                          <a:effectLst/>
                        </a:rPr>
                        <a:t>17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kern="1200" dirty="0">
                          <a:solidFill>
                            <a:srgbClr val="FF0000"/>
                          </a:solidFill>
                          <a:latin typeface="+mn-lt"/>
                          <a:ea typeface="+mn-ea"/>
                          <a:cs typeface="+mn-cs"/>
                        </a:rPr>
                        <a:t>22/11/2025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Avaliação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Presencial</a:t>
                      </a:r>
                      <a:r>
                        <a:rPr lang="en-US" sz="1400" b="1" dirty="0">
                          <a:solidFill>
                            <a:srgbClr val="00B050"/>
                          </a:solidFill>
                          <a:effectLst/>
                        </a:rPr>
                        <a:t> II (</a:t>
                      </a:r>
                      <a:r>
                        <a:rPr lang="en-US" sz="1400" b="1" dirty="0" err="1">
                          <a:solidFill>
                            <a:srgbClr val="00B050"/>
                          </a:solidFill>
                          <a:effectLst/>
                        </a:rPr>
                        <a:t>Projeto</a:t>
                      </a:r>
                      <a:r>
                        <a:rPr lang="en-US" sz="1400" b="1" baseline="0" dirty="0">
                          <a:solidFill>
                            <a:srgbClr val="00B050"/>
                          </a:solidFill>
                          <a:effectLst/>
                        </a:rPr>
                        <a:t> II) </a:t>
                      </a:r>
                      <a:r>
                        <a:rPr lang="en-US" sz="1400" b="1" baseline="0" dirty="0">
                          <a:solidFill>
                            <a:srgbClr val="FF0000"/>
                          </a:solidFill>
                          <a:effectLst/>
                        </a:rPr>
                        <a:t>(Sala I-XX)</a:t>
                      </a:r>
                      <a:endParaRPr lang="en-US" sz="1400" b="1" dirty="0">
                        <a:solidFill>
                          <a:srgbClr val="FF0000"/>
                        </a:solidFill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7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18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29/11/2025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8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19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6/12/2025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/>
                        <a:t>Introdução</a:t>
                      </a:r>
                      <a:r>
                        <a:rPr lang="pt-BR" sz="1400" baseline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19"/>
                  </a:ext>
                </a:extLst>
              </a:tr>
              <a:tr h="232673">
                <a:tc>
                  <a:txBody>
                    <a:bodyPr/>
                    <a:lstStyle/>
                    <a:p>
                      <a:pPr algn="ctr" rtl="0" fontAlgn="b"/>
                      <a:r>
                        <a:rPr lang="en-US" sz="1400" dirty="0">
                          <a:effectLst/>
                        </a:rPr>
                        <a:t>20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marL="0" algn="ctr" defTabSz="914400" rtl="0" eaLnBrk="1" fontAlgn="b" latinLnBrk="0" hangingPunct="1"/>
                      <a:r>
                        <a:rPr lang="en-US" sz="1400" kern="1200" dirty="0">
                          <a:solidFill>
                            <a:schemeClr val="tx1"/>
                          </a:solidFill>
                          <a:latin typeface="+mn-lt"/>
                          <a:ea typeface="+mn-ea"/>
                          <a:cs typeface="+mn-cs"/>
                        </a:rPr>
                        <a:t>13/12/2025</a:t>
                      </a:r>
                    </a:p>
                  </a:txBody>
                  <a:tcPr marL="28575" marR="28575" marT="19050" marB="19050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pPr algn="ctr" rtl="0" fontAlgn="b"/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 vMerge="1">
                  <a:txBody>
                    <a:bodyPr/>
                    <a:lstStyle/>
                    <a:p>
                      <a:endParaRPr 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 rtl="0" fontAlgn="b"/>
                      <a:r>
                        <a:rPr lang="pt-BR" sz="1400" dirty="0"/>
                        <a:t>Introdução</a:t>
                      </a:r>
                      <a:r>
                        <a:rPr lang="pt-BR" sz="1400" baseline="0" dirty="0"/>
                        <a:t> ao Aprendizado de Máquina</a:t>
                      </a:r>
                      <a:endParaRPr lang="en-US" sz="1400" dirty="0">
                        <a:effectLst/>
                      </a:endParaRPr>
                    </a:p>
                  </a:txBody>
                  <a:tcPr marL="10288" marR="10288" marT="6859" marB="6859" anchor="b">
                    <a:lnL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9525" cap="flat" cmpd="sng" algn="ctr">
                      <a:solidFill>
                        <a:srgbClr val="CCCCCC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9525" cap="flat" cmpd="sng" algn="ctr">
                      <a:solidFill>
                        <a:srgbClr val="000000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xmlns="" val="10020"/>
                  </a:ext>
                </a:extLst>
              </a:tr>
            </a:tbl>
          </a:graphicData>
        </a:graphic>
      </p:graphicFrame>
      <p:sp>
        <p:nvSpPr>
          <p:cNvPr id="5" name="CaixaDeTexto 4">
            <a:extLst>
              <a:ext uri="{FF2B5EF4-FFF2-40B4-BE49-F238E27FC236}">
                <a16:creationId xmlns:a16="http://schemas.microsoft.com/office/drawing/2014/main" xmlns="" id="{F387808C-8D5B-1136-B23E-C9104C846CFC}"/>
              </a:ext>
            </a:extLst>
          </p:cNvPr>
          <p:cNvSpPr txBox="1"/>
          <p:nvPr/>
        </p:nvSpPr>
        <p:spPr>
          <a:xfrm>
            <a:off x="711200" y="6631771"/>
            <a:ext cx="6096000" cy="27699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pt-BR" sz="1200" dirty="0">
                <a:solidFill>
                  <a:srgbClr val="00B0F0"/>
                </a:solidFill>
                <a:effectLst/>
              </a:rPr>
              <a:t>*Feriados (as reposições serão assíncronas)</a:t>
            </a:r>
            <a:endParaRPr lang="pt-BR" sz="1200" dirty="0"/>
          </a:p>
        </p:txBody>
      </p:sp>
    </p:spTree>
    <p:extLst>
      <p:ext uri="{BB962C8B-B14F-4D97-AF65-F5344CB8AC3E}">
        <p14:creationId xmlns:p14="http://schemas.microsoft.com/office/powerpoint/2010/main" val="6464007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xmlns="" id="{A2A4684C-1159-4F88-A2B1-6BABEDE38C4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Referências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xmlns="" id="{EC432B31-D382-41FF-BB6B-2ABDD322424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648915"/>
            <a:ext cx="11126492" cy="520908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pt-BR" dirty="0"/>
              <a:t>[1] Stuart Russell e Peter </a:t>
            </a:r>
            <a:r>
              <a:rPr lang="pt-BR" dirty="0" err="1"/>
              <a:t>Norvig</a:t>
            </a:r>
            <a:r>
              <a:rPr lang="pt-BR" dirty="0"/>
              <a:t>, “</a:t>
            </a:r>
            <a:r>
              <a:rPr lang="pt-BR" i="1" dirty="0"/>
              <a:t>Artificial </a:t>
            </a:r>
            <a:r>
              <a:rPr lang="pt-BR" i="1" dirty="0" err="1"/>
              <a:t>Intelligence</a:t>
            </a:r>
            <a:r>
              <a:rPr lang="pt-BR" i="1" dirty="0"/>
              <a:t>: A </a:t>
            </a:r>
            <a:r>
              <a:rPr lang="pt-BR" i="1" dirty="0" err="1"/>
              <a:t>Modern</a:t>
            </a:r>
            <a:r>
              <a:rPr lang="pt-BR" i="1" dirty="0"/>
              <a:t> Approach</a:t>
            </a:r>
            <a:r>
              <a:rPr lang="pt-BR" dirty="0"/>
              <a:t>,” Prentice Hall Series in Artificial </a:t>
            </a:r>
            <a:r>
              <a:rPr lang="pt-BR" dirty="0" err="1"/>
              <a:t>Intelligence</a:t>
            </a:r>
            <a:r>
              <a:rPr lang="pt-BR" dirty="0"/>
              <a:t>, 3rd ed., 2015.</a:t>
            </a:r>
          </a:p>
          <a:p>
            <a:pPr marL="0" indent="0">
              <a:buNone/>
            </a:pPr>
            <a:r>
              <a:rPr lang="pt-BR" dirty="0"/>
              <a:t>[2] </a:t>
            </a:r>
            <a:r>
              <a:rPr lang="pt-BR" dirty="0" err="1"/>
              <a:t>Aurélien</a:t>
            </a:r>
            <a:r>
              <a:rPr lang="pt-BR" dirty="0"/>
              <a:t> </a:t>
            </a:r>
            <a:r>
              <a:rPr lang="pt-BR" dirty="0" err="1"/>
              <a:t>Géron</a:t>
            </a:r>
            <a:r>
              <a:rPr lang="pt-BR" dirty="0"/>
              <a:t>, “</a:t>
            </a:r>
            <a:r>
              <a:rPr lang="pt-BR" i="1" dirty="0"/>
              <a:t>Hands-On </a:t>
            </a:r>
            <a:r>
              <a:rPr lang="pt-BR" i="1" dirty="0" err="1"/>
              <a:t>Machine</a:t>
            </a:r>
            <a:r>
              <a:rPr lang="pt-BR" i="1" dirty="0"/>
              <a:t> Learning </a:t>
            </a:r>
            <a:r>
              <a:rPr lang="pt-BR" i="1" dirty="0" err="1"/>
              <a:t>with</a:t>
            </a:r>
            <a:r>
              <a:rPr lang="pt-BR" i="1" dirty="0"/>
              <a:t> </a:t>
            </a:r>
            <a:r>
              <a:rPr lang="pt-BR" i="1" dirty="0" err="1"/>
              <a:t>Scikit-Learn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TensorFlow: </a:t>
            </a:r>
            <a:r>
              <a:rPr lang="pt-BR" i="1" dirty="0" err="1"/>
              <a:t>Concepts</a:t>
            </a:r>
            <a:r>
              <a:rPr lang="pt-BR" i="1" dirty="0"/>
              <a:t>, Tools,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Techniques</a:t>
            </a:r>
            <a:r>
              <a:rPr lang="pt-BR" i="1" dirty="0"/>
              <a:t> </a:t>
            </a:r>
            <a:r>
              <a:rPr lang="pt-BR" i="1" dirty="0" err="1"/>
              <a:t>to</a:t>
            </a:r>
            <a:r>
              <a:rPr lang="pt-BR" i="1" dirty="0"/>
              <a:t> Build </a:t>
            </a:r>
            <a:r>
              <a:rPr lang="pt-BR" i="1" dirty="0" err="1"/>
              <a:t>Intelligent</a:t>
            </a:r>
            <a:r>
              <a:rPr lang="pt-BR" i="1" dirty="0"/>
              <a:t> Systems</a:t>
            </a:r>
            <a:r>
              <a:rPr lang="pt-BR" dirty="0"/>
              <a:t>”, 1st ed., O'Reilly Media, 2017.</a:t>
            </a:r>
          </a:p>
          <a:p>
            <a:pPr marL="0" indent="0">
              <a:buNone/>
            </a:pPr>
            <a:r>
              <a:rPr lang="pt-BR" dirty="0"/>
              <a:t>[3] Levy Boccato, “Notas de aula do curso Tópicos em Sistemas Inteligentes II - Aprendizado de Máquina” (IA006), disponíveis em </a:t>
            </a:r>
            <a:r>
              <a:rPr lang="pt-BR" dirty="0">
                <a:hlinkClick r:id="rId3"/>
              </a:rPr>
              <a:t>https://www.dca.fee.unicamp.br/~lboccato/ia006_2s2019.html</a:t>
            </a:r>
            <a:r>
              <a:rPr lang="pt-BR" dirty="0"/>
              <a:t> (2019).</a:t>
            </a:r>
          </a:p>
          <a:p>
            <a:pPr marL="0" indent="0">
              <a:buNone/>
            </a:pPr>
            <a:r>
              <a:rPr lang="pt-BR" dirty="0"/>
              <a:t>[4] Joseph </a:t>
            </a:r>
            <a:r>
              <a:rPr lang="pt-BR" dirty="0" err="1"/>
              <a:t>Misiti</a:t>
            </a:r>
            <a:r>
              <a:rPr lang="pt-BR" dirty="0"/>
              <a:t>, “</a:t>
            </a:r>
            <a:r>
              <a:rPr lang="pt-BR" i="1" dirty="0" err="1"/>
              <a:t>Awesome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-Learning</a:t>
            </a:r>
            <a:r>
              <a:rPr lang="pt-BR" dirty="0"/>
              <a:t>,” on-line data base </a:t>
            </a:r>
            <a:r>
              <a:rPr lang="pt-BR" dirty="0" err="1"/>
              <a:t>with</a:t>
            </a:r>
            <a:r>
              <a:rPr lang="pt-BR" dirty="0"/>
              <a:t> </a:t>
            </a:r>
            <a:r>
              <a:rPr lang="pt-BR" dirty="0" err="1"/>
              <a:t>several</a:t>
            </a:r>
            <a:r>
              <a:rPr lang="pt-BR" dirty="0"/>
              <a:t> </a:t>
            </a:r>
            <a:r>
              <a:rPr lang="pt-BR" dirty="0" err="1"/>
              <a:t>free</a:t>
            </a:r>
            <a:r>
              <a:rPr lang="pt-BR" dirty="0"/>
              <a:t> </a:t>
            </a:r>
            <a:r>
              <a:rPr lang="pt-BR" dirty="0" err="1"/>
              <a:t>and</a:t>
            </a:r>
            <a:r>
              <a:rPr lang="pt-BR" dirty="0"/>
              <a:t>/</a:t>
            </a:r>
            <a:r>
              <a:rPr lang="pt-BR" dirty="0" err="1"/>
              <a:t>or</a:t>
            </a:r>
            <a:r>
              <a:rPr lang="pt-BR" dirty="0"/>
              <a:t> open-</a:t>
            </a:r>
            <a:r>
              <a:rPr lang="pt-BR" dirty="0" err="1"/>
              <a:t>source</a:t>
            </a:r>
            <a:r>
              <a:rPr lang="pt-BR" dirty="0"/>
              <a:t> books (https://github.com/</a:t>
            </a:r>
            <a:r>
              <a:rPr lang="pt-BR" dirty="0" err="1"/>
              <a:t>josephmisiti</a:t>
            </a:r>
            <a:r>
              <a:rPr lang="pt-BR" dirty="0"/>
              <a:t>/</a:t>
            </a:r>
            <a:r>
              <a:rPr lang="pt-BR" dirty="0" err="1"/>
              <a:t>awesome-machine-learning</a:t>
            </a:r>
            <a:r>
              <a:rPr lang="pt-BR" dirty="0"/>
              <a:t>). </a:t>
            </a:r>
          </a:p>
          <a:p>
            <a:pPr marL="0" indent="0">
              <a:buNone/>
            </a:pPr>
            <a:r>
              <a:rPr lang="pt-BR" dirty="0"/>
              <a:t>[5] C. M. Bishop, “</a:t>
            </a:r>
            <a:r>
              <a:rPr lang="pt-BR" i="1" dirty="0" err="1"/>
              <a:t>Pattern</a:t>
            </a:r>
            <a:r>
              <a:rPr lang="pt-BR" i="1" dirty="0"/>
              <a:t> </a:t>
            </a:r>
            <a:r>
              <a:rPr lang="pt-BR" i="1" dirty="0" err="1"/>
              <a:t>Recognition</a:t>
            </a:r>
            <a:r>
              <a:rPr lang="pt-BR" i="1" dirty="0"/>
              <a:t> </a:t>
            </a:r>
            <a:r>
              <a:rPr lang="pt-BR" i="1" dirty="0" err="1"/>
              <a:t>and</a:t>
            </a:r>
            <a:r>
              <a:rPr lang="pt-BR" i="1" dirty="0"/>
              <a:t> </a:t>
            </a:r>
            <a:r>
              <a:rPr lang="pt-BR" i="1" dirty="0" err="1"/>
              <a:t>Machine</a:t>
            </a:r>
            <a:r>
              <a:rPr lang="pt-BR" i="1" dirty="0"/>
              <a:t> Learning</a:t>
            </a:r>
            <a:r>
              <a:rPr lang="pt-BR" dirty="0"/>
              <a:t>,” Springer, 1st ed., 2006.</a:t>
            </a:r>
          </a:p>
          <a:p>
            <a:pPr marL="0" indent="0">
              <a:buNone/>
            </a:pPr>
            <a:r>
              <a:rPr lang="pt-BR"/>
              <a:t>[6] Coleção de livros, </a:t>
            </a:r>
            <a:r>
              <a:rPr lang="pt-BR">
                <a:hlinkClick r:id="rId4"/>
              </a:rPr>
              <a:t>https://tinyurl.com/mp64ksye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69452224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Avisos</a:t>
            </a:r>
            <a:endParaRPr lang="nl-BE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199" y="1825624"/>
            <a:ext cx="11237537" cy="5032376"/>
          </a:xfrm>
        </p:spPr>
        <p:txBody>
          <a:bodyPr>
            <a:normAutofit fontScale="92500" lnSpcReduction="20000"/>
          </a:bodyPr>
          <a:lstStyle/>
          <a:p>
            <a:r>
              <a:rPr lang="pt-BR" dirty="0"/>
              <a:t>Toda nossa comunicação (avisos, atendimentos e tarefas) será feita via </a:t>
            </a:r>
            <a:r>
              <a:rPr lang="pt-BR" dirty="0" err="1"/>
              <a:t>Teams</a:t>
            </a:r>
            <a:r>
              <a:rPr lang="pt-BR" dirty="0"/>
              <a:t>.</a:t>
            </a:r>
          </a:p>
          <a:p>
            <a:r>
              <a:rPr lang="pt-BR" dirty="0"/>
              <a:t>Todas as aulas serão gravadas e os vídeos ficarão disponíveis na pasta “</a:t>
            </a:r>
            <a:r>
              <a:rPr lang="pt-BR" dirty="0" err="1"/>
              <a:t>Recordings</a:t>
            </a:r>
            <a:r>
              <a:rPr lang="pt-BR" dirty="0"/>
              <a:t>” dentro de “Arquivos”.</a:t>
            </a:r>
          </a:p>
          <a:p>
            <a:r>
              <a:rPr lang="pt-BR" dirty="0"/>
              <a:t>Todo material do curso está disponível no GitHub: 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>
                <a:hlinkClick r:id="rId2"/>
              </a:rPr>
              <a:t>https://github.com/zz4fap/t320_aprendizado_de_maquina</a:t>
            </a:r>
            <a:endParaRPr lang="en-US" dirty="0"/>
          </a:p>
          <a:p>
            <a:r>
              <a:rPr lang="en-US" dirty="0" err="1"/>
              <a:t>Entregas</a:t>
            </a:r>
            <a:r>
              <a:rPr lang="en-US" dirty="0"/>
              <a:t> de </a:t>
            </a:r>
            <a:r>
              <a:rPr lang="en-US" dirty="0" err="1"/>
              <a:t>exercícios</a:t>
            </a:r>
            <a:r>
              <a:rPr lang="en-US" dirty="0"/>
              <a:t> </a:t>
            </a:r>
            <a:r>
              <a:rPr lang="pt-BR" dirty="0"/>
              <a:t>(laboratórios e quizzes) </a:t>
            </a:r>
            <a:r>
              <a:rPr lang="en-US" dirty="0" err="1"/>
              <a:t>devem</a:t>
            </a:r>
            <a:r>
              <a:rPr lang="en-US" dirty="0"/>
              <a:t> </a:t>
            </a:r>
            <a:r>
              <a:rPr lang="en-US" dirty="0" err="1"/>
              <a:t>ser</a:t>
            </a:r>
            <a:r>
              <a:rPr lang="en-US" dirty="0"/>
              <a:t> </a:t>
            </a:r>
            <a:r>
              <a:rPr lang="en-US" dirty="0" err="1"/>
              <a:t>feitas</a:t>
            </a:r>
            <a:r>
              <a:rPr lang="en-US" dirty="0"/>
              <a:t> </a:t>
            </a:r>
            <a:r>
              <a:rPr lang="en-US" dirty="0" err="1"/>
              <a:t>através</a:t>
            </a:r>
            <a:r>
              <a:rPr lang="en-US" dirty="0"/>
              <a:t> do Teams.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en-US" dirty="0"/>
              <a:t>Se </a:t>
            </a:r>
            <a:r>
              <a:rPr lang="en-US" dirty="0" err="1"/>
              <a:t>atentem</a:t>
            </a:r>
            <a:r>
              <a:rPr lang="en-US" dirty="0"/>
              <a:t> </a:t>
            </a:r>
            <a:r>
              <a:rPr lang="en-US" dirty="0" err="1"/>
              <a:t>às</a:t>
            </a:r>
            <a:r>
              <a:rPr lang="en-US" dirty="0"/>
              <a:t> </a:t>
            </a:r>
            <a:r>
              <a:rPr lang="en-US" dirty="0" err="1"/>
              <a:t>datas</a:t>
            </a:r>
            <a:r>
              <a:rPr lang="en-US" dirty="0"/>
              <a:t> e </a:t>
            </a:r>
            <a:r>
              <a:rPr lang="en-US" dirty="0" err="1"/>
              <a:t>horários</a:t>
            </a:r>
            <a:r>
              <a:rPr lang="en-US" dirty="0"/>
              <a:t> de </a:t>
            </a:r>
            <a:r>
              <a:rPr lang="en-US" dirty="0" err="1"/>
              <a:t>entrega</a:t>
            </a:r>
            <a:r>
              <a:rPr lang="en-US" dirty="0"/>
              <a:t> das </a:t>
            </a:r>
            <a:r>
              <a:rPr lang="en-US" dirty="0" err="1"/>
              <a:t>atividades</a:t>
            </a:r>
            <a:r>
              <a:rPr lang="en-US" dirty="0"/>
              <a:t>.</a:t>
            </a:r>
          </a:p>
          <a:p>
            <a:r>
              <a:rPr lang="en-US" dirty="0" err="1"/>
              <a:t>Vídeos</a:t>
            </a:r>
            <a:r>
              <a:rPr lang="en-US" dirty="0"/>
              <a:t> do </a:t>
            </a:r>
            <a:r>
              <a:rPr lang="en-US" dirty="0" err="1"/>
              <a:t>minicurso</a:t>
            </a:r>
            <a:r>
              <a:rPr lang="en-US" dirty="0"/>
              <a:t> de Python e de </a:t>
            </a:r>
            <a:r>
              <a:rPr lang="en-US" dirty="0" err="1"/>
              <a:t>como</a:t>
            </a:r>
            <a:r>
              <a:rPr lang="en-US" dirty="0"/>
              <a:t> </a:t>
            </a:r>
            <a:r>
              <a:rPr lang="en-US" dirty="0" err="1"/>
              <a:t>usar</a:t>
            </a:r>
            <a:r>
              <a:rPr lang="en-US" dirty="0"/>
              <a:t> o </a:t>
            </a:r>
            <a:r>
              <a:rPr lang="en-US" dirty="0" err="1"/>
              <a:t>Colab</a:t>
            </a:r>
            <a:r>
              <a:rPr lang="en-US" dirty="0"/>
              <a:t> </a:t>
            </a:r>
            <a:r>
              <a:rPr lang="en-US" dirty="0" err="1"/>
              <a:t>estão</a:t>
            </a:r>
            <a:r>
              <a:rPr lang="en-US" dirty="0"/>
              <a:t> </a:t>
            </a:r>
            <a:r>
              <a:rPr lang="pt-BR" dirty="0"/>
              <a:t>na pasta "</a:t>
            </a:r>
            <a:r>
              <a:rPr lang="pt-BR" dirty="0" err="1"/>
              <a:t>Recordings</a:t>
            </a:r>
            <a:r>
              <a:rPr lang="pt-BR" dirty="0"/>
              <a:t>" dentro de “Arquivos”.</a:t>
            </a:r>
          </a:p>
          <a:p>
            <a:r>
              <a:rPr lang="pt-BR" dirty="0"/>
              <a:t>Horários de Atendimento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Professor: quintas-feiras das 16:00 às 17:00.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Monitor (Marcus Wilians Gomes Chagas: </a:t>
            </a:r>
            <a:r>
              <a:rPr lang="pt-BR" dirty="0">
                <a:hlinkClick r:id="rId3"/>
              </a:rPr>
              <a:t>marcuswilians@gea.inatel.br</a:t>
            </a:r>
            <a:r>
              <a:rPr lang="pt-BR" dirty="0"/>
              <a:t>): todas as terças-feiras das 17:30 às 19:30.</a:t>
            </a:r>
          </a:p>
          <a:p>
            <a:pPr lvl="1">
              <a:buFont typeface="Wingdings" panose="05000000000000000000" pitchFamily="2" charset="2"/>
              <a:buChar char="§"/>
            </a:pPr>
            <a:r>
              <a:rPr lang="pt-BR" dirty="0"/>
              <a:t>Atendimento remoto via Teams.</a:t>
            </a:r>
          </a:p>
        </p:txBody>
      </p:sp>
    </p:spTree>
    <p:extLst>
      <p:ext uri="{BB962C8B-B14F-4D97-AF65-F5344CB8AC3E}">
        <p14:creationId xmlns:p14="http://schemas.microsoft.com/office/powerpoint/2010/main" val="1274447460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Classificação</a:t>
            </a:r>
            <a:endParaRPr lang="en-US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Espaço Reservado para Conteúdo 2"/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</p:spPr>
            <p:txBody>
              <a:bodyPr/>
              <a:lstStyle/>
              <a:p>
                <a:r>
                  <a:rPr lang="pt-BR" dirty="0"/>
                  <a:t>Tarefa (ou problema) de aprendizado supervisionado.</a:t>
                </a:r>
              </a:p>
              <a:p>
                <a:pPr lvl="1">
                  <a:buFont typeface="Wingdings" panose="05000000000000000000" pitchFamily="2" charset="2"/>
                  <a:buChar char="§"/>
                </a:pPr>
                <a:r>
                  <a:rPr lang="pt-BR" dirty="0"/>
                  <a:t>As saídas esperadas (rótulos) são conhecidas.</a:t>
                </a:r>
              </a:p>
              <a:p>
                <a:r>
                  <a:rPr lang="pt-BR" dirty="0"/>
                  <a:t>Envolve encontrar uma função, </a:t>
                </a:r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pt-BR" dirty="0"/>
                  <a:t>, que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mapeie</a:t>
                </a:r>
                <a:r>
                  <a:rPr lang="pt-BR" dirty="0"/>
                  <a:t> os atributos de entrada em um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conjunto finito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e </a:t>
                </a:r>
                <a:r>
                  <a:rPr lang="pt-BR" b="1" i="1" dirty="0" smtClean="0">
                    <a:solidFill>
                      <a:srgbClr val="7030A0"/>
                    </a:solidFill>
                  </a:rPr>
                  <a:t>discreto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de </a:t>
                </a:r>
                <a:r>
                  <a:rPr lang="pt-BR" b="1" i="1" dirty="0" smtClean="0">
                    <a:solidFill>
                      <a:srgbClr val="7030A0"/>
                    </a:solidFill>
                  </a:rPr>
                  <a:t>valores</a:t>
                </a:r>
                <a:r>
                  <a:rPr lang="pt-BR" dirty="0" smtClean="0"/>
                  <a:t>, </a:t>
                </a:r>
                <a:r>
                  <a:rPr lang="pt-BR" dirty="0"/>
                  <a:t>ou seja, em classes.</a:t>
                </a:r>
                <a:endParaRPr lang="en-US" dirty="0"/>
              </a:p>
            </p:txBody>
          </p:sp>
        </mc:Choice>
        <mc:Fallback>
          <p:sp>
            <p:nvSpPr>
              <p:cNvPr id="3" name="Espaço Reservado para Conteúdo 2"/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5"/>
                <a:ext cx="11117239" cy="4351338"/>
              </a:xfrm>
              <a:blipFill rotWithShape="0">
                <a:blip r:embed="rId2"/>
                <a:stretch>
                  <a:fillRect l="-932" t="-2241" r="-1042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026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43" t="33761" r="47008" b="10621"/>
          <a:stretch/>
        </p:blipFill>
        <p:spPr bwMode="auto">
          <a:xfrm>
            <a:off x="7031891" y="3774326"/>
            <a:ext cx="2549237" cy="253757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2" descr="https://miro.medium.com/max/1276/1*4sixxtuD8unWceZ-yp9TgQ.jpeg"/>
          <p:cNvPicPr>
            <a:picLocks noChangeAspect="1" noChangeArrowheads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53147" t="33424" r="5087" b="12524"/>
          <a:stretch/>
        </p:blipFill>
        <p:spPr bwMode="auto">
          <a:xfrm>
            <a:off x="1671781" y="3763638"/>
            <a:ext cx="2538080" cy="246610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mc:AlternateContent xmlns:mc="http://schemas.openxmlformats.org/markup-compatibility/2006" xmlns:a14="http://schemas.microsoft.com/office/drawing/2010/main">
        <mc:Choice Requires="a14">
          <p:sp>
            <p:nvSpPr>
              <p:cNvPr id="4" name="CaixaDeTexto 3"/>
              <p:cNvSpPr txBox="1"/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 err="1">
                    <a:solidFill>
                      <a:srgbClr val="00B050"/>
                    </a:solidFill>
                  </a:rPr>
                  <a:t>aproxima</a:t>
                </a:r>
                <a:r>
                  <a:rPr lang="en-US" dirty="0"/>
                  <a:t> o </a:t>
                </a:r>
                <a:r>
                  <a:rPr lang="en-US" dirty="0" err="1"/>
                  <a:t>comportamento</a:t>
                </a:r>
                <a:r>
                  <a:rPr lang="en-US" dirty="0"/>
                  <a:t> dos dados.</a:t>
                </a:r>
              </a:p>
            </p:txBody>
          </p:sp>
        </mc:Choice>
        <mc:Fallback xmlns="">
          <p:sp>
            <p:nvSpPr>
              <p:cNvPr id="4" name="CaixaDeTexto 3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1088136" y="6229747"/>
                <a:ext cx="3840479" cy="646331"/>
              </a:xfrm>
              <a:prstGeom prst="rect">
                <a:avLst/>
              </a:prstGeom>
              <a:blipFill rotWithShape="0">
                <a:blip r:embed="rId4"/>
                <a:stretch>
                  <a:fillRect t="-5660" r="-1113" b="-1415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7" name="CaixaDeTexto 6"/>
              <p:cNvSpPr txBox="1"/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en-US" b="1" i="1" dirty="0">
                    <a:solidFill>
                      <a:srgbClr val="0070C0"/>
                    </a:solidFill>
                  </a:rPr>
                  <a:t>classifica</a:t>
                </a:r>
                <a:r>
                  <a:rPr lang="en-US" dirty="0">
                    <a:solidFill>
                      <a:srgbClr val="0070C0"/>
                    </a:solidFill>
                  </a:rPr>
                  <a:t> </a:t>
                </a:r>
                <a:r>
                  <a:rPr lang="en-US" dirty="0" err="1"/>
                  <a:t>os</a:t>
                </a:r>
                <a:r>
                  <a:rPr lang="en-US" dirty="0"/>
                  <a:t> dados.</a:t>
                </a:r>
              </a:p>
            </p:txBody>
          </p:sp>
        </mc:Choice>
        <mc:Fallback xmlns="">
          <p:sp>
            <p:nvSpPr>
              <p:cNvPr id="7" name="CaixaDeTexto 6"/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509713" y="6311900"/>
                <a:ext cx="3593592" cy="369332"/>
              </a:xfrm>
              <a:prstGeom prst="rect">
                <a:avLst/>
              </a:prstGeom>
              <a:blipFill>
                <a:blip r:embed="rId5"/>
                <a:stretch>
                  <a:fillRect t="-8197" b="-24590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xmlns="" id="{CECF4BC9-393F-92F3-2241-24670E5635B4}"/>
                  </a:ext>
                </a:extLst>
              </p:cNvPr>
              <p:cNvSpPr txBox="1"/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:pPr algn="ctr"/>
                <a14:m>
                  <m:oMath xmlns:m="http://schemas.openxmlformats.org/officeDocument/2006/math">
                    <m:r>
                      <a:rPr lang="pt-BR" i="1" smtClean="0">
                        <a:latin typeface="Cambria Math" panose="02040503050406030204" pitchFamily="18" charset="0"/>
                      </a:rPr>
                      <m:t>𝑓</m:t>
                    </m:r>
                    <m:r>
                      <a:rPr lang="pt-BR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pt-BR" b="1" i="1">
                        <a:latin typeface="Cambria Math" panose="02040503050406030204" pitchFamily="18" charset="0"/>
                      </a:rPr>
                      <m:t>𝒙</m:t>
                    </m:r>
                    <m:r>
                      <a:rPr lang="pt-BR" i="1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 </a:t>
                </a:r>
                <a:r>
                  <a:rPr lang="pt-BR" dirty="0"/>
                  <a:t>forma uma </a:t>
                </a:r>
                <a:r>
                  <a:rPr lang="pt-BR" b="1" i="1" dirty="0">
                    <a:solidFill>
                      <a:srgbClr val="7030A0"/>
                    </a:solidFill>
                  </a:rPr>
                  <a:t>fronteira de decisão</a:t>
                </a:r>
                <a:r>
                  <a:rPr lang="pt-BR" dirty="0"/>
                  <a:t>.</a:t>
                </a:r>
              </a:p>
            </p:txBody>
          </p:sp>
        </mc:Choice>
        <mc:Fallback xmlns="">
          <p:sp>
            <p:nvSpPr>
              <p:cNvPr id="6" name="CaixaDeTexto 5">
                <a:extLst>
                  <a:ext uri="{FF2B5EF4-FFF2-40B4-BE49-F238E27FC236}">
                    <a16:creationId xmlns:a16="http://schemas.microsoft.com/office/drawing/2014/main" id="{CECF4BC9-393F-92F3-2241-24670E5635B4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716654" y="4664364"/>
                <a:ext cx="1637146" cy="923330"/>
              </a:xfrm>
              <a:prstGeom prst="rect">
                <a:avLst/>
              </a:prstGeom>
              <a:blipFill>
                <a:blip r:embed="rId6"/>
                <a:stretch>
                  <a:fillRect t="-3289" r="-1487" b="-9211"/>
                </a:stretch>
              </a:blipFill>
            </p:spPr>
            <p:txBody>
              <a:bodyPr/>
              <a:lstStyle/>
              <a:p>
                <a:r>
                  <a:rPr lang="pt-BR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7047491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dirty="0"/>
              <a:t>Tarefas de classificação</a:t>
            </a:r>
            <a:endParaRPr lang="en-US" dirty="0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838200" y="4734961"/>
            <a:ext cx="10515600" cy="2123039"/>
          </a:xfrm>
        </p:spPr>
        <p:txBody>
          <a:bodyPr>
            <a:normAutofit/>
          </a:bodyPr>
          <a:lstStyle/>
          <a:p>
            <a:r>
              <a:rPr lang="pt-BR" dirty="0"/>
              <a:t>Classificação de </a:t>
            </a:r>
            <a:r>
              <a:rPr lang="pt-BR" dirty="0" err="1"/>
              <a:t>emails</a:t>
            </a:r>
            <a:r>
              <a:rPr lang="pt-BR" dirty="0"/>
              <a:t> entre </a:t>
            </a:r>
            <a:r>
              <a:rPr lang="pt-BR" i="1" dirty="0"/>
              <a:t>spam</a:t>
            </a:r>
            <a:r>
              <a:rPr lang="pt-BR" dirty="0"/>
              <a:t> e </a:t>
            </a:r>
            <a:r>
              <a:rPr lang="pt-BR" i="1" dirty="0" err="1"/>
              <a:t>ham</a:t>
            </a:r>
            <a:r>
              <a:rPr lang="pt-BR" dirty="0"/>
              <a:t> (legítimo).</a:t>
            </a:r>
          </a:p>
          <a:p>
            <a:r>
              <a:rPr lang="pt-BR" dirty="0"/>
              <a:t>Classificação de objetos em imagens ou vídeos.</a:t>
            </a:r>
          </a:p>
          <a:p>
            <a:r>
              <a:rPr lang="pt-BR" dirty="0"/>
              <a:t>Detecção ou classificação de símbolos de modulações digitais.</a:t>
            </a:r>
          </a:p>
          <a:p>
            <a:r>
              <a:rPr lang="pt-BR" dirty="0"/>
              <a:t>Classificação de modulações (QPSK, AM, FM, etc.)</a:t>
            </a:r>
            <a:r>
              <a:rPr lang="en-US" dirty="0"/>
              <a:t>.</a:t>
            </a:r>
            <a:endParaRPr lang="pt-BR" dirty="0"/>
          </a:p>
        </p:txBody>
      </p:sp>
      <p:pic>
        <p:nvPicPr>
          <p:cNvPr id="4" name="Picture 5" descr="Image result for supervised learning">
            <a:extLst>
              <a:ext uri="{FF2B5EF4-FFF2-40B4-BE49-F238E27FC236}">
                <a16:creationId xmlns:a16="http://schemas.microsoft.com/office/drawing/2014/main" xmlns="" id="{2520F4EA-1E3E-4F3B-97C0-DF47861DCD4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33112" y="2332180"/>
            <a:ext cx="4096017" cy="131031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" name="Picture 7"/>
          <p:cNvPicPr>
            <a:picLocks noChangeAspect="1"/>
          </p:cNvPicPr>
          <p:nvPr/>
        </p:nvPicPr>
        <p:blipFill rotWithShape="1">
          <a:blip r:embed="rId4"/>
          <a:srcRect l="6494" t="4277" r="8205" b="4390"/>
          <a:stretch/>
        </p:blipFill>
        <p:spPr>
          <a:xfrm>
            <a:off x="8379518" y="1306960"/>
            <a:ext cx="3611553" cy="3360751"/>
          </a:xfrm>
          <a:prstGeom prst="rect">
            <a:avLst/>
          </a:prstGeom>
        </p:spPr>
      </p:pic>
      <p:pic>
        <p:nvPicPr>
          <p:cNvPr id="6" name="Picture 2" descr="Measure Classification Performance: New in Wolfram Language 11"/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88589" y="1690688"/>
            <a:ext cx="2879696" cy="287969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65742255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8142</TotalTime>
  <Words>2048</Words>
  <Application>Microsoft Office PowerPoint</Application>
  <PresentationFormat>Widescreen</PresentationFormat>
  <Paragraphs>396</Paragraphs>
  <Slides>31</Slides>
  <Notes>16</Notes>
  <HiddenSlides>0</HiddenSlides>
  <MMClips>0</MMClips>
  <ScaleCrop>false</ScaleCrop>
  <HeadingPairs>
    <vt:vector size="6" baseType="variant">
      <vt:variant>
        <vt:lpstr>Fontes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31</vt:i4>
      </vt:variant>
    </vt:vector>
  </HeadingPairs>
  <TitlesOfParts>
    <vt:vector size="38" baseType="lpstr">
      <vt:lpstr>Arial</vt:lpstr>
      <vt:lpstr>Calibri</vt:lpstr>
      <vt:lpstr>Calibri Light</vt:lpstr>
      <vt:lpstr>Cambria Math</vt:lpstr>
      <vt:lpstr>Courier New</vt:lpstr>
      <vt:lpstr>Wingdings</vt:lpstr>
      <vt:lpstr>Tema do Office</vt:lpstr>
      <vt:lpstr>T320 - Introdução ao Aprendizado de Máquina II: Classificação (Parte I)</vt:lpstr>
      <vt:lpstr>A disciplina</vt:lpstr>
      <vt:lpstr>Objetivo do curso</vt:lpstr>
      <vt:lpstr>Critérios de Avaliação</vt:lpstr>
      <vt:lpstr>Cronograma</vt:lpstr>
      <vt:lpstr>Referências</vt:lpstr>
      <vt:lpstr>Avisos</vt:lpstr>
      <vt:lpstr>Classificação</vt:lpstr>
      <vt:lpstr>Tarefas de classificação</vt:lpstr>
      <vt:lpstr>Apresentação do PowerPoint</vt:lpstr>
      <vt:lpstr>Definição do problema de classificação</vt:lpstr>
      <vt:lpstr>Como representar a saída desejada?</vt:lpstr>
      <vt:lpstr>Como representar a saída desejada?</vt:lpstr>
      <vt:lpstr>Representação da saída desejada</vt:lpstr>
      <vt:lpstr>Representação da saída desejada</vt:lpstr>
      <vt:lpstr>Representação da saída desejada</vt:lpstr>
      <vt:lpstr>Fronteiras de decisão de um classificador</vt:lpstr>
      <vt:lpstr>Fronteiras de decisão de um classificador</vt:lpstr>
      <vt:lpstr>Fronteiras de decisão de um classificador</vt:lpstr>
      <vt:lpstr>Funções discriminantes</vt:lpstr>
      <vt:lpstr>Funções discriminantes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Exemplo: Encontrando os pesos da função discriminante, g(x)</vt:lpstr>
      <vt:lpstr>Tarefas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15.0000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TP555 - Inteligência Artificial e Machine Learning</dc:title>
  <dc:creator>Felipe Augusto Pereira de Figueiredo</dc:creator>
  <cp:lastModifiedBy>Felipe Augusto Pereira de Figueiredo</cp:lastModifiedBy>
  <cp:revision>1860</cp:revision>
  <dcterms:created xsi:type="dcterms:W3CDTF">2020-01-20T13:50:05Z</dcterms:created>
  <dcterms:modified xsi:type="dcterms:W3CDTF">2025-08-02T12:08:29Z</dcterms:modified>
</cp:coreProperties>
</file>