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60" r:id="rId14"/>
    <p:sldId id="332" r:id="rId15"/>
    <p:sldId id="350" r:id="rId16"/>
    <p:sldId id="361" r:id="rId17"/>
    <p:sldId id="344" r:id="rId18"/>
    <p:sldId id="351" r:id="rId19"/>
    <p:sldId id="345" r:id="rId20"/>
    <p:sldId id="352" r:id="rId21"/>
    <p:sldId id="353" r:id="rId22"/>
    <p:sldId id="355" r:id="rId23"/>
    <p:sldId id="356" r:id="rId24"/>
    <p:sldId id="357" r:id="rId25"/>
    <p:sldId id="337" r:id="rId26"/>
    <p:sldId id="359" r:id="rId27"/>
    <p:sldId id="324" r:id="rId28"/>
    <p:sldId id="306" r:id="rId29"/>
    <p:sldId id="339" r:id="rId30"/>
    <p:sldId id="341" r:id="rId31"/>
    <p:sldId id="343" r:id="rId3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7/02/2025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08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4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texto.</a:t>
            </a:r>
          </a:p>
          <a:p>
            <a:r>
              <a:rPr lang="pt-BR" dirty="0"/>
              <a:t>Classificação de texto (e.g., notícias).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(e.g., pulmonares).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valor discreto pertencente a um conjunto finito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  <a:blipFill>
                <a:blip r:embed="rId3"/>
                <a:stretch>
                  <a:fillRect l="-1840" t="-1937" r="-2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838200" y="312139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924360" y="353156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nós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  <a:blipFill>
                <a:blip r:embed="rId3"/>
                <a:stretch>
                  <a:fillRect l="-1903" t="-1937" r="-10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838200" y="3352299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924360" y="3762472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58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o classificador possui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binária</a:t>
                </a:r>
                <a:r>
                  <a:rPr lang="pt-BR" b="1" i="1" dirty="0"/>
                  <a:t>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estratégia bastante utilizada para representar estas classes é conhecida como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codificação one-hot</a:t>
                </a:r>
                <a:r>
                  <a:rPr lang="pt-BR" dirty="0"/>
                  <a:t>. 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  <a:blipFill>
                <a:blip r:embed="rId2"/>
                <a:stretch>
                  <a:fillRect l="-1331" t="-1937" r="-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Measure Classification Performance: New in Wolfram Language 11">
            <a:extLst>
              <a:ext uri="{FF2B5EF4-FFF2-40B4-BE49-F238E27FC236}">
                <a16:creationId xmlns:a16="http://schemas.microsoft.com/office/drawing/2014/main" id="{5AEF77B0-D576-36D5-C0B8-032120ED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6" y="1893887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nalyzing Text Classification Techniques on Youtube Data">
            <a:extLst>
              <a:ext uri="{FF2B5EF4-FFF2-40B4-BE49-F238E27FC236}">
                <a16:creationId xmlns:a16="http://schemas.microsoft.com/office/drawing/2014/main" id="{05441597-6899-F384-7DBF-4520E56A6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792130" y="3823089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ntiment Fig 1">
            <a:extLst>
              <a:ext uri="{FF2B5EF4-FFF2-40B4-BE49-F238E27FC236}">
                <a16:creationId xmlns:a16="http://schemas.microsoft.com/office/drawing/2014/main" id="{0E3A50CA-2548-2E5C-7B42-2E69D402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56" y="4341811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possui 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t="-1471" r="-188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54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separação</a:t>
                </a:r>
                <a:r>
                  <a:rPr lang="pt-BR" b="1" i="1" dirty="0"/>
                  <a:t> </a:t>
                </a:r>
                <a:r>
                  <a:rPr lang="pt-BR" dirty="0"/>
                  <a:t>(1D, 2D, 3D, etc.) 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 r="-2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separação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separação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>
                <a:solidFill>
                  <a:srgbClr val="00B050"/>
                </a:solidFill>
              </a:rPr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abaixo mostram </a:t>
            </a:r>
            <a:r>
              <a:rPr lang="pt-BR" b="1" i="1" dirty="0"/>
              <a:t>regiões de separação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atribuída a um exemplo de entrada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usar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classes, pois a amostra está sobre a função.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24178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6CF5207C-210F-5440-56B3-8F1EAD36FFAF}"/>
              </a:ext>
            </a:extLst>
          </p:cNvPr>
          <p:cNvSpPr/>
          <p:nvPr/>
        </p:nvSpPr>
        <p:spPr>
          <a:xfrm>
            <a:off x="11088765" y="2902789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Acima da função.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1CBD8-E5F7-29C9-3744-56F52318FE10}"/>
              </a:ext>
            </a:extLst>
          </p:cNvPr>
          <p:cNvCxnSpPr>
            <a:cxnSpLocks/>
          </p:cNvCxnSpPr>
          <p:nvPr/>
        </p:nvCxnSpPr>
        <p:spPr>
          <a:xfrm flipH="1">
            <a:off x="11051822" y="3110446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B8052885-3BC2-70B9-B921-5DDB2DD151B4}"/>
              </a:ext>
            </a:extLst>
          </p:cNvPr>
          <p:cNvSpPr/>
          <p:nvPr/>
        </p:nvSpPr>
        <p:spPr>
          <a:xfrm>
            <a:off x="11070293" y="3356001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Abaixo da função.</a:t>
            </a:r>
          </a:p>
        </p:txBody>
      </p:sp>
      <p:cxnSp>
        <p:nvCxnSpPr>
          <p:cNvPr id="9" name="Straight Arrow Connector 6">
            <a:extLst>
              <a:ext uri="{FF2B5EF4-FFF2-40B4-BE49-F238E27FC236}">
                <a16:creationId xmlns:a16="http://schemas.microsoft.com/office/drawing/2014/main" id="{D8DB8446-863A-7210-136E-FC97FB27A3F5}"/>
              </a:ext>
            </a:extLst>
          </p:cNvPr>
          <p:cNvCxnSpPr>
            <a:cxnSpLocks/>
          </p:cNvCxnSpPr>
          <p:nvPr/>
        </p:nvCxnSpPr>
        <p:spPr>
          <a:xfrm flipH="1">
            <a:off x="11042585" y="3554274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formato mais simples, seguindo o princípio da navalha de Occam, é 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traçada no plano formado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>
                    <a:solidFill>
                      <a:srgbClr val="00B050"/>
                    </a:solidFill>
                  </a:rPr>
                  <a:t>Visualmente</a:t>
                </a:r>
                <a:r>
                  <a:rPr lang="pt-BR" dirty="0"/>
                  <a:t>, nós traçamos 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o formato da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e, com isso, definir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Agora, vamos definir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  <a:p>
                <a:r>
                  <a:rPr lang="pt-BR" dirty="0"/>
                  <a:t>O classificador pode ser implementado como uma estrutura de controle de fluxo.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  <a:blipFill>
                <a:blip r:embed="rId3"/>
                <a:stretch>
                  <a:fillRect l="-1690" t="-2663" r="-1315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-8884" y="6542434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2C75E14-C0F8-AE30-2699-62A9682CF83A}"/>
              </a:ext>
            </a:extLst>
          </p:cNvPr>
          <p:cNvCxnSpPr>
            <a:cxnSpLocks/>
          </p:cNvCxnSpPr>
          <p:nvPr/>
        </p:nvCxnSpPr>
        <p:spPr>
          <a:xfrm flipV="1">
            <a:off x="9383214" y="3127244"/>
            <a:ext cx="1137004" cy="2326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1F62356-6BE5-D2AB-E57F-27A92311839B}"/>
              </a:ext>
            </a:extLst>
          </p:cNvPr>
          <p:cNvCxnSpPr>
            <a:cxnSpLocks/>
          </p:cNvCxnSpPr>
          <p:nvPr/>
        </p:nvCxnSpPr>
        <p:spPr>
          <a:xfrm flipV="1">
            <a:off x="9471756" y="3807889"/>
            <a:ext cx="1048462" cy="222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em grupo </a:t>
            </a:r>
            <a:r>
              <a:rPr lang="pt-BR" dirty="0"/>
              <a:t>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/>
              <a:t>Envolvem </a:t>
            </a:r>
            <a:r>
              <a:rPr lang="pt-BR" dirty="0"/>
              <a:t>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</a:t>
            </a:r>
            <a:r>
              <a:rPr lang="pt-BR" b="1" dirty="0">
                <a:solidFill>
                  <a:srgbClr val="7030A0"/>
                </a:solidFill>
              </a:rPr>
              <a:t>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Devem ser resolvidos de forma </a:t>
            </a:r>
            <a:r>
              <a:rPr lang="pt-BR" b="1" i="1" dirty="0">
                <a:solidFill>
                  <a:srgbClr val="FF0000"/>
                </a:solidFill>
              </a:rPr>
              <a:t>individual.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e entregues através do MS Teams.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57958"/>
              </p:ext>
            </p:extLst>
          </p:nvPr>
        </p:nvGraphicFramePr>
        <p:xfrm>
          <a:off x="838200" y="1375493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8/2/2025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15/2/2025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22/2/2025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1/3/2025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8/3/2025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15/3/2025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22/3/2025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29/3/2025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5/4/2025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12/4/2025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19/4/2025*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26/4/2025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3/5/2025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10/5/2025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17/5/2025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24/5/2025*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31/5/2025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7/6/2025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14/6/2025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21/6/2025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387808C-8D5B-1136-B23E-C9104C846CFC}"/>
              </a:ext>
            </a:extLst>
          </p:cNvPr>
          <p:cNvSpPr txBox="1"/>
          <p:nvPr/>
        </p:nvSpPr>
        <p:spPr>
          <a:xfrm>
            <a:off x="711200" y="663177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  <a:effectLst/>
              </a:rPr>
              <a:t>*Feriados (reposições assíncronas)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</a:t>
            </a:r>
            <a:r>
              <a:rPr lang="pt-BR" b="1" i="1" dirty="0"/>
              <a:t>Vítor Oliveira: vitor.oliveira@ges.inatel.br</a:t>
            </a:r>
            <a:r>
              <a:rPr lang="pt-BR" dirty="0"/>
              <a:t>):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10900" cy="4351338"/>
              </a:xfrm>
            </p:spPr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mapeie</a:t>
                </a:r>
                <a:r>
                  <a:rPr lang="pt-BR" dirty="0"/>
                  <a:t> os atributos de entrada em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conjunto finito de 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10900" cy="4351338"/>
              </a:xfrm>
              <a:blipFill>
                <a:blip r:embed="rId2"/>
                <a:stretch>
                  <a:fillRect l="-99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/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forma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blipFill>
                <a:blip r:embed="rId6"/>
                <a:stretch>
                  <a:fillRect t="-3289" r="-148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7979</TotalTime>
  <Words>3167</Words>
  <Application>Microsoft Office PowerPoint</Application>
  <PresentationFormat>Widescreen</PresentationFormat>
  <Paragraphs>397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PowerPoint Presentation</vt:lpstr>
      <vt:lpstr>Definição do problema de classificação</vt:lpstr>
      <vt:lpstr>Como representar a saída desejada?</vt:lpstr>
      <vt:lpstr>Como representar a saída desejada?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1849</cp:revision>
  <dcterms:created xsi:type="dcterms:W3CDTF">2020-01-20T13:50:05Z</dcterms:created>
  <dcterms:modified xsi:type="dcterms:W3CDTF">2025-02-07T14:15:23Z</dcterms:modified>
</cp:coreProperties>
</file>