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5817" autoAdjust="0"/>
  </p:normalViewPr>
  <p:slideViewPr>
    <p:cSldViewPr snapToGrid="0">
      <p:cViewPr varScale="1">
        <p:scale>
          <a:sx n="64" d="100"/>
          <a:sy n="64" d="100"/>
        </p:scale>
        <p:origin x="990" y="6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20/09/2025</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20/09/2025</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kern="1200" dirty="0">
                <a:solidFill>
                  <a:schemeClr val="tx1"/>
                </a:solidFill>
                <a:effectLst/>
                <a:latin typeface="+mn-lt"/>
                <a:ea typeface="+mn-ea"/>
                <a:cs typeface="+mn-cs"/>
              </a:rPr>
              <a:t>Exemplos de classes não mutuamente exclusivas:</a:t>
            </a:r>
          </a:p>
          <a:p>
            <a:r>
              <a:rPr lang="pt-BR" sz="1200" b="1" i="0" kern="1200" dirty="0">
                <a:solidFill>
                  <a:schemeClr val="tx1"/>
                </a:solidFill>
                <a:effectLst/>
                <a:latin typeface="+mn-lt"/>
                <a:ea typeface="+mn-ea"/>
                <a:cs typeface="+mn-cs"/>
              </a:rPr>
              <a:t>Classificação de documentos por tópicos</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documento pode ser sobre "Política", "Economia" e "Saúde" ao mesmo tempo.</a:t>
            </a:r>
          </a:p>
          <a:p>
            <a:r>
              <a:rPr lang="pt-BR" sz="1200" b="1" i="0" kern="1200" dirty="0">
                <a:solidFill>
                  <a:schemeClr val="tx1"/>
                </a:solidFill>
                <a:effectLst/>
                <a:latin typeface="+mn-lt"/>
                <a:ea typeface="+mn-ea"/>
                <a:cs typeface="+mn-cs"/>
              </a:rPr>
              <a:t>Reconhecimento de objetos em imagens</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Uma imagem pode conter "gato", "cão" e "árvore" simultaneamente.</a:t>
            </a:r>
          </a:p>
          <a:p>
            <a:r>
              <a:rPr lang="pt-BR" sz="1200" b="1" i="0" kern="1200" dirty="0">
                <a:solidFill>
                  <a:schemeClr val="tx1"/>
                </a:solidFill>
                <a:effectLst/>
                <a:latin typeface="+mn-lt"/>
                <a:ea typeface="+mn-ea"/>
                <a:cs typeface="+mn-cs"/>
              </a:rPr>
              <a:t>Sistema de recomendação de filmes por gêneros</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filme pode ser classificado como "Comédia", "Romance" e "Drama".</a:t>
            </a:r>
          </a:p>
          <a:p>
            <a:r>
              <a:rPr lang="pt-BR" sz="1200" b="1" i="0" kern="1200" dirty="0">
                <a:solidFill>
                  <a:schemeClr val="tx1"/>
                </a:solidFill>
                <a:effectLst/>
                <a:latin typeface="+mn-lt"/>
                <a:ea typeface="+mn-ea"/>
                <a:cs typeface="+mn-cs"/>
              </a:rPr>
              <a:t>Diagnóstico médico</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paciente pode ter múltiplas doenças: "diabetes", "hipertensão" e "asma".</a:t>
            </a:r>
          </a:p>
          <a:p>
            <a:r>
              <a:rPr lang="pt-BR" sz="1200" b="1" i="0" kern="1200" dirty="0">
                <a:solidFill>
                  <a:schemeClr val="tx1"/>
                </a:solidFill>
                <a:effectLst/>
                <a:latin typeface="+mn-lt"/>
                <a:ea typeface="+mn-ea"/>
                <a:cs typeface="+mn-cs"/>
              </a:rPr>
              <a:t>Análise de sentimentos em texto</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texto pode expressar "alegria", "surpresa" e "raiva" ao mesmo tempo.</a:t>
            </a:r>
          </a:p>
          <a:p>
            <a:r>
              <a:rPr lang="pt-BR" sz="1200" b="1" i="0" kern="1200" dirty="0" err="1">
                <a:solidFill>
                  <a:schemeClr val="tx1"/>
                </a:solidFill>
                <a:effectLst/>
                <a:latin typeface="+mn-lt"/>
                <a:ea typeface="+mn-ea"/>
                <a:cs typeface="+mn-cs"/>
              </a:rPr>
              <a:t>Tags</a:t>
            </a:r>
            <a:r>
              <a:rPr lang="pt-BR" sz="1200" b="1" i="0" kern="1200" dirty="0">
                <a:solidFill>
                  <a:schemeClr val="tx1"/>
                </a:solidFill>
                <a:effectLst/>
                <a:latin typeface="+mn-lt"/>
                <a:ea typeface="+mn-ea"/>
                <a:cs typeface="+mn-cs"/>
              </a:rPr>
              <a:t> em produtos de e-commerce</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produto pode ter </a:t>
            </a:r>
            <a:r>
              <a:rPr lang="pt-BR" sz="1200" b="0" i="0" kern="1200" dirty="0" err="1">
                <a:solidFill>
                  <a:schemeClr val="tx1"/>
                </a:solidFill>
                <a:effectLst/>
                <a:latin typeface="+mn-lt"/>
                <a:ea typeface="+mn-ea"/>
                <a:cs typeface="+mn-cs"/>
              </a:rPr>
              <a:t>tags</a:t>
            </a:r>
            <a:r>
              <a:rPr lang="pt-BR" sz="1200" b="0" i="0" kern="1200" dirty="0">
                <a:solidFill>
                  <a:schemeClr val="tx1"/>
                </a:solidFill>
                <a:effectLst/>
                <a:latin typeface="+mn-lt"/>
                <a:ea typeface="+mn-ea"/>
                <a:cs typeface="+mn-cs"/>
              </a:rPr>
              <a:t> como "barato", "ecológico", "promoção" e "novidade".</a:t>
            </a:r>
          </a:p>
          <a:p>
            <a:r>
              <a:rPr lang="pt-BR" sz="1200" b="1" i="0" kern="1200" dirty="0">
                <a:solidFill>
                  <a:schemeClr val="tx1"/>
                </a:solidFill>
                <a:effectLst/>
                <a:latin typeface="+mn-lt"/>
                <a:ea typeface="+mn-ea"/>
                <a:cs typeface="+mn-cs"/>
              </a:rPr>
              <a:t>Classificação de músicas por gênero</a:t>
            </a:r>
            <a:r>
              <a:rPr lang="pt-BR" sz="1200" b="0" i="0" kern="1200" dirty="0">
                <a:solidFill>
                  <a:schemeClr val="tx1"/>
                </a:solidFill>
                <a:effectLst/>
                <a:latin typeface="+mn-lt"/>
                <a:ea typeface="+mn-ea"/>
                <a:cs typeface="+mn-cs"/>
              </a:rPr>
              <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Uma música pode ser "rock", "eletrônica" e "experimental" simultaneamente.</a:t>
            </a:r>
          </a:p>
          <a:p>
            <a:r>
              <a:rPr lang="pt-BR" dirty="0"/>
              <a:t/>
            </a:r>
            <a:br>
              <a:rPr lang="pt-BR" dirty="0"/>
            </a:br>
            <a:r>
              <a:rPr lang="pt-BR" dirty="0"/>
              <a:t/>
            </a:r>
            <a:br>
              <a:rPr lang="pt-BR" dirty="0"/>
            </a:br>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20/09/2025</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20/09/2025</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3.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r>
              <a:rPr lang="pt-BR" dirty="0"/>
              <a:t/>
            </a:r>
            <a:br>
              <a:rPr lang="pt-BR" dirty="0"/>
            </a:br>
            <a:r>
              <a:rPr lang="pt-BR" b="1" i="1" dirty="0"/>
              <a:t>Classificação (Parte IV)</a:t>
            </a:r>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 xmlns:a16="http://schemas.microsoft.com/office/drawing/2014/main"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uma das Q possíveis classes</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caso onde os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músicas e imagens, por exemplo, podem pertencer a várias ou conter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en-US">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 xmlns:a16="http://schemas.microsoft.com/office/drawing/2014/main" id="{66F09A24-9061-8EA4-420D-13EC84B7C649}"/>
              </a:ext>
            </a:extLst>
          </p:cNvPr>
          <p:cNvSpPr/>
          <p:nvPr/>
        </p:nvSpPr>
        <p:spPr>
          <a:xfrm>
            <a:off x="7861300" y="354679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a:t>
                </a:r>
                <a:r>
                  <a:rPr lang="pt-BR" b="1" i="1">
                    <a:solidFill>
                      <a:srgbClr val="00B050"/>
                    </a:solidFill>
                  </a:rPr>
                  <a:t>ser sempre igual </a:t>
                </a:r>
                <a:r>
                  <a:rPr lang="pt-BR" b="1" i="1" dirty="0">
                    <a:solidFill>
                      <a:srgbClr val="00B050"/>
                    </a:solidFill>
                  </a:rPr>
                  <a:t>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en-US">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a:t>
                </a:r>
                <a:r>
                  <a:rPr lang="pt-BR" dirty="0" smtClean="0"/>
                  <a:t>uma </a:t>
                </a:r>
                <a:r>
                  <a:rPr lang="pt-BR" dirty="0"/>
                  <a:t>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rotWithShape="0">
                <a:blip r:embed="rId3"/>
                <a:stretch>
                  <a:fillRect l="-1143" t="-2663" r="-14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 de classificação</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a:t>
                </a:r>
                <a:r>
                  <a:rPr lang="pt-BR" b="1" i="1" dirty="0" smtClean="0">
                    <a:solidFill>
                      <a:srgbClr val="00B050"/>
                    </a:solidFill>
                  </a:rPr>
                  <a:t>contínua</a:t>
                </a:r>
                <a:r>
                  <a:rPr lang="pt-BR" dirty="0"/>
                  <a:t>.</a:t>
                </a:r>
                <a:r>
                  <a:rPr lang="pt-BR" dirty="0" smtClean="0"/>
                  <a:t> </a:t>
                </a:r>
                <a:endParaRPr lang="pt-BR" dirty="0"/>
              </a:p>
              <a:p>
                <a:r>
                  <a:rPr lang="pt-BR" dirty="0"/>
                  <a:t>P</a:t>
                </a:r>
                <a:r>
                  <a:rPr lang="pt-BR" dirty="0" smtClean="0"/>
                  <a:t>ortanto,</a:t>
                </a:r>
                <a:r>
                  <a:rPr lang="pt-BR" b="1" i="1" dirty="0" smtClean="0">
                    <a:solidFill>
                      <a:srgbClr val="00B050"/>
                    </a:solidFill>
                  </a:rPr>
                  <a:t> </a:t>
                </a:r>
                <a:r>
                  <a:rPr lang="pt-BR" b="1" i="1" dirty="0">
                    <a:solidFill>
                      <a:srgbClr val="00B050"/>
                    </a:solidFill>
                  </a:rPr>
                  <a:t>o algoritmo do gradiente </a:t>
                </a:r>
                <a:r>
                  <a:rPr lang="pt-BR" b="1" i="1" dirty="0" smtClean="0">
                    <a:solidFill>
                      <a:srgbClr val="00B050"/>
                    </a:solidFill>
                  </a:rPr>
                  <a:t>descendente (qualquer versão) pode ser usado para encontrar </a:t>
                </a:r>
                <a:r>
                  <a:rPr lang="pt-BR" b="1" i="1" dirty="0">
                    <a:solidFill>
                      <a:srgbClr val="00B050"/>
                    </a:solidFill>
                  </a:rPr>
                  <a:t>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rotWithShape="0">
                <a:blip r:embed="rId3"/>
                <a:stretch>
                  <a:fillRect l="-1782" t="-1937" r="-594"/>
                </a:stretch>
              </a:blipFill>
            </p:spPr>
            <p:txBody>
              <a:bodyPr/>
              <a:lstStyle/>
              <a:p>
                <a:r>
                  <a:rPr lang="pt-BR">
                    <a:noFill/>
                  </a:rPr>
                  <a:t> </a:t>
                </a:r>
              </a:p>
            </p:txBody>
          </p:sp>
        </mc:Fallback>
      </mc:AlternateContent>
      <p:pic>
        <p:nvPicPr>
          <p:cNvPr id="1026" name="Picture 2">
            <a:extLst>
              <a:ext uri="{FF2B5EF4-FFF2-40B4-BE49-F238E27FC236}">
                <a16:creationId xmlns=""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a:t>
                </a:r>
                <a:r>
                  <a:rPr lang="pt-BR" dirty="0" smtClean="0"/>
                  <a:t>levando-se </a:t>
                </a:r>
                <a:r>
                  <a:rPr lang="pt-BR" dirty="0"/>
                  <a:t>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acc>
                            <m:accPr>
                              <m:chr m:val="̂"/>
                              <m:ctrlPr>
                                <a:rPr lang="pt-BR" sz="2800" b="0" i="1" smtClean="0">
                                  <a:latin typeface="Cambria Math" panose="02040503050406030204" pitchFamily="18" charset="0"/>
                                </a:rPr>
                              </m:ctrlPr>
                            </m:accPr>
                            <m:e>
                              <m:r>
                                <a:rPr lang="pt-BR" sz="2800" b="1" i="1" smtClean="0">
                                  <a:latin typeface="Cambria Math" panose="02040503050406030204" pitchFamily="18" charset="0"/>
                                </a:rPr>
                                <m:t>𝒀</m:t>
                              </m:r>
                            </m:e>
                          </m:acc>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𝒀</m:t>
                        </m:r>
                      </m:e>
                    </m:acc>
                  </m:oMath>
                </a14:m>
                <a:r>
                  <a:rPr lang="pt-BR" dirty="0" smtClean="0"/>
                  <a:t> são </a:t>
                </a:r>
                <a:r>
                  <a:rPr lang="pt-BR" dirty="0"/>
                  <a:t>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p:sp>
            <p:nvSpPr>
              <p:cNvPr id="3" name="Espaço Reservado para Conteúdo 2">
                <a:extLst>
                  <a:ext uri="{FF2B5EF4-FFF2-40B4-BE49-F238E27FC236}">
                    <a16:creationId xmlns="" xmlns:a16="http://schemas.microsoft.com/office/drawing/2014/main" xmlns:a14="http://schemas.microsoft.com/office/drawing/2010/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rotWithShape="0">
                <a:blip r:embed="rId3"/>
                <a:stretch>
                  <a:fillRect l="-1151" r="-175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𝒀</m:t>
                              </m:r>
                            </m:e>
                          </m:acc>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a:t>
                </a:r>
                <a:r>
                  <a:rPr lang="pt-BR" dirty="0" smtClean="0"/>
                  <a:t>essa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dirty="0"/>
                  <a:t>de função discriminante diferentes de um hiperplano, </a:t>
                </a:r>
                <a:r>
                  <a:rPr lang="pt-BR" sz="2800" b="0" i="0" dirty="0">
                    <a:solidFill>
                      <a:srgbClr val="000000"/>
                    </a:solidFill>
                    <a:effectLst/>
                    <a:latin typeface="Calibri" panose="020F0502020204030204" pitchFamily="34" charset="0"/>
                  </a:rPr>
                  <a:t>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p:sp>
            <p:nvSpPr>
              <p:cNvPr id="3" name="Espaço Reservado para Conteúdo 2">
                <a:extLst>
                  <a:ext uri="{FF2B5EF4-FFF2-40B4-BE49-F238E27FC236}">
                    <a16:creationId xmlns="" xmlns:a16="http://schemas.microsoft.com/office/drawing/2014/main" xmlns:a14="http://schemas.microsoft.com/office/drawing/2010/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rotWithShape="0">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r>
                  <a:rPr lang="pt-BR" dirty="0" smtClean="0"/>
                  <a:t>],</a:t>
                </a:r>
                <a:endParaRPr lang="pt-BR" dirty="0"/>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a:t>
                </a:r>
                <a:r>
                  <a:rPr lang="pt-BR" dirty="0" smtClean="0"/>
                  <a:t>softmax, </a:t>
                </a:r>
                <a:r>
                  <a:rPr lang="pt-BR" dirty="0"/>
                  <a:t>atenda os requisitos de uma </a:t>
                </a:r>
                <a:r>
                  <a:rPr lang="pt-BR" b="1" i="1" dirty="0"/>
                  <a:t>função massa de probabilidade multinomial.</a:t>
                </a:r>
                <a:endParaRPr lang="pt-BR" dirty="0"/>
              </a:p>
            </p:txBody>
          </p:sp>
        </mc:Choice>
        <mc:Fallback>
          <p:sp>
            <p:nvSpPr>
              <p:cNvPr id="3" name="Espaço Reservado para Conteúdo 2">
                <a:extLst>
                  <a:ext uri="{FF2B5EF4-FFF2-40B4-BE49-F238E27FC236}">
                    <a16:creationId xmlns="" xmlns:a16="http://schemas.microsoft.com/office/drawing/2014/main" xmlns:a14="http://schemas.microsoft.com/office/drawing/2010/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rotWithShape="0">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a:t>
                </a:r>
                <a:r>
                  <a:rPr lang="pt-BR" dirty="0" smtClean="0">
                    <a:solidFill>
                      <a:schemeClr val="tx1"/>
                    </a:solidFill>
                  </a:rPr>
                  <a:t>faz com que </a:t>
                </a:r>
                <a:r>
                  <a:rPr lang="pt-BR" b="0" i="0" dirty="0" smtClean="0">
                    <a:solidFill>
                      <a:schemeClr val="tx1"/>
                    </a:solidFill>
                    <a:effectLst/>
                  </a:rPr>
                  <a:t>as </a:t>
                </a:r>
                <a:r>
                  <a:rPr lang="pt-BR" b="0" i="0" dirty="0">
                    <a:solidFill>
                      <a:schemeClr val="tx1"/>
                    </a:solidFill>
                    <a:effectLst/>
                  </a:rPr>
                  <a:t>saídas do modelo sejam </a:t>
                </a:r>
                <a:r>
                  <a:rPr lang="pt-BR" b="1" i="1" dirty="0">
                    <a:solidFill>
                      <a:srgbClr val="00B050"/>
                    </a:solidFill>
                    <a:effectLst/>
                  </a:rPr>
                  <a:t>interpretáveis como probabilidades </a:t>
                </a:r>
                <a:r>
                  <a:rPr lang="pt-BR" b="0" i="0" dirty="0">
                    <a:solidFill>
                      <a:schemeClr val="tx1"/>
                    </a:solidFill>
                    <a:effectLst/>
                  </a:rPr>
                  <a:t>e </a:t>
                </a:r>
                <a:r>
                  <a:rPr lang="pt-BR" b="1" i="1" dirty="0" smtClean="0">
                    <a:solidFill>
                      <a:srgbClr val="00B050"/>
                    </a:solidFill>
                    <a:effectLst/>
                  </a:rPr>
                  <a:t>garante </a:t>
                </a:r>
                <a:r>
                  <a:rPr lang="pt-BR" b="1" i="1" dirty="0">
                    <a:solidFill>
                      <a:srgbClr val="00B050"/>
                    </a:solidFill>
                    <a:effectLst/>
                  </a:rPr>
                  <a:t>um treinamento estável</a:t>
                </a:r>
                <a:r>
                  <a:rPr lang="pt-BR" b="0" i="0" dirty="0">
                    <a:effectLst/>
                  </a:rPr>
                  <a:t>.</a:t>
                </a:r>
                <a:endParaRPr lang="pt-BR" dirty="0">
                  <a:solidFill>
                    <a:schemeClr val="tx1"/>
                  </a:solidFill>
                </a:endParaRPr>
              </a:p>
            </p:txBody>
          </p:sp>
        </mc:Choice>
        <mc:Fallback>
          <p:sp>
            <p:nvSpPr>
              <p:cNvPr id="3" name="Espaço Reservado para Conteúdo 2">
                <a:extLst>
                  <a:ext uri="{FF2B5EF4-FFF2-40B4-BE49-F238E27FC236}">
                    <a16:creationId xmlns="" xmlns:a16="http://schemas.microsoft.com/office/drawing/2014/main" xmlns:a14="http://schemas.microsoft.com/office/drawing/2010/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rotWithShape="0">
                <a:blip r:embed="rId3"/>
                <a:stretch>
                  <a:fillRect l="-981" t="-1937" r="-327"/>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 xmlns:a16="http://schemas.microsoft.com/office/drawing/2014/main" id="{24721BB7-DBA3-D8BF-7F98-ED91BD59DAEC}"/>
                  </a:ext>
                </a:extLst>
              </p:cNvPr>
              <p:cNvSpPr>
                <a:spLocks noGrp="1"/>
              </p:cNvSpPr>
              <p:nvPr>
                <p:ph idx="1"/>
              </p:nvPr>
            </p:nvSpPr>
            <p:spPr>
              <a:xfrm>
                <a:off x="5951050" y="1825624"/>
                <a:ext cx="612468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smtClean="0"/>
                  <a:t>Em resumo, a</a:t>
                </a:r>
                <a:r>
                  <a:rPr lang="pt-BR" dirty="0" smtClean="0"/>
                  <a:t> </a:t>
                </a:r>
                <a:r>
                  <a:rPr lang="pt-BR" dirty="0"/>
                  <a:t>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p:sp>
            <p:nvSpPr>
              <p:cNvPr id="3" name="Espaço Reservado para Conteúdo 2">
                <a:extLst>
                  <a:ext uri="{FF2B5EF4-FFF2-40B4-BE49-F238E27FC236}">
                    <a16:creationId xmlns="" xmlns:a16="http://schemas.microsoft.com/office/drawing/2014/main" xmlns:a14="http://schemas.microsoft.com/office/drawing/2010/main" id="{24721BB7-DBA3-D8BF-7F98-ED91BD59DAEC}"/>
                  </a:ext>
                </a:extLst>
              </p:cNvPr>
              <p:cNvSpPr>
                <a:spLocks noGrp="1" noRot="1" noChangeAspect="1" noMove="1" noResize="1" noEditPoints="1" noAdjustHandles="1" noChangeArrowheads="1" noChangeShapeType="1" noTextEdit="1"/>
              </p:cNvSpPr>
              <p:nvPr>
                <p:ph idx="1"/>
              </p:nvPr>
            </p:nvSpPr>
            <p:spPr>
              <a:xfrm>
                <a:off x="5951050" y="1825624"/>
                <a:ext cx="6124686" cy="5032375"/>
              </a:xfrm>
              <a:blipFill rotWithShape="0">
                <a:blip r:embed="rId3"/>
                <a:stretch>
                  <a:fillRect l="-1791" t="-2663" r="-2488"/>
                </a:stretch>
              </a:blipFill>
            </p:spPr>
            <p:txBody>
              <a:bodyPr/>
              <a:lstStyle/>
              <a:p>
                <a:r>
                  <a:rPr lang="pt-BR">
                    <a:noFill/>
                  </a:rPr>
                  <a:t> </a:t>
                </a:r>
              </a:p>
            </p:txBody>
          </p:sp>
        </mc:Fallback>
      </mc:AlternateContent>
      <p:sp>
        <p:nvSpPr>
          <p:cNvPr id="5" name="Rectangle 2">
            <a:extLst>
              <a:ext uri="{FF2B5EF4-FFF2-40B4-BE49-F238E27FC236}">
                <a16:creationId xmlns=""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 xmlns:a16="http://schemas.microsoft.com/office/drawing/2014/main" id="{FF78CF76-EB26-3FAE-0391-E452288FA2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36" y="2370360"/>
            <a:ext cx="5840814" cy="2951148"/>
          </a:xfrm>
          <a:prstGeom prst="rect">
            <a:avLst/>
          </a:prstGeom>
        </p:spPr>
      </p:pic>
    </p:spTree>
    <p:extLst>
      <p:ext uri="{BB962C8B-B14F-4D97-AF65-F5344CB8AC3E}">
        <p14:creationId xmlns:p14="http://schemas.microsoft.com/office/powerpoint/2010/main" val="33829405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0371607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rotWithShape="0">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 xmlns:a16="http://schemas.microsoft.com/office/drawing/2014/main" id="{1E7CC96F-55AB-1482-92F6-240F8E2E0D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são usadas com </a:t>
                </a:r>
                <a:r>
                  <a:rPr lang="pt-BR" b="1" i="1" dirty="0"/>
                  <a:t>classificadores binários</a:t>
                </a:r>
                <a:r>
                  <a:rPr lang="pt-BR" dirty="0"/>
                  <a:t>, como o</a:t>
                </a:r>
                <a:r>
                  <a:rPr lang="pt-BR" b="1" i="1" dirty="0"/>
                  <a:t> 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rotWithShape="0">
                <a:blip r:embed="rId2"/>
                <a:stretch>
                  <a:fillRect l="-1721" t="-2764"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 xmlns:a16="http://schemas.microsoft.com/office/drawing/2014/main" id="{E178FF16-CC3F-C34B-6C8B-874BC4FA61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Nesta abordagem, 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rotWithShape="0">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A4787C4F-F235-6888-5AFF-2CB1361FF6FD}"/>
                  </a:ext>
                </a:extLst>
              </p:cNvPr>
              <p:cNvSpPr>
                <a:spLocks noGrp="1"/>
              </p:cNvSpPr>
              <p:nvPr>
                <p:ph idx="1"/>
              </p:nvPr>
            </p:nvSpPr>
            <p:spPr>
              <a:xfrm>
                <a:off x="838199" y="1825625"/>
                <a:ext cx="11247121"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a:t>
                </a:r>
                <a:r>
                  <a:rPr lang="pt-BR" b="1" i="1" dirty="0">
                    <a:solidFill>
                      <a:schemeClr val="accent2"/>
                    </a:solidFill>
                  </a:rPr>
                  <a:t>para cada exemplo </a:t>
                </a:r>
                <a:r>
                  <a:rPr lang="pt-BR" dirty="0"/>
                  <a:t>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a:t>
                </a:r>
                <a:r>
                  <a:rPr lang="pt-BR" b="1" i="1" dirty="0">
                    <a:solidFill>
                      <a:schemeClr val="accent2"/>
                    </a:solidFill>
                  </a:rPr>
                  <a:t>realiza-se </a:t>
                </a:r>
                <a14:m>
                  <m:oMath xmlns:m="http://schemas.openxmlformats.org/officeDocument/2006/math">
                    <m:r>
                      <a:rPr lang="pt-BR" b="1" i="1">
                        <a:solidFill>
                          <a:schemeClr val="accent2"/>
                        </a:solidFill>
                        <a:latin typeface="Cambria Math" panose="02040503050406030204" pitchFamily="18" charset="0"/>
                      </a:rPr>
                      <m:t>𝑸</m:t>
                    </m:r>
                  </m:oMath>
                </a14:m>
                <a:r>
                  <a:rPr lang="pt-BR" b="1" i="1" dirty="0">
                    <a:solidFill>
                      <a:schemeClr val="accent2"/>
                    </a:solidFill>
                  </a:rPr>
                  <a:t> predições </a:t>
                </a:r>
                <a:r>
                  <a:rPr lang="pt-BR" dirty="0"/>
                  <a:t>e escolhe-se a classe que maximiza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t>
                </a:r>
                <a:r>
                  <a:rPr lang="pt-BR" b="1" i="1" dirty="0">
                    <a:solidFill>
                      <a:srgbClr val="FF0000"/>
                    </a:solidFill>
                  </a:rPr>
                  <a:t>tornar o treinamento lento</a:t>
                </a:r>
                <a:r>
                  <a:rPr lang="pt-BR" dirty="0"/>
                  <a:t> e </a:t>
                </a:r>
                <a:r>
                  <a:rPr lang="pt-BR" b="1" i="1" dirty="0">
                    <a:solidFill>
                      <a:srgbClr val="FF0000"/>
                    </a:solidFill>
                  </a:rPr>
                  <a:t>aumentar a possibilidade de classes desbalanceadas</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247121" cy="5032375"/>
              </a:xfrm>
              <a:blipFill rotWithShape="0">
                <a:blip r:embed="rId3"/>
                <a:stretch>
                  <a:fillRect l="-921" t="-1937" r="-921"/>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753228">
                <a:off x="4458229" y="1909051"/>
                <a:ext cx="1941162" cy="369332"/>
              </a:xfrm>
              <a:prstGeom prst="rect">
                <a:avLst/>
              </a:prstGeom>
              <a:noFill/>
            </p:spPr>
            <p:txBody>
              <a:bodyPr wrap="squar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d>
                      <m:dPr>
                        <m:ctrlPr>
                          <a:rPr lang="pt-BR" b="0" i="1" dirty="0" smtClean="0">
                            <a:latin typeface="Cambria Math" panose="02040503050406030204" pitchFamily="18" charset="0"/>
                          </a:rPr>
                        </m:ctrlPr>
                      </m:dPr>
                      <m:e>
                        <m:r>
                          <a:rPr lang="pt-BR" b="0" i="1" dirty="0" smtClean="0">
                            <a:latin typeface="Cambria Math" panose="02040503050406030204" pitchFamily="18" charset="0"/>
                          </a:rPr>
                          <m:t>+</m:t>
                        </m:r>
                      </m:e>
                    </m:d>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0" dirty="0" smtClean="0">
                        <a:latin typeface="Cambria Math" panose="02040503050406030204" pitchFamily="18" charset="0"/>
                      </a:rPr>
                      <m:t>(−)</m:t>
                    </m:r>
                  </m:oMath>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753228">
                <a:off x="4458229" y="1909051"/>
                <a:ext cx="1941162" cy="369332"/>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4550326" y="3055975"/>
                <a:ext cx="2005677" cy="369332"/>
              </a:xfrm>
              <a:prstGeom prst="rect">
                <a:avLst/>
              </a:prstGeom>
              <a:noFill/>
            </p:spPr>
            <p:txBody>
              <a:bodyPr wrap="non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i="1" dirty="0">
                            <a:latin typeface="Cambria Math" panose="02040503050406030204" pitchFamily="18" charset="0"/>
                          </a:rPr>
                          <m:t>3</m:t>
                        </m:r>
                      </m:sub>
                    </m:sSub>
                    <m:r>
                      <a:rPr lang="pt-BR" dirty="0">
                        <a:latin typeface="Cambria Math" panose="02040503050406030204" pitchFamily="18" charset="0"/>
                      </a:rPr>
                      <m:t>(−)</m:t>
                    </m:r>
                  </m:oMath>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4550326" y="3055975"/>
                <a:ext cx="2005677" cy="369332"/>
              </a:xfrm>
              <a:prstGeom prst="rect">
                <a:avLst/>
              </a:prstGeom>
              <a:blipFill rotWithShape="0">
                <a:blip r:embed="rId5"/>
                <a:stretch>
                  <a:fillRect t="-8197" b="-2459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228880">
                <a:off x="4503987" y="4792439"/>
                <a:ext cx="2005677" cy="369332"/>
              </a:xfrm>
              <a:prstGeom prst="rect">
                <a:avLst/>
              </a:prstGeom>
              <a:noFill/>
            </p:spPr>
            <p:txBody>
              <a:bodyPr wrap="non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dirty="0">
                        <a:latin typeface="Cambria Math" panose="02040503050406030204" pitchFamily="18" charset="0"/>
                      </a:rPr>
                      <m:t>(−)</m:t>
                    </m:r>
                  </m:oMath>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228880">
                <a:off x="4503987" y="4792439"/>
                <a:ext cx="2005677" cy="369332"/>
              </a:xfrm>
              <a:prstGeom prst="rect">
                <a:avLst/>
              </a:prstGeom>
              <a:blipFill rotWithShape="0">
                <a:blip r:embed="rId6"/>
                <a:stretch>
                  <a:fillRect/>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FF000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12452</TotalTime>
  <Words>3105</Words>
  <Application>Microsoft Office PowerPoint</Application>
  <PresentationFormat>Widescreen</PresentationFormat>
  <Paragraphs>320</Paragraphs>
  <Slides>26</Slides>
  <Notes>21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26</vt:i4>
      </vt:variant>
    </vt:vector>
  </HeadingPairs>
  <TitlesOfParts>
    <vt:vector size="35" baseType="lpstr">
      <vt:lpstr>Arial</vt:lpstr>
      <vt:lpstr>Calibri</vt:lpstr>
      <vt:lpstr>Calibri Light</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1842</cp:revision>
  <dcterms:created xsi:type="dcterms:W3CDTF">2020-01-20T13:50:05Z</dcterms:created>
  <dcterms:modified xsi:type="dcterms:W3CDTF">2025-09-20T11:01:25Z</dcterms:modified>
</cp:coreProperties>
</file>