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área sob a curva ROC é uma medida da qualidade do classificador.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5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preciso é o modelo </a:t>
                </a:r>
                <a:r>
                  <a:rPr lang="pt-BR" dirty="0"/>
                  <a:t>em relação </a:t>
                </a:r>
                <a:r>
                  <a:rPr lang="pt-BR" dirty="0"/>
                  <a:t>à todos os exemplos classificados como positivos, </a:t>
                </a:r>
                <a:r>
                  <a:rPr lang="pt-BR" dirty="0"/>
                  <a:t>quantos deles são realmente positivos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</a:t>
                </a:r>
                <a:r>
                  <a:rPr lang="pt-BR" dirty="0"/>
                  <a:t>a qualidade do classificador quando </a:t>
                </a:r>
                <a:r>
                  <a:rPr lang="pt-BR" dirty="0"/>
                  <a:t>os custos </a:t>
                </a:r>
                <a:r>
                  <a:rPr lang="pt-BR" dirty="0"/>
                  <a:t>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</a:t>
                </a:r>
                <a:r>
                  <a:rPr lang="pt-BR" dirty="0"/>
                  <a:t>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</a:t>
                </a:r>
                <a:r>
                  <a:rPr lang="pt-BR" dirty="0"/>
                  <a:t>exemplo, </a:t>
                </a:r>
                <a:r>
                  <a:rPr lang="pt-BR" dirty="0"/>
                  <a:t>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, </a:t>
                </a:r>
                <a:r>
                  <a:rPr lang="pt-BR" dirty="0"/>
                  <a:t>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/>
                  <a:t>ham</a:t>
                </a:r>
                <a:r>
                  <a:rPr lang="pt-BR" dirty="0"/>
                  <a:t> (verdadeiro negativo) </a:t>
                </a:r>
                <a:r>
                  <a:rPr lang="pt-BR" dirty="0"/>
                  <a:t>foi </a:t>
                </a:r>
                <a:r>
                  <a:rPr lang="pt-BR" dirty="0"/>
                  <a:t>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</a:t>
                </a:r>
                <a:r>
                  <a:rPr lang="pt-BR" dirty="0"/>
                  <a:t>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não for </a:t>
                </a:r>
                <a:r>
                  <a:rPr lang="pt-BR" dirty="0"/>
                  <a:t>alta.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</a:t>
                </a:r>
                <a:r>
                  <a:rPr lang="pt-BR" dirty="0"/>
                  <a:t>quantos </a:t>
                </a:r>
                <a:r>
                  <a:rPr lang="pt-BR" dirty="0"/>
                  <a:t>exemplos realmente positivos o classificador captura</a:t>
                </a:r>
                <a:r>
                  <a:rPr lang="pt-BR" dirty="0"/>
                  <a:t>, </a:t>
                </a:r>
                <a:r>
                  <a:rPr lang="pt-BR" dirty="0"/>
                  <a:t>rotulando-os como positivos verdadeiros.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</a:t>
                </a:r>
                <a:r>
                  <a:rPr lang="pt-BR" b="1" i="1" dirty="0"/>
                  <a:t>ecall</a:t>
                </a:r>
                <a:r>
                  <a:rPr lang="pt-BR" dirty="0"/>
                  <a:t> é uma boa medida para determinar a qualidade de um classificador quando houver um alto custo associado à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Por </a:t>
                </a:r>
                <a:r>
                  <a:rPr lang="pt-BR" dirty="0"/>
                  <a:t>exemplo, na </a:t>
                </a:r>
                <a:r>
                  <a:rPr lang="pt-BR" dirty="0"/>
                  <a:t>classificação de doenças, se </a:t>
                </a:r>
                <a:r>
                  <a:rPr lang="pt-BR" dirty="0"/>
                  <a:t>um paciente doente </a:t>
                </a:r>
                <a:r>
                  <a:rPr lang="pt-BR" dirty="0"/>
                  <a:t>(</a:t>
                </a:r>
                <a:r>
                  <a:rPr lang="pt-BR" b="1" i="1" dirty="0"/>
                  <a:t>positivo verdadeiro</a:t>
                </a:r>
                <a:r>
                  <a:rPr lang="pt-BR" dirty="0"/>
                  <a:t>) for classificado </a:t>
                </a:r>
                <a:r>
                  <a:rPr lang="pt-BR" dirty="0"/>
                  <a:t>como não doente </a:t>
                </a:r>
                <a:r>
                  <a:rPr lang="pt-BR" dirty="0"/>
                  <a:t>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</a:t>
                </a:r>
                <a:r>
                  <a:rPr lang="pt-BR" dirty="0"/>
                  <a:t>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</a:t>
                </a:r>
                <a:r>
                  <a:rPr lang="pt-BR" dirty="0"/>
                  <a:t>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  <a:blipFill rotWithShape="0">
                <a:blip r:embed="rId2"/>
                <a:stretch>
                  <a:fillRect l="-708" t="-2785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091203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</a:t>
            </a:r>
            <a:r>
              <a:rPr lang="pt-BR" dirty="0" smtClean="0"/>
              <a:t>= 1 significa </a:t>
            </a:r>
            <a:r>
              <a:rPr lang="pt-BR" dirty="0" smtClean="0"/>
              <a:t>que todo exemplo </a:t>
            </a:r>
            <a:r>
              <a:rPr lang="pt-BR" dirty="0" smtClean="0"/>
              <a:t>classificado </a:t>
            </a:r>
            <a:r>
              <a:rPr lang="pt-BR" dirty="0" smtClean="0"/>
              <a:t>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</a:t>
            </a:r>
            <a:r>
              <a:rPr lang="pt-BR" dirty="0"/>
              <a:t>à</a:t>
            </a:r>
            <a:r>
              <a:rPr lang="pt-BR" dirty="0" smtClean="0"/>
              <a:t> </a:t>
            </a:r>
            <a:r>
              <a:rPr lang="pt-BR" dirty="0" smtClean="0"/>
              <a:t>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</a:t>
            </a:r>
            <a:r>
              <a:rPr lang="pt-BR" dirty="0" smtClean="0"/>
              <a:t>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dirty="0" smtClean="0"/>
              <a:t>classificados </a:t>
            </a:r>
            <a:r>
              <a:rPr lang="pt-BR" dirty="0"/>
              <a:t>de forma </a:t>
            </a:r>
            <a:r>
              <a:rPr lang="pt-BR" dirty="0" smtClean="0"/>
              <a:t>incorreta, ou </a:t>
            </a:r>
            <a:r>
              <a:rPr lang="pt-BR" dirty="0" smtClean="0"/>
              <a:t>seja</a:t>
            </a:r>
            <a:r>
              <a:rPr lang="pt-BR" dirty="0"/>
              <a:t>, quantidade de </a:t>
            </a:r>
            <a:r>
              <a:rPr lang="pt-BR" b="1" i="1" dirty="0" smtClean="0"/>
              <a:t>falsos </a:t>
            </a:r>
            <a:r>
              <a:rPr lang="pt-BR" b="1" i="1" dirty="0" smtClean="0"/>
              <a:t>negativos</a:t>
            </a:r>
            <a:r>
              <a:rPr lang="pt-BR" dirty="0" smtClean="0"/>
              <a:t>. </a:t>
            </a:r>
            <a:endParaRPr lang="pt-BR" dirty="0" smtClean="0"/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</a:t>
            </a:r>
            <a:r>
              <a:rPr lang="pt-BR" dirty="0"/>
              <a:t>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quantos </a:t>
            </a:r>
            <a:r>
              <a:rPr lang="pt-BR" dirty="0" smtClean="0"/>
              <a:t>exemplos </a:t>
            </a:r>
            <a:r>
              <a:rPr lang="pt-BR" dirty="0" smtClean="0"/>
              <a:t>da classe negativa foram </a:t>
            </a:r>
            <a:r>
              <a:rPr lang="pt-BR" dirty="0"/>
              <a:t>classificados como sendo pertencentes </a:t>
            </a:r>
            <a:r>
              <a:rPr lang="pt-BR" dirty="0" smtClean="0"/>
              <a:t>à classe positiva, </a:t>
            </a:r>
            <a:r>
              <a:rPr lang="pt-BR" dirty="0" smtClean="0"/>
              <a:t>ou </a:t>
            </a:r>
            <a:r>
              <a:rPr lang="pt-BR" dirty="0"/>
              <a:t>seja, </a:t>
            </a:r>
            <a:r>
              <a:rPr lang="pt-BR" dirty="0" smtClean="0"/>
              <a:t>a quantidade </a:t>
            </a:r>
            <a:r>
              <a:rPr lang="pt-BR" dirty="0" smtClean="0"/>
              <a:t>de </a:t>
            </a:r>
            <a:r>
              <a:rPr lang="pt-BR" b="1" i="1" dirty="0" smtClean="0"/>
              <a:t>falsos </a:t>
            </a:r>
            <a:r>
              <a:rPr lang="pt-BR" b="1" i="1" dirty="0" smtClean="0"/>
              <a:t>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essas duas métricas.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costumam ser </a:t>
                </a:r>
                <a:r>
                  <a:rPr lang="pt-BR" dirty="0" smtClean="0"/>
                  <a:t>analisadas conjuntamente através de uma métrica que combina ambas </a:t>
                </a:r>
                <a:r>
                  <a:rPr lang="pt-BR" dirty="0" smtClean="0"/>
                  <a:t>métricas, </a:t>
                </a:r>
                <a:r>
                  <a:rPr lang="pt-BR" dirty="0" smtClean="0"/>
                  <a:t>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/>
                  <a:t>), </a:t>
                </a:r>
                <a:r>
                  <a:rPr lang="pt-BR" dirty="0" smtClean="0"/>
                  <a:t>denotada </a:t>
                </a:r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combina as duas </a:t>
                </a:r>
                <a:r>
                  <a:rPr lang="pt-BR" dirty="0"/>
                  <a:t>métricas através </a:t>
                </a:r>
                <a:r>
                  <a:rPr lang="pt-BR" dirty="0"/>
                  <a:t>de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017"/>
            <a:ext cx="10515600" cy="836885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0837"/>
            <a:ext cx="6653463" cy="5437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Operacional do Receptor (ROC)</a:t>
            </a:r>
          </a:p>
          <a:p>
            <a:r>
              <a:rPr lang="pt-BR" dirty="0" smtClean="0"/>
              <a:t>É um gráfico, conforme </a:t>
            </a:r>
            <a:r>
              <a:rPr lang="pt-BR" dirty="0"/>
              <a:t>mostrado </a:t>
            </a:r>
            <a:r>
              <a:rPr lang="pt-BR" dirty="0" smtClean="0"/>
              <a:t>ao </a:t>
            </a:r>
            <a:r>
              <a:rPr lang="pt-BR" dirty="0"/>
              <a:t>lado, </a:t>
            </a:r>
            <a:r>
              <a:rPr lang="pt-BR" dirty="0" smtClean="0"/>
              <a:t>que ilustra a 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</a:t>
            </a:r>
            <a:r>
              <a:rPr lang="pt-BR" dirty="0" smtClean="0"/>
              <a:t>plotando-se </a:t>
            </a:r>
            <a:r>
              <a:rPr lang="pt-BR" dirty="0" smtClean="0"/>
              <a:t>o </a:t>
            </a:r>
            <a:r>
              <a:rPr lang="pt-BR" b="1" i="1" dirty="0" smtClean="0"/>
              <a:t>recall</a:t>
            </a:r>
            <a:r>
              <a:rPr lang="pt-BR" dirty="0" smtClean="0"/>
              <a:t> </a:t>
            </a:r>
            <a:r>
              <a:rPr lang="pt-BR" dirty="0" smtClean="0"/>
              <a:t>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diagonal </a:t>
            </a:r>
            <a:r>
              <a:rPr lang="pt-BR" dirty="0" smtClean="0"/>
              <a:t>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</a:t>
            </a:r>
            <a:r>
              <a:rPr lang="pt-BR" b="1" i="1" dirty="0" smtClean="0"/>
              <a:t>aleatório</a:t>
            </a:r>
            <a:r>
              <a:rPr lang="pt-BR" dirty="0" smtClean="0"/>
              <a:t>.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dirty="0"/>
              <a:t>ponto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</a:t>
            </a:r>
            <a:r>
              <a:rPr lang="pt-BR" dirty="0" smtClean="0"/>
              <a:t>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302336"/>
            <a:ext cx="46112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995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um. </a:t>
                </a:r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saída </a:t>
                </a:r>
                <a:r>
                  <a:rPr lang="pt-BR" dirty="0" smtClean="0"/>
                  <a:t>real (i.e, uma probabilidade)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saídas são, então, discretizadas para que se tenha a decisão final: por exemplo,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ela </a:t>
                </a:r>
                <a:r>
                  <a:rPr lang="pt-BR" dirty="0"/>
                  <a:t>é mapeada 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ela é mapeada 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plotar 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9950" cy="5032375"/>
              </a:xfrm>
              <a:blipFill rotWithShape="0">
                <a:blip r:embed="rId2"/>
                <a:stretch>
                  <a:fillRect l="-1161" t="-2663" r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</a:t>
            </a:r>
            <a:r>
              <a:rPr lang="pt-BR" sz="3600" b="1" dirty="0"/>
              <a:t>Operacional do Receptor (ROC</a:t>
            </a:r>
            <a:r>
              <a:rPr lang="pt-BR" sz="3600" b="1" dirty="0" smtClean="0"/>
              <a:t>)</a:t>
            </a:r>
            <a:endParaRPr lang="pt-BR" sz="36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dirty="0"/>
              <a:t>A </a:t>
            </a:r>
            <a:r>
              <a:rPr lang="pt-BR" b="1" i="1" dirty="0" smtClean="0"/>
              <a:t>ASC</a:t>
            </a:r>
            <a:r>
              <a:rPr lang="pt-BR" dirty="0" smtClean="0"/>
              <a:t> é outra métrica da qualidade de um </a:t>
            </a:r>
            <a:r>
              <a:rPr lang="pt-BR" dirty="0" smtClean="0"/>
              <a:t>classificador,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  <a:endParaRPr lang="pt-BR" dirty="0" smtClean="0"/>
          </a:p>
          <a:p>
            <a:r>
              <a:rPr lang="pt-BR" dirty="0" smtClean="0"/>
              <a:t>Neste exemplo, </a:t>
            </a:r>
            <a:r>
              <a:rPr lang="pt-BR" dirty="0"/>
              <a:t>o classificador A </a:t>
            </a:r>
            <a:r>
              <a:rPr lang="pt-BR" dirty="0" smtClean="0"/>
              <a:t>tem melhor </a:t>
            </a:r>
            <a:r>
              <a:rPr lang="pt-BR" dirty="0" smtClean="0"/>
              <a:t>desempenho, pois tem </a:t>
            </a:r>
            <a:r>
              <a:rPr lang="pt-BR" b="1" i="1" dirty="0" smtClean="0"/>
              <a:t>área </a:t>
            </a:r>
            <a:r>
              <a:rPr lang="pt-BR" b="1" i="1" dirty="0" smtClean="0"/>
              <a:t>sob a curva </a:t>
            </a:r>
            <a:r>
              <a:rPr lang="pt-BR" b="1" i="1" dirty="0" smtClean="0"/>
              <a:t>ROC</a:t>
            </a:r>
            <a:r>
              <a:rPr lang="pt-BR" dirty="0"/>
              <a:t> </a:t>
            </a:r>
            <a:r>
              <a:rPr lang="pt-BR" dirty="0"/>
              <a:t>maior </a:t>
            </a:r>
            <a:r>
              <a:rPr lang="pt-BR" dirty="0" smtClean="0"/>
              <a:t>do que a do classificador B.</a:t>
            </a:r>
            <a:endParaRPr lang="pt-BR" dirty="0" smtClean="0"/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desbalanceamento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multi-classes,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2 classes, também chamados </a:t>
            </a:r>
            <a:r>
              <a:rPr lang="pt-BR" dirty="0" smtClean="0"/>
              <a:t>de </a:t>
            </a:r>
            <a:r>
              <a:rPr lang="pt-BR" dirty="0"/>
              <a:t>classificação </a:t>
            </a:r>
            <a:r>
              <a:rPr lang="pt-BR" dirty="0" smtClean="0"/>
              <a:t>multi-classes.</a:t>
            </a:r>
          </a:p>
          <a:p>
            <a:r>
              <a:rPr lang="pt-BR" dirty="0" smtClean="0"/>
              <a:t>Nesta aula, veremos várias métricas utilizadas para medir o desempenho de classificadores.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</a:t>
            </a:r>
            <a:r>
              <a:rPr lang="pt-BR" dirty="0" smtClean="0"/>
              <a:t>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  <a:endParaRPr lang="pt-BR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c</a:t>
            </a:r>
            <a:r>
              <a:rPr lang="pt-BR" dirty="0" smtClean="0"/>
              <a:t>onfusão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</a:t>
            </a:r>
            <a:r>
              <a:rPr lang="pt-BR" i="1" dirty="0"/>
              <a:t>Receiver Operating </a:t>
            </a:r>
            <a:r>
              <a:rPr lang="pt-BR" i="1" dirty="0"/>
              <a:t>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intuitivamente</a:t>
                </a:r>
                <a:r>
                  <a:rPr lang="pt-BR" dirty="0"/>
                  <a:t>, 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porcentagem de </a:t>
                </a:r>
                <a:r>
                  <a:rPr lang="pt-BR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delta de Kronecker.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definida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endParaRPr lang="pt-BR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148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confundindo </a:t>
                </a:r>
                <a:r>
                  <a:rPr lang="pt-BR" sz="3200" dirty="0" smtClean="0"/>
                  <a:t>classes </a:t>
                </a:r>
                <a:r>
                  <a:rPr lang="pt-BR" sz="3200" dirty="0"/>
                  <a:t>(ou seja, geralmente rotulando incorretamente uma como a outra</a:t>
                </a:r>
                <a:r>
                  <a:rPr lang="pt-BR" sz="3200" dirty="0" smtClean="0"/>
                  <a:t>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dirty="0" smtClean="0"/>
                  <a:t>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</a:t>
                </a:r>
                <a:r>
                  <a:rPr lang="pt-BR" sz="3200" dirty="0" smtClean="0"/>
                  <a:t>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representa </a:t>
                </a:r>
                <a:r>
                  <a:rPr lang="pt-BR" sz="3200" dirty="0"/>
                  <a:t>os exemplos que foram classificados como pertencentes a uma dada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C</a:t>
                </a:r>
                <a:r>
                  <a:rPr lang="pt-BR" sz="3200" dirty="0" smtClean="0"/>
                  <a:t>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nesta </a:t>
                </a:r>
                <a:r>
                  <a:rPr lang="pt-BR" sz="3200" dirty="0" smtClean="0"/>
                  <a:t>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698770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343719" y="4107525"/>
            <a:ext cx="234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</a:t>
                </a:r>
                <a:r>
                  <a:rPr lang="pt-BR" sz="1400" dirty="0"/>
                  <a:t>indica quantos padrões da 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</a:t>
                </a:r>
                <a:r>
                  <a:rPr lang="pt-BR" sz="1400" dirty="0"/>
                  <a:t>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padrões da </a:t>
                </a:r>
                <a:r>
                  <a:rPr lang="pt-BR" sz="1400" dirty="0"/>
                  <a:t>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</a:t>
                </a:r>
                <a:r>
                  <a:rPr lang="pt-BR" sz="1400" dirty="0"/>
                  <a:t>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  <a:blipFill rotWithShape="0">
                <a:blip r:embed="rId2"/>
                <a:stretch>
                  <a:fillRect l="-657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  <a:endParaRPr lang="pt-BR" dirty="0" smtClean="0"/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  <a:endParaRPr lang="pt-BR" sz="3000" b="1" dirty="0" smtClean="0"/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</a:t>
                </a:r>
                <a:r>
                  <a:rPr lang="pt-BR" dirty="0"/>
                  <a:t>c</a:t>
                </a:r>
                <a:r>
                  <a:rPr lang="pt-BR" dirty="0" smtClean="0"/>
                  <a:t>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todos os exemplos atribuídos à classe positiva </a:t>
                </a:r>
                <a:r>
                  <a:rPr lang="pt-BR" dirty="0" smtClean="0"/>
                  <a:t>(+).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Corresponde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Corresponde à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  <a:blipFill rotWithShape="0">
                <a:blip r:embed="rId2"/>
                <a:stretch>
                  <a:fillRect l="-1089" t="-32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</a:t>
                </a:r>
                <a:r>
                  <a:rPr lang="pt-BR" dirty="0" smtClean="0"/>
                  <a:t>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positiva, 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9007"/>
              </p:ext>
            </p:extLst>
          </p:nvPr>
        </p:nvGraphicFramePr>
        <p:xfrm>
          <a:off x="56269" y="4439654"/>
          <a:ext cx="3877409" cy="2164854"/>
        </p:xfrm>
        <a:graphic>
          <a:graphicData uri="http://schemas.openxmlformats.org/drawingml/2006/table">
            <a:tbl>
              <a:tblPr/>
              <a:tblGrid>
                <a:gridCol w="663162"/>
                <a:gridCol w="597443"/>
                <a:gridCol w="872268"/>
                <a:gridCol w="872268"/>
                <a:gridCol w="872268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646"/>
              </p:ext>
            </p:extLst>
          </p:nvPr>
        </p:nvGraphicFramePr>
        <p:xfrm>
          <a:off x="4098536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1108"/>
              </p:ext>
            </p:extLst>
          </p:nvPr>
        </p:nvGraphicFramePr>
        <p:xfrm>
          <a:off x="8183008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10602</TotalTime>
  <Words>1452</Words>
  <Application>Microsoft Office PowerPoint</Application>
  <PresentationFormat>Widescreen</PresentationFormat>
  <Paragraphs>220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1639</cp:revision>
  <dcterms:created xsi:type="dcterms:W3CDTF">2020-01-20T13:50:05Z</dcterms:created>
  <dcterms:modified xsi:type="dcterms:W3CDTF">2021-08-04T14:49:00Z</dcterms:modified>
</cp:coreProperties>
</file>