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</a:t>
            </a:r>
            <a:r>
              <a:rPr lang="pt-BR" dirty="0" err="1" smtClean="0"/>
              <a:t>AdaGrad</a:t>
            </a:r>
            <a:r>
              <a:rPr lang="pt-BR" dirty="0" smtClean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</a:t>
            </a:r>
            <a:r>
              <a:rPr lang="pt-BR" dirty="0"/>
              <a:t>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https://towardsdatascience.com/adaptive-learning-rate-adagrad-and-rmsprop-46a7d547d244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https://www.quora.com/Why-dont-we-initialize-the-weights-of-a-neural-network-to-zero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23/11/2022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escolha do</a:t>
                </a:r>
                <a:r>
                  <a:rPr lang="pt-BR" b="1" i="1" dirty="0" smtClean="0"/>
                  <a:t> passo de aprendizagem</a:t>
                </a:r>
                <a:r>
                  <a:rPr lang="pt-BR" dirty="0" smtClean="0"/>
                  <a:t>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Pode-se </a:t>
                </a:r>
                <a:r>
                  <a:rPr lang="pt-BR" dirty="0"/>
                  <a:t>usar um valor fixo, mas </a:t>
                </a:r>
                <a:r>
                  <a:rPr lang="pt-BR" dirty="0" smtClean="0"/>
                  <a:t>geralmente para o GDE e MB, </a:t>
                </a:r>
                <a:r>
                  <a:rPr lang="pt-BR" dirty="0"/>
                  <a:t>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</a:t>
                </a:r>
                <a:r>
                  <a:rPr lang="pt-BR" dirty="0" smtClean="0"/>
                  <a:t>deixa-se o </a:t>
                </a:r>
                <a:r>
                  <a:rPr lang="pt-BR" dirty="0"/>
                  <a:t>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Porém, </a:t>
                </a:r>
                <a:r>
                  <a:rPr lang="pt-BR" dirty="0"/>
                  <a:t>a definição dos </a:t>
                </a:r>
                <a:r>
                  <a:rPr lang="pt-BR" dirty="0" err="1" smtClean="0"/>
                  <a:t>hiperparâmetros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 rotWithShape="0">
                <a:blip r:embed="rId2"/>
                <a:stretch>
                  <a:fillRect l="-1312" t="-2421" r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equação de atualização dos pesos para trazer </a:t>
                </a:r>
                <a:r>
                  <a:rPr lang="pt-BR" b="1" i="1" dirty="0"/>
                  <a:t>informação de gradientes anteriores acumulados </a:t>
                </a:r>
                <a:r>
                  <a:rPr lang="pt-BR" dirty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dirty="0" smtClean="0"/>
                  <a:t>aumentar a velocidade de </a:t>
                </a:r>
                <a:r>
                  <a:rPr lang="pt-BR" dirty="0"/>
                  <a:t>convergência das versões online e em mini-lotes do gradiente </a:t>
                </a:r>
                <a:r>
                  <a:rPr lang="pt-BR" dirty="0" smtClean="0"/>
                  <a:t>descendente e deixá-las mais estáveis.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1149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Em física, </a:t>
                </a:r>
                <a:r>
                  <a:rPr lang="pt-BR" b="1" i="1" dirty="0"/>
                  <a:t>m</a:t>
                </a:r>
                <a:r>
                  <a:rPr lang="pt-BR" b="1" i="1" dirty="0" smtClean="0"/>
                  <a:t>omento</a:t>
                </a:r>
                <a:r>
                  <a:rPr lang="pt-BR" dirty="0" smtClean="0"/>
                  <a:t> é </a:t>
                </a:r>
                <a:r>
                  <a:rPr lang="pt-BR" dirty="0"/>
                  <a:t>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No </a:t>
                </a:r>
                <a:r>
                  <a:rPr lang="pt-BR" dirty="0"/>
                  <a:t>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</a:t>
                </a:r>
                <a:r>
                  <a:rPr lang="pt-BR" dirty="0" smtClean="0"/>
                  <a:t>naquela direção.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</a:t>
                </a:r>
                <a:r>
                  <a:rPr lang="pt-BR" dirty="0" smtClean="0"/>
                  <a:t>variações (figura ao lado).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 rotWithShape="0"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adicional funciona como um fator de correção que pode aumentar, em alguns casos, a velocidade de convergência do algoritmo.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um conjunto de métodos com mecanismos capazes de </a:t>
                </a:r>
                <a:r>
                  <a:rPr lang="pt-BR" dirty="0" smtClean="0"/>
                  <a:t>ajustá-lo </a:t>
                </a:r>
                <a:r>
                  <a:rPr lang="pt-BR" dirty="0"/>
                  <a:t>dinamicamente.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passo é ajustado de acordo com o desempenho da </a:t>
                </a:r>
                <a:r>
                  <a:rPr lang="pt-BR" dirty="0" smtClean="0"/>
                  <a:t>rede, i.e., informação dos gradientes passados.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Além </a:t>
                </a:r>
                <a:r>
                  <a:rPr lang="pt-BR" dirty="0"/>
                  <a:t>disso, pode-se ter </a:t>
                </a:r>
                <a:r>
                  <a:rPr lang="pt-BR" b="1" i="1" dirty="0"/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são adequados para redes neurais, onde a superfície de erro é diferente em diferentes dimensões, tornando a atualização dos pesos mais efetiva.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</a:t>
                </a:r>
                <a:r>
                  <a:rPr lang="pt-BR" dirty="0" smtClean="0"/>
                  <a:t>populares </a:t>
                </a:r>
                <a:r>
                  <a:rPr lang="pt-BR" dirty="0"/>
                  <a:t>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 rotWithShape="0"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/>
              <a:t>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desaparecimento e explosão dos gradientes).</a:t>
            </a:r>
          </a:p>
          <a:p>
            <a:r>
              <a:rPr lang="pt-BR" dirty="0" smtClean="0"/>
              <a:t>A inicialização também </a:t>
            </a:r>
            <a:r>
              <a:rPr lang="pt-BR" dirty="0"/>
              <a:t>pode </a:t>
            </a:r>
            <a:r>
              <a:rPr lang="pt-BR" dirty="0" smtClean="0"/>
              <a:t>fazer com que ocorram variações </a:t>
            </a:r>
            <a:r>
              <a:rPr lang="pt-BR" dirty="0"/>
              <a:t>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</a:t>
            </a:r>
            <a:r>
              <a:rPr lang="pt-BR" b="1" i="1" dirty="0" smtClean="0"/>
              <a:t>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7085" y="6581001"/>
            <a:ext cx="3434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https://www.deeplearning.ai/ai-notes/initialization/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como a tangente hiperbólica e a função logística) a operarem </a:t>
            </a:r>
            <a:r>
              <a:rPr lang="pt-BR" dirty="0" smtClean="0"/>
              <a:t>na região </a:t>
            </a:r>
            <a:r>
              <a:rPr lang="pt-BR" dirty="0"/>
              <a:t>de saturação, comprometendo a convergência do algoritmo.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ideia por trás delas é manter a </a:t>
                </a:r>
                <a:r>
                  <a:rPr lang="pt-BR" dirty="0"/>
                  <a:t>média das ativações </a:t>
                </a:r>
                <a:r>
                  <a:rPr lang="pt-BR" dirty="0" smtClean="0"/>
                  <a:t>igual a </a:t>
                </a:r>
                <a:r>
                  <a:rPr lang="pt-BR" b="1" i="1" dirty="0" smtClean="0"/>
                  <a:t>zero</a:t>
                </a:r>
                <a:r>
                  <a:rPr lang="pt-BR" dirty="0" smtClean="0"/>
                  <a:t> e </a:t>
                </a:r>
                <a:r>
                  <a:rPr lang="pt-BR" dirty="0"/>
                  <a:t>a variância das ativações </a:t>
                </a:r>
                <a:r>
                  <a:rPr lang="pt-BR" b="1" i="1" dirty="0" smtClean="0"/>
                  <a:t>constante</a:t>
                </a:r>
                <a:r>
                  <a:rPr lang="pt-BR" dirty="0" smtClean="0"/>
                  <a:t> ao longo das várias camadas da rede, pois desta forma evita-se o desaparecimento ou a explosão do gradiente.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 smtClean="0"/>
                  <a:t>pesos de </a:t>
                </a:r>
                <a:r>
                  <a:rPr lang="pt-BR" b="1" i="1" dirty="0"/>
                  <a:t>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 rotWithShape="0"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718877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 (Linear),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718877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 (Linear),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Como vimos anteriormente, a </a:t>
            </a:r>
            <a:r>
              <a:rPr lang="pt-BR" dirty="0"/>
              <a:t>biblioteca SciKit-Learn disponibiliza algumas classes para o treinamento de redes neurais multi-layer perceptron.</a:t>
            </a:r>
          </a:p>
          <a:p>
            <a:r>
              <a:rPr lang="pt-BR" dirty="0"/>
              <a:t>Entretanto, suas implementações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</a:t>
            </a:r>
            <a:r>
              <a:rPr lang="pt-BR" dirty="0" smtClean="0"/>
              <a:t>implementações de </a:t>
            </a:r>
            <a:r>
              <a:rPr lang="pt-BR" b="1" i="1" dirty="0" smtClean="0"/>
              <a:t>modelos de aprendizado profundo </a:t>
            </a:r>
            <a:r>
              <a:rPr lang="pt-BR" dirty="0" smtClean="0"/>
              <a:t>escaláveis, muito </a:t>
            </a:r>
            <a:r>
              <a:rPr lang="pt-BR" dirty="0"/>
              <a:t>mais </a:t>
            </a:r>
            <a:r>
              <a:rPr lang="pt-BR" dirty="0" smtClean="0"/>
              <a:t>rápidos, flexíveis</a:t>
            </a:r>
            <a:r>
              <a:rPr lang="pt-BR" dirty="0"/>
              <a:t> </a:t>
            </a:r>
            <a:r>
              <a:rPr lang="pt-BR" dirty="0" smtClean="0"/>
              <a:t>e baseados </a:t>
            </a:r>
            <a:r>
              <a:rPr lang="pt-BR" dirty="0"/>
              <a:t>em </a:t>
            </a:r>
            <a:r>
              <a:rPr lang="pt-BR" dirty="0" smtClean="0"/>
              <a:t>GPU, </a:t>
            </a:r>
            <a:r>
              <a:rPr lang="pt-BR" dirty="0"/>
              <a:t>devemos utilizar </a:t>
            </a:r>
            <a:r>
              <a:rPr lang="pt-BR" dirty="0" smtClean="0"/>
              <a:t>bibliotecas </a:t>
            </a:r>
            <a:r>
              <a:rPr lang="pt-BR" dirty="0"/>
              <a:t>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biblioteca de alto-nível para desenvolvimento de aplicações Deep Learning de forma simples. É capaz de rodar sobre TensorFlow, Theano ou Apache MXNet.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biblioteca para a criação de redes neurais compatíveis com o SciKit-Learn que encapsula 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11/12/2022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Apenas </a:t>
            </a:r>
            <a:r>
              <a:rPr lang="pt-BR" dirty="0"/>
              <a:t>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a retropropagação do erro até que não haja mais melhoria na performance da rede neural.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b="1" i="1" dirty="0"/>
                  <a:t>,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2421" r="-1138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47212" y="4144617"/>
            <a:ext cx="2913222" cy="151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60434" y="3247135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o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489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>
                <a:blip r:embed="rId3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</a:t>
            </a:r>
            <a:r>
              <a:rPr lang="pt-BR" dirty="0" smtClean="0"/>
              <a:t>aprendizado </a:t>
            </a:r>
            <a:r>
              <a:rPr lang="pt-BR" b="1" i="1" dirty="0" smtClean="0"/>
              <a:t>online</a:t>
            </a:r>
            <a:r>
              <a:rPr lang="pt-BR" dirty="0" smtClean="0"/>
              <a:t> </a:t>
            </a:r>
            <a:r>
              <a:rPr lang="pt-BR" dirty="0"/>
              <a:t>utiliza um único exemplo </a:t>
            </a:r>
            <a:r>
              <a:rPr lang="pt-BR" dirty="0" smtClean="0"/>
              <a:t>(tomado </a:t>
            </a:r>
            <a:r>
              <a:rPr lang="pt-BR" dirty="0"/>
              <a:t>aleatóriamente) para </a:t>
            </a:r>
            <a:r>
              <a:rPr lang="pt-BR" b="1" i="1" dirty="0"/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Caso </a:t>
            </a:r>
            <a:r>
              <a:rPr lang="pt-BR" dirty="0"/>
              <a:t>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</a:t>
            </a:r>
            <a:r>
              <a:rPr lang="pt-BR" b="1" i="1" dirty="0" smtClean="0"/>
              <a:t>ordem</a:t>
            </a:r>
            <a:r>
              <a:rPr lang="pt-BR" dirty="0" smtClean="0"/>
              <a:t> (ou seja, métodos baseados na derivada parcial de primeira ordem), </a:t>
            </a:r>
            <a:r>
              <a:rPr lang="pt-BR" dirty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18203</TotalTime>
  <Words>2314</Words>
  <Application>Microsoft Office PowerPoint</Application>
  <PresentationFormat>Widescreen</PresentationFormat>
  <Paragraphs>247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1385</cp:revision>
  <dcterms:created xsi:type="dcterms:W3CDTF">2020-04-06T23:46:10Z</dcterms:created>
  <dcterms:modified xsi:type="dcterms:W3CDTF">2022-11-23T13:36:55Z</dcterms:modified>
</cp:coreProperties>
</file>