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23" r:id="rId10"/>
    <p:sldId id="404" r:id="rId11"/>
    <p:sldId id="405" r:id="rId12"/>
    <p:sldId id="406" r:id="rId13"/>
    <p:sldId id="407" r:id="rId14"/>
    <p:sldId id="367" r:id="rId15"/>
    <p:sldId id="402" r:id="rId16"/>
    <p:sldId id="409" r:id="rId17"/>
    <p:sldId id="410" r:id="rId18"/>
    <p:sldId id="411" r:id="rId19"/>
    <p:sldId id="408" r:id="rId20"/>
    <p:sldId id="412" r:id="rId21"/>
    <p:sldId id="416" r:id="rId22"/>
    <p:sldId id="415" r:id="rId23"/>
    <p:sldId id="414" r:id="rId24"/>
    <p:sldId id="418" r:id="rId25"/>
    <p:sldId id="417" r:id="rId26"/>
    <p:sldId id="377" r:id="rId27"/>
    <p:sldId id="378" r:id="rId28"/>
    <p:sldId id="331" r:id="rId29"/>
    <p:sldId id="386" r:id="rId30"/>
    <p:sldId id="419" r:id="rId31"/>
    <p:sldId id="421" r:id="rId32"/>
    <p:sldId id="333" r:id="rId33"/>
    <p:sldId id="422" r:id="rId34"/>
    <p:sldId id="388" r:id="rId35"/>
    <p:sldId id="335" r:id="rId36"/>
    <p:sldId id="301" r:id="rId37"/>
    <p:sldId id="269" r:id="rId38"/>
    <p:sldId id="303" r:id="rId39"/>
    <p:sldId id="271" r:id="rId40"/>
    <p:sldId id="365" r:id="rId41"/>
    <p:sldId id="382" r:id="rId42"/>
    <p:sldId id="383" r:id="rId43"/>
    <p:sldId id="384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2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i="0">
                    <a:latin typeface="Cambria Math" panose="02040503050406030204" pitchFamily="18" charset="0"/>
                  </a:rPr>
                  <a:t>𝑑_𝑗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4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57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2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(ou, no caso dos termos de bias, pela unidade)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8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6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30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0.png"/><Relationship Id="rId19" Type="http://schemas.openxmlformats.org/officeDocument/2006/relationships/image" Target="../media/image40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283" y="1825624"/>
            <a:ext cx="7124401" cy="5032375"/>
          </a:xfrm>
        </p:spPr>
        <p:txBody>
          <a:bodyPr>
            <a:normAutofit/>
          </a:bodyPr>
          <a:lstStyle/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982746" y="2350591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comumente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31/05/2025 às 10:00 na sala I-22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estará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7.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>
                <a:solidFill>
                  <a:srgbClr val="00B050"/>
                </a:solidFill>
              </a:rPr>
              <a:t>22/06/2025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motivo desta tarefa não ser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Essas notações nos ajudarão a obter os gradientes para atualizar os pesos de todos os nós de uma rede neural.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 rotWithShape="0">
                <a:blip r:embed="rId3"/>
                <a:stretch>
                  <a:fillRect l="-97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as notações definidas, podemos representar uma MLP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mapeamento realizado pela rede MLP acima é dado pela expressão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400" b="1" dirty="0"/>
                                                    <m:t> </m:t>
                                                  </m:r>
                                                  <m:r>
                                                    <a:rPr lang="pt-BR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F34D2CF-CF13-F5BE-1EB2-5DA56F6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  <a:blipFill rotWithShape="0">
                <a:blip r:embed="rId3"/>
                <a:stretch>
                  <a:fillRect l="-92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3988C8A-74A9-F620-1E49-900D73E2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31" y="2357683"/>
            <a:ext cx="6728915" cy="244687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363CC91-E256-D0B1-0BD4-FB8860473E99}"/>
              </a:ext>
            </a:extLst>
          </p:cNvPr>
          <p:cNvSpPr txBox="1"/>
          <p:nvPr/>
        </p:nvSpPr>
        <p:spPr>
          <a:xfrm>
            <a:off x="9769471" y="2736502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4E0A-7C8C-95A0-088F-9C355C3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facilitar a análise, iremos supor, sem nenhuma perda de generalidade, que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escolhida é a função do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r>
                  <a:rPr lang="pt-BR" dirty="0"/>
                  <a:t>Assumiremos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tem uma quantidade genérica de </a:t>
                </a:r>
                <a:r>
                  <a:rPr lang="pt-BR" b="1" i="1" dirty="0"/>
                  <a:t>nós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(i.e., rótulo)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6AA48D4-7E99-7665-1134-80135ED02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  <a:blipFill rotWithShape="0">
                <a:blip r:embed="rId3"/>
                <a:stretch>
                  <a:fillRect l="-921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com relação aos </a:t>
                </a:r>
                <a:r>
                  <a:rPr lang="pt-BR" b="1" i="1" dirty="0"/>
                  <a:t>pesos</a:t>
                </a:r>
                <a:r>
                  <a:rPr lang="pt-BR" dirty="0"/>
                  <a:t> (sinápticos e de bias) de todas suas camadas.</a:t>
                </a:r>
              </a:p>
              <a:p>
                <a:r>
                  <a:rPr lang="pt-BR" dirty="0"/>
                  <a:t>Como as </a:t>
                </a:r>
                <a:r>
                  <a:rPr lang="pt-BR" b="1" i="1" dirty="0"/>
                  <a:t>saídas dos nós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</a:t>
                </a:r>
                <a:r>
                  <a:rPr lang="pt-BR" dirty="0"/>
                  <a:t> e, consequentemente, </a:t>
                </a:r>
                <a:r>
                  <a:rPr lang="pt-BR" b="1" i="1" dirty="0"/>
                  <a:t>seus pesos</a:t>
                </a:r>
                <a:r>
                  <a:rPr lang="pt-BR" dirty="0"/>
                  <a:t>, </a:t>
                </a:r>
                <a:r>
                  <a:rPr lang="pt-BR" b="1" i="1" dirty="0"/>
                  <a:t>aparecem de forma direta na equação do MSE</a:t>
                </a:r>
                <a:r>
                  <a:rPr lang="pt-BR" dirty="0"/>
                  <a:t>, é simples se obter as derivadas parciais com relação aos pesos desta camada.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Low>
                                        <m:limLowPr>
                                          <m:ctrlPr>
                                            <a:rPr lang="pt-BR" sz="27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7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pt-BR" sz="2700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700" b="1" dirty="0"/>
                                                    <m:t> </m:t>
                                                  </m:r>
                                                  <m:r>
                                                    <a:rPr lang="pt-BR" sz="27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e>
                                  </m:d>
                                </m:e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7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é o vetor de pesos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a função de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  <a:blipFill>
                <a:blip r:embed="rId2"/>
                <a:stretch>
                  <a:fillRect l="-1143" t="-1937" r="-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vocês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mitigado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dois tipos de conexões de neurônios</a:t>
            </a:r>
            <a:r>
              <a:rPr lang="pt-BR" dirty="0"/>
              <a:t>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dos nós das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camadas ocultas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aparecem explícitamente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quando precisamos avaliar as </a:t>
                </a:r>
                <a:r>
                  <a:rPr lang="pt-BR" b="1" i="1" dirty="0"/>
                  <a:t>derivadas parciais com relação aos pesos das camadas ocultas</a:t>
                </a:r>
                <a:r>
                  <a:rPr lang="pt-BR" dirty="0"/>
                  <a:t>, a situação fica mais complexa, pois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existe uma dependência direta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fazer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dependência dos pesos apareça de maneira clara </a:t>
                </a:r>
                <a:r>
                  <a:rPr lang="pt-BR" dirty="0"/>
                  <a:t>na expressão do erro, nós precisaremos recorrer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aplicações sucessivas da regra da cadeia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398DE78-94D4-5FD1-9D9F-FFCD42A1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  <a:blipFill rotWithShape="0">
                <a:blip r:embed="rId3"/>
                <a:stretch>
                  <a:fillRect l="-983" t="-1937" r="-1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8DE78-94D4-5FD1-9D9F-FFCD42A1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958" cy="5032375"/>
          </a:xfrm>
        </p:spPr>
        <p:txBody>
          <a:bodyPr/>
          <a:lstStyle/>
          <a:p>
            <a:r>
              <a:rPr lang="pt-BR" dirty="0"/>
              <a:t>Portanto surge a pergunta: Como podemos atribuir aos pesos dos nós das camadas ocultas sua influência no cálculo dos valores de saída e, consequentemente, do erro?</a:t>
            </a:r>
          </a:p>
          <a:p>
            <a:r>
              <a:rPr lang="pt-BR" dirty="0"/>
              <a:t>Resposta: Propaga-se o erro calculado na saída da rede neural para suas camadas anteriores até a primeira camada oculta usando-se um</a:t>
            </a:r>
            <a:r>
              <a:rPr lang="pt-BR" b="1" i="1" dirty="0">
                <a:solidFill>
                  <a:srgbClr val="7030A0"/>
                </a:solidFill>
              </a:rPr>
              <a:t> algoritmo, baseado na regra da cadeia</a:t>
            </a:r>
            <a:r>
              <a:rPr lang="pt-BR" dirty="0"/>
              <a:t>, conhecido como </a:t>
            </a:r>
            <a:r>
              <a:rPr lang="pt-BR" b="1" i="1" dirty="0" err="1">
                <a:solidFill>
                  <a:srgbClr val="00B050"/>
                </a:solidFill>
              </a:rPr>
              <a:t>backpropagation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/>
              <a:t>.</a:t>
            </a:r>
          </a:p>
          <a:p>
            <a:r>
              <a:rPr lang="pt-BR" dirty="0"/>
              <a:t>Portanto, na sequência, veremos de maneira </a:t>
            </a:r>
            <a:r>
              <a:rPr lang="pt-BR" b="1" i="1" dirty="0"/>
              <a:t>sistemática</a:t>
            </a:r>
            <a:r>
              <a:rPr lang="pt-BR" dirty="0"/>
              <a:t> como a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é realizada para treinar uma rede neural.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7F96-CDD5-8399-3EA4-9E957473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Inicialmente, nós devemos observar um fato fundamental. </a:t>
                </a:r>
              </a:p>
              <a:p>
                <a:r>
                  <a:rPr lang="pt-BR" dirty="0"/>
                  <a:t>O cálculo da derivada do erro com relação a um peso qualquer é dado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dados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e saídas é omitida, pois não afeta a otimização por ser um valor constante.</a:t>
                </a:r>
              </a:p>
              <a:p>
                <a:r>
                  <a:rPr lang="pt-BR" dirty="0"/>
                  <a:t>A equação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3"/>
                <a:stretch>
                  <a:fillRect l="-980" t="-2663" r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/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OBS.</a:t>
                </a:r>
                <a:r>
                  <a:rPr lang="pt-BR" sz="12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200" dirty="0"/>
                  <a:t> para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/>
                  <a:t> para não haver confusão com o índice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do peso.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0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46E-834E-CE61-B1D8-64A16D55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Considerando a derivada parcial do erro em relação a um peso qualquer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em relação à </a:t>
                </a:r>
                <a:r>
                  <a:rPr lang="pt-BR" b="1" i="1" dirty="0"/>
                  <a:t>ativação</a:t>
                </a:r>
                <a:r>
                  <a:rPr lang="pt-BR" dirty="0"/>
                  <a:t>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será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3200" dirty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</a:t>
                </a:r>
                <a:r>
                  <a:rPr lang="pt-BR" i="1" dirty="0">
                    <a:solidFill>
                      <a:schemeClr val="accent2"/>
                    </a:solidFill>
                  </a:rPr>
                  <a:t>é único para cada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nó</a:t>
                </a:r>
                <a:r>
                  <a:rPr lang="pt-BR" i="1" dirty="0">
                    <a:solidFill>
                      <a:schemeClr val="accent2"/>
                    </a:solidFill>
                  </a:rPr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i="1" dirty="0">
                    <a:solidFill>
                      <a:schemeClr val="accent2"/>
                    </a:solidFill>
                  </a:rPr>
                  <a:t>-ésima camada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0684098-16D0-AAA4-4764-1BA5B621B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  <a:blipFill rotWithShape="0">
                <a:blip r:embed="rId3"/>
                <a:stretch>
                  <a:fillRect l="-991" t="-1937" r="-1706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/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62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5C06-2AB5-0609-9FAC-189B09C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segundo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</a:t>
                </a:r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ponderada das entradas mais o peso de bias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sty m:val="p"/>
                                  <m:brk m:alnAt="9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ntradas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Assim, a derivada em relação ao peso sináptico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sz="2400" dirty="0"/>
                  <a:t> </a:t>
                </a:r>
                <a:r>
                  <a:rPr lang="pt-BR" dirty="0"/>
                  <a:t>é dada por</a:t>
                </a:r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Caso a derivada seja em relação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pt-BR" sz="27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  <a:blipFill>
                <a:blip r:embed="rId2"/>
                <a:stretch>
                  <a:fillRect l="-922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A90176-F613-470E-9A9A-ADCF02995AC3}"/>
              </a:ext>
            </a:extLst>
          </p:cNvPr>
          <p:cNvSpPr txBox="1"/>
          <p:nvPr/>
        </p:nvSpPr>
        <p:spPr>
          <a:xfrm>
            <a:off x="8000072" y="5057373"/>
            <a:ext cx="16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1C80E57-58EF-A8FE-8FD0-31668FA31C3B}"/>
              </a:ext>
            </a:extLst>
          </p:cNvPr>
          <p:cNvCxnSpPr>
            <a:cxnSpLocks/>
          </p:cNvCxnSpPr>
          <p:nvPr/>
        </p:nvCxnSpPr>
        <p:spPr>
          <a:xfrm flipH="1" flipV="1">
            <a:off x="7028121" y="5167423"/>
            <a:ext cx="1233377" cy="148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034F4-3E81-1660-6B15-0FDA055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Desta forma, vemos que todas as derivadas da função de erro em relação aos pesos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por uma entrada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nó da rede.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no caso do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pela unidade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  <a:blipFill>
                <a:blip r:embed="rId3"/>
                <a:stretch>
                  <a:fillRect l="-1083" t="-1937" b="-2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26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(i.e., atributos)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definir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  <a:blipFill>
                <a:blip r:embed="rId2"/>
                <a:stretch>
                  <a:fillRect l="-871" t="-2358" r="-54" b="-2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camada de saída,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(i.e., nós)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</a:t>
                </a:r>
                <a:r>
                  <a:rPr lang="pt-BR" b="1" i="1" dirty="0"/>
                  <a:t>recursão</a:t>
                </a:r>
                <a:r>
                  <a:rPr lang="pt-BR" dirty="0"/>
                  <a:t> que, em termos matriciais, é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>
                <a:blip r:embed="rId3"/>
                <a:stretch>
                  <a:fillRect l="-925" t="-3027" r="-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MLP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de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 rotWithShape="0"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rede possui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na verdade um escalar,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Assim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2663" r="-2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206478" y="2614714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407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os pesos de todos os nós têm uma certa configuração inicial.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os pesos podem ser inicializados com valores retirados de uma distribuição normal padrão.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</a:t>
                </a:r>
              </a:p>
              <a:p>
                <a:r>
                  <a:rPr lang="pt-BR" dirty="0"/>
                  <a:t>Consequentemente, tendo o valor de saída, conseguimos calcular o erro.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 err="1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1937" r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137652" y="2477062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26613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de posse do valor de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podemos calcular o erro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 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assim,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equação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>
                <a:blip r:embed="rId3"/>
                <a:stretch>
                  <a:fillRect l="-1148" t="-2663" r="-6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1560-BF4D-D109-5C84-91EA5703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 da camada.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  <a:blipFill>
                <a:blip r:embed="rId2"/>
                <a:stretch>
                  <a:fillRect l="-759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E871D84-F6C8-92EF-0526-F8A532D2107D}"/>
              </a:ext>
            </a:extLst>
          </p:cNvPr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97F30EFD-C31E-E533-377E-C527A12BCA19}"/>
              </a:ext>
            </a:extLst>
          </p:cNvPr>
          <p:cNvCxnSpPr>
            <a:cxnSpLocks/>
          </p:cNvCxnSpPr>
          <p:nvPr/>
        </p:nvCxnSpPr>
        <p:spPr>
          <a:xfrm flipH="1" flipV="1">
            <a:off x="3410712" y="5888736"/>
            <a:ext cx="723967" cy="422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6260731-3F89-F14E-E515-C1A83B54B10E}"/>
              </a:ext>
            </a:extLst>
          </p:cNvPr>
          <p:cNvSpPr/>
          <p:nvPr/>
        </p:nvSpPr>
        <p:spPr>
          <a:xfrm>
            <a:off x="2820128" y="4237652"/>
            <a:ext cx="723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Escalar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5937AA31-75F3-688D-A576-0D77C8A9A243}"/>
              </a:ext>
            </a:extLst>
          </p:cNvPr>
          <p:cNvCxnSpPr>
            <a:cxnSpLocks/>
          </p:cNvCxnSpPr>
          <p:nvPr/>
        </p:nvCxnSpPr>
        <p:spPr>
          <a:xfrm flipH="1">
            <a:off x="2916936" y="4511088"/>
            <a:ext cx="265176" cy="728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31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nós fôssemos calcular as derivadas parciais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</a:p>
              <a:p>
                <a:r>
                  <a:rPr lang="pt-BR" dirty="0"/>
                  <a:t>Por exemplo, a derivada parcial do erro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pt-BR" dirty="0"/>
                  <a:t> é dada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  <a:blipFill>
                <a:blip r:embed="rId2"/>
                <a:stretch>
                  <a:fillRect l="-1483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6200" y="2618516"/>
            <a:ext cx="4477512" cy="27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obtemos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31/05/2025 às 10:00 na sala I-22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estará disponível no </a:t>
            </a:r>
            <a:r>
              <a:rPr lang="pt-BR" dirty="0" err="1"/>
              <a:t>github</a:t>
            </a:r>
            <a:r>
              <a:rPr lang="pt-BR" dirty="0"/>
              <a:t> até segunda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22/06/2025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abordagem direta não é eficiente </a:t>
                </a:r>
                <a:r>
                  <a:rPr lang="pt-BR" dirty="0"/>
                  <a:t>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aproximam</a:t>
                </a:r>
                <a:r>
                  <a:rPr lang="pt-BR" dirty="0"/>
                  <a:t>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</a:t>
                </a:r>
                <a:r>
                  <a:rPr lang="pt-BR" dirty="0" err="1"/>
                  <a:t>Broyden</a:t>
                </a:r>
                <a:r>
                  <a:rPr lang="pt-BR" dirty="0"/>
                  <a:t>–</a:t>
                </a:r>
                <a:r>
                  <a:rPr lang="pt-BR" dirty="0" err="1"/>
                  <a:t>Fletcher</a:t>
                </a:r>
                <a:r>
                  <a:rPr lang="pt-BR" dirty="0"/>
                  <a:t>–</a:t>
                </a:r>
                <a:r>
                  <a:rPr lang="pt-BR" dirty="0" err="1"/>
                  <a:t>Goldfarb</a:t>
                </a:r>
                <a:r>
                  <a:rPr lang="pt-BR" dirty="0"/>
                  <a:t>–</a:t>
                </a:r>
                <a:r>
                  <a:rPr lang="pt-BR" dirty="0" err="1"/>
                  <a:t>Shanno</a:t>
                </a:r>
                <a:r>
                  <a:rPr lang="pt-BR" dirty="0"/>
                  <a:t>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 rotWithShape="0">
                <a:blip r:embed="rId2"/>
                <a:stretch>
                  <a:fillRect l="-927" t="-2663" r="-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628" y="1825624"/>
            <a:ext cx="6792056" cy="5032375"/>
          </a:xfrm>
        </p:spPr>
        <p:txBody>
          <a:bodyPr>
            <a:normAutofit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1037336" y="2487068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54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20049</TotalTime>
  <Words>5116</Words>
  <Application>Microsoft Office PowerPoint</Application>
  <PresentationFormat>Widescreen</PresentationFormat>
  <Paragraphs>474</Paragraphs>
  <Slides>43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Algumas noções básicas da retropropagação </vt:lpstr>
      <vt:lpstr>Algumas noções básicas da retropropagação </vt:lpstr>
      <vt:lpstr>Algumas noções básicas da retropropagação </vt:lpstr>
      <vt:lpstr>Retropropagando o erro</vt:lpstr>
      <vt:lpstr>Retropropagando o erro</vt:lpstr>
      <vt:lpstr>Retropropagando o erro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1550</cp:revision>
  <dcterms:created xsi:type="dcterms:W3CDTF">2020-04-06T23:46:10Z</dcterms:created>
  <dcterms:modified xsi:type="dcterms:W3CDTF">2025-05-17T15:35:16Z</dcterms:modified>
</cp:coreProperties>
</file>