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94" d="100"/>
          <a:sy n="94" d="100"/>
        </p:scale>
        <p:origin x="1242" y="9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19/09/2025</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19/09/2025</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cielo.br/j/ca/a/pXMZjzHJcJtkLVYLLDHHTxw/"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maquinasqueaprendem.com/2020/04/02/aprendizagem-em-conjuntos-de-dados-com-classes-desbalanceadas/" TargetMode="External"/><Relationship Id="rId4" Type="http://schemas.openxmlformats.org/officeDocument/2006/relationships/hyperlink" Target="https://tatianaesc.medium.com/trabalhando-com-classes-desbalanceadas-em-problemas-machine-learning-29ee8db4a049"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rtl="0"/>
            <a:r>
              <a:rPr lang="pt-BR" dirty="0">
                <a:solidFill>
                  <a:srgbClr val="1F1F1F"/>
                </a:solidFill>
                <a:effectLst/>
                <a:latin typeface="Google Sans"/>
              </a:rPr>
              <a:t>O problema do treinamento de classificadores com classes desbalanceadas é que a maioria dos algoritmos de aprendizado de máquina assumem que as classes são distribuídas de forma relativamente equilibrada. Isso significa que, quando a classe minoritária é muito menor que a classe majoritária, o classificador tende a se concentrar em prever a classe majoritária com alta precisão, ignorando a classe minoritária.</a:t>
            </a:r>
          </a:p>
          <a:p>
            <a:pPr rtl="0"/>
            <a:r>
              <a:rPr lang="pt-BR" dirty="0">
                <a:solidFill>
                  <a:srgbClr val="1F1F1F"/>
                </a:solidFill>
                <a:effectLst/>
                <a:latin typeface="Google Sans"/>
              </a:rPr>
              <a:t>Isso pode levar a vários problemas:</a:t>
            </a:r>
          </a:p>
          <a:p>
            <a:pPr rtl="0">
              <a:buFont typeface="Arial" panose="020B0604020202020204" pitchFamily="34" charset="0"/>
              <a:buChar char="•"/>
            </a:pPr>
            <a:r>
              <a:rPr lang="pt-BR" b="1" dirty="0">
                <a:solidFill>
                  <a:srgbClr val="1F1F1F"/>
                </a:solidFill>
                <a:effectLst/>
                <a:latin typeface="Google Sans"/>
              </a:rPr>
              <a:t>Baixa acurácia na classificação da classe minoritária:</a:t>
            </a:r>
            <a:r>
              <a:rPr lang="pt-BR" dirty="0">
                <a:solidFill>
                  <a:srgbClr val="1F1F1F"/>
                </a:solidFill>
                <a:effectLst/>
                <a:latin typeface="Google Sans"/>
              </a:rPr>
              <a:t> O classificador pode ter uma alta acurácia geral, mas isso pode ser enganoso porque a maioria das previsões são para a classe majoritária. A acurácia para a classe minoritária pode ser muito baixa, o que pode ser um problema sério em aplicações onde a detecção da classe minoritária é crucial.</a:t>
            </a:r>
          </a:p>
          <a:p>
            <a:pPr rtl="0">
              <a:buFont typeface="Arial" panose="020B0604020202020204" pitchFamily="34" charset="0"/>
              <a:buChar char="•"/>
            </a:pPr>
            <a:r>
              <a:rPr lang="pt-BR" b="1" dirty="0">
                <a:solidFill>
                  <a:srgbClr val="1F1F1F"/>
                </a:solidFill>
                <a:effectLst/>
                <a:latin typeface="Google Sans"/>
              </a:rPr>
              <a:t>Dificuldade em identificar exemplos da classe minoritária:</a:t>
            </a:r>
            <a:r>
              <a:rPr lang="pt-BR" dirty="0">
                <a:solidFill>
                  <a:srgbClr val="1F1F1F"/>
                </a:solidFill>
                <a:effectLst/>
                <a:latin typeface="Google Sans"/>
              </a:rPr>
              <a:t> O classificador pode ter dificuldade em aprender as características da classe minoritária, pois há muito poucos exemplos para aprender. Isso pode levar a um alto número de falsos negativos, ou seja, exemplos da classe minoritária que são erroneamente classificados como classe majoritária.</a:t>
            </a:r>
          </a:p>
          <a:p>
            <a:pPr rtl="0">
              <a:buFont typeface="Arial" panose="020B0604020202020204" pitchFamily="34" charset="0"/>
              <a:buChar char="•"/>
            </a:pPr>
            <a:r>
              <a:rPr lang="pt-BR" b="1" dirty="0">
                <a:solidFill>
                  <a:srgbClr val="1F1F1F"/>
                </a:solidFill>
                <a:effectLst/>
                <a:latin typeface="Google Sans"/>
              </a:rPr>
              <a:t>Viés na seleção de características:</a:t>
            </a:r>
            <a:r>
              <a:rPr lang="pt-BR" dirty="0">
                <a:solidFill>
                  <a:srgbClr val="1F1F1F"/>
                </a:solidFill>
                <a:effectLst/>
                <a:latin typeface="Google Sans"/>
              </a:rPr>
              <a:t> O classificador pode selecionar características que são mais relevantes para a classe majoritária, ignorando características que são importantes para a classe minoritária. Isso pode levar a um modelo que é menos preciso na classificação da classe minoritária.</a:t>
            </a:r>
          </a:p>
          <a:p>
            <a:pPr rtl="0"/>
            <a:r>
              <a:rPr lang="pt-BR" dirty="0">
                <a:solidFill>
                  <a:srgbClr val="1F1F1F"/>
                </a:solidFill>
                <a:effectLst/>
                <a:latin typeface="Google Sans"/>
              </a:rPr>
              <a:t>Existem várias técnicas para lidar com o problema de classes desbalanceadas, como:</a:t>
            </a:r>
          </a:p>
          <a:p>
            <a:pPr rtl="0">
              <a:buFont typeface="Arial" panose="020B0604020202020204" pitchFamily="34" charset="0"/>
              <a:buChar char="•"/>
            </a:pPr>
            <a:r>
              <a:rPr lang="pt-BR" b="1" dirty="0" err="1">
                <a:solidFill>
                  <a:srgbClr val="1F1F1F"/>
                </a:solidFill>
                <a:effectLst/>
                <a:latin typeface="Google Sans"/>
              </a:rPr>
              <a:t>Reamostragem</a:t>
            </a:r>
            <a:r>
              <a:rPr lang="pt-BR" b="1" dirty="0">
                <a:solidFill>
                  <a:srgbClr val="1F1F1F"/>
                </a:solidFill>
                <a:effectLst/>
                <a:latin typeface="Google Sans"/>
              </a:rPr>
              <a:t>:</a:t>
            </a:r>
            <a:r>
              <a:rPr lang="pt-BR" dirty="0">
                <a:solidFill>
                  <a:srgbClr val="1F1F1F"/>
                </a:solidFill>
                <a:effectLst/>
                <a:latin typeface="Google Sans"/>
              </a:rPr>
              <a:t> Aumentar o número de exemplos da classe minoritária por meio de técnicas como </a:t>
            </a:r>
            <a:r>
              <a:rPr lang="pt-BR" dirty="0" err="1">
                <a:solidFill>
                  <a:srgbClr val="1F1F1F"/>
                </a:solidFill>
                <a:effectLst/>
                <a:latin typeface="Google Sans"/>
              </a:rPr>
              <a:t>sobreamostragem</a:t>
            </a:r>
            <a:r>
              <a:rPr lang="pt-BR" dirty="0">
                <a:solidFill>
                  <a:srgbClr val="1F1F1F"/>
                </a:solidFill>
                <a:effectLst/>
                <a:latin typeface="Google Sans"/>
              </a:rPr>
              <a:t> (gerando exemplos sintéticos da classe minoritária) ou </a:t>
            </a:r>
            <a:r>
              <a:rPr lang="pt-BR" dirty="0" err="1">
                <a:solidFill>
                  <a:srgbClr val="1F1F1F"/>
                </a:solidFill>
                <a:effectLst/>
                <a:latin typeface="Google Sans"/>
              </a:rPr>
              <a:t>subamostragem</a:t>
            </a:r>
            <a:r>
              <a:rPr lang="pt-BR" dirty="0">
                <a:solidFill>
                  <a:srgbClr val="1F1F1F"/>
                </a:solidFill>
                <a:effectLst/>
                <a:latin typeface="Google Sans"/>
              </a:rPr>
              <a:t> (removendo exemplos da classe majoritária).</a:t>
            </a:r>
          </a:p>
          <a:p>
            <a:pPr rtl="0">
              <a:buFont typeface="Arial" panose="020B0604020202020204" pitchFamily="34" charset="0"/>
              <a:buChar char="•"/>
            </a:pPr>
            <a:r>
              <a:rPr lang="pt-BR" b="1" dirty="0">
                <a:solidFill>
                  <a:srgbClr val="1F1F1F"/>
                </a:solidFill>
                <a:effectLst/>
                <a:latin typeface="Google Sans"/>
              </a:rPr>
              <a:t>Ponderação de classes:</a:t>
            </a:r>
            <a:r>
              <a:rPr lang="pt-BR" dirty="0">
                <a:solidFill>
                  <a:srgbClr val="1F1F1F"/>
                </a:solidFill>
                <a:effectLst/>
                <a:latin typeface="Google Sans"/>
              </a:rPr>
              <a:t> Atribuir pesos diferentes às classes durante o treinamento, dando mais importância à classe minoritária.</a:t>
            </a:r>
          </a:p>
          <a:p>
            <a:pPr rtl="0">
              <a:buFont typeface="Arial" panose="020B0604020202020204" pitchFamily="34" charset="0"/>
              <a:buChar char="•"/>
            </a:pPr>
            <a:r>
              <a:rPr lang="pt-BR" b="1" dirty="0">
                <a:solidFill>
                  <a:srgbClr val="1F1F1F"/>
                </a:solidFill>
                <a:effectLst/>
                <a:latin typeface="Google Sans"/>
              </a:rPr>
              <a:t>Algoritmos específicos para classes desbalanceadas:</a:t>
            </a:r>
            <a:r>
              <a:rPr lang="pt-BR" dirty="0">
                <a:solidFill>
                  <a:srgbClr val="1F1F1F"/>
                </a:solidFill>
                <a:effectLst/>
                <a:latin typeface="Google Sans"/>
              </a:rPr>
              <a:t> Existem algoritmos de aprendizado de máquina que foram </a:t>
            </a:r>
            <a:r>
              <a:rPr lang="pt-BR" dirty="0" err="1">
                <a:solidFill>
                  <a:srgbClr val="1F1F1F"/>
                </a:solidFill>
                <a:effectLst/>
                <a:latin typeface="Google Sans"/>
              </a:rPr>
              <a:t>specifically</a:t>
            </a:r>
            <a:r>
              <a:rPr lang="pt-BR" dirty="0">
                <a:solidFill>
                  <a:srgbClr val="1F1F1F"/>
                </a:solidFill>
                <a:effectLst/>
                <a:latin typeface="Google Sans"/>
              </a:rPr>
              <a:t> </a:t>
            </a:r>
            <a:r>
              <a:rPr lang="pt-BR" dirty="0" err="1">
                <a:solidFill>
                  <a:srgbClr val="1F1F1F"/>
                </a:solidFill>
                <a:effectLst/>
                <a:latin typeface="Google Sans"/>
              </a:rPr>
              <a:t>designed</a:t>
            </a:r>
            <a:r>
              <a:rPr lang="pt-BR" dirty="0">
                <a:solidFill>
                  <a:srgbClr val="1F1F1F"/>
                </a:solidFill>
                <a:effectLst/>
                <a:latin typeface="Google Sans"/>
              </a:rPr>
              <a:t> para lidar com o problema de classes desbalanceadas, como Random </a:t>
            </a:r>
            <a:r>
              <a:rPr lang="pt-BR" dirty="0" err="1">
                <a:solidFill>
                  <a:srgbClr val="1F1F1F"/>
                </a:solidFill>
                <a:effectLst/>
                <a:latin typeface="Google Sans"/>
              </a:rPr>
              <a:t>Oversampling</a:t>
            </a:r>
            <a:r>
              <a:rPr lang="pt-BR" dirty="0">
                <a:solidFill>
                  <a:srgbClr val="1F1F1F"/>
                </a:solidFill>
                <a:effectLst/>
                <a:latin typeface="Google Sans"/>
              </a:rPr>
              <a:t> Ensemble (ROSE) e </a:t>
            </a:r>
            <a:r>
              <a:rPr lang="pt-BR" dirty="0" err="1">
                <a:solidFill>
                  <a:srgbClr val="1F1F1F"/>
                </a:solidFill>
                <a:effectLst/>
                <a:latin typeface="Google Sans"/>
              </a:rPr>
              <a:t>Support</a:t>
            </a:r>
            <a:r>
              <a:rPr lang="pt-BR" dirty="0">
                <a:solidFill>
                  <a:srgbClr val="1F1F1F"/>
                </a:solidFill>
                <a:effectLst/>
                <a:latin typeface="Google Sans"/>
              </a:rPr>
              <a:t> Vector </a:t>
            </a:r>
            <a:r>
              <a:rPr lang="pt-BR" dirty="0" err="1">
                <a:solidFill>
                  <a:srgbClr val="1F1F1F"/>
                </a:solidFill>
                <a:effectLst/>
                <a:latin typeface="Google Sans"/>
              </a:rPr>
              <a:t>Machines</a:t>
            </a:r>
            <a:r>
              <a:rPr lang="pt-BR" dirty="0">
                <a:solidFill>
                  <a:srgbClr val="1F1F1F"/>
                </a:solidFill>
                <a:effectLst/>
                <a:latin typeface="Google Sans"/>
              </a:rPr>
              <a:t> (SVM) com ponderação de classes.</a:t>
            </a:r>
          </a:p>
          <a:p>
            <a:pPr rtl="0"/>
            <a:r>
              <a:rPr lang="pt-BR" dirty="0">
                <a:solidFill>
                  <a:srgbClr val="1F1F1F"/>
                </a:solidFill>
                <a:effectLst/>
                <a:latin typeface="Google Sans"/>
              </a:rPr>
              <a:t>A escolha da melhor técnica depende do tipo de problema e do conjunto de dados específico. É importante experimentar diferentes técnicas para encontrar a que funciona melhor para o seu problema.</a:t>
            </a:r>
          </a:p>
          <a:p>
            <a:pPr rtl="0"/>
            <a:r>
              <a:rPr lang="pt-BR" b="1" dirty="0">
                <a:solidFill>
                  <a:srgbClr val="1F1F1F"/>
                </a:solidFill>
                <a:effectLst/>
                <a:latin typeface="Google Sans"/>
              </a:rPr>
              <a:t>Recursos adicionais:</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Aprendizado supervisionado com conjuntos de dados desbalanceados: </a:t>
            </a:r>
            <a:r>
              <a:rPr lang="pt-BR" dirty="0">
                <a:solidFill>
                  <a:srgbClr val="0B57D0"/>
                </a:solidFill>
                <a:effectLst/>
                <a:latin typeface="Google Sans"/>
                <a:hlinkClick r:id="rId3"/>
              </a:rPr>
              <a:t>https://www.scielo.br/j/ca/a/pXMZjzHJcJtkLVYLLDHHTxw/</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Trabalhando com classes desbalanceadas em problemas Machine Learning: </a:t>
            </a:r>
            <a:r>
              <a:rPr lang="pt-BR" dirty="0">
                <a:solidFill>
                  <a:srgbClr val="0B57D0"/>
                </a:solidFill>
                <a:effectLst/>
                <a:latin typeface="Google Sans"/>
                <a:hlinkClick r:id="rId4"/>
              </a:rPr>
              <a:t>https://tatianaesc.medium.com/trabalhando-com-classes-desbalanceadas-em-problemas-machine-learning-29ee8db4a049</a:t>
            </a:r>
            <a:endParaRPr lang="pt-BR" dirty="0">
              <a:solidFill>
                <a:srgbClr val="1F1F1F"/>
              </a:solidFill>
              <a:effectLst/>
              <a:latin typeface="Google Sans"/>
            </a:endParaRPr>
          </a:p>
          <a:p>
            <a:pPr rtl="0">
              <a:buFont typeface="Arial" panose="020B0604020202020204" pitchFamily="34" charset="0"/>
              <a:buChar char="•"/>
            </a:pPr>
            <a:r>
              <a:rPr lang="pt-BR" dirty="0">
                <a:solidFill>
                  <a:srgbClr val="1F1F1F"/>
                </a:solidFill>
                <a:effectLst/>
                <a:latin typeface="Google Sans"/>
              </a:rPr>
              <a:t>Aprendizagem em conjuntos de dados com classes desbalanceadas: </a:t>
            </a:r>
            <a:r>
              <a:rPr lang="pt-BR" dirty="0">
                <a:solidFill>
                  <a:srgbClr val="0B57D0"/>
                </a:solidFill>
                <a:effectLst/>
                <a:latin typeface="Google Sans"/>
                <a:hlinkClick r:id="rId5"/>
              </a:rPr>
              <a:t>https://maquinasqueaprendem.com/2020/04/02/aprendizagem-em-conjuntos-de-dados-com-classes-desbalanceadas/</a:t>
            </a:r>
            <a:endParaRPr lang="pt-BR" dirty="0">
              <a:solidFill>
                <a:srgbClr val="1F1F1F"/>
              </a:solidFill>
              <a:effectLst/>
              <a:latin typeface="Google San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1" kern="1200" dirty="0">
                <a:solidFill>
                  <a:schemeClr val="tx1"/>
                </a:solidFill>
                <a:effectLst/>
                <a:latin typeface="+mn-lt"/>
                <a:ea typeface="+mn-ea"/>
                <a:cs typeface="+mn-cs"/>
              </a:rPr>
              <a:t>Exemplos de classes não mutuamente exclusivas:</a:t>
            </a:r>
          </a:p>
          <a:p>
            <a:r>
              <a:rPr lang="pt-BR" sz="1200" b="1" i="0" kern="1200" dirty="0">
                <a:solidFill>
                  <a:schemeClr val="tx1"/>
                </a:solidFill>
                <a:effectLst/>
                <a:latin typeface="+mn-lt"/>
                <a:ea typeface="+mn-ea"/>
                <a:cs typeface="+mn-cs"/>
              </a:rPr>
              <a:t>Classificação de documentos por tópicos</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documento pode ser sobre "Política", "Economia" e "Saúde" ao mesmo tempo.</a:t>
            </a:r>
          </a:p>
          <a:p>
            <a:r>
              <a:rPr lang="pt-BR" sz="1200" b="1" i="0" kern="1200" dirty="0">
                <a:solidFill>
                  <a:schemeClr val="tx1"/>
                </a:solidFill>
                <a:effectLst/>
                <a:latin typeface="+mn-lt"/>
                <a:ea typeface="+mn-ea"/>
                <a:cs typeface="+mn-cs"/>
              </a:rPr>
              <a:t>Reconhecimento de objetos em imagens</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Uma imagem pode conter "gato", "cão" e "árvore" simultaneamente.</a:t>
            </a:r>
          </a:p>
          <a:p>
            <a:r>
              <a:rPr lang="pt-BR" sz="1200" b="1" i="0" kern="1200" dirty="0">
                <a:solidFill>
                  <a:schemeClr val="tx1"/>
                </a:solidFill>
                <a:effectLst/>
                <a:latin typeface="+mn-lt"/>
                <a:ea typeface="+mn-ea"/>
                <a:cs typeface="+mn-cs"/>
              </a:rPr>
              <a:t>Sistema de recomendação de filmes por gêneros</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filme pode ser classificado como "Comédia", "Romance" e "Drama".</a:t>
            </a:r>
          </a:p>
          <a:p>
            <a:r>
              <a:rPr lang="pt-BR" sz="1200" b="1" i="0" kern="1200" dirty="0">
                <a:solidFill>
                  <a:schemeClr val="tx1"/>
                </a:solidFill>
                <a:effectLst/>
                <a:latin typeface="+mn-lt"/>
                <a:ea typeface="+mn-ea"/>
                <a:cs typeface="+mn-cs"/>
              </a:rPr>
              <a:t>Diagnóstico médico</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paciente pode ter múltiplas doenças: "diabetes", "hipertensão" e "asma".</a:t>
            </a:r>
          </a:p>
          <a:p>
            <a:r>
              <a:rPr lang="pt-BR" sz="1200" b="1" i="0" kern="1200" dirty="0">
                <a:solidFill>
                  <a:schemeClr val="tx1"/>
                </a:solidFill>
                <a:effectLst/>
                <a:latin typeface="+mn-lt"/>
                <a:ea typeface="+mn-ea"/>
                <a:cs typeface="+mn-cs"/>
              </a:rPr>
              <a:t>Análise de sentimentos em texto</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texto pode expressar "alegria", "surpresa" e "raiva" ao mesmo tempo.</a:t>
            </a:r>
          </a:p>
          <a:p>
            <a:r>
              <a:rPr lang="pt-BR" sz="1200" b="1" i="0" kern="1200" dirty="0" err="1">
                <a:solidFill>
                  <a:schemeClr val="tx1"/>
                </a:solidFill>
                <a:effectLst/>
                <a:latin typeface="+mn-lt"/>
                <a:ea typeface="+mn-ea"/>
                <a:cs typeface="+mn-cs"/>
              </a:rPr>
              <a:t>Tags</a:t>
            </a:r>
            <a:r>
              <a:rPr lang="pt-BR" sz="1200" b="1" i="0" kern="1200" dirty="0">
                <a:solidFill>
                  <a:schemeClr val="tx1"/>
                </a:solidFill>
                <a:effectLst/>
                <a:latin typeface="+mn-lt"/>
                <a:ea typeface="+mn-ea"/>
                <a:cs typeface="+mn-cs"/>
              </a:rPr>
              <a:t> em produtos de e-commerce</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 produto pode ter </a:t>
            </a:r>
            <a:r>
              <a:rPr lang="pt-BR" sz="1200" b="0" i="0" kern="1200" dirty="0" err="1">
                <a:solidFill>
                  <a:schemeClr val="tx1"/>
                </a:solidFill>
                <a:effectLst/>
                <a:latin typeface="+mn-lt"/>
                <a:ea typeface="+mn-ea"/>
                <a:cs typeface="+mn-cs"/>
              </a:rPr>
              <a:t>tags</a:t>
            </a:r>
            <a:r>
              <a:rPr lang="pt-BR" sz="1200" b="0" i="0" kern="1200" dirty="0">
                <a:solidFill>
                  <a:schemeClr val="tx1"/>
                </a:solidFill>
                <a:effectLst/>
                <a:latin typeface="+mn-lt"/>
                <a:ea typeface="+mn-ea"/>
                <a:cs typeface="+mn-cs"/>
              </a:rPr>
              <a:t> como "barato", "ecológico", "promoção" e "novidade".</a:t>
            </a:r>
          </a:p>
          <a:p>
            <a:r>
              <a:rPr lang="pt-BR" sz="1200" b="1" i="0" kern="1200" dirty="0">
                <a:solidFill>
                  <a:schemeClr val="tx1"/>
                </a:solidFill>
                <a:effectLst/>
                <a:latin typeface="+mn-lt"/>
                <a:ea typeface="+mn-ea"/>
                <a:cs typeface="+mn-cs"/>
              </a:rPr>
              <a:t>Classificação de músicas por gênero</a:t>
            </a:r>
            <a:br>
              <a:rPr lang="pt-BR" sz="1200" b="0" i="0" kern="1200" dirty="0">
                <a:solidFill>
                  <a:schemeClr val="tx1"/>
                </a:solidFill>
                <a:effectLst/>
                <a:latin typeface="+mn-lt"/>
                <a:ea typeface="+mn-ea"/>
                <a:cs typeface="+mn-cs"/>
              </a:rPr>
            </a:br>
            <a:r>
              <a:rPr lang="pt-BR" sz="1200" b="0" i="0" kern="1200" dirty="0">
                <a:solidFill>
                  <a:schemeClr val="tx1"/>
                </a:solidFill>
                <a:effectLst/>
                <a:latin typeface="+mn-lt"/>
                <a:ea typeface="+mn-ea"/>
                <a:cs typeface="+mn-cs"/>
              </a:rPr>
              <a:t>Uma música pode ser "rock", "eletrônica" e "experimental" simultaneamente.</a:t>
            </a:r>
          </a:p>
          <a:p>
            <a:br>
              <a:rPr lang="pt-BR" dirty="0"/>
            </a:br>
            <a:br>
              <a:rPr lang="pt-BR" dirty="0"/>
            </a:br>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19/09/2025</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19/09/2025</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3.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4.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352413" y="4501275"/>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352413" y="4501275"/>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3" name="CaixaDeTexto 12">
            <a:extLst>
              <a:ext uri="{FF2B5EF4-FFF2-40B4-BE49-F238E27FC236}">
                <a16:creationId xmlns:a16="http://schemas.microsoft.com/office/drawing/2014/main" id="{9989FE69-01F8-8C6A-4EA0-DA1C9792B919}"/>
              </a:ext>
            </a:extLst>
          </p:cNvPr>
          <p:cNvSpPr txBox="1"/>
          <p:nvPr/>
        </p:nvSpPr>
        <p:spPr>
          <a:xfrm>
            <a:off x="3091207" y="5694911"/>
            <a:ext cx="2468456" cy="646331"/>
          </a:xfrm>
          <a:prstGeom prst="rect">
            <a:avLst/>
          </a:prstGeom>
          <a:noFill/>
        </p:spPr>
        <p:txBody>
          <a:bodyPr wrap="square" rtlCol="0">
            <a:spAutoFit/>
          </a:bodyPr>
          <a:lstStyle/>
          <a:p>
            <a:pPr algn="ctr"/>
            <a:r>
              <a:rPr lang="pt-BR" dirty="0"/>
              <a:t>Passamos a ter </a:t>
            </a:r>
            <a:r>
              <a:rPr lang="pt-BR" b="1" i="1" dirty="0"/>
              <a:t>3 classificadores binários</a:t>
            </a:r>
            <a:r>
              <a:rPr lang="pt-BR" dirty="0"/>
              <a:t>.</a:t>
            </a:r>
            <a:endParaRPr lang="pt-BR" b="1" i="1" dirty="0"/>
          </a:p>
        </p:txBody>
      </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uma das Q possíveis classes</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caso onde os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músicas e imagens, por exemplo, podem pertencer a várias ou conter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en-US">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4679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 de classificação</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a:t>
                </a:r>
                <a:r>
                  <a:rPr lang="pt-BR" b="1" i="1" dirty="0">
                    <a:solidFill>
                      <a:srgbClr val="00B050"/>
                    </a:solidFill>
                  </a:rPr>
                  <a:t>contínua</a:t>
                </a:r>
                <a:r>
                  <a:rPr lang="pt-BR" dirty="0"/>
                  <a:t>,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792"/>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usando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id="{FF78CF76-EB26-3FAE-0391-E452288FA2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rotWithShape="0">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são usadas com </a:t>
                </a:r>
                <a:r>
                  <a:rPr lang="pt-BR" b="1" i="1" dirty="0"/>
                  <a:t>classificadores binários</a:t>
                </a:r>
                <a:r>
                  <a:rPr lang="pt-BR" dirty="0"/>
                  <a:t>, como o</a:t>
                </a:r>
                <a:r>
                  <a:rPr lang="pt-BR" b="1" i="1" dirty="0"/>
                  <a:t> 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rotWithShape="0">
                <a:blip r:embed="rId2"/>
                <a:stretch>
                  <a:fillRect l="-1721" t="-2764"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7030A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e as demais formam a classe negativa.</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a:t>
                </a:r>
                <a:r>
                  <a:rPr lang="pt-BR" dirty="0"/>
                  <a:t> </a:t>
                </a:r>
                <a:r>
                  <a:rPr lang="pt-BR" b="0" dirty="0"/>
                  <a:t>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Nesta abordagem, 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rotWithShape="0">
                <a:blip r:embed="rId3"/>
                <a:stretch>
                  <a:fillRect l="-980" t="-1937" r="-54"/>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247121"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a:t>
                </a:r>
                <a:r>
                  <a:rPr lang="pt-BR" b="1" i="1" dirty="0">
                    <a:solidFill>
                      <a:schemeClr val="accent2"/>
                    </a:solidFill>
                  </a:rPr>
                  <a:t>para cada exemplo </a:t>
                </a:r>
                <a:r>
                  <a:rPr lang="pt-BR" dirty="0"/>
                  <a:t>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a:t>
                </a:r>
                <a:r>
                  <a:rPr lang="pt-BR" b="1" i="1" dirty="0">
                    <a:solidFill>
                      <a:schemeClr val="accent2"/>
                    </a:solidFill>
                  </a:rPr>
                  <a:t>realiza-se </a:t>
                </a:r>
                <a14:m>
                  <m:oMath xmlns:m="http://schemas.openxmlformats.org/officeDocument/2006/math">
                    <m:r>
                      <a:rPr lang="pt-BR" b="1" i="1">
                        <a:solidFill>
                          <a:schemeClr val="accent2"/>
                        </a:solidFill>
                        <a:latin typeface="Cambria Math" panose="02040503050406030204" pitchFamily="18" charset="0"/>
                      </a:rPr>
                      <m:t>𝑸</m:t>
                    </m:r>
                  </m:oMath>
                </a14:m>
                <a:r>
                  <a:rPr lang="pt-BR" b="1" i="1" dirty="0">
                    <a:solidFill>
                      <a:schemeClr val="accent2"/>
                    </a:solidFill>
                  </a:rPr>
                  <a:t> predições </a:t>
                </a:r>
                <a:r>
                  <a:rPr lang="pt-BR" dirty="0"/>
                  <a:t>e escolhe-se a classe que maximiza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t>
                </a:r>
                <a:r>
                  <a:rPr lang="pt-BR" b="1" i="1" dirty="0">
                    <a:solidFill>
                      <a:srgbClr val="FF0000"/>
                    </a:solidFill>
                  </a:rPr>
                  <a:t>tornar o treinamento lento</a:t>
                </a:r>
                <a:r>
                  <a:rPr lang="pt-BR" dirty="0"/>
                  <a:t> e </a:t>
                </a:r>
                <a:r>
                  <a:rPr lang="pt-BR" b="1" i="1" dirty="0">
                    <a:solidFill>
                      <a:srgbClr val="FF0000"/>
                    </a:solidFill>
                  </a:rPr>
                  <a:t>aumentar a possibilidade de classes desbalanceadas</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247121" cy="5032375"/>
              </a:xfrm>
              <a:blipFill rotWithShape="0">
                <a:blip r:embed="rId3"/>
                <a:stretch>
                  <a:fillRect l="-921" t="-1937" r="-921"/>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753228">
                <a:off x="4458229" y="1909051"/>
                <a:ext cx="1941162" cy="369332"/>
              </a:xfrm>
              <a:prstGeom prst="rect">
                <a:avLst/>
              </a:prstGeom>
              <a:noFill/>
            </p:spPr>
            <p:txBody>
              <a:bodyPr wrap="squar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d>
                      <m:dPr>
                        <m:ctrlPr>
                          <a:rPr lang="pt-BR" b="0" i="1" dirty="0" smtClean="0">
                            <a:latin typeface="Cambria Math" panose="02040503050406030204" pitchFamily="18" charset="0"/>
                          </a:rPr>
                        </m:ctrlPr>
                      </m:dPr>
                      <m:e>
                        <m:r>
                          <a:rPr lang="pt-BR" b="0" i="1" dirty="0" smtClean="0">
                            <a:latin typeface="Cambria Math" panose="02040503050406030204" pitchFamily="18" charset="0"/>
                          </a:rPr>
                          <m:t>+</m:t>
                        </m:r>
                      </m:e>
                    </m:d>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0" dirty="0" smtClean="0">
                        <a:latin typeface="Cambria Math" panose="02040503050406030204" pitchFamily="18" charset="0"/>
                      </a:rPr>
                      <m:t>(−)</m:t>
                    </m:r>
                  </m:oMath>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753228">
                <a:off x="4458229" y="1909051"/>
                <a:ext cx="1941162" cy="369332"/>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4550326" y="3055975"/>
                <a:ext cx="2005677" cy="369332"/>
              </a:xfrm>
              <a:prstGeom prst="rect">
                <a:avLst/>
              </a:prstGeom>
              <a:noFill/>
            </p:spPr>
            <p:txBody>
              <a:bodyPr wrap="non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i="1" dirty="0">
                            <a:latin typeface="Cambria Math" panose="02040503050406030204" pitchFamily="18" charset="0"/>
                          </a:rPr>
                          <m:t>3</m:t>
                        </m:r>
                      </m:sub>
                    </m:sSub>
                    <m:r>
                      <a:rPr lang="pt-BR" dirty="0">
                        <a:latin typeface="Cambria Math" panose="02040503050406030204" pitchFamily="18" charset="0"/>
                      </a:rPr>
                      <m:t>(−)</m:t>
                    </m:r>
                  </m:oMath>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4550326" y="3055975"/>
                <a:ext cx="2005677" cy="369332"/>
              </a:xfrm>
              <a:prstGeom prst="rect">
                <a:avLst/>
              </a:prstGeom>
              <a:blipFill rotWithShape="0">
                <a:blip r:embed="rId5"/>
                <a:stretch>
                  <a:fillRect t="-8197" b="-2459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228880">
                <a:off x="4503987" y="4792439"/>
                <a:ext cx="2005677" cy="369332"/>
              </a:xfrm>
              <a:prstGeom prst="rect">
                <a:avLst/>
              </a:prstGeom>
              <a:noFill/>
            </p:spPr>
            <p:txBody>
              <a:bodyPr wrap="none" rtlCol="0">
                <a:spAutoFit/>
              </a:bodyPr>
              <a:lstStyle/>
              <a:p>
                <a14:m>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a14:m>
                <a:r>
                  <a:rPr lang="pt-BR" dirty="0"/>
                  <a:t> </a:t>
                </a:r>
                <a14:m>
                  <m:oMath xmlns:m="http://schemas.openxmlformats.org/officeDocument/2006/math">
                    <m:r>
                      <a:rPr lang="pt-BR" i="1" dirty="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oMath>
                </a14:m>
                <a:r>
                  <a:rPr lang="pt-BR" dirty="0"/>
                  <a:t>&amp;</a:t>
                </a:r>
                <a14:m>
                  <m:oMath xmlns:m="http://schemas.openxmlformats.org/officeDocument/2006/math">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dirty="0">
                        <a:latin typeface="Cambria Math" panose="02040503050406030204" pitchFamily="18" charset="0"/>
                      </a:rPr>
                      <m:t>(−)</m:t>
                    </m:r>
                  </m:oMath>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228880">
                <a:off x="4503987" y="4792439"/>
                <a:ext cx="2005677" cy="369332"/>
              </a:xfrm>
              <a:prstGeom prst="rect">
                <a:avLst/>
              </a:prstGeom>
              <a:blipFill rotWithShape="0">
                <a:blip r:embed="rId6"/>
                <a:stretch>
                  <a:fillRect/>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FF000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12397</TotalTime>
  <Words>5438</Words>
  <Application>Microsoft Office PowerPoint</Application>
  <PresentationFormat>Widescreen</PresentationFormat>
  <Paragraphs>319</Paragraphs>
  <Slides>26</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Calibri Light</vt:lpstr>
      <vt:lpstr>Calibri-BoldItalic</vt:lpstr>
      <vt:lpstr>Cambria Math</vt:lpstr>
      <vt:lpstr>CambriaMath</vt:lpstr>
      <vt:lpstr>Google Sans</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1829</cp:revision>
  <dcterms:created xsi:type="dcterms:W3CDTF">2020-01-20T13:50:05Z</dcterms:created>
  <dcterms:modified xsi:type="dcterms:W3CDTF">2025-09-20T00:45:51Z</dcterms:modified>
</cp:coreProperties>
</file>