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12" r:id="rId16"/>
    <p:sldId id="360" r:id="rId17"/>
    <p:sldId id="313" r:id="rId18"/>
    <p:sldId id="314" r:id="rId19"/>
    <p:sldId id="315" r:id="rId20"/>
    <p:sldId id="316" r:id="rId21"/>
    <p:sldId id="364" r:id="rId22"/>
    <p:sldId id="363" r:id="rId23"/>
    <p:sldId id="269" r:id="rId24"/>
    <p:sldId id="303" r:id="rId25"/>
    <p:sldId id="271" r:id="rId26"/>
    <p:sldId id="365" r:id="rId27"/>
    <p:sldId id="369" r:id="rId28"/>
    <p:sldId id="3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60299" autoAdjust="0"/>
  </p:normalViewPr>
  <p:slideViewPr>
    <p:cSldViewPr snapToGrid="0">
      <p:cViewPr varScale="1">
        <p:scale>
          <a:sx n="70" d="100"/>
          <a:sy n="70" d="100"/>
        </p:scale>
        <p:origin x="21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21/10/2022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smtClean="0"/>
          </a:p>
          <a:p>
            <a:r>
              <a:rPr lang="en-US" sz="1200" b="0" i="0" kern="1200" dirty="0" smtClean="0">
                <a:solidFill>
                  <a:schemeClr val="tx1"/>
                </a:solidFill>
                <a:effectLst/>
                <a:latin typeface="+mn-lt"/>
                <a:ea typeface="+mn-ea"/>
                <a:cs typeface="+mn-cs"/>
              </a:rPr>
              <a:t>The problem with the use of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which prevents the gradient from falling to the zero value.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will hence output the same value for almost all of your activities — zero. </a:t>
            </a:r>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smtClean="0">
                <a:solidFill>
                  <a:schemeClr val="tx1"/>
                </a:solidFill>
                <a:effectLst/>
                <a:latin typeface="+mn-lt"/>
                <a:ea typeface="+mn-ea"/>
                <a:cs typeface="+mn-cs"/>
              </a:rPr>
              <a:t>derivative </a:t>
            </a:r>
            <a:r>
              <a:rPr lang="en-US" sz="1200" b="0" i="0" kern="1200" dirty="0" smtClean="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a:t>
            </a:r>
            <a:r>
              <a:rPr lang="en-US" sz="1200" b="0" i="0" kern="1200" smtClean="0">
                <a:solidFill>
                  <a:schemeClr val="tx1"/>
                </a:solidFill>
                <a:effectLst/>
                <a:latin typeface="+mn-lt"/>
                <a:ea typeface="+mn-ea"/>
                <a:cs typeface="+mn-cs"/>
              </a:rPr>
              <a:t>It doesn’t happen </a:t>
            </a:r>
            <a:r>
              <a:rPr lang="en-US" sz="1200" b="0" i="1" kern="1200" smtClean="0">
                <a:solidFill>
                  <a:schemeClr val="tx1"/>
                </a:solidFill>
                <a:effectLst/>
                <a:latin typeface="+mn-lt"/>
                <a:ea typeface="+mn-ea"/>
                <a:cs typeface="+mn-cs"/>
              </a:rPr>
              <a:t>all </a:t>
            </a:r>
            <a:r>
              <a:rPr lang="en-US" sz="1200" b="0" i="0" kern="1200" smtClean="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[1]</a:t>
            </a:r>
            <a:r>
              <a:rPr lang="en-US" sz="1200" b="0" i="0" kern="1200" baseline="0" dirty="0" smtClean="0">
                <a:solidFill>
                  <a:schemeClr val="tx1"/>
                </a:solidFill>
                <a:effectLst/>
                <a:latin typeface="+mn-lt"/>
                <a:ea typeface="+mn-ea"/>
                <a:cs typeface="+mn-cs"/>
              </a:rPr>
              <a:t> https://www.kdnuggets.com/2022/02/vanishing-gradient-problem.html</a:t>
            </a:r>
          </a:p>
          <a:p>
            <a:r>
              <a:rPr lang="en-US" sz="1200" b="0" i="0" kern="1200" baseline="0" dirty="0" smtClean="0">
                <a:solidFill>
                  <a:schemeClr val="tx1"/>
                </a:solidFill>
                <a:effectLst/>
                <a:latin typeface="+mn-lt"/>
                <a:ea typeface="+mn-ea"/>
                <a:cs typeface="+mn-cs"/>
              </a:rPr>
              <a:t>[2] https://ayearofai.com/rohan-4-the-vanishing-gradient-problem-ec68f76ffb9b</a:t>
            </a:r>
            <a:endParaRPr lang="pt-BR" dirty="0" smtClean="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a:t>
            </a:r>
            <a:r>
              <a:rPr lang="en-US" sz="1200" b="0" i="0" kern="1200" dirty="0" smtClean="0">
                <a:solidFill>
                  <a:schemeClr val="tx1"/>
                </a:solidFill>
                <a:effectLst/>
                <a:latin typeface="+mn-lt"/>
                <a:ea typeface="+mn-ea"/>
                <a:cs typeface="+mn-cs"/>
              </a:rPr>
              <a:t>tends </a:t>
            </a:r>
            <a:r>
              <a:rPr lang="en-US" sz="1200" b="0" i="0" kern="1200" dirty="0">
                <a:solidFill>
                  <a:schemeClr val="tx1"/>
                </a:solidFill>
                <a:effectLst/>
                <a:latin typeface="+mn-lt"/>
                <a:ea typeface="+mn-ea"/>
                <a:cs typeface="+mn-cs"/>
              </a:rPr>
              <a:t>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21/10/2022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21/10/2022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21/10/2022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21/10/2022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3.png"/><Relationship Id="rId7" Type="http://schemas.openxmlformats.org/officeDocument/2006/relationships/image" Target="../media/image1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png"/><Relationship Id="rId10" Type="http://schemas.openxmlformats.org/officeDocument/2006/relationships/image" Target="../media/image10.emf"/><Relationship Id="rId4" Type="http://schemas.openxmlformats.org/officeDocument/2006/relationships/image" Target="../media/image24.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7.png"/><Relationship Id="rId9"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jpeg"/><Relationship Id="rId4" Type="http://schemas.openxmlformats.org/officeDocument/2006/relationships/image" Target="../media/image4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s>
</file>

<file path=ppt/slides/_rels/slide2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0.png"/><Relationship Id="rId3" Type="http://schemas.openxmlformats.org/officeDocument/2006/relationships/image" Target="../media/image46.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30.png"/><Relationship Id="rId7" Type="http://schemas.openxmlformats.org/officeDocument/2006/relationships/image" Target="../media/image49.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2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smtClean="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gradientes (i.e.,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das camadas ocultas através do uso da </a:t>
                </a:r>
                <a:r>
                  <a:rPr lang="pt-BR" b="1" i="1" dirty="0"/>
                  <a:t>regra da </a:t>
                </a:r>
                <a:r>
                  <a:rPr lang="pt-BR" b="1" i="1" dirty="0" smtClean="0"/>
                  <a:t>cadeia</a:t>
                </a:r>
                <a:r>
                  <a:rPr lang="pt-BR" dirty="0" smtClean="0"/>
                  <a:t> (exemplo abaixo).</a:t>
                </a:r>
              </a:p>
              <a:p>
                <a:pPr marL="0" indent="0">
                  <a:buNone/>
                </a:pPr>
                <a:endParaRPr lang="pt-BR" dirty="0"/>
              </a:p>
              <a:p>
                <a:pPr marL="0" indent="0">
                  <a:buNone/>
                </a:pP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a:t>
                </a:r>
                <a:r>
                  <a:rPr lang="pt-BR" dirty="0" smtClean="0"/>
                  <a:t>inclui </a:t>
                </a:r>
                <a:r>
                  <a:rPr lang="pt-BR" b="1" i="1" dirty="0" smtClean="0"/>
                  <a:t>o </a:t>
                </a:r>
                <a:r>
                  <a:rPr lang="pt-BR" b="1" i="1" dirty="0"/>
                  <a:t>produto das derivadas das funções de ativação desde a camada de saída até a camada desejada</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114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r="-152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en-US" b="1" i="1" dirty="0" smtClean="0"/>
                  <a:t>Considerações</a:t>
                </a:r>
                <a:r>
                  <a:rPr lang="en-US" dirty="0" smtClean="0"/>
                  <a:t>: </a:t>
                </a:r>
              </a:p>
              <a:p>
                <a:pPr marL="285750" indent="-285750"/>
                <a:r>
                  <a:rPr lang="en-US" dirty="0"/>
                  <a:t>2 x Perceptrons 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a:t>
                </a:r>
                <a:r>
                  <a:rPr lang="pt-BR" dirty="0" err="1"/>
                  <a:t>perceptron</a:t>
                </a:r>
                <a:r>
                  <a:rPr lang="pt-BR"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en-US" dirty="0"/>
                  <a:t> </a:t>
                </a:r>
                <a:r>
                  <a:rPr lang="pt-BR" dirty="0" smtClean="0"/>
                  <a:t>saída do </a:t>
                </a:r>
                <a:r>
                  <a:rPr lang="pt-BR" dirty="0"/>
                  <a:t>primeiro </a:t>
                </a:r>
                <a:r>
                  <a:rPr lang="pt-BR" dirty="0" err="1"/>
                  <a:t>perceptron</a:t>
                </a:r>
                <a:r>
                  <a:rPr lang="pt-BR" dirty="0"/>
                  <a:t>.</a:t>
                </a:r>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a:t>
                </a:r>
                <a:r>
                  <a:rPr lang="pt-BR" dirty="0" err="1"/>
                  <a:t>perceptron</a:t>
                </a:r>
                <a:r>
                  <a:rPr lang="pt-BR" dirty="0" smtClean="0"/>
                  <a:t>.</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a:t>
                </a:r>
                <a:r>
                  <a:rPr lang="pt-BR" dirty="0" smtClean="0"/>
                  <a:t>saída do </a:t>
                </a:r>
                <a:r>
                  <a:rPr lang="pt-BR" dirty="0"/>
                  <a:t>segundo </a:t>
                </a:r>
                <a:r>
                  <a:rPr lang="pt-BR" dirty="0" err="1" smtClean="0"/>
                  <a:t>perceptron</a:t>
                </a:r>
                <a:r>
                  <a:rPr lang="pt-BR" dirty="0" smtClean="0"/>
                  <a:t>.</a:t>
                </a:r>
                <a:endParaRPr lang="pt-BR" dirty="0"/>
              </a:p>
              <a:p>
                <a:pPr marL="285750" indent="-285750"/>
                <a:r>
                  <a:rPr lang="pt-BR" dirty="0" smtClean="0"/>
                  <a:t>As </a:t>
                </a:r>
                <a:r>
                  <a:rPr lang="pt-BR" b="1" i="1" dirty="0" smtClean="0"/>
                  <a:t>regras </a:t>
                </a:r>
                <a:r>
                  <a:rPr lang="pt-BR" b="1" i="1" dirty="0"/>
                  <a:t>de atualização </a:t>
                </a:r>
                <a:r>
                  <a:rPr lang="pt-BR" dirty="0"/>
                  <a:t>dos </a:t>
                </a:r>
                <a:r>
                  <a:rPr lang="pt-BR" dirty="0" smtClean="0"/>
                  <a:t>dois pesos são dadas </a:t>
                </a:r>
                <a:r>
                  <a:rPr lang="pt-BR" dirty="0"/>
                  <a:t>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xmlns=""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mc:Choice xmlns:a14="http://schemas.microsoft.com/office/drawing/2010/main" Requires="a14">
            <p:sp>
              <p:nvSpPr>
                <p:cNvPr id="5" name="Elipse 4">
                  <a:extLst>
                    <a:ext uri="{FF2B5EF4-FFF2-40B4-BE49-F238E27FC236}">
                      <a16:creationId xmlns:a16="http://schemas.microsoft.com/office/drawing/2014/main" xmlns=""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6" name="Elipse 5">
                  <a:extLst>
                    <a:ext uri="{FF2B5EF4-FFF2-40B4-BE49-F238E27FC236}">
                      <a16:creationId xmlns:a16="http://schemas.microsoft.com/office/drawing/2014/main" xmlns=""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xmlns=""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xmlns=""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xmlns=""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xmlns=""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xmlns=""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xmlns=""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xmlns=""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xmlns="" id="{E4EBB7CB-9B70-401A-B744-8CD1F89E3BB9}"/>
              </a:ext>
            </a:extLst>
          </p:cNvPr>
          <p:cNvSpPr/>
          <p:nvPr/>
        </p:nvSpPr>
        <p:spPr>
          <a:xfrm>
            <a:off x="7709987"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xmlns=""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xmlns="" id="{938A7AF6-E11B-41A9-AA12-497491ADD98E}"/>
              </a:ext>
            </a:extLst>
          </p:cNvPr>
          <p:cNvCxnSpPr>
            <a:cxnSpLocks/>
            <a:endCxn id="18" idx="1"/>
          </p:cNvCxnSpPr>
          <p:nvPr/>
        </p:nvCxnSpPr>
        <p:spPr>
          <a:xfrm flipV="1">
            <a:off x="7600335" y="5157813"/>
            <a:ext cx="2076075" cy="23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xmlns="" id="{E10310FC-5CF6-4BC7-A656-570DA30A65D9}"/>
              </a:ext>
            </a:extLst>
          </p:cNvPr>
          <p:cNvCxnSpPr>
            <a:cxnSpLocks/>
          </p:cNvCxnSpPr>
          <p:nvPr/>
        </p:nvCxnSpPr>
        <p:spPr>
          <a:xfrm>
            <a:off x="7973422" y="4466012"/>
            <a:ext cx="1702988"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xmlns="" id="{3FE3BC92-DCED-4F47-B961-CD529C513E92}"/>
              </a:ext>
            </a:extLst>
          </p:cNvPr>
          <p:cNvCxnSpPr>
            <a:cxnSpLocks/>
          </p:cNvCxnSpPr>
          <p:nvPr/>
        </p:nvCxnSpPr>
        <p:spPr>
          <a:xfrm flipV="1">
            <a:off x="8564846" y="5301437"/>
            <a:ext cx="1111564" cy="15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xmlns=""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xmlns=""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xmlns="" id="{921DA05B-3836-445F-BC79-728E549B3546}"/>
              </a:ext>
            </a:extLst>
          </p:cNvPr>
          <p:cNvSpPr/>
          <p:nvPr/>
        </p:nvSpPr>
        <p:spPr>
          <a:xfrm>
            <a:off x="7238994"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xmlns="" id="{B941F51B-31BC-4A18-8D32-EC0300AE86DD}"/>
              </a:ext>
            </a:extLst>
          </p:cNvPr>
          <p:cNvSpPr/>
          <p:nvPr/>
        </p:nvSpPr>
        <p:spPr>
          <a:xfrm>
            <a:off x="8145781"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smtClean="0"/>
              <a:t>1</a:t>
            </a:r>
            <a:endParaRPr lang="pt-BR" sz="1200" dirty="0"/>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endParaRPr lang="pt-BR" sz="1200" dirty="0"/>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
        <p:nvSpPr>
          <p:cNvPr id="4" name="CaixaDeTexto 3"/>
          <p:cNvSpPr txBox="1"/>
          <p:nvPr/>
        </p:nvSpPr>
        <p:spPr>
          <a:xfrm>
            <a:off x="6858000" y="3953437"/>
            <a:ext cx="923925" cy="646331"/>
          </a:xfrm>
          <a:prstGeom prst="rect">
            <a:avLst/>
          </a:prstGeom>
          <a:noFill/>
        </p:spPr>
        <p:txBody>
          <a:bodyPr wrap="square" rtlCol="0">
            <a:spAutoFit/>
          </a:bodyPr>
          <a:lstStyle/>
          <a:p>
            <a:pPr algn="ctr"/>
            <a:r>
              <a:rPr lang="pt-BR" dirty="0" smtClean="0">
                <a:solidFill>
                  <a:srgbClr val="00B0F0"/>
                </a:solidFill>
              </a:rPr>
              <a:t>Função degrau</a:t>
            </a:r>
            <a:endParaRPr lang="pt-BR" dirty="0">
              <a:solidFill>
                <a:srgbClr val="00B0F0"/>
              </a:solidFill>
            </a:endParaRPr>
          </a:p>
        </p:txBody>
      </p: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5060"/>
          </a:xfrm>
        </p:spPr>
        <p:txBody>
          <a:bodyPr/>
          <a:lstStyle/>
          <a:p>
            <a:r>
              <a:rPr lang="pt-BR" dirty="0"/>
              <a:t>Funções de ativação</a:t>
            </a:r>
          </a:p>
        </p:txBody>
      </p:sp>
      <p:sp>
        <p:nvSpPr>
          <p:cNvPr id="3" name="Content Placeholder 2"/>
          <p:cNvSpPr>
            <a:spLocks noGrp="1"/>
          </p:cNvSpPr>
          <p:nvPr>
            <p:ph idx="1"/>
          </p:nvPr>
        </p:nvSpPr>
        <p:spPr>
          <a:xfrm>
            <a:off x="838200" y="1569493"/>
            <a:ext cx="11120438" cy="5288507"/>
          </a:xfrm>
        </p:spPr>
        <p:txBody>
          <a:bodyPr>
            <a:normAutofit/>
          </a:bodyPr>
          <a:lstStyle/>
          <a:p>
            <a:r>
              <a:rPr lang="pt-BR" dirty="0" smtClean="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sigmóide e tangente hiperbólica.</a:t>
            </a:r>
          </a:p>
          <a:p>
            <a:pPr lvl="1">
              <a:buFont typeface="Wingdings" panose="05000000000000000000" pitchFamily="2" charset="2"/>
              <a:buChar char="§"/>
            </a:pPr>
            <a:r>
              <a:rPr lang="pt-BR" dirty="0"/>
              <a:t>Não sofre com o </a:t>
            </a:r>
            <a:r>
              <a:rPr lang="pt-BR" b="1" i="1" dirty="0"/>
              <a:t>problema da dissipação do gradiente</a:t>
            </a:r>
            <a:r>
              <a:rPr lang="pt-BR" dirty="0"/>
              <a:t>,</a:t>
            </a:r>
            <a:r>
              <a:rPr lang="pt-BR" b="1" i="1" dirty="0"/>
              <a:t> </a:t>
            </a:r>
            <a:r>
              <a:rPr lang="pt-BR" dirty="0"/>
              <a:t>pois seu gradiente é igual a 0 ou 1. O produto da derivada da função de ativação de várias camadas sempre será igual a 1 ou 0</a:t>
            </a:r>
            <a:r>
              <a:rPr lang="pt-BR" dirty="0" smtClean="0"/>
              <a:t>.</a:t>
            </a:r>
          </a:p>
          <a:p>
            <a:r>
              <a:rPr lang="pt-BR" dirty="0" smtClean="0"/>
              <a:t>Desvantagem</a:t>
            </a:r>
          </a:p>
          <a:p>
            <a:pPr lvl="1">
              <a:buFont typeface="Wingdings" panose="05000000000000000000" pitchFamily="2" charset="2"/>
              <a:buChar char="§"/>
            </a:pPr>
            <a:r>
              <a:rPr lang="pt-BR" dirty="0" smtClean="0"/>
              <a:t>O nó é considerado morto quando o gradiente é igual a 0, pois os valores dos pesos permanecem inalterados (i.e., não há atualização).</a:t>
            </a:r>
            <a:endParaRPr lang="pt-BR" dirty="0"/>
          </a:p>
          <a:p>
            <a:r>
              <a:rPr lang="pt-BR" dirty="0"/>
              <a:t>Outras funções de ativação são:</a:t>
            </a:r>
          </a:p>
          <a:p>
            <a:pPr lvl="1">
              <a:buFont typeface="Wingdings" panose="05000000000000000000" pitchFamily="2" charset="2"/>
              <a:buChar char="§"/>
            </a:pPr>
            <a:r>
              <a:rPr lang="en-US" dirty="0" smtClean="0"/>
              <a:t>Parametric </a:t>
            </a:r>
            <a:r>
              <a:rPr lang="en-US" dirty="0"/>
              <a:t>rectified linear unit (</a:t>
            </a:r>
            <a:r>
              <a:rPr lang="en-US" dirty="0" err="1" smtClean="0"/>
              <a:t>PReLU</a:t>
            </a:r>
            <a:r>
              <a:rPr lang="en-US" dirty="0" smtClean="0"/>
              <a:t>).</a:t>
            </a:r>
            <a:endParaRPr lang="en-US" baseline="30000" dirty="0"/>
          </a:p>
          <a:p>
            <a:pPr lvl="1">
              <a:buFont typeface="Wingdings" panose="05000000000000000000" pitchFamily="2" charset="2"/>
              <a:buChar char="§"/>
            </a:pPr>
            <a:r>
              <a:rPr lang="en-US" dirty="0" smtClean="0"/>
              <a:t>Leaky </a:t>
            </a:r>
            <a:r>
              <a:rPr lang="en-US" dirty="0"/>
              <a:t>rectified linear unit (Leaky </a:t>
            </a:r>
            <a:r>
              <a:rPr lang="en-US" dirty="0" err="1"/>
              <a:t>ReLU</a:t>
            </a:r>
            <a:r>
              <a:rPr lang="en-US" dirty="0" smtClean="0"/>
              <a:t>).</a:t>
            </a:r>
          </a:p>
          <a:p>
            <a:pPr lvl="1">
              <a:buFont typeface="Wingdings" panose="05000000000000000000" pitchFamily="2" charset="2"/>
              <a:buChar char="§"/>
            </a:pPr>
            <a:r>
              <a:rPr lang="pt-BR" dirty="0" smtClean="0">
                <a:hlinkClick r:id="rId3"/>
              </a:rPr>
              <a:t>https</a:t>
            </a:r>
            <a:r>
              <a:rPr lang="pt-BR" dirty="0">
                <a:hlinkClick r:id="rId3"/>
              </a:rPr>
              <a:t>://en.wikipedia.org/wiki/Activation_function#Table_of_activation_functions</a:t>
            </a:r>
            <a:endParaRPr lang="pt-BR" dirty="0"/>
          </a:p>
        </p:txBody>
      </p:sp>
      <mc:AlternateContent xmlns:mc="http://schemas.openxmlformats.org/markup-compatibility/2006">
        <mc:Choice xmlns:a14="http://schemas.microsoft.com/office/drawing/2010/main" Requires="a14">
          <p:sp>
            <p:nvSpPr>
              <p:cNvPr id="4" name="Retângulo 3"/>
              <p:cNvSpPr/>
              <p:nvPr/>
            </p:nvSpPr>
            <p:spPr>
              <a:xfrm>
                <a:off x="6872533" y="5650172"/>
                <a:ext cx="5043304" cy="391646"/>
              </a:xfrm>
              <a:prstGeom prst="rect">
                <a:avLst/>
              </a:prstGeom>
            </p:spPr>
            <p:txBody>
              <a:bodyPr wrap="none">
                <a:spAutoFit/>
              </a:bodyPr>
              <a:lstStyle/>
              <a:p>
                <a:r>
                  <a:rPr lang="pt-BR" dirty="0" smtClean="0"/>
                  <a:t>Ambas têm gradiente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smtClean="0"/>
                  <a:t>.</a:t>
                </a:r>
                <a:endParaRPr lang="pt-BR" dirty="0"/>
              </a:p>
            </p:txBody>
          </p:sp>
        </mc:Choice>
        <mc:Fallback>
          <p:sp>
            <p:nvSpPr>
              <p:cNvPr id="4" name="Retângulo 3"/>
              <p:cNvSpPr>
                <a:spLocks noRot="1" noChangeAspect="1" noMove="1" noResize="1" noEditPoints="1" noAdjustHandles="1" noChangeArrowheads="1" noChangeShapeType="1" noTextEdit="1"/>
              </p:cNvSpPr>
              <p:nvPr/>
            </p:nvSpPr>
            <p:spPr>
              <a:xfrm>
                <a:off x="6872533" y="5650172"/>
                <a:ext cx="5043304" cy="391646"/>
              </a:xfrm>
              <a:prstGeom prst="rect">
                <a:avLst/>
              </a:prstGeom>
              <a:blipFill rotWithShape="0">
                <a:blip r:embed="rId4"/>
                <a:stretch>
                  <a:fillRect l="-966" t="-7813" r="-121" b="-20313"/>
                </a:stretch>
              </a:blipFill>
            </p:spPr>
            <p:txBody>
              <a:bodyPr/>
              <a:lstStyle/>
              <a:p>
                <a:r>
                  <a:rPr lang="pt-BR">
                    <a:noFill/>
                  </a:rPr>
                  <a:t> </a:t>
                </a:r>
              </a:p>
            </p:txBody>
          </p:sp>
        </mc:Fallback>
      </mc:AlternateContent>
      <p:sp>
        <p:nvSpPr>
          <p:cNvPr id="7" name="Chave direita 6"/>
          <p:cNvSpPr/>
          <p:nvPr/>
        </p:nvSpPr>
        <p:spPr>
          <a:xfrm>
            <a:off x="6466659" y="5479481"/>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9964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582026"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entradas anteriores.</a:t>
            </a:r>
          </a:p>
          <a:p>
            <a:r>
              <a:rPr lang="pt-BR" dirty="0"/>
              <a:t>Portanto, </a:t>
            </a:r>
            <a:r>
              <a:rPr lang="pt-BR" b="1" i="1" dirty="0"/>
              <a:t>redes recorrentes </a:t>
            </a:r>
            <a:r>
              <a:rPr lang="pt-BR" dirty="0"/>
              <a:t>possuem memória.</a:t>
            </a:r>
          </a:p>
          <a:p>
            <a:r>
              <a:rPr lang="pt-BR" dirty="0"/>
              <a:t>Essas redes são úteis para o </a:t>
            </a:r>
            <a:r>
              <a:rPr lang="pt-BR" b="1" i="1" dirty="0"/>
              <a:t>processamento de dados sequenciais</a:t>
            </a:r>
            <a:r>
              <a:rPr lang="pt-BR" dirty="0"/>
              <a:t>, como som, dados de séries temporais (preços de ações, padrões cerebrais, etc.)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9125338" y="3043172"/>
            <a:ext cx="3038087" cy="2090803"/>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 (depende da topologia).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67699" y="189604"/>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p:txBody>
              <a:bodyPr>
                <a:normAutofit fontScale="92500" lnSpcReduction="10000"/>
              </a:bodyPr>
              <a:lstStyle/>
              <a:p>
                <a:r>
                  <a:rPr lang="pt-BR" dirty="0"/>
                  <a:t>Vamos </a:t>
                </a:r>
                <a:r>
                  <a:rPr lang="pt-BR" dirty="0" smtClean="0"/>
                  <a:t>entender esse problema </a:t>
                </a:r>
                <a:r>
                  <a:rPr lang="pt-BR" dirty="0"/>
                  <a:t>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smtClean="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a:t>
                </a:r>
                <a:r>
                  <a:rPr lang="pt-BR" dirty="0" smtClean="0"/>
                  <a:t>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xmlns=""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xmlns=""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xmlns=""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xmlns=""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xmlns=""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xmlns=""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xmlns=""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xmlns=""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xmlns=""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xmlns=""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xmlns=""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Retângulo 13">
                  <a:extLst>
                    <a:ext uri="{FF2B5EF4-FFF2-40B4-BE49-F238E27FC236}">
                      <a16:creationId xmlns:a16="http://schemas.microsoft.com/office/drawing/2014/main" xmlns=""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5" name="Retângulo 14">
                  <a:extLst>
                    <a:ext uri="{FF2B5EF4-FFF2-40B4-BE49-F238E27FC236}">
                      <a16:creationId xmlns:a16="http://schemas.microsoft.com/office/drawing/2014/main" xmlns=""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6" name="Retângulo 15">
                  <a:extLst>
                    <a:ext uri="{FF2B5EF4-FFF2-40B4-BE49-F238E27FC236}">
                      <a16:creationId xmlns:a16="http://schemas.microsoft.com/office/drawing/2014/main" xmlns=""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Retângulo 18">
                  <a:extLst>
                    <a:ext uri="{FF2B5EF4-FFF2-40B4-BE49-F238E27FC236}">
                      <a16:creationId xmlns:a16="http://schemas.microsoft.com/office/drawing/2014/main" xmlns=""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e 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densamente conectada.</a:t>
            </a:r>
          </a:p>
          <a:p>
            <a:pPr lvl="1">
              <a:buFont typeface="Wingdings" panose="05000000000000000000" pitchFamily="2" charset="2"/>
              <a:buChar char="§"/>
            </a:pPr>
            <a:r>
              <a:rPr lang="pt-BR" dirty="0"/>
              <a:t>Cada nó em uma camada se conecta a cada nó na camada seguinte através de um peso sináptico.</a:t>
            </a:r>
          </a:p>
          <a:p>
            <a:r>
              <a:rPr lang="pt-BR" dirty="0"/>
              <a:t>Um exemplo de rede </a:t>
            </a:r>
            <a:r>
              <a:rPr lang="pt-BR" b="1" i="1" dirty="0"/>
              <a:t>MLP com duas camadas intermediárias</a:t>
            </a:r>
            <a:r>
              <a:rPr lang="pt-BR" dirty="0"/>
              <a:t> é mostrado na figura ao lado.</a:t>
            </a:r>
          </a:p>
          <a:p>
            <a:r>
              <a:rPr lang="pt-BR" dirty="0"/>
              <a:t>As RNAs são o coração do Deep Learning.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a:t>
                </a:r>
                <a:r>
                  <a:rPr lang="pt-BR" dirty="0"/>
                  <a:t>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mas a mesma camada usa a mesma função, em geral.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332"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suas 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358"/>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t>sempre será menor do que 1, sendo no máximo igual a 0.25</a:t>
                </a:r>
                <a:r>
                  <a:rPr lang="pt-BR" dirty="0"/>
                  <a:t>.</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3"/>
                <a:stretch>
                  <a:fillRect l="-997" t="-2241"/>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31556"/>
            <a:ext cx="3656650" cy="2742488"/>
          </a:xfrm>
          <a:prstGeom prst="rect">
            <a:avLst/>
          </a:prstGeom>
        </p:spPr>
      </p:pic>
      <p:pic>
        <p:nvPicPr>
          <p:cNvPr id="16" name="Imagem 15"/>
          <p:cNvPicPr>
            <a:picLocks noChangeAspect="1"/>
          </p:cNvPicPr>
          <p:nvPr/>
        </p:nvPicPr>
        <p:blipFill>
          <a:blip r:embed="rId5"/>
          <a:stretch>
            <a:fillRect/>
          </a:stretch>
        </p:blipFill>
        <p:spPr>
          <a:xfrm>
            <a:off x="7205500" y="3831556"/>
            <a:ext cx="3606800" cy="2705101"/>
          </a:xfrm>
          <a:prstGeom prst="rect">
            <a:avLst/>
          </a:prstGeom>
        </p:spPr>
      </p:pic>
      <p:cxnSp>
        <p:nvCxnSpPr>
          <p:cNvPr id="6" name="Conector de Seta Reta 5">
            <a:extLst>
              <a:ext uri="{FF2B5EF4-FFF2-40B4-BE49-F238E27FC236}">
                <a16:creationId xmlns:a16="http://schemas.microsoft.com/office/drawing/2014/main" xmlns=""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xmlns=""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xmlns=""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xmlns=""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xmlns=""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xmlns=""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xmlns="" id="{022BDF03-3B8A-4862-8739-B578666F19DF}"/>
              </a:ext>
            </a:extLst>
          </p:cNvPr>
          <p:cNvCxnSpPr>
            <a:cxnSpLocks/>
            <a:stCxn id="21" idx="2"/>
          </p:cNvCxnSpPr>
          <p:nvPr/>
        </p:nvCxnSpPr>
        <p:spPr>
          <a:xfrm>
            <a:off x="6455451" y="5959186"/>
            <a:ext cx="1307424" cy="149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841486" y="4203733"/>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xmlns=""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xmlns=""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xmlns=""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14828</TotalTime>
  <Words>3273</Words>
  <Application>Microsoft Office PowerPoint</Application>
  <PresentationFormat>Widescreen</PresentationFormat>
  <Paragraphs>347</Paragraphs>
  <Slides>28</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1326</cp:revision>
  <dcterms:created xsi:type="dcterms:W3CDTF">2020-04-06T23:46:10Z</dcterms:created>
  <dcterms:modified xsi:type="dcterms:W3CDTF">2022-10-22T01:58:47Z</dcterms:modified>
</cp:coreProperties>
</file>