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0" r:id="rId6"/>
    <p:sldId id="267" r:id="rId7"/>
    <p:sldId id="264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1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8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5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9431-73EE-4558-8BA6-40AB916516D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0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Laboratório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Exercício #2</a:t>
            </a:r>
          </a:p>
        </p:txBody>
      </p:sp>
    </p:spTree>
    <p:extLst>
      <p:ext uri="{BB962C8B-B14F-4D97-AF65-F5344CB8AC3E}">
        <p14:creationId xmlns:p14="http://schemas.microsoft.com/office/powerpoint/2010/main" val="372501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ACFCC-0010-827E-604F-A60D3A5F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Quantas funções discriminantes?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88F1DE-0E28-0BA3-29BC-ABE4DC944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0" y="1825624"/>
                <a:ext cx="6556248" cy="5032375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Este é um problema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Como temos três classes, não faz sentido falarmos em classes positiva e negativa, apenas em seus índices: 0, 1, e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Quantas funções discriminantes são necessárias para separar as classes?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No mínimo duas funções,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o formato mais simples?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Retas da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Agora vamos encontrar os pesos de cada uma das funções.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88F1DE-0E28-0BA3-29BC-ABE4DC944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0" y="1825624"/>
                <a:ext cx="6556248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9EEE6852-8EF8-5B56-C5DB-25BB718D4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" y="2230087"/>
            <a:ext cx="5053968" cy="34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4DEC4497-8603-7324-292B-C4298E566650}"/>
              </a:ext>
            </a:extLst>
          </p:cNvPr>
          <p:cNvGrpSpPr/>
          <p:nvPr/>
        </p:nvGrpSpPr>
        <p:grpSpPr>
          <a:xfrm>
            <a:off x="149352" y="1825624"/>
            <a:ext cx="5053968" cy="3975361"/>
            <a:chOff x="185052" y="1558836"/>
            <a:chExt cx="5053968" cy="3975361"/>
          </a:xfrm>
        </p:grpSpPr>
        <p:grpSp>
          <p:nvGrpSpPr>
            <p:cNvPr id="9" name="Group 8"/>
            <p:cNvGrpSpPr/>
            <p:nvPr/>
          </p:nvGrpSpPr>
          <p:grpSpPr>
            <a:xfrm>
              <a:off x="185052" y="2092927"/>
              <a:ext cx="5053968" cy="3441270"/>
              <a:chOff x="838200" y="1690688"/>
              <a:chExt cx="5053968" cy="34412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 flipH="1" flipV="1">
                <a:off x="1421677" y="2499579"/>
                <a:ext cx="3254826" cy="21230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endCxn id="8" idx="2"/>
            </p:cNvCxnSpPr>
            <p:nvPr/>
          </p:nvCxnSpPr>
          <p:spPr>
            <a:xfrm rot="5400000" flipH="1" flipV="1">
              <a:off x="1408194" y="2122347"/>
              <a:ext cx="1504657" cy="11163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E224F6-D964-96CA-FD1A-13C692AEC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primeiro, pois ela separa a classe 0 perfeitamente das outras duas (1 e 2).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700" dirty="0"/>
                  <a:t>/2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encontramos as regiões das duas classes que ela separa.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E224F6-D964-96CA-FD1A-13C692AEC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  <a:blipFill>
                <a:blip r:embed="rId7"/>
                <a:stretch>
                  <a:fillRect l="-1350" t="-3027" r="-1170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39BFB32-1BA5-2CF6-363B-0929BBCB34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39BFB32-1BA5-2CF6-363B-0929BBCB3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290504-067B-0E2C-4C67-E1B8BAB5A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</p:spPr>
            <p:txBody>
              <a:bodyPr>
                <a:normAutofit fontScale="925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Na sequência, 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irá discriminar entre as classes 1 e 2, concluindo a classificação.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Novamente 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pt-B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290504-067B-0E2C-4C67-E1B8BAB5A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  <a:blipFill>
                <a:blip r:embed="rId3"/>
                <a:stretch>
                  <a:fillRect l="-1388" t="-1816" r="-2405" b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807672C-B502-DFF3-E3BD-B42FA13DA683}"/>
              </a:ext>
            </a:extLst>
          </p:cNvPr>
          <p:cNvGrpSpPr/>
          <p:nvPr/>
        </p:nvGrpSpPr>
        <p:grpSpPr>
          <a:xfrm>
            <a:off x="99937" y="1964082"/>
            <a:ext cx="5053968" cy="3789550"/>
            <a:chOff x="172673" y="1558836"/>
            <a:chExt cx="5053968" cy="378955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090EAA9-37F8-A84C-4FCA-CE5BE1ADAA9E}"/>
                </a:ext>
              </a:extLst>
            </p:cNvPr>
            <p:cNvGrpSpPr/>
            <p:nvPr/>
          </p:nvGrpSpPr>
          <p:grpSpPr>
            <a:xfrm>
              <a:off x="172673" y="1907116"/>
              <a:ext cx="5053968" cy="3441270"/>
              <a:chOff x="163964" y="1690688"/>
              <a:chExt cx="5053968" cy="3441270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CD2F7C45-35D1-FB0F-61E3-3BE458B5B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964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11" name="Straight Connector 6">
                <a:extLst>
                  <a:ext uri="{FF2B5EF4-FFF2-40B4-BE49-F238E27FC236}">
                    <a16:creationId xmlns:a16="http://schemas.microsoft.com/office/drawing/2014/main" id="{5E214E94-E88B-4C15-9C56-4102AA975637}"/>
                  </a:ext>
                </a:extLst>
              </p:cNvPr>
              <p:cNvCxnSpPr/>
              <p:nvPr/>
            </p:nvCxnSpPr>
            <p:spPr>
              <a:xfrm flipH="1">
                <a:off x="783771" y="1845958"/>
                <a:ext cx="4214949" cy="275190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id="{2B4811CA-A247-D8E6-18FB-F64056FE1C24}"/>
                    </a:ext>
                  </a:extLst>
                </p:cNvPr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id="{2B4811CA-A247-D8E6-18FB-F64056FE1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urved Connector 8">
              <a:extLst>
                <a:ext uri="{FF2B5EF4-FFF2-40B4-BE49-F238E27FC236}">
                  <a16:creationId xmlns:a16="http://schemas.microsoft.com/office/drawing/2014/main" id="{B7021C86-1F27-63E1-99D7-D23D1E25945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6200000" flipV="1">
              <a:off x="2375673" y="2271169"/>
              <a:ext cx="1241753" cy="55575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AFA52A7A-3F40-3310-98A6-91945A12D3B3}"/>
                    </a:ext>
                  </a:extLst>
                </p:cNvPr>
                <p:cNvSpPr/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AFA52A7A-3F40-3310-98A6-91945A12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id="{B4F5FB02-B149-867C-A388-FDB46341ECD4}"/>
                    </a:ext>
                  </a:extLst>
                </p:cNvPr>
                <p:cNvSpPr/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id="{B4F5FB02-B149-867C-A388-FDB46341E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71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Trecho da função </a:t>
            </a:r>
            <a:r>
              <a:rPr lang="pt-BR" i="1" dirty="0" err="1"/>
              <a:t>predict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# Usamos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primeiro, pois ela separa exatamente a classe 0 das demais.</a:t>
                </a:r>
              </a:p>
              <a:p>
                <a:pPr marL="0" indent="0">
                  <a:buNone/>
                </a:pP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pPr marL="0" indent="0">
                  <a:buNone/>
                </a:pPr>
                <a:r>
                  <a:rPr lang="pt-BR" dirty="0"/>
                  <a:t>	y_pred[i] = 0</a:t>
                </a:r>
              </a:p>
              <a:p>
                <a:pPr marL="0" indent="0">
                  <a:buNone/>
                </a:pPr>
                <a:r>
                  <a:rPr lang="pt-BR" dirty="0"/>
                  <a:t>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pPr marL="0" indent="0">
                  <a:buNone/>
                </a:pPr>
                <a:r>
                  <a:rPr lang="pt-BR" dirty="0"/>
                  <a:t>else: </a:t>
                </a:r>
              </a:p>
              <a:p>
                <a:pPr marL="0" indent="0">
                  <a:buNone/>
                </a:pPr>
                <a:r>
                  <a:rPr lang="pt-BR" dirty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pPr marL="0" indent="0">
                  <a:buNone/>
                </a:pPr>
                <a:r>
                  <a:rPr lang="pt-BR" dirty="0"/>
                  <a:t>		y_pred[i] = 1</a:t>
                </a:r>
              </a:p>
              <a:p>
                <a:pPr marL="0" indent="0">
                  <a:buNone/>
                </a:pPr>
                <a:r>
                  <a:rPr lang="pt-BR" dirty="0"/>
                  <a:t>	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pPr marL="0" indent="0">
                  <a:buNone/>
                </a:pPr>
                <a:r>
                  <a:rPr lang="pt-BR" dirty="0"/>
                  <a:t>	else: </a:t>
                </a:r>
              </a:p>
              <a:p>
                <a:pPr marL="0" indent="0">
                  <a:buNone/>
                </a:pPr>
                <a:r>
                  <a:rPr lang="pt-BR" dirty="0"/>
                  <a:t>		y_pred[i] =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  <a:blipFill rotWithShape="0">
                <a:blip r:embed="rId2"/>
                <a:stretch>
                  <a:fillRect l="-934" t="-2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6C23-9F3D-9BC2-42BB-B1CBDDD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do 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66942-05E4-FA56-8495-A56B25B3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93266"/>
            <a:ext cx="11132127" cy="1564734"/>
          </a:xfrm>
        </p:spPr>
        <p:txBody>
          <a:bodyPr>
            <a:normAutofit/>
          </a:bodyPr>
          <a:lstStyle/>
          <a:p>
            <a:r>
              <a:rPr lang="pt-BR" dirty="0"/>
              <a:t>Fornecemos as </a:t>
            </a:r>
            <a:r>
              <a:rPr lang="pt-BR" b="1" i="1" dirty="0"/>
              <a:t>entradas</a:t>
            </a:r>
            <a:r>
              <a:rPr lang="pt-BR" dirty="0"/>
              <a:t> e as </a:t>
            </a:r>
            <a:r>
              <a:rPr lang="pt-BR" b="1" i="1" dirty="0"/>
              <a:t>respostas esperadas </a:t>
            </a:r>
            <a:r>
              <a:rPr lang="pt-BR" dirty="0"/>
              <a:t>ao computador e deixamos que ele </a:t>
            </a:r>
            <a:r>
              <a:rPr lang="pt-BR" b="1" i="1" dirty="0"/>
              <a:t>aprenda, através de treinamento</a:t>
            </a:r>
            <a:r>
              <a:rPr lang="pt-BR" dirty="0"/>
              <a:t>, um </a:t>
            </a:r>
            <a:r>
              <a:rPr lang="pt-BR" b="1" i="1" dirty="0"/>
              <a:t>modelo</a:t>
            </a:r>
            <a:r>
              <a:rPr lang="pt-BR" dirty="0"/>
              <a:t> que </a:t>
            </a:r>
            <a:r>
              <a:rPr lang="pt-BR" b="1" i="1" dirty="0"/>
              <a:t>mapeie as entradas nas respostas esperadas</a:t>
            </a:r>
            <a:r>
              <a:rPr lang="pt-BR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963C93-D75E-9431-7408-F77051E29FD4}"/>
              </a:ext>
            </a:extLst>
          </p:cNvPr>
          <p:cNvSpPr/>
          <p:nvPr/>
        </p:nvSpPr>
        <p:spPr>
          <a:xfrm>
            <a:off x="3804339" y="2446021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Computador com algoritmo de treinamento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eta para a direita 5">
            <a:extLst>
              <a:ext uri="{FF2B5EF4-FFF2-40B4-BE49-F238E27FC236}">
                <a16:creationId xmlns:a16="http://schemas.microsoft.com/office/drawing/2014/main" id="{4E5F3B39-104D-B446-B297-0285574D9008}"/>
              </a:ext>
            </a:extLst>
          </p:cNvPr>
          <p:cNvSpPr/>
          <p:nvPr/>
        </p:nvSpPr>
        <p:spPr>
          <a:xfrm>
            <a:off x="3403745" y="2537206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A1DC3B8-53CE-BB6E-8CCF-036473150086}"/>
                  </a:ext>
                </a:extLst>
              </p:cNvPr>
              <p:cNvSpPr/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A1DC3B8-53CE-BB6E-8CCF-036473150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938ECF4-C778-B3A7-64E6-19A166691210}"/>
                  </a:ext>
                </a:extLst>
              </p:cNvPr>
              <p:cNvSpPr/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938ECF4-C778-B3A7-64E6-19A166691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eta para a direita 5">
            <a:extLst>
              <a:ext uri="{FF2B5EF4-FFF2-40B4-BE49-F238E27FC236}">
                <a16:creationId xmlns:a16="http://schemas.microsoft.com/office/drawing/2014/main" id="{218109C2-48AD-208F-17D2-B86488CA02BC}"/>
              </a:ext>
            </a:extLst>
          </p:cNvPr>
          <p:cNvSpPr/>
          <p:nvPr/>
        </p:nvSpPr>
        <p:spPr>
          <a:xfrm>
            <a:off x="5816019" y="2877095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 para a direita 5">
            <a:extLst>
              <a:ext uri="{FF2B5EF4-FFF2-40B4-BE49-F238E27FC236}">
                <a16:creationId xmlns:a16="http://schemas.microsoft.com/office/drawing/2014/main" id="{28BBB6A3-27A6-E73C-C73C-EDD42BAE4C68}"/>
              </a:ext>
            </a:extLst>
          </p:cNvPr>
          <p:cNvSpPr/>
          <p:nvPr/>
        </p:nvSpPr>
        <p:spPr>
          <a:xfrm>
            <a:off x="3403745" y="3277689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86E8A3C-9C9E-D4E2-0A16-26A53FD318A7}"/>
                  </a:ext>
                </a:extLst>
              </p:cNvPr>
              <p:cNvSpPr/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86E8A3C-9C9E-D4E2-0A16-26A53FD3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  <a:blipFill>
                <a:blip r:embed="rId4"/>
                <a:stretch>
                  <a:fillRect l="-1423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have Direita 24">
            <a:extLst>
              <a:ext uri="{FF2B5EF4-FFF2-40B4-BE49-F238E27FC236}">
                <a16:creationId xmlns:a16="http://schemas.microsoft.com/office/drawing/2014/main" id="{FB6055EB-3AA0-11EC-C6E3-613F5B4FCAB2}"/>
              </a:ext>
            </a:extLst>
          </p:cNvPr>
          <p:cNvSpPr/>
          <p:nvPr/>
        </p:nvSpPr>
        <p:spPr>
          <a:xfrm>
            <a:off x="1555128" y="2446019"/>
            <a:ext cx="259773" cy="1262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EF07E67-C5F2-B086-76E2-28D476EDFE75}"/>
              </a:ext>
            </a:extLst>
          </p:cNvPr>
          <p:cNvSpPr txBox="1"/>
          <p:nvPr/>
        </p:nvSpPr>
        <p:spPr>
          <a:xfrm>
            <a:off x="352874" y="2646989"/>
            <a:ext cx="1419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Conjunto de dados de treinamento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039EAD7-C64B-3EE5-C9F7-3B94B287701A}"/>
              </a:ext>
            </a:extLst>
          </p:cNvPr>
          <p:cNvSpPr/>
          <p:nvPr/>
        </p:nvSpPr>
        <p:spPr>
          <a:xfrm>
            <a:off x="6267393" y="2684098"/>
            <a:ext cx="1407160" cy="756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(Classificador)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D3186D7-61C6-DA25-A270-1BB761654ECD}"/>
                  </a:ext>
                </a:extLst>
              </p:cNvPr>
              <p:cNvSpPr/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D3186D7-61C6-DA25-A270-1BB76165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alão de Fala: Retângulo 28">
            <a:extLst>
              <a:ext uri="{FF2B5EF4-FFF2-40B4-BE49-F238E27FC236}">
                <a16:creationId xmlns:a16="http://schemas.microsoft.com/office/drawing/2014/main" id="{AC1E74E4-5151-449A-1879-8EAC74323F3C}"/>
              </a:ext>
            </a:extLst>
          </p:cNvPr>
          <p:cNvSpPr/>
          <p:nvPr/>
        </p:nvSpPr>
        <p:spPr>
          <a:xfrm>
            <a:off x="6980363" y="1690688"/>
            <a:ext cx="1022474" cy="466519"/>
          </a:xfrm>
          <a:prstGeom prst="wedgeRectCallout">
            <a:avLst>
              <a:gd name="adj1" fmla="val -53019"/>
              <a:gd name="adj2" fmla="val 14913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Resultado do treinamento</a:t>
            </a:r>
          </a:p>
        </p:txBody>
      </p:sp>
    </p:spTree>
    <p:extLst>
      <p:ext uri="{BB962C8B-B14F-4D97-AF65-F5344CB8AC3E}">
        <p14:creationId xmlns:p14="http://schemas.microsoft.com/office/powerpoint/2010/main" val="78706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/>
                  <a:t>Treinar modelos de ML que aprendam, </a:t>
                </a:r>
                <a:r>
                  <a:rPr lang="pt-BR" sz="2800" b="1" i="1" dirty="0"/>
                  <a:t>sem serem explicitamente programados</a:t>
                </a:r>
                <a:r>
                  <a:rPr lang="pt-BR" sz="2800" dirty="0"/>
                  <a:t>, a classificar as entradas,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em suas respectivas classes.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308982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838200" y="5295501"/>
            <a:ext cx="11059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Ou seja, </a:t>
            </a:r>
            <a:r>
              <a:rPr lang="pt-BR" sz="2800"/>
              <a:t>o objetivo é </a:t>
            </a:r>
            <a:r>
              <a:rPr lang="pt-BR" sz="2800" dirty="0"/>
              <a:t>encontrar os </a:t>
            </a:r>
            <a:r>
              <a:rPr lang="pt-BR" sz="2800" b="1" i="1" dirty="0"/>
              <a:t>pesos das funções discriminantes </a:t>
            </a:r>
            <a:r>
              <a:rPr lang="pt-BR" sz="2800" dirty="0"/>
              <a:t>que </a:t>
            </a:r>
            <a:r>
              <a:rPr lang="pt-BR" sz="2800" b="1" i="1" dirty="0">
                <a:solidFill>
                  <a:srgbClr val="00B050"/>
                </a:solidFill>
              </a:rPr>
              <a:t>minimizem</a:t>
            </a:r>
            <a:r>
              <a:rPr lang="pt-BR" sz="2800" dirty="0"/>
              <a:t> o </a:t>
            </a:r>
            <a:r>
              <a:rPr lang="pt-BR" sz="2800" b="1" i="1" dirty="0"/>
              <a:t>erro de classificação</a:t>
            </a:r>
            <a:r>
              <a:rPr lang="pt-BR" sz="2800" dirty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25241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788</Words>
  <Application>Microsoft Office PowerPoint</Application>
  <PresentationFormat>Widescreen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Laboratório #1</vt:lpstr>
      <vt:lpstr>Quantas funções discriminantes?</vt:lpstr>
      <vt:lpstr>Encontrando os pesos g_1 (x)</vt:lpstr>
      <vt:lpstr>Encontrando os pesos g_2 (x)</vt:lpstr>
      <vt:lpstr>Trecho da função predict</vt:lpstr>
      <vt:lpstr>Paradigma do ML</vt:lpstr>
      <vt:lpstr>Objetivo do curso</vt:lpstr>
      <vt:lpstr>Objetivo do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#1</dc:title>
  <dc:creator>Felipe Augusto Pereira de Figueiredo</dc:creator>
  <cp:lastModifiedBy>Felipe Augusto Pereira de Figueiredo</cp:lastModifiedBy>
  <cp:revision>43</cp:revision>
  <dcterms:created xsi:type="dcterms:W3CDTF">2022-02-14T13:01:49Z</dcterms:created>
  <dcterms:modified xsi:type="dcterms:W3CDTF">2023-08-12T00:49:29Z</dcterms:modified>
</cp:coreProperties>
</file>