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4" r:id="rId3"/>
    <p:sldId id="363" r:id="rId4"/>
    <p:sldId id="370" r:id="rId5"/>
    <p:sldId id="364" r:id="rId6"/>
    <p:sldId id="371" r:id="rId7"/>
    <p:sldId id="369" r:id="rId8"/>
    <p:sldId id="365" r:id="rId9"/>
    <p:sldId id="346" r:id="rId10"/>
    <p:sldId id="347" r:id="rId11"/>
    <p:sldId id="348" r:id="rId12"/>
    <p:sldId id="349" r:id="rId13"/>
    <p:sldId id="366" r:id="rId14"/>
    <p:sldId id="324" r:id="rId15"/>
    <p:sldId id="306" r:id="rId16"/>
    <p:sldId id="367" r:id="rId1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86881" autoAdjust="0"/>
  </p:normalViewPr>
  <p:slideViewPr>
    <p:cSldViewPr snapToGrid="0">
      <p:cViewPr>
        <p:scale>
          <a:sx n="75" d="100"/>
          <a:sy n="75" d="100"/>
        </p:scale>
        <p:origin x="1962" y="53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11/08/2023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6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157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262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</a:t>
            </a:r>
            <a:r>
              <a:rPr lang="pt-BR" sz="1200" dirty="0"/>
              <a:t>classificador_linear_com_limiar_rigido.ipynb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1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4680"/>
                <a:ext cx="11158182" cy="50733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Uma possível abordagem para o problema da aprendizagem quando utilizamos 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/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regra de atualização</a:t>
                </a:r>
                <a:r>
                  <a:rPr lang="pt-BR" dirty="0"/>
                  <a:t>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qual é essencialmente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aprendizagem.</a:t>
                </a:r>
              </a:p>
              <a:p>
                <a:r>
                  <a:rPr lang="pt-BR" dirty="0"/>
                  <a:t>Por razões que discutiremos mais adiante, esta regra é chamada de </a:t>
                </a:r>
                <a:r>
                  <a:rPr lang="pt-BR" b="1" i="1" dirty="0"/>
                  <a:t>regra de aprendizagem do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regra de aprendizagem é </a:t>
                </a:r>
                <a:r>
                  <a:rPr lang="pt-BR" b="1" i="1" dirty="0"/>
                  <a:t>aplicada a um exemplo por vez</a:t>
                </a:r>
                <a:r>
                  <a:rPr lang="pt-BR" dirty="0"/>
                  <a:t>, escolhendo exemplos </a:t>
                </a:r>
                <a:r>
                  <a:rPr lang="pt-BR" b="1" i="1" dirty="0"/>
                  <a:t>aleatóriamente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estamos considerando classificadores com valores de saída iguais a 0 ou 1, o comportamento da regra de atualização será diferente do comportamento para  a regressão linear, como veremos a seguir.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4680"/>
                <a:ext cx="11158182" cy="5073320"/>
              </a:xfrm>
              <a:blipFill rotWithShape="0">
                <a:blip r:embed="rId3"/>
                <a:stretch>
                  <a:fillRect l="-874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962456" y="3238950"/>
            <a:ext cx="254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Os pesos são atualizados a cada novo exemplo, ou seja, amostra a amostra.</a:t>
            </a:r>
          </a:p>
        </p:txBody>
      </p:sp>
    </p:spTree>
    <p:extLst>
      <p:ext uri="{BB962C8B-B14F-4D97-AF65-F5344CB8AC3E}">
        <p14:creationId xmlns:p14="http://schemas.microsoft.com/office/powerpoint/2010/main" val="218250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1, portanto, existem 3 possibilidades: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a saída estiver correta,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então os pesos não são atualizados.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/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aumentar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diminuido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diminuir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  <a:blipFill rotWithShape="0">
                <a:blip r:embed="rId2"/>
                <a:stretch>
                  <a:fillRect l="-970" t="-1887" r="-6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rcRect l="3046" t="5896" r="8832"/>
          <a:stretch/>
        </p:blipFill>
        <p:spPr>
          <a:xfrm>
            <a:off x="10267950" y="1336919"/>
            <a:ext cx="1688031" cy="156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209421" cy="51673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converge para um </a:t>
                </a:r>
                <a:r>
                  <a:rPr lang="pt-BR" b="1" i="1" dirty="0"/>
                  <a:t>separador perfeito</a:t>
                </a:r>
                <a:r>
                  <a:rPr lang="pt-BR" dirty="0"/>
                  <a:t> quando: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classes são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outras, ou seja, não se sobrepõem.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Existe uma </a:t>
                </a:r>
                <a:r>
                  <a:rPr lang="pt-BR" b="1" i="1" dirty="0"/>
                  <a:t>função discriminante adequada para o problema</a:t>
                </a:r>
                <a:r>
                  <a:rPr lang="pt-BR" dirty="0"/>
                  <a:t>, mesmo que não seja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b="1" i="1" dirty="0"/>
                  <a:t>Separador perfeito: </a:t>
                </a:r>
                <a:r>
                  <a:rPr lang="pt-BR" dirty="0"/>
                  <a:t>com erro de classificação igual a zero, ou seja, todos os exemplos são perfeitamente classificados.</a:t>
                </a:r>
              </a:p>
              <a:p>
                <a:r>
                  <a:rPr lang="pt-BR" dirty="0"/>
                  <a:t>Porém, na prática essa situação não é muito comum.</a:t>
                </a:r>
              </a:p>
              <a:p>
                <a:r>
                  <a:rPr lang="pt-BR" dirty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Nesse caso, a regra não converge para uma solução </a:t>
                </a:r>
                <a:r>
                  <a:rPr lang="pt-BR" b="1" i="1" dirty="0"/>
                  <a:t>estável</a:t>
                </a:r>
                <a:r>
                  <a:rPr lang="pt-BR" dirty="0"/>
                  <a:t> para valores fixos do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assim como acontece com o GDE.</a:t>
                </a:r>
              </a:p>
              <a:p>
                <a:r>
                  <a:rPr lang="pt-BR" dirty="0"/>
                  <a:t>Porém,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 de treinamento, então a regra tem uma chance de convergir para uma solução de erro mínimo quando os exemplos são apresentados de forma aleatória.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utilizar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209421" cy="5167311"/>
              </a:xfrm>
              <a:blipFill rotWithShape="0">
                <a:blip r:embed="rId3"/>
                <a:stretch>
                  <a:fillRect l="-707" t="-2712" r="-4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6543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785295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Outro problema com classificadores que usam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a falta de informação sobre a </a:t>
                </a:r>
                <a:r>
                  <a:rPr lang="pt-BR" b="1" i="1" dirty="0"/>
                  <a:t>confiança</a:t>
                </a:r>
                <a:r>
                  <a:rPr lang="pt-BR" dirty="0"/>
                  <a:t> do classificador quanto a um resultado.</a:t>
                </a:r>
              </a:p>
              <a:p>
                <a:r>
                  <a:rPr lang="pt-BR" dirty="0"/>
                  <a:t>Na figura ao lado, dois exemplos estão bem próximos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enquanto outros dois estão bem distantes dela.</a:t>
                </a:r>
              </a:p>
              <a:p>
                <a:r>
                  <a:rPr lang="pt-BR" dirty="0"/>
                  <a:t>O classificador com </a:t>
                </a:r>
                <a:r>
                  <a:rPr lang="pt-BR" b="1" i="1" dirty="0"/>
                  <a:t>limiar rígido</a:t>
                </a:r>
                <a:r>
                  <a:rPr lang="pt-BR" dirty="0"/>
                  <a:t>, faria uma previsão </a:t>
                </a:r>
                <a:r>
                  <a:rPr lang="pt-BR" b="1" i="1" dirty="0"/>
                  <a:t>completamente confiante </a:t>
                </a:r>
                <a:r>
                  <a:rPr lang="pt-BR" dirty="0"/>
                  <a:t>pelo valor 1 para os dois pontos azuis e 0 para os dois triângulos vermelhos, mesmo eles tendo valores bem diferentes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muitas situações, nós precisamos de previsões mais graduadas, que indiquem incertezas quanto à classificação.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785295" cy="5032376"/>
              </a:xfrm>
              <a:blipFill rotWithShape="0">
                <a:blip r:embed="rId2"/>
                <a:stretch>
                  <a:fillRect l="-1174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" t="2565" r="7668"/>
          <a:stretch/>
        </p:blipFill>
        <p:spPr>
          <a:xfrm>
            <a:off x="8467075" y="1422698"/>
            <a:ext cx="3542199" cy="3050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10657" y="4473633"/>
                <a:ext cx="385503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Os pontos distantes da </a:t>
                </a:r>
                <a:r>
                  <a:rPr lang="pt-BR" sz="1600" b="1" i="1" dirty="0"/>
                  <a:t>fronteira de decisão </a:t>
                </a:r>
                <a:r>
                  <a:rPr lang="pt-BR" sz="1600" dirty="0"/>
                  <a:t>têm valores </a:t>
                </a:r>
                <a:r>
                  <a:rPr lang="pt-BR" sz="1600" b="1" i="1" dirty="0"/>
                  <a:t>absolutos</a:t>
                </a:r>
                <a:r>
                  <a:rPr lang="pt-BR" sz="1600" dirty="0"/>
                  <a:t>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600" dirty="0"/>
                  <a:t> bem maiores do que os dos pontos próximos, os quais têm valores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muito próximos de 0.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Ou seja, a confiança deveria ser maior para pontos distantes da fronteira.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Porém, isso não é refletido na saída do classificador com limiar rígido.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657" y="4473633"/>
                <a:ext cx="3855036" cy="2308324"/>
              </a:xfrm>
              <a:prstGeom prst="rect">
                <a:avLst/>
              </a:prstGeom>
              <a:blipFill>
                <a:blip r:embed="rId4"/>
                <a:stretch>
                  <a:fillRect l="-632" t="-792" b="-2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19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9243" cy="4783897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  <a:p>
            <a:r>
              <a:rPr lang="pt-BR" b="1" dirty="0">
                <a:solidFill>
                  <a:srgbClr val="00B050"/>
                </a:solidFill>
              </a:rPr>
              <a:t>Projetos já estão disponíveis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, logo abaixo dos lab. 5 e 9,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010190" y="182109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alguns exemplos de aplicação de algoritmos de </a:t>
            </a:r>
            <a:r>
              <a:rPr lang="pt-BR" b="1" i="1" dirty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objetos, faces, letras/dígitos.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funções adequadas e seus respectivos pesos.</a:t>
            </a:r>
          </a:p>
          <a:p>
            <a:r>
              <a:rPr lang="pt-BR" dirty="0"/>
              <a:t>A partir da aula de hoje, começamos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de, por exemplo, um e-mail ou imagem,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tomando uma decisão</a:t>
                </a:r>
                <a:r>
                  <a:rPr lang="pt-BR" dirty="0"/>
                  <a:t> (i.e.,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)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com base no valor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dos atributos em relação aos pesos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  <a:blipFill>
                <a:blip r:embed="rId3"/>
                <a:stretch>
                  <a:fillRect l="-1748" t="-1887" r="-3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BE398D-1CE6-E437-DE7B-7C0199280699}"/>
              </a:ext>
            </a:extLst>
          </p:cNvPr>
          <p:cNvGrpSpPr/>
          <p:nvPr/>
        </p:nvGrpSpPr>
        <p:grpSpPr>
          <a:xfrm>
            <a:off x="514349" y="2605808"/>
            <a:ext cx="4090961" cy="3221628"/>
            <a:chOff x="1037630" y="2074238"/>
            <a:chExt cx="3409953" cy="2729667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CEB8A630-173E-340A-464A-959B78DC2FE4}"/>
                </a:ext>
              </a:extLst>
            </p:cNvPr>
            <p:cNvSpPr txBox="1"/>
            <p:nvPr/>
          </p:nvSpPr>
          <p:spPr>
            <a:xfrm>
              <a:off x="1389491" y="2074238"/>
              <a:ext cx="2081975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discriminante, </a:t>
              </a:r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3138423-D6F8-2D44-1667-917F11AD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9508" r="9327"/>
            <a:stretch/>
          </p:blipFill>
          <p:spPr>
            <a:xfrm>
              <a:off x="1037630" y="2449473"/>
              <a:ext cx="3409953" cy="2354432"/>
            </a:xfrm>
            <a:prstGeom prst="rect">
              <a:avLst/>
            </a:prstGeom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08E9EE-1561-4BEF-2AEE-727B2D5F8E2F}"/>
                </a:ext>
              </a:extLst>
            </p:cNvPr>
            <p:cNvSpPr txBox="1"/>
            <p:nvPr/>
          </p:nvSpPr>
          <p:spPr>
            <a:xfrm>
              <a:off x="2327395" y="4065598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&gt; 0</a:t>
              </a:r>
            </a:p>
          </p:txBody>
        </p:sp>
        <p:cxnSp>
          <p:nvCxnSpPr>
            <p:cNvPr id="9" name="Curved Connector 9">
              <a:extLst>
                <a:ext uri="{FF2B5EF4-FFF2-40B4-BE49-F238E27FC236}">
                  <a16:creationId xmlns:a16="http://schemas.microsoft.com/office/drawing/2014/main" id="{14E20E58-751B-FACF-872B-3CECD3A49E4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 flipH="1" flipV="1">
              <a:off x="2508687" y="2350368"/>
              <a:ext cx="1095482" cy="830076"/>
            </a:xfrm>
            <a:prstGeom prst="curvedConnector4">
              <a:avLst>
                <a:gd name="adj1" fmla="val 43454"/>
                <a:gd name="adj2" fmla="val 1229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2AF0D625-C807-BD82-FA55-87271C135B34}"/>
                </a:ext>
              </a:extLst>
            </p:cNvPr>
            <p:cNvSpPr txBox="1"/>
            <p:nvPr/>
          </p:nvSpPr>
          <p:spPr>
            <a:xfrm>
              <a:off x="1920045" y="2555733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&lt; 0</a:t>
              </a:r>
            </a:p>
          </p:txBody>
        </p:sp>
      </p:grpSp>
      <p:pic>
        <p:nvPicPr>
          <p:cNvPr id="1026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9B362008-3E26-A52F-A9E6-62106E0CB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18116" r="68533" b="55072"/>
          <a:stretch/>
        </p:blipFill>
        <p:spPr bwMode="auto">
          <a:xfrm>
            <a:off x="664287" y="5827435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CEAD89-1DD5-95EC-5172-BB2EC94F5092}"/>
              </a:ext>
            </a:extLst>
          </p:cNvPr>
          <p:cNvCxnSpPr>
            <a:cxnSpLocks/>
          </p:cNvCxnSpPr>
          <p:nvPr/>
        </p:nvCxnSpPr>
        <p:spPr>
          <a:xfrm flipH="1">
            <a:off x="664287" y="5276850"/>
            <a:ext cx="831138" cy="5505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AAE2E5B-3772-7BF4-7C5B-C632C605DD48}"/>
              </a:ext>
            </a:extLst>
          </p:cNvPr>
          <p:cNvCxnSpPr>
            <a:cxnSpLocks/>
          </p:cNvCxnSpPr>
          <p:nvPr/>
        </p:nvCxnSpPr>
        <p:spPr>
          <a:xfrm flipH="1">
            <a:off x="1370539" y="5294619"/>
            <a:ext cx="163713" cy="12202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EE1E65C9-48DF-4E81-A7B5-1AD012861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6298" r="68533" b="16890"/>
          <a:stretch/>
        </p:blipFill>
        <p:spPr bwMode="auto">
          <a:xfrm>
            <a:off x="4519016" y="2141426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4E5B43-B454-78DC-3F77-FE69A5DF57CC}"/>
              </a:ext>
            </a:extLst>
          </p:cNvPr>
          <p:cNvCxnSpPr>
            <a:cxnSpLocks/>
          </p:cNvCxnSpPr>
          <p:nvPr/>
        </p:nvCxnSpPr>
        <p:spPr>
          <a:xfrm flipH="1">
            <a:off x="3752850" y="2828906"/>
            <a:ext cx="1437633" cy="5937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222145A-3D1B-B666-1B27-DB501E6102EC}"/>
              </a:ext>
            </a:extLst>
          </p:cNvPr>
          <p:cNvCxnSpPr>
            <a:cxnSpLocks/>
          </p:cNvCxnSpPr>
          <p:nvPr/>
        </p:nvCxnSpPr>
        <p:spPr>
          <a:xfrm flipH="1">
            <a:off x="3698268" y="2141426"/>
            <a:ext cx="820748" cy="11935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</p:spPr>
            <p:txBody>
              <a:bodyPr>
                <a:normAutofit/>
              </a:bodyPr>
              <a:lstStyle/>
              <a:p>
                <a:r>
                  <a:rPr lang="pt-BR"/>
                  <a:t>Portanto, a saída de um </a:t>
                </a:r>
                <a:r>
                  <a:rPr lang="pt-BR" b="1" i="1"/>
                  <a:t>classificador linear </a:t>
                </a:r>
                <a:r>
                  <a:rPr lang="pt-BR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é o vetor de atributos com o primeiro elemento sendo o atributo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Função de limiar de decisão </a:t>
                </a:r>
                <a:r>
                  <a:rPr lang="pt-BR" dirty="0"/>
                  <a:t>é uma função que mapeia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formalização matemática para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 que usamos para decidir as classes dos exemplos (i.e., atributos) de entrada.</a:t>
                </a:r>
              </a:p>
              <a:p>
                <a:r>
                  <a:rPr lang="pt-BR" dirty="0"/>
                  <a:t>Na teoria original dos classificadores lineares,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seguiam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  <a:blipFill>
                <a:blip r:embed="rId3"/>
                <a:stretch>
                  <a:fillRect l="-1156" t="-1887" r="-220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417300" y="2770260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11163300" y="2667000"/>
            <a:ext cx="27940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aprender</a:t>
                </a:r>
                <a:r>
                  <a:rPr lang="pt-BR" b="1" i="1" dirty="0"/>
                  <a:t>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receba um exemplo de entrada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retorne a classe do exemplo.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funcione corretamente, 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consista em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  <a:blipFill>
                <a:blip r:embed="rId3"/>
                <a:stretch>
                  <a:fillRect l="-1604" t="-1887" r="-2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cxnSpLocks/>
            <a:stCxn id="13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tem formato de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  <a:blipFill>
                <a:blip r:embed="rId3"/>
                <a:stretch>
                  <a:fillRect l="-1299" t="-2291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5C4B4108-2520-8F32-7ED8-A8D5762225C0}"/>
              </a:ext>
            </a:extLst>
          </p:cNvPr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E14292-14A7-4B06-6830-9F831DD8A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20E4A5A-F6C0-4DF4-14A9-6517D7BAD8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D363EC-FFE4-8465-8950-8EFDBEE4AA97}"/>
              </a:ext>
            </a:extLst>
          </p:cNvPr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:a16="http://schemas.microsoft.com/office/drawing/2014/main" id="{B8E4CCE2-8CD3-2DDD-9F9A-1C6C12E23F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E58245ED-FDF9-96AD-E6EC-2F7C94A0B7E2}"/>
              </a:ext>
            </a:extLst>
          </p:cNvPr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EF4FE9E1-2223-5403-959C-BACE49B9C0BB}"/>
              </a:ext>
            </a:extLst>
          </p:cNvPr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D1AB59A-3453-53BF-02B0-2EA6510D278E}"/>
              </a:ext>
            </a:extLst>
          </p:cNvPr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8816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489"/>
            <a:ext cx="10515600" cy="1325563"/>
          </a:xfrm>
        </p:spPr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39090"/>
                <a:ext cx="11175749" cy="531891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Mas e se não pudermos separar as classes com um </a:t>
                </a:r>
                <a:r>
                  <a:rPr lang="pt-BR" b="1" i="1" dirty="0"/>
                  <a:t>hiperplano</a:t>
                </a:r>
                <a:r>
                  <a:rPr lang="pt-BR" dirty="0"/>
                  <a:t>, ou seja, se elas não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?</a:t>
                </a:r>
              </a:p>
              <a:p>
                <a:r>
                  <a:rPr lang="pt-BR" dirty="0"/>
                  <a:t>Nestes casos, usamos </a:t>
                </a:r>
                <a:r>
                  <a:rPr lang="pt-BR" b="1" i="1" dirty="0"/>
                  <a:t>funções discriminantes não-lineares</a:t>
                </a:r>
                <a:r>
                  <a:rPr lang="pt-BR" dirty="0"/>
                  <a:t>, como, por exemplo, </a:t>
                </a:r>
                <a:r>
                  <a:rPr lang="pt-BR" b="1" i="1" dirty="0"/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/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/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/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Hipérbole retangular com eixos paralelos às suas assíntotas.</a:t>
                </a:r>
              </a:p>
              <a:p>
                <a:r>
                  <a:rPr lang="pt-BR" dirty="0"/>
                  <a:t>Portanto, quando usamos uma </a:t>
                </a:r>
                <a:r>
                  <a:rPr lang="pt-BR" b="1" i="1" dirty="0"/>
                  <a:t>função discriminante não-linear</a:t>
                </a:r>
                <a:r>
                  <a:rPr lang="pt-BR" dirty="0"/>
                  <a:t>, convertemos </a:t>
                </a:r>
                <a:r>
                  <a:rPr lang="pt-BR" b="1" i="1" dirty="0"/>
                  <a:t>classificadores lineares </a:t>
                </a:r>
                <a:r>
                  <a:rPr lang="pt-BR" dirty="0"/>
                  <a:t>em </a:t>
                </a:r>
                <a:r>
                  <a:rPr lang="pt-BR" b="1" i="1" dirty="0"/>
                  <a:t>classificadores não-lineares </a:t>
                </a:r>
                <a:r>
                  <a:rPr lang="pt-BR" dirty="0"/>
                  <a:t>através de uma  </a:t>
                </a:r>
                <a:r>
                  <a:rPr lang="pt-BR" b="1" i="1" dirty="0"/>
                  <a:t>transformação dos atributos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r>
                  <a:rPr lang="pt-BR" dirty="0"/>
                  <a:t>Esta transformação pode ser vista também como uma mudança do </a:t>
                </a:r>
                <a:r>
                  <a:rPr lang="pt-BR" b="1" i="1" dirty="0"/>
                  <a:t>espaço de entrada</a:t>
                </a:r>
                <a:r>
                  <a:rPr lang="pt-BR" dirty="0"/>
                  <a:t>, o que normalmente leva ao </a:t>
                </a:r>
                <a:r>
                  <a:rPr lang="pt-BR" b="1" i="1" dirty="0"/>
                  <a:t>aumento das dimensões de entrada </a:t>
                </a:r>
                <a:r>
                  <a:rPr lang="pt-BR" dirty="0"/>
                  <a:t>ou </a:t>
                </a:r>
                <a:r>
                  <a:rPr lang="pt-BR" b="1" i="1" dirty="0"/>
                  <a:t>mudança dos eixos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39090"/>
                <a:ext cx="11175749" cy="5318910"/>
              </a:xfrm>
              <a:blipFill>
                <a:blip r:embed="rId3"/>
                <a:stretch>
                  <a:fillRect l="-818" t="-2291" r="-8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89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5"/>
            <a:ext cx="10515600" cy="1325563"/>
          </a:xfrm>
        </p:spPr>
        <p:txBody>
          <a:bodyPr/>
          <a:lstStyle/>
          <a:p>
            <a:r>
              <a:rPr lang="pt-BR" dirty="0"/>
              <a:t>Função de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08800"/>
                <a:ext cx="8381327" cy="524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 é </a:t>
                </a:r>
                <a:r>
                  <a:rPr lang="pt-BR" b="1" i="1" dirty="0"/>
                  <a:t>binária</a:t>
                </a:r>
                <a:r>
                  <a:rPr lang="pt-BR" dirty="0"/>
                  <a:t>, ou seja, temos apenas 2 possíveis valores, 0 ou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Como implementar essas </a:t>
                </a:r>
                <a:r>
                  <a:rPr lang="pt-BR" b="1" i="1" dirty="0"/>
                  <a:t>condições</a:t>
                </a:r>
                <a:r>
                  <a:rPr lang="pt-BR" dirty="0"/>
                  <a:t> através de uma função matemática?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que faça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é chamada de </a:t>
                </a:r>
                <a:r>
                  <a:rPr lang="pt-BR" b="1" i="1" dirty="0"/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08800"/>
                <a:ext cx="8381327" cy="5249200"/>
              </a:xfrm>
              <a:blipFill rotWithShape="0">
                <a:blip r:embed="rId2"/>
                <a:stretch>
                  <a:fillRect l="-800" t="-2439" r="-10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8988368" y="18441"/>
            <a:ext cx="3203632" cy="3353410"/>
            <a:chOff x="8763755" y="2154390"/>
            <a:chExt cx="3428245" cy="3487817"/>
          </a:xfrm>
        </p:grpSpPr>
        <p:sp>
          <p:nvSpPr>
            <p:cNvPr id="5" name="TextBox 4"/>
            <p:cNvSpPr txBox="1"/>
            <p:nvPr/>
          </p:nvSpPr>
          <p:spPr>
            <a:xfrm>
              <a:off x="8988368" y="2154390"/>
              <a:ext cx="15127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4" name="Curved Connector 3"/>
            <p:cNvCxnSpPr>
              <a:endCxn id="5" idx="3"/>
            </p:cNvCxnSpPr>
            <p:nvPr/>
          </p:nvCxnSpPr>
          <p:spPr>
            <a:xfrm rot="16200000" flipV="1">
              <a:off x="10316647" y="2554282"/>
              <a:ext cx="710292" cy="34139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9117549" y="3800192"/>
            <a:ext cx="2935505" cy="272443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286875" y="3547226"/>
            <a:ext cx="2766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/>
              <a:t>Função heaviside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560" y="5821528"/>
            <a:ext cx="166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heaviside.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984611" y="6223378"/>
            <a:ext cx="600502" cy="27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8009730" y="2195020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if</a:t>
            </a:r>
            <a:r>
              <a:rPr lang="pt-BR" sz="1600" dirty="0"/>
              <a:t> e </a:t>
            </a:r>
            <a:r>
              <a:rPr lang="pt-BR" sz="1600" b="1" i="1" dirty="0" err="1"/>
              <a:t>else</a:t>
            </a:r>
            <a:endParaRPr lang="pt-BR" sz="1600" b="1" i="1" dirty="0"/>
          </a:p>
        </p:txBody>
      </p:sp>
      <p:sp>
        <p:nvSpPr>
          <p:cNvPr id="14" name="Chave direita 13"/>
          <p:cNvSpPr/>
          <p:nvPr/>
        </p:nvSpPr>
        <p:spPr>
          <a:xfrm>
            <a:off x="7867136" y="2063546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28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98980"/>
                <a:ext cx="8604565" cy="495902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  <a:p>
                <a:r>
                  <a:rPr lang="pt-BR" dirty="0"/>
                  <a:t>Nós queremos encontrá-los de tal forma que </a:t>
                </a:r>
                <a:r>
                  <a:rPr lang="pt-BR" b="1" i="1" dirty="0"/>
                  <a:t>o erro de classificação seja minimizado</a:t>
                </a:r>
                <a:r>
                  <a:rPr lang="pt-BR" dirty="0"/>
                  <a:t>, ou seja, que os exemplos sejam atribuídos às suas respectivas classes.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com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nenhuma das duas abordagens é possível devido a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  <a:p>
                <a:r>
                  <a:rPr lang="pt-BR" b="1" dirty="0">
                    <a:solidFill>
                      <a:srgbClr val="FF0000"/>
                    </a:solidFill>
                  </a:rPr>
                  <a:t>Portanto, o que podemos fazer?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98980"/>
                <a:ext cx="8604565" cy="4959020"/>
              </a:xfrm>
              <a:blipFill rotWithShape="0">
                <a:blip r:embed="rId3"/>
                <a:stretch>
                  <a:fillRect l="-921" t="-2337" r="-425" b="-2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9316016" y="3082697"/>
            <a:ext cx="2792365" cy="25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8779</TotalTime>
  <Words>2445</Words>
  <Application>Microsoft Office PowerPoint</Application>
  <PresentationFormat>Widescreen</PresentationFormat>
  <Paragraphs>159</Paragraphs>
  <Slides>16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linear</vt:lpstr>
      <vt:lpstr>Classificação linear</vt:lpstr>
      <vt:lpstr>Classificação não-linear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1698</cp:revision>
  <dcterms:created xsi:type="dcterms:W3CDTF">2020-01-20T13:50:05Z</dcterms:created>
  <dcterms:modified xsi:type="dcterms:W3CDTF">2023-08-12T01:48:44Z</dcterms:modified>
</cp:coreProperties>
</file>