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84" r:id="rId3"/>
    <p:sldId id="258" r:id="rId4"/>
    <p:sldId id="286" r:id="rId5"/>
    <p:sldId id="285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83" r:id="rId14"/>
    <p:sldId id="269" r:id="rId15"/>
    <p:sldId id="265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5" autoAdjust="0"/>
    <p:restoredTop sz="79533" autoAdjust="0"/>
  </p:normalViewPr>
  <p:slideViewPr>
    <p:cSldViewPr snapToGrid="0">
      <p:cViewPr varScale="1">
        <p:scale>
          <a:sx n="92" d="100"/>
          <a:sy n="92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</a:t>
            </a:r>
            <a:r>
              <a:rPr lang="pt-BR" dirty="0" err="1" smtClean="0"/>
              <a:t>entros</a:t>
            </a:r>
            <a:r>
              <a:rPr lang="pt-BR" dirty="0" smtClean="0"/>
              <a:t> para redes Bayesianas ou de </a:t>
            </a:r>
            <a:r>
              <a:rPr lang="en-US" dirty="0" err="1" smtClean="0"/>
              <a:t>Função</a:t>
            </a:r>
            <a:r>
              <a:rPr lang="en-US" dirty="0" smtClean="0"/>
              <a:t> de base radial (</a:t>
            </a:r>
            <a:r>
              <a:rPr lang="pt-BR" dirty="0" smtClean="0"/>
              <a:t>RBF): Os classificadores bayesianos e as redes de função de base radial operam com centros,</a:t>
            </a:r>
            <a:r>
              <a:rPr lang="pt-BR" baseline="0" dirty="0" smtClean="0"/>
              <a:t> pois utilizam distribuições gaussianas. </a:t>
            </a:r>
            <a:r>
              <a:rPr lang="pt-BR" dirty="0" smtClean="0"/>
              <a:t>Geralmente, os centros são identificados com os vetores de atributos dos exemplos individuais.</a:t>
            </a:r>
            <a:r>
              <a:rPr lang="pt-BR" baseline="0" dirty="0" smtClean="0"/>
              <a:t> </a:t>
            </a:r>
            <a:r>
              <a:rPr lang="pt-BR" dirty="0" smtClean="0"/>
              <a:t>No entanto, isso levaria a classificadores impraticavelmente grandes em domínios com milhões de exemplos. O engenheiro então prefere dividir o conjunto de treinamento em N clusters e identificar os centros gaussianos com os </a:t>
            </a:r>
            <a:r>
              <a:rPr lang="pt-BR" dirty="0" err="1" smtClean="0"/>
              <a:t>centróides</a:t>
            </a:r>
            <a:r>
              <a:rPr lang="pt-BR" dirty="0" smtClean="0"/>
              <a:t> dos clusters.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Estimativas de valores de atributos desconhecidos :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Existem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casos onde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alguns valores de atributos às vezes são desconhecidos.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forma simples de lidar com esta questão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usar 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estimativa do valor ausente como sendo a média ou o valor mais frequente de um determinado cluster.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Esta é uma abordagem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 sólida porque usa mais informações sobre a natureza do domínio.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ferramentas de visualização de dados multidimensionais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Auxiliares para criação de classificadores mais simples: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conhecimento de clusters de dados pode ser útil no aprendizado supervisionado. É bastante comum que todos (ou quase todos) os exemplos em um cluster pertençam à mesma classe. Nesse caso, o desenvolvedor de um software de aprendizado supervisionado pode decidir primeiro identificar os clusters e depois rotular cada cluster (todos os exemplos que pertencem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ao cluster)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sua classe dominante.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288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85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 smtClean="0">
                <a:solidFill>
                  <a:srgbClr val="00B0F0"/>
                </a:solidFill>
              </a:rPr>
              <a:t>E</a:t>
            </a:r>
            <a:r>
              <a:rPr lang="pt-BR" dirty="0" smtClean="0"/>
              <a:t>xemplo: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https://colab.research.google.com/github/zz4fap/t320_aprendizado_de_maquina/blob/main/notebooks/clustering/kmeans_example.ipynb</a:t>
            </a:r>
            <a:endParaRPr lang="pt-BR" sz="1200" b="0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294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20_aprendizado_de_maquina/blob/main/notebooks/clustering/kmeans_example.ipynb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4fap/t320_aprendizado_de_maquina/blob/main/docs/Resolu%C3%A7%C3%A3o%20e%20entrega%20dos%20laborat%C3%B3rios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</a:t>
            </a:r>
            <a:r>
              <a:rPr lang="pt-BR" sz="5400" dirty="0" smtClean="0"/>
              <a:t>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k-Médias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</a:t>
            </a:r>
            <a:r>
              <a:rPr lang="pt-BR" dirty="0" smtClean="0"/>
              <a:t>-</a:t>
            </a:r>
            <a:r>
              <a:rPr lang="pt-BR" dirty="0" err="1" smtClean="0"/>
              <a:t>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290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É talvez </a:t>
                </a:r>
                <a:r>
                  <a:rPr lang="pt-BR" dirty="0"/>
                  <a:t>o algoritmo mais simples para </a:t>
                </a:r>
                <a:r>
                  <a:rPr lang="pt-BR" dirty="0" smtClean="0"/>
                  <a:t>identificação de clusters. </a:t>
                </a:r>
              </a:p>
              <a:p>
                <a:r>
                  <a:rPr lang="pt-BR" dirty="0" smtClean="0"/>
                  <a:t>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"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no nome denota o número </a:t>
                </a:r>
                <a:r>
                  <a:rPr lang="pt-BR" b="1" i="1" dirty="0"/>
                  <a:t>solicitado</a:t>
                </a:r>
                <a:r>
                  <a:rPr lang="pt-BR" dirty="0"/>
                  <a:t> de </a:t>
                </a:r>
                <a:r>
                  <a:rPr lang="pt-BR" dirty="0" smtClean="0"/>
                  <a:t>clusters, ou seja, o número de clusters é um </a:t>
                </a:r>
                <a:r>
                  <a:rPr lang="pt-BR" dirty="0"/>
                  <a:t>parâmetro </a:t>
                </a:r>
                <a:r>
                  <a:rPr lang="pt-BR" dirty="0" smtClean="0"/>
                  <a:t>definido pelo </a:t>
                </a:r>
                <a:r>
                  <a:rPr lang="pt-BR" dirty="0"/>
                  <a:t>usuário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dirty="0" smtClean="0"/>
                  <a:t>pseudocódigo </a:t>
                </a:r>
                <a:r>
                  <a:rPr lang="pt-BR" dirty="0"/>
                  <a:t>do algoritmo </a:t>
                </a:r>
                <a:r>
                  <a:rPr lang="pt-BR" dirty="0" smtClean="0"/>
                  <a:t>é mostrado abaixo.</a:t>
                </a:r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r>
                  <a:rPr lang="pt-BR" dirty="0" smtClean="0"/>
                  <a:t>O </a:t>
                </a:r>
                <a:r>
                  <a:rPr lang="pt-BR" dirty="0"/>
                  <a:t>algoritmo </a:t>
                </a:r>
                <a:r>
                  <a:rPr lang="pt-BR" dirty="0" err="1"/>
                  <a:t>garantidamente</a:t>
                </a:r>
                <a:r>
                  <a:rPr lang="pt-BR" dirty="0"/>
                  <a:t> chega a uma situação em que cada exemplo se encontra no cluster mais próximo, de modo que, a partir deste momento</a:t>
                </a:r>
                <a:r>
                  <a:rPr lang="pt-BR" dirty="0" smtClean="0"/>
                  <a:t>, os centroides não mudem mais.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2909" cy="5032375"/>
              </a:xfrm>
              <a:blipFill rotWithShape="0">
                <a:blip r:embed="rId2"/>
                <a:stretch>
                  <a:fillRect l="-929" t="-2663" r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2079214" y="3542976"/>
                <a:ext cx="8670878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Entradas</a:t>
                </a:r>
                <a:r>
                  <a:rPr lang="pt-BR" sz="1600" dirty="0"/>
                  <a:t>: conjunto de exemplos e número de clusters,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. </a:t>
                </a:r>
                <a:endParaRPr lang="pt-BR" sz="16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 smtClean="0"/>
                  <a:t>Defina</a:t>
                </a:r>
                <a:r>
                  <a:rPr lang="pt-BR" sz="1600" dirty="0" smtClean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 centroides iniciais (os centroides representam e definem o número de clusters).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 smtClean="0"/>
                  <a:t>Repita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t-BR" sz="1600" dirty="0" smtClean="0"/>
                  <a:t>Calcule a distância de cada exemplo,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 smtClean="0"/>
                  <a:t>para </a:t>
                </a:r>
                <a:r>
                  <a:rPr lang="pt-BR" sz="1600" dirty="0"/>
                  <a:t>cada um dos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 </a:t>
                </a:r>
                <a:r>
                  <a:rPr lang="pt-BR" sz="1600" dirty="0" smtClean="0"/>
                  <a:t>centroides e atribua cada exemplo ao cluster mais próximo.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t-BR" sz="1600" dirty="0" smtClean="0"/>
                  <a:t>Calcule o novo centroide de cada cluster.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 smtClean="0"/>
                  <a:t>Enquanto </a:t>
                </a:r>
                <a:r>
                  <a:rPr lang="pt-BR" sz="1600" dirty="0" smtClean="0"/>
                  <a:t>as </a:t>
                </a:r>
                <a:r>
                  <a:rPr lang="pt-BR" sz="1600" dirty="0"/>
                  <a:t>posições </a:t>
                </a:r>
                <a:r>
                  <a:rPr lang="pt-BR" sz="1600" dirty="0" smtClean="0"/>
                  <a:t>dos centroides continuarem mudando.</a:t>
                </a: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214" y="3542976"/>
                <a:ext cx="8670878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281" t="-667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12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inicializar os centroides?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52909" cy="494924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procedimento mais simples </a:t>
                </a:r>
                <a:r>
                  <a:rPr lang="pt-BR" dirty="0" smtClean="0"/>
                  <a:t>para inicializar os centroides escolhe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exemplos </a:t>
                </a:r>
                <a:r>
                  <a:rPr lang="pt-BR" dirty="0" smtClean="0"/>
                  <a:t>de treinamento </a:t>
                </a:r>
                <a:r>
                  <a:rPr lang="pt-BR" dirty="0"/>
                  <a:t>aleatórios e os considera </a:t>
                </a:r>
                <a:r>
                  <a:rPr lang="pt-BR" dirty="0" smtClean="0"/>
                  <a:t>como os centroides </a:t>
                </a:r>
                <a:r>
                  <a:rPr lang="pt-BR" dirty="0"/>
                  <a:t>iniciais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Os </a:t>
                </a:r>
                <a:r>
                  <a:rPr lang="pt-BR" dirty="0"/>
                  <a:t>clusters iniciais são então criados associando cada um dos exemplos ao seu </a:t>
                </a:r>
                <a:r>
                  <a:rPr lang="pt-BR" dirty="0" smtClean="0"/>
                  <a:t>centroide mais </a:t>
                </a:r>
                <a:r>
                  <a:rPr lang="pt-BR" dirty="0"/>
                  <a:t>próximo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número de transferências de um exemplo de um cluster para outro depende dos </a:t>
                </a:r>
                <a:r>
                  <a:rPr lang="pt-BR" dirty="0"/>
                  <a:t>centroides </a:t>
                </a:r>
                <a:r>
                  <a:rPr lang="pt-BR" dirty="0" smtClean="0"/>
                  <a:t>iniciais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r>
                  <a:rPr lang="pt-BR" dirty="0" smtClean="0"/>
                  <a:t>Se os centroides iniciais já forem perfeitos, nenhum exemplo precisa ser atribuído a outro cluster e o algoritmo é encerado.</a:t>
                </a:r>
                <a:endParaRPr lang="pt-BR" dirty="0"/>
              </a:p>
              <a:p>
                <a:r>
                  <a:rPr lang="pt-BR" dirty="0" smtClean="0"/>
                  <a:t>Portanto, a </a:t>
                </a:r>
                <a:r>
                  <a:rPr lang="pt-BR" dirty="0"/>
                  <a:t>inicialização é importante no sentido de que um ponto de partida melhor garante que a solução seja encontrada mais </a:t>
                </a:r>
                <a:r>
                  <a:rPr lang="pt-BR" dirty="0" smtClean="0"/>
                  <a:t>rápido.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52909" cy="4949248"/>
              </a:xfrm>
              <a:blipFill rotWithShape="0">
                <a:blip r:embed="rId2"/>
                <a:stretch>
                  <a:fillRect l="-929" t="-1970" r="-1475" b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2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SciKit-Learn</a:t>
            </a:r>
            <a:r>
              <a:rPr lang="pt-BR" dirty="0" smtClean="0"/>
              <a:t>: k-</a:t>
            </a:r>
            <a:r>
              <a:rPr lang="pt-BR" dirty="0" err="1" smtClean="0"/>
              <a:t>Means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5" r="9212"/>
          <a:stretch/>
        </p:blipFill>
        <p:spPr>
          <a:xfrm>
            <a:off x="645742" y="2410691"/>
            <a:ext cx="4248376" cy="27741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9" r="9402"/>
          <a:stretch/>
        </p:blipFill>
        <p:spPr>
          <a:xfrm>
            <a:off x="6722898" y="2410691"/>
            <a:ext cx="4239511" cy="276528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091120" y="2905640"/>
            <a:ext cx="157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k</a:t>
            </a:r>
            <a:r>
              <a:rPr lang="pt-BR" sz="2000" b="1" dirty="0" smtClean="0"/>
              <a:t>-</a:t>
            </a:r>
            <a:r>
              <a:rPr lang="pt-BR" sz="2000" b="1" dirty="0" err="1" smtClean="0"/>
              <a:t>Means</a:t>
            </a:r>
            <a:endParaRPr lang="en-US" sz="2000" b="1" dirty="0"/>
          </a:p>
        </p:txBody>
      </p:sp>
      <p:sp>
        <p:nvSpPr>
          <p:cNvPr id="9" name="Seta para a direita 8"/>
          <p:cNvSpPr/>
          <p:nvPr/>
        </p:nvSpPr>
        <p:spPr>
          <a:xfrm>
            <a:off x="5416920" y="3305750"/>
            <a:ext cx="921721" cy="62345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4312228" y="5711308"/>
            <a:ext cx="331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pt-BR" dirty="0" smtClean="0">
                <a:hlinkClick r:id="rId5"/>
              </a:rPr>
              <a:t>Exemplo: </a:t>
            </a:r>
            <a:r>
              <a:rPr lang="pt-BR" dirty="0" err="1" smtClean="0">
                <a:hlinkClick r:id="rId5"/>
              </a:rPr>
              <a:t>kmeans_example.ipynb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6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k-Médias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/>
              <a:t>Laboratório #???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3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17131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REE DIVING INTO K-MEANS. Content Contributors: Shray Khanna… | by Honghui  wang | SFU Professional Computer Scienc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7" y="415635"/>
            <a:ext cx="2656609" cy="265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penAlchemy no Twitter: &quot;Sunday Funday! Pool day with some mean algorithms,  K? #machinelearning #deeplearning #kmeans #sundayfunday #ml #ai  #artificialintelligence #memes #meme #memesdaily #openalchemy #nlp #cv  #aimemes #funny #math #statistics https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8" r="22192"/>
          <a:stretch/>
        </p:blipFill>
        <p:spPr bwMode="auto">
          <a:xfrm>
            <a:off x="4732121" y="1225261"/>
            <a:ext cx="2358736" cy="421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eme Creator - Funny K-Means Cluster All the things Meme Generator at  MemeCreator.org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45" y="186170"/>
            <a:ext cx="3239366" cy="323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race yourself K-Means is coming - Brace Yourself - Game of Thrones Meme |  Make a Me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319" y="3805080"/>
            <a:ext cx="3166340" cy="289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Still running... first K-means iteration - Skeleton computer | Meme  Genera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62" y="3425536"/>
            <a:ext cx="3108471" cy="310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0945091" cy="4803775"/>
          </a:xfrm>
        </p:spPr>
        <p:txBody>
          <a:bodyPr/>
          <a:lstStyle/>
          <a:p>
            <a:r>
              <a:rPr lang="pt-BR" dirty="0" smtClean="0"/>
              <a:t>Até o momento, todos os algoritmos que aprendemos seguiam o paradigma do aprendizado supervisionado.</a:t>
            </a:r>
          </a:p>
          <a:p>
            <a:r>
              <a:rPr lang="pt-BR" dirty="0" smtClean="0"/>
              <a:t>Hoje, aprenderemos sobre o algoritmo chamado de </a:t>
            </a:r>
            <a:r>
              <a:rPr lang="pt-BR" b="1" i="1" dirty="0" smtClean="0"/>
              <a:t>k-Médias</a:t>
            </a:r>
            <a:r>
              <a:rPr lang="pt-BR" dirty="0" smtClean="0"/>
              <a:t> (ou </a:t>
            </a:r>
            <a:r>
              <a:rPr lang="pt-BR" b="1" i="1" dirty="0" smtClean="0"/>
              <a:t>k-</a:t>
            </a:r>
            <a:r>
              <a:rPr lang="pt-BR" b="1" i="1" dirty="0" err="1" smtClean="0"/>
              <a:t>Means</a:t>
            </a:r>
            <a:r>
              <a:rPr lang="pt-BR" dirty="0" smtClean="0"/>
              <a:t>, em inglês) que segue o paradigma do aprendizado não-supervisionado.</a:t>
            </a:r>
          </a:p>
        </p:txBody>
      </p:sp>
    </p:spTree>
    <p:extLst>
      <p:ext uri="{BB962C8B-B14F-4D97-AF65-F5344CB8AC3E}">
        <p14:creationId xmlns:p14="http://schemas.microsoft.com/office/powerpoint/2010/main" val="212741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3636818"/>
            <a:ext cx="11204865" cy="3090553"/>
          </a:xfrm>
        </p:spPr>
        <p:txBody>
          <a:bodyPr>
            <a:normAutofit/>
          </a:bodyPr>
          <a:lstStyle/>
          <a:p>
            <a:r>
              <a:rPr lang="pt-BR" dirty="0" smtClean="0"/>
              <a:t>O que podemos fazer se </a:t>
            </a:r>
            <a:r>
              <a:rPr lang="pt-BR" dirty="0"/>
              <a:t>não tivermos informações sobre as classes (i.e., rótulos) a que pertencem os exemplos de </a:t>
            </a:r>
            <a:r>
              <a:rPr lang="pt-BR" dirty="0" smtClean="0"/>
              <a:t>entrada?</a:t>
            </a:r>
          </a:p>
          <a:p>
            <a:r>
              <a:rPr lang="pt-BR" dirty="0" smtClean="0"/>
              <a:t>Veremos que informações </a:t>
            </a:r>
            <a:r>
              <a:rPr lang="pt-BR" dirty="0"/>
              <a:t>úteis podem ser obtidas mesmo de exemplos cujas classes não são conhecidas</a:t>
            </a:r>
            <a:r>
              <a:rPr lang="pt-BR" dirty="0" smtClean="0"/>
              <a:t>.</a:t>
            </a:r>
          </a:p>
          <a:p>
            <a:r>
              <a:rPr lang="pt-BR" dirty="0"/>
              <a:t>Enquanto o </a:t>
            </a:r>
            <a:r>
              <a:rPr lang="pt-BR" b="1" i="1" dirty="0"/>
              <a:t>aprendizado supervisionado </a:t>
            </a:r>
            <a:r>
              <a:rPr lang="pt-BR" dirty="0"/>
              <a:t>se concentra na </a:t>
            </a:r>
            <a:r>
              <a:rPr lang="pt-BR" b="1" i="1" dirty="0"/>
              <a:t>indução de classificadores</a:t>
            </a:r>
            <a:r>
              <a:rPr lang="pt-BR" dirty="0"/>
              <a:t>, o </a:t>
            </a:r>
            <a:r>
              <a:rPr lang="pt-BR" b="1" i="1" dirty="0"/>
              <a:t>aprendizado não supervisionado </a:t>
            </a:r>
            <a:r>
              <a:rPr lang="pt-BR" dirty="0"/>
              <a:t>está interessado em </a:t>
            </a:r>
            <a:r>
              <a:rPr lang="pt-BR" b="1" i="1" dirty="0"/>
              <a:t>descobrir propriedades úteis </a:t>
            </a:r>
            <a:r>
              <a:rPr lang="pt-BR" dirty="0"/>
              <a:t>dos dados disponíveis.</a:t>
            </a:r>
            <a:endParaRPr lang="en-US" dirty="0"/>
          </a:p>
          <a:p>
            <a:endParaRPr lang="pt-BR" dirty="0"/>
          </a:p>
        </p:txBody>
      </p:sp>
      <p:pic>
        <p:nvPicPr>
          <p:cNvPr id="3" name="Picture 2" descr="K-Means Clustering using Python. Welcome back guys! Hope you had a great… |  by Luigi Fiori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3709" b="11854"/>
          <a:stretch/>
        </p:blipFill>
        <p:spPr bwMode="auto">
          <a:xfrm>
            <a:off x="3259426" y="1285530"/>
            <a:ext cx="5673147" cy="202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4104409"/>
            <a:ext cx="11204865" cy="275359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Talvez a tarefa mais popular </a:t>
            </a:r>
            <a:r>
              <a:rPr lang="pt-BR" dirty="0" smtClean="0"/>
              <a:t>dos algoritmos deste paradigma seja a procura por </a:t>
            </a:r>
            <a:r>
              <a:rPr lang="pt-BR" b="1" i="1" dirty="0"/>
              <a:t>grupos</a:t>
            </a:r>
            <a:r>
              <a:rPr lang="pt-BR" dirty="0"/>
              <a:t> (chamados </a:t>
            </a:r>
            <a:r>
              <a:rPr lang="pt-BR" b="1" i="1" dirty="0"/>
              <a:t>clusters</a:t>
            </a:r>
            <a:r>
              <a:rPr lang="pt-BR" dirty="0"/>
              <a:t>) de </a:t>
            </a:r>
            <a:r>
              <a:rPr lang="pt-BR" b="1" i="1" dirty="0"/>
              <a:t>exemplos semelhantes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/>
              <a:t>centroides desses </a:t>
            </a:r>
            <a:r>
              <a:rPr lang="pt-BR" b="1" i="1" dirty="0" smtClean="0"/>
              <a:t>clusters</a:t>
            </a:r>
            <a:r>
              <a:rPr lang="pt-BR" dirty="0" smtClean="0"/>
              <a:t> podem </a:t>
            </a:r>
            <a:r>
              <a:rPr lang="pt-BR" dirty="0"/>
              <a:t>então ser usados ​​como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centros </a:t>
            </a:r>
            <a:r>
              <a:rPr lang="pt-BR" dirty="0" smtClean="0"/>
              <a:t>para redes Bayesianas </a:t>
            </a:r>
            <a:r>
              <a:rPr lang="pt-BR" dirty="0"/>
              <a:t>ou </a:t>
            </a:r>
            <a:r>
              <a:rPr lang="pt-BR" dirty="0" smtClean="0"/>
              <a:t>de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/>
              <a:t>de base radial</a:t>
            </a:r>
            <a:r>
              <a:rPr lang="en-US" dirty="0" smtClean="0"/>
              <a:t> (</a:t>
            </a:r>
            <a:r>
              <a:rPr lang="pt-BR" dirty="0" smtClean="0"/>
              <a:t>RBF),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estimativas de </a:t>
            </a:r>
            <a:r>
              <a:rPr lang="pt-BR" dirty="0"/>
              <a:t>valores de atributos </a:t>
            </a:r>
            <a:r>
              <a:rPr lang="pt-BR" dirty="0" smtClean="0"/>
              <a:t>desconhecidos (ou ausentes),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ferramentas </a:t>
            </a:r>
            <a:r>
              <a:rPr lang="pt-BR" dirty="0"/>
              <a:t>de visualização de dados </a:t>
            </a:r>
            <a:r>
              <a:rPr lang="pt-BR" dirty="0" smtClean="0"/>
              <a:t>multidimensionais</a:t>
            </a:r>
            <a:r>
              <a:rPr lang="pt-BR" dirty="0"/>
              <a:t>,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</a:t>
            </a:r>
            <a:r>
              <a:rPr lang="pt-BR" dirty="0" smtClean="0"/>
              <a:t>uxiliares para criação de classificadores mais simples.</a:t>
            </a:r>
            <a:endParaRPr lang="pt-BR" dirty="0"/>
          </a:p>
        </p:txBody>
      </p:sp>
      <p:pic>
        <p:nvPicPr>
          <p:cNvPr id="2050" name="Picture 2" descr="K-means clustering on the digits dataset (PCA-reduced data) Centroids are marked with white cro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8" t="11622" r="9484" b="10196"/>
          <a:stretch/>
        </p:blipFill>
        <p:spPr bwMode="auto">
          <a:xfrm>
            <a:off x="4119762" y="1027906"/>
            <a:ext cx="3952476" cy="296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de clusters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4473" cy="5032376"/>
          </a:xfrm>
        </p:spPr>
        <p:txBody>
          <a:bodyPr/>
          <a:lstStyle/>
          <a:p>
            <a:r>
              <a:rPr lang="pt-BR" dirty="0"/>
              <a:t>A tarefa fundamental </a:t>
            </a:r>
            <a:r>
              <a:rPr lang="pt-BR" dirty="0" smtClean="0"/>
              <a:t>do </a:t>
            </a:r>
            <a:r>
              <a:rPr lang="pt-BR" dirty="0"/>
              <a:t>aprendizado não supervisionado é a </a:t>
            </a:r>
            <a:r>
              <a:rPr lang="pt-BR" b="1" i="1" dirty="0" smtClean="0"/>
              <a:t>identificação de clusters</a:t>
            </a:r>
            <a:r>
              <a:rPr lang="pt-BR" dirty="0" smtClean="0"/>
              <a:t>. </a:t>
            </a:r>
          </a:p>
          <a:p>
            <a:r>
              <a:rPr lang="pt-BR" dirty="0" smtClean="0"/>
              <a:t>Nessa tarefa, </a:t>
            </a:r>
            <a:r>
              <a:rPr lang="pt-BR" dirty="0"/>
              <a:t>a entrada é um conjunto </a:t>
            </a:r>
            <a:r>
              <a:rPr lang="pt-BR" dirty="0" smtClean="0"/>
              <a:t>de vetores de atributo (i.e., exemplos), </a:t>
            </a:r>
            <a:r>
              <a:rPr lang="pt-BR" b="1" i="1" dirty="0"/>
              <a:t>mas sem </a:t>
            </a:r>
            <a:r>
              <a:rPr lang="pt-BR" b="1" i="1" dirty="0" smtClean="0"/>
              <a:t>rótulos</a:t>
            </a:r>
            <a:r>
              <a:rPr lang="pt-BR" dirty="0" smtClean="0"/>
              <a:t>. </a:t>
            </a:r>
          </a:p>
          <a:p>
            <a:r>
              <a:rPr lang="pt-BR" dirty="0" smtClean="0"/>
              <a:t>A </a:t>
            </a:r>
            <a:r>
              <a:rPr lang="pt-BR" dirty="0"/>
              <a:t>saída é um conjunto </a:t>
            </a:r>
            <a:r>
              <a:rPr lang="pt-BR" dirty="0" smtClean="0"/>
              <a:t>com os </a:t>
            </a:r>
            <a:r>
              <a:rPr lang="pt-BR" b="1" i="1" dirty="0" smtClean="0"/>
              <a:t>clusters</a:t>
            </a:r>
            <a:r>
              <a:rPr lang="pt-BR" dirty="0" smtClean="0"/>
              <a:t> a que pertencem cada um dos </a:t>
            </a:r>
            <a:r>
              <a:rPr lang="pt-BR" dirty="0"/>
              <a:t>exemplos</a:t>
            </a:r>
            <a:r>
              <a:rPr lang="pt-BR" dirty="0" smtClean="0"/>
              <a:t>.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078958" y="4579446"/>
            <a:ext cx="5960847" cy="2029172"/>
            <a:chOff x="3186691" y="4631401"/>
            <a:chExt cx="5960847" cy="2029172"/>
          </a:xfrm>
        </p:grpSpPr>
        <p:pic>
          <p:nvPicPr>
            <p:cNvPr id="4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" t="3709" r="55246" b="11854"/>
            <a:stretch/>
          </p:blipFill>
          <p:spPr bwMode="auto">
            <a:xfrm>
              <a:off x="3186691" y="4631401"/>
              <a:ext cx="2486746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/>
            <p:cNvSpPr txBox="1"/>
            <p:nvPr/>
          </p:nvSpPr>
          <p:spPr>
            <a:xfrm>
              <a:off x="5584396" y="5199404"/>
              <a:ext cx="1130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 smtClean="0"/>
                <a:t>clustering</a:t>
              </a:r>
              <a:endParaRPr lang="en-US" sz="1400" b="1" dirty="0"/>
            </a:p>
          </p:txBody>
        </p:sp>
        <p:pic>
          <p:nvPicPr>
            <p:cNvPr id="6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84" t="3709" b="11854"/>
            <a:stretch/>
          </p:blipFill>
          <p:spPr bwMode="auto">
            <a:xfrm>
              <a:off x="6626158" y="4631401"/>
              <a:ext cx="2521380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eta para a direita 6"/>
            <p:cNvSpPr/>
            <p:nvPr/>
          </p:nvSpPr>
          <p:spPr>
            <a:xfrm>
              <a:off x="5802135" y="5507181"/>
              <a:ext cx="695325" cy="5818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tângulo 8"/>
          <p:cNvSpPr/>
          <p:nvPr/>
        </p:nvSpPr>
        <p:spPr>
          <a:xfrm>
            <a:off x="7168503" y="4854292"/>
            <a:ext cx="48397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OBS</a:t>
            </a:r>
            <a:r>
              <a:rPr lang="pt-BR" dirty="0" smtClean="0"/>
              <a:t>.: A </a:t>
            </a:r>
            <a:r>
              <a:rPr lang="pt-BR" dirty="0"/>
              <a:t>identificação visual de </a:t>
            </a:r>
            <a:r>
              <a:rPr lang="pt-BR" dirty="0" smtClean="0"/>
              <a:t>clusters em </a:t>
            </a:r>
            <a:r>
              <a:rPr lang="pt-BR" dirty="0"/>
              <a:t>um espaço bidimensional é fácil, mas em quatro ou mais </a:t>
            </a:r>
            <a:r>
              <a:rPr lang="pt-BR" dirty="0" smtClean="0"/>
              <a:t>dimensões isso já não é mais possível. Nesses casos, apenas algoritmos de identificação de clusters conseguem agrupar os dados.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68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Representando</a:t>
            </a:r>
            <a:r>
              <a:rPr lang="en-US" dirty="0"/>
              <a:t> </a:t>
            </a:r>
            <a:r>
              <a:rPr lang="en-US" dirty="0" smtClean="0"/>
              <a:t>clusters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/>
              <a:t>c</a:t>
            </a:r>
            <a:r>
              <a:rPr lang="en-US" dirty="0" err="1" smtClean="0"/>
              <a:t>entroides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212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Para começar, temos que decidir como os </a:t>
                </a:r>
                <a:r>
                  <a:rPr lang="pt-BR" b="1" i="1" dirty="0"/>
                  <a:t>clusters</a:t>
                </a:r>
                <a:r>
                  <a:rPr lang="pt-BR" dirty="0"/>
                  <a:t> serão </a:t>
                </a:r>
                <a:r>
                  <a:rPr lang="pt-BR" dirty="0" smtClean="0"/>
                  <a:t>representados.</a:t>
                </a:r>
              </a:p>
              <a:p>
                <a:r>
                  <a:rPr lang="pt-BR" dirty="0" smtClean="0"/>
                  <a:t>Existem algumas opções como a localização dos clusters, tamanhos, limites, etc.</a:t>
                </a:r>
              </a:p>
              <a:p>
                <a:r>
                  <a:rPr lang="pt-BR" dirty="0" smtClean="0"/>
                  <a:t>Porém, </a:t>
                </a:r>
                <a:r>
                  <a:rPr lang="pt-BR" dirty="0"/>
                  <a:t>a abordagem mais </a:t>
                </a:r>
                <a:r>
                  <a:rPr lang="pt-BR" dirty="0" smtClean="0"/>
                  <a:t>simples usa os </a:t>
                </a:r>
                <a:r>
                  <a:rPr lang="pt-BR" b="1" i="1" dirty="0" smtClean="0"/>
                  <a:t>centroides </a:t>
                </a:r>
                <a:r>
                  <a:rPr lang="pt-BR" dirty="0" smtClean="0"/>
                  <a:t>(i.e., centros) dos clusters.</a:t>
                </a:r>
              </a:p>
              <a:p>
                <a:r>
                  <a:rPr lang="pt-BR" dirty="0"/>
                  <a:t>Se todos os atributos forem numéricos, o </a:t>
                </a:r>
                <a:r>
                  <a:rPr lang="pt-BR" b="1" i="1" dirty="0"/>
                  <a:t>centroide</a:t>
                </a:r>
                <a:r>
                  <a:rPr lang="pt-BR" dirty="0"/>
                  <a:t> é </a:t>
                </a:r>
                <a:r>
                  <a:rPr lang="pt-BR" dirty="0" smtClean="0"/>
                  <a:t>obtido através das </a:t>
                </a:r>
                <a:r>
                  <a:rPr lang="pt-BR" b="1" i="1" dirty="0"/>
                  <a:t>médias dos atributos individuais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Se os atributos não forem numéricos, devemos transformá-los.</a:t>
                </a:r>
              </a:p>
              <a:p>
                <a:r>
                  <a:rPr lang="pt-BR" dirty="0"/>
                  <a:t>Por exemplo, </a:t>
                </a:r>
                <a:r>
                  <a:rPr lang="pt-BR" dirty="0" smtClean="0"/>
                  <a:t>suponhamos os </a:t>
                </a:r>
                <a:r>
                  <a:rPr lang="pt-BR" dirty="0"/>
                  <a:t>seguintes </a:t>
                </a:r>
                <a:r>
                  <a:rPr lang="pt-BR" b="1" i="1" dirty="0" smtClean="0"/>
                  <a:t>vetores de atributos </a:t>
                </a:r>
                <a:r>
                  <a:rPr lang="pt-BR" dirty="0" smtClean="0"/>
                  <a:t>em um espaço bidimensional: (2, 5), (1, 4), (3, 6).</a:t>
                </a:r>
              </a:p>
              <a:p>
                <a:r>
                  <a:rPr lang="pt-BR" dirty="0" smtClean="0"/>
                  <a:t>Nesse caso, o </a:t>
                </a:r>
                <a:r>
                  <a:rPr lang="pt-BR" b="1" i="1" dirty="0" smtClean="0"/>
                  <a:t>centroide</a:t>
                </a:r>
                <a:r>
                  <a:rPr lang="pt-BR" dirty="0" smtClean="0"/>
                  <a:t> é representado pelo vetor (2, 5), pois</a:t>
                </a:r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</a:t>
                </a:r>
                <a:r>
                  <a:rPr lang="pt-BR" dirty="0" smtClean="0"/>
                  <a:t> média do primeiro atributo é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2+1+3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b="0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média do </a:t>
                </a:r>
                <a:r>
                  <a:rPr lang="pt-BR" dirty="0" smtClean="0"/>
                  <a:t>segundo atributo </a:t>
                </a:r>
                <a:r>
                  <a:rPr lang="pt-BR" dirty="0"/>
                  <a:t>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2127" cy="5032375"/>
              </a:xfrm>
              <a:blipFill rotWithShape="0">
                <a:blip r:embed="rId3"/>
                <a:stretch>
                  <a:fillRect l="-821" t="-2421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54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devem ser os clusters?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90688"/>
            <a:ext cx="11225646" cy="516731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Os clusters </a:t>
            </a:r>
            <a:r>
              <a:rPr lang="pt-BR" b="1" i="1" dirty="0"/>
              <a:t>não devem se sobrepor</a:t>
            </a:r>
            <a:r>
              <a:rPr lang="pt-BR" dirty="0"/>
              <a:t>: cada exemplo deve pertencer a um e apenas a um cluster. </a:t>
            </a:r>
            <a:endParaRPr lang="pt-BR" dirty="0" smtClean="0"/>
          </a:p>
          <a:p>
            <a:r>
              <a:rPr lang="pt-BR" dirty="0" smtClean="0"/>
              <a:t>Porém, </a:t>
            </a:r>
            <a:r>
              <a:rPr lang="pt-BR" dirty="0"/>
              <a:t>dentro do mesmo cluster, os exemplos devem estar relativamente próximos uns dos outros </a:t>
            </a:r>
            <a:r>
              <a:rPr lang="pt-BR" dirty="0" smtClean="0"/>
              <a:t>e distantes dos exemplos dos outros clusters.</a:t>
            </a:r>
          </a:p>
          <a:p>
            <a:r>
              <a:rPr lang="pt-BR" dirty="0" smtClean="0"/>
              <a:t>Aí surge uma dúvida. Quantos clusters um conjunto de exemplos contém?</a:t>
            </a:r>
          </a:p>
          <a:p>
            <a:r>
              <a:rPr lang="pt-BR" dirty="0" smtClean="0"/>
              <a:t>Na figura acima conseguimos identificar três clusters. </a:t>
            </a:r>
          </a:p>
          <a:p>
            <a:r>
              <a:rPr lang="pt-BR" dirty="0"/>
              <a:t>No entanto, o número de opções existentes não se limita a essa única possibilidade: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um extremo, todo o conjunto de dados pode ser pensado como formando um grande cluster;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 outro, cada exemplo pode ser visto como representando seu próprio cluster de exemplo único</a:t>
            </a:r>
            <a:r>
              <a:rPr lang="pt-B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Implementações práticas geralmente evitam esse problema pedindo ao usuário que forneça o número de clusters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Picture 2" descr="K-Means Clustering using Python. Welcome back guys! Hope you had a great… |  by Luigi Fiori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12047" r="55246" b="11854"/>
          <a:stretch/>
        </p:blipFill>
        <p:spPr bwMode="auto">
          <a:xfrm>
            <a:off x="8821878" y="86417"/>
            <a:ext cx="2178627" cy="160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14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Medindo</a:t>
            </a:r>
            <a:r>
              <a:rPr lang="en-US" dirty="0"/>
              <a:t> </a:t>
            </a:r>
            <a:r>
              <a:rPr lang="en-US" dirty="0" err="1" smtClean="0"/>
              <a:t>distâncias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474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Algoritmos para identificação de clusters </a:t>
                </a:r>
                <a:r>
                  <a:rPr lang="pt-BR" dirty="0"/>
                  <a:t>geralmente precisam de um mecanismo para </a:t>
                </a:r>
                <a:r>
                  <a:rPr lang="pt-BR" b="1" i="1" dirty="0"/>
                  <a:t>avaliar a distância </a:t>
                </a:r>
                <a:r>
                  <a:rPr lang="pt-BR" dirty="0"/>
                  <a:t>entre um exemplo e </a:t>
                </a:r>
                <a:r>
                  <a:rPr lang="pt-BR" dirty="0" smtClean="0"/>
                  <a:t>o centroide de um </a:t>
                </a:r>
                <a:r>
                  <a:rPr lang="pt-BR" dirty="0"/>
                  <a:t>cluster. </a:t>
                </a:r>
                <a:endParaRPr lang="pt-BR" dirty="0" smtClean="0"/>
              </a:p>
              <a:p>
                <a:r>
                  <a:rPr lang="pt-BR" dirty="0" smtClean="0"/>
                  <a:t>Uma forma de fazer isso quando os atributos são contínuos é usar a </a:t>
                </a:r>
                <a:r>
                  <a:rPr lang="pt-BR" b="1" i="1" dirty="0"/>
                  <a:t>distância euclidiana </a:t>
                </a:r>
                <a:r>
                  <a:rPr lang="pt-BR" dirty="0"/>
                  <a:t>entre os dois </a:t>
                </a:r>
                <a:r>
                  <a:rPr lang="pt-BR" dirty="0" smtClean="0"/>
                  <a:t>vetores.</a:t>
                </a:r>
              </a:p>
              <a:p>
                <a:r>
                  <a:rPr lang="pt-BR" dirty="0" smtClean="0"/>
                  <a:t>Para exemplos com atributos discretos ou uma mistura de ambos, usamos uma equação mais geral para calcular as distâncias: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 smtClean="0"/>
                  <a:t> é o número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 para atributos contínuos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se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se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para atributos discretos.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474" cy="5032375"/>
              </a:xfrm>
              <a:blipFill rotWithShape="0">
                <a:blip r:embed="rId2"/>
                <a:stretch>
                  <a:fillRect l="-925" t="-2421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2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qual cluster um exemplo deve pertencer?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Vamos supor que existam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clusters cujos centroides são denotados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Um exemplo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tem uma certa distância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 para cada centroide.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menor dessas distâncias, é </a:t>
                </a:r>
                <a:r>
                  <a:rPr lang="pt-BR" dirty="0" smtClean="0"/>
                  <a:t>natural colocarmos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como pertencente ao centroide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escolhemos a menor distância para definir a qual cluster um exemplo pertence.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78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8696</TotalTime>
  <Words>1225</Words>
  <Application>Microsoft Office PowerPoint</Application>
  <PresentationFormat>Widescreen</PresentationFormat>
  <Paragraphs>98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k-Médias</vt:lpstr>
      <vt:lpstr>Recapitulando</vt:lpstr>
      <vt:lpstr>Motivação</vt:lpstr>
      <vt:lpstr>Motivação</vt:lpstr>
      <vt:lpstr>Identificação de clusters</vt:lpstr>
      <vt:lpstr>Representando clusters através de centroides</vt:lpstr>
      <vt:lpstr>Como devem ser os clusters?</vt:lpstr>
      <vt:lpstr>Medindo distâncias</vt:lpstr>
      <vt:lpstr>A qual cluster um exemplo deve pertencer?</vt:lpstr>
      <vt:lpstr>k-Means</vt:lpstr>
      <vt:lpstr>Como inicializar os centroides? </vt:lpstr>
      <vt:lpstr>SciKit-Learn: k-Means</vt:lpstr>
      <vt:lpstr>Tarefas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751</cp:revision>
  <dcterms:created xsi:type="dcterms:W3CDTF">2020-04-06T23:46:10Z</dcterms:created>
  <dcterms:modified xsi:type="dcterms:W3CDTF">2022-06-24T02:21:31Z</dcterms:modified>
</cp:coreProperties>
</file>