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7135" autoAdjust="0"/>
  </p:normalViewPr>
  <p:slideViewPr>
    <p:cSldViewPr snapToGrid="0">
      <p:cViewPr varScale="1">
        <p:scale>
          <a:sx n="100" d="100"/>
          <a:sy n="100"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12/05/2022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12/05/2022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12/05/2022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12/05/2022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12/05/2022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12/05/2022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12/05/2022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12/05/2022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12/05/2022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8.emf"/><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29.png"/><Relationship Id="rId9"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jpeg"/><Relationship Id="rId7" Type="http://schemas.openxmlformats.org/officeDocument/2006/relationships/image" Target="../media/image37.jpe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480905"/>
          </a:xfrm>
        </p:spPr>
        <p:txBody>
          <a:bodyPr>
            <a:normAutofit fontScale="92500" lnSpcReduction="1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em informações do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retropropagação </a:t>
            </a:r>
            <a:r>
              <a:rPr lang="pt-BR" dirty="0"/>
              <a:t>usado para treinar a rede neural.</a:t>
            </a:r>
          </a:p>
          <a:p>
            <a:pPr lvl="1">
              <a:buFont typeface="Wingdings" panose="05000000000000000000" pitchFamily="2" charset="2"/>
              <a:buChar char="§"/>
            </a:pPr>
            <a:r>
              <a:rPr lang="pt-BR" dirty="0"/>
              <a:t>Ele propaga o erro da saída para as camadas anteriores através da </a:t>
            </a:r>
            <a:r>
              <a:rPr lang="pt-BR" b="1" i="1" dirty="0"/>
              <a:t>regra da cadeia</a:t>
            </a:r>
            <a:r>
              <a:rPr lang="pt-BR"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764" y="4281140"/>
            <a:ext cx="7163371" cy="2523991"/>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0832690" cy="5032375"/>
              </a:xfrm>
            </p:spPr>
            <p:txBody>
              <a:bodyPr>
                <a:normAutofit lnSpcReduction="10000"/>
              </a:bodyPr>
              <a:lstStyle/>
              <a:p>
                <a:r>
                  <a:rPr lang="pt-BR" dirty="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gradientes (i.e.,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das camadas anteriores à camada de saída através do uso da </a:t>
                </a:r>
                <a:r>
                  <a:rPr lang="pt-BR" b="1" i="1" dirty="0"/>
                  <a:t>regra da cadeia</a:t>
                </a:r>
                <a:r>
                  <a:rPr lang="pt-BR" dirty="0"/>
                  <a:t>.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𝑥</m:t>
                          </m:r>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e>
                          </m:d>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d>
                            <m:dPr>
                              <m:ctrlPr>
                                <a:rPr lang="pt-BR" i="1">
                                  <a:latin typeface="Cambria Math" panose="02040503050406030204" pitchFamily="18" charset="0"/>
                                </a:rPr>
                              </m:ctrlPr>
                            </m:dPr>
                            <m:e>
                              <m:r>
                                <a:rPr lang="pt-BR" b="0" i="1" smtClean="0">
                                  <a:latin typeface="Cambria Math" panose="02040503050406030204" pitchFamily="18" charset="0"/>
                                </a:rPr>
                                <m:t>h</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d>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𝑔</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r>
                            <a:rPr lang="pt-BR" b="0" i="1" smtClean="0">
                              <a:latin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h</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b="0" i="1" smtClean="0">
                              <a:latin typeface="Cambria Math" panose="02040503050406030204" pitchFamily="18" charset="0"/>
                            </a:rPr>
                            <m:t>)</m:t>
                          </m:r>
                        </m:den>
                      </m:f>
                      <m:f>
                        <m:fPr>
                          <m:ctrlPr>
                            <a:rPr lang="pt-BR" i="1">
                              <a:latin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𝑥</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contém, além de outros termos, o produto das derivadas das funções de ativação desde a camada de saída até a camada desejada.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0832690" cy="5032375"/>
              </a:xfrm>
              <a:blipFill rotWithShape="0">
                <a:blip r:embed="rId3"/>
                <a:stretch>
                  <a:fillRect l="-1013" t="-2663" r="-1238" b="-2179"/>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gradiente diminui exponencialmente 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nós das camadas iniciais aprendem muito mais lentamente do que os nós das camadas finais, pois o valor do gradiente é muito pequeno, fazendo com que a atualização dos pesos também seja pequena (i.e.,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7500" lnSpcReduction="20000"/>
              </a:bodyPr>
              <a:lstStyle/>
              <a:p>
                <a:pPr marL="0" indent="0">
                  <a:buNone/>
                </a:pPr>
                <a:r>
                  <a:rPr lang="en-US" dirty="0"/>
                  <a:t>Considerações: </a:t>
                </a:r>
              </a:p>
              <a:p>
                <a:pPr marL="285750" indent="-285750"/>
                <a:r>
                  <a:rPr lang="en-US" dirty="0"/>
                  <a:t>2 x Perceptrons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a:t>
                </a:r>
                <a:r>
                  <a:rPr lang="pt-BR" dirty="0" err="1"/>
                  <a:t>perceptron</a:t>
                </a:r>
                <a:r>
                  <a:rPr lang="pt-BR"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a:t> </a:t>
                </a:r>
                <a:r>
                  <a:rPr lang="pt-BR" dirty="0"/>
                  <a:t>saídado primeiro </a:t>
                </a:r>
                <a:r>
                  <a:rPr lang="pt-BR" dirty="0" err="1"/>
                  <a:t>perceptron</a:t>
                </a:r>
                <a:r>
                  <a:rPr lang="pt-BR" dirty="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entrada do segundo </a:t>
                </a:r>
                <a:r>
                  <a:rPr lang="pt-BR" dirty="0" err="1"/>
                  <a:t>perceptron</a:t>
                </a:r>
                <a:r>
                  <a:rPr lang="pt-BR" dirty="0"/>
                  <a:t>.</a:t>
                </a:r>
              </a:p>
              <a:p>
                <a:pPr marL="285750" indent="-285750"/>
                <a:r>
                  <a:rPr lang="pt-BR" dirty="0"/>
                  <a:t>Regras de atualização dos pesos dadas 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2"/>
                <a:stretch>
                  <a:fillRect l="-653" t="-245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4"/>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5"/>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6"/>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57812" y="4423926"/>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64529"/>
            <a:ext cx="2076075" cy="230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109812" y="4423926"/>
            <a:ext cx="1566598" cy="5934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p:cNvCxnSpPr>
          <p:nvPr/>
        </p:nvCxnSpPr>
        <p:spPr>
          <a:xfrm flipV="1">
            <a:off x="8745834" y="5301437"/>
            <a:ext cx="930576" cy="14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7"/>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4444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334793" y="5375287"/>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p:sp>
        <p:nvSpPr>
          <p:cNvPr id="3" name="Content Placeholder 2"/>
          <p:cNvSpPr>
            <a:spLocks noGrp="1"/>
          </p:cNvSpPr>
          <p:nvPr>
            <p:ph idx="1"/>
          </p:nvPr>
        </p:nvSpPr>
        <p:spPr>
          <a:xfrm>
            <a:off x="838200" y="1825624"/>
            <a:ext cx="11120438" cy="5032376"/>
          </a:xfrm>
        </p:spPr>
        <p:txBody>
          <a:bodyPr>
            <a:normAutofit/>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sigmóide e tangente hiperbólica.</a:t>
            </a:r>
          </a:p>
          <a:p>
            <a:pPr lvl="1">
              <a:buFont typeface="Wingdings" panose="05000000000000000000" pitchFamily="2" charset="2"/>
              <a:buChar char="§"/>
            </a:pPr>
            <a:r>
              <a:rPr lang="pt-BR" dirty="0"/>
              <a:t>Não sofre com o </a:t>
            </a:r>
            <a:r>
              <a:rPr lang="pt-BR" b="1" i="1" dirty="0"/>
              <a:t>problema da dissipação do gradiente</a:t>
            </a:r>
            <a:r>
              <a:rPr lang="pt-BR" dirty="0"/>
              <a:t>,</a:t>
            </a:r>
            <a:r>
              <a:rPr lang="pt-BR" b="1" i="1" dirty="0"/>
              <a:t> </a:t>
            </a:r>
            <a:r>
              <a:rPr lang="pt-BR" dirty="0"/>
              <a:t>pois seu gradiente é igual a 0 ou 1. O produto da derivada da função de ativação de várias camadas sempre será igual a 1 ou 0.</a:t>
            </a:r>
          </a:p>
          <a:p>
            <a:r>
              <a:rPr lang="pt-BR" dirty="0"/>
              <a:t>Outras funções de ativação são:</a:t>
            </a:r>
          </a:p>
          <a:p>
            <a:pPr lvl="1">
              <a:buFont typeface="Wingdings" panose="05000000000000000000" pitchFamily="2" charset="2"/>
              <a:buChar char="§"/>
            </a:pPr>
            <a:r>
              <a:rPr lang="pt-BR" dirty="0"/>
              <a:t>Identidade ou linear.</a:t>
            </a:r>
          </a:p>
          <a:p>
            <a:pPr lvl="1">
              <a:buFont typeface="Wingdings" panose="05000000000000000000" pitchFamily="2" charset="2"/>
              <a:buChar char="§"/>
            </a:pPr>
            <a:r>
              <a:rPr lang="pt-BR" dirty="0"/>
              <a:t>Gaussian Error Linear Unit (GELU).</a:t>
            </a:r>
          </a:p>
          <a:p>
            <a:pPr lvl="1">
              <a:buFont typeface="Wingdings" panose="05000000000000000000" pitchFamily="2" charset="2"/>
              <a:buChar char="§"/>
            </a:pPr>
            <a:r>
              <a:rPr lang="en-US" dirty="0"/>
              <a:t>Leaky rectified linear unit (Leaky </a:t>
            </a:r>
            <a:r>
              <a:rPr lang="en-US" dirty="0" err="1"/>
              <a:t>ReLU</a:t>
            </a:r>
            <a:r>
              <a:rPr lang="en-US" dirty="0"/>
              <a:t>).</a:t>
            </a:r>
            <a:endParaRPr lang="pt-BR" dirty="0"/>
          </a:p>
          <a:p>
            <a:pPr lvl="1">
              <a:buFont typeface="Wingdings" panose="05000000000000000000" pitchFamily="2" charset="2"/>
              <a:buChar char="§"/>
            </a:pPr>
            <a:r>
              <a:rPr lang="pt-BR" dirty="0"/>
              <a:t>Gaussiana.</a:t>
            </a:r>
          </a:p>
          <a:p>
            <a:pPr lvl="1">
              <a:buFont typeface="Wingdings" panose="05000000000000000000" pitchFamily="2" charset="2"/>
              <a:buChar char="§"/>
            </a:pPr>
            <a:r>
              <a:rPr lang="pt-BR" dirty="0">
                <a:hlinkClick r:id="rId3"/>
              </a:rPr>
              <a:t>https://en.wikipedia.org/wiki/Activation_function#Table_of_activation_functions</a:t>
            </a:r>
            <a:endParaRPr lang="pt-BR" dirty="0"/>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não são conectados entre si.</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305800"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função da entrada atual e de seu estado interno, ou seja, de entradas anteriores.</a:t>
            </a:r>
          </a:p>
          <a:p>
            <a:r>
              <a:rPr lang="pt-BR" dirty="0"/>
              <a:t>Portanto, </a:t>
            </a:r>
            <a:r>
              <a:rPr lang="pt-BR" b="1" i="1" dirty="0"/>
              <a:t>redes recorrentes </a:t>
            </a:r>
            <a:r>
              <a:rPr lang="pt-BR" dirty="0"/>
              <a:t>suportam memória de curto prazo.</a:t>
            </a:r>
          </a:p>
          <a:p>
            <a:r>
              <a:rPr lang="pt-BR" dirty="0"/>
              <a:t>Essas redes são úteis para o </a:t>
            </a:r>
            <a:r>
              <a:rPr lang="pt-BR" b="1" i="1" dirty="0"/>
              <a:t>processamento de dados sequenciais</a:t>
            </a:r>
            <a:r>
              <a:rPr lang="pt-BR" dirty="0"/>
              <a:t>, como som, dados de séries temporais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8941975" y="2824097"/>
            <a:ext cx="3250025" cy="223665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a:blip r:embed="rId2"/>
                <a:stretch>
                  <a:fillRect l="-654" t="-2421" b="-969"/>
                </a:stretch>
              </a:blipFill>
            </p:spPr>
            <p:txBody>
              <a:bodyPr/>
              <a:lstStyle/>
              <a:p>
                <a:r>
                  <a:rPr lang="en-US">
                    <a:noFill/>
                  </a:rPr>
                  <a:t> </a:t>
                </a:r>
              </a:p>
            </p:txBody>
          </p:sp>
        </mc:Fallback>
      </mc:AlternateContent>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251" r="1406" b="5995"/>
          <a:stretch/>
        </p:blipFill>
        <p:spPr>
          <a:xfrm>
            <a:off x="8014182" y="179159"/>
            <a:ext cx="4006368" cy="236401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lnSpcReduction="10000"/>
          </a:bodyPr>
          <a:lstStyle/>
          <a:p>
            <a:r>
              <a:rPr lang="pt-BR" dirty="0"/>
              <a:t>Um nó aproxima uma função de limiar suave. </a:t>
            </a:r>
          </a:p>
          <a:p>
            <a:r>
              <a:rPr lang="pt-BR" dirty="0"/>
              <a:t>Combinando duas funções de limiar suave com direções opostas, podemos obter uma função em formato de onda.</a:t>
            </a:r>
          </a:p>
          <a:p>
            <a:r>
              <a:rPr lang="pt-BR" dirty="0"/>
              <a:t>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propriedades da </a:t>
            </a:r>
            <a:r>
              <a:rPr lang="pt-BR" b="1" i="1" dirty="0"/>
              <a:t>rede neural </a:t>
            </a:r>
            <a:r>
              <a:rPr lang="pt-BR" dirty="0"/>
              <a:t>são determinadas por sua </a:t>
            </a:r>
            <a:r>
              <a:rPr lang="pt-BR" b="1" i="1" dirty="0"/>
              <a:t>topologia</a:t>
            </a:r>
            <a:r>
              <a:rPr lang="pt-BR" dirty="0"/>
              <a:t> e pelas propriedades dos </a:t>
            </a:r>
            <a:r>
              <a:rPr lang="pt-BR" b="1" i="1" dirty="0"/>
              <a:t>neurônios</a:t>
            </a:r>
            <a:r>
              <a:rPr lang="pt-BR" dirty="0"/>
              <a:t> (e.g., função de ativação e pesos).</a:t>
            </a:r>
          </a:p>
          <a:p>
            <a:r>
              <a:rPr lang="pt-BR" dirty="0"/>
              <a:t>Algumas das limitações dos </a:t>
            </a:r>
            <a:r>
              <a:rPr lang="pt-BR" b="1" i="1" dirty="0"/>
              <a:t>perceptrons</a:t>
            </a:r>
            <a:r>
              <a:rPr lang="pt-BR" dirty="0"/>
              <a:t> (e.g., classificação apenas de classes linearmente separáveis) podem ser eliminadas adicionando-se camadas intermediárias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(em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778614"/>
            <a:ext cx="6387656" cy="5079386"/>
          </a:xfrm>
        </p:spPr>
        <p:txBody>
          <a:bodyPr>
            <a:normAutofit/>
          </a:bodyPr>
          <a:lstStyle/>
          <a:p>
            <a:r>
              <a:rPr lang="pt-BR" dirty="0"/>
              <a:t>Um exemplo de rede MLP com duas camadas intermediárias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 (lembre-se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0018" y="1571967"/>
            <a:ext cx="4188708" cy="3425908"/>
          </a:xfrm>
          <a:prstGeom prst="rect">
            <a:avLst/>
          </a:prstGeom>
        </p:spPr>
      </p:pic>
      <p:sp>
        <p:nvSpPr>
          <p:cNvPr id="8" name="TextBox 7"/>
          <p:cNvSpPr txBox="1"/>
          <p:nvPr/>
        </p:nvSpPr>
        <p:spPr>
          <a:xfrm>
            <a:off x="8296323"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6323" y="5363308"/>
            <a:ext cx="2946903" cy="1344102"/>
          </a:xfrm>
          <a:prstGeom prst="rect">
            <a:avLst/>
          </a:prstGeom>
        </p:spPr>
      </p:pic>
      <p:cxnSp>
        <p:nvCxnSpPr>
          <p:cNvPr id="7" name="Conector de seta reta 6"/>
          <p:cNvCxnSpPr>
            <a:endCxn id="5" idx="1"/>
          </p:cNvCxnSpPr>
          <p:nvPr/>
        </p:nvCxnSpPr>
        <p:spPr>
          <a:xfrm>
            <a:off x="6559062" y="5767754"/>
            <a:ext cx="1737261" cy="2676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não-lineares devido às funções de ativação utilizadas não serem lineares.</a:t>
            </a:r>
          </a:p>
          <a:p>
            <a:r>
              <a:rPr lang="pt-BR" dirty="0"/>
              <a:t>Por fim, os </a:t>
            </a:r>
            <a:r>
              <a:rPr lang="pt-BR" b="1" i="1" dirty="0"/>
              <a:t>neurônios</a:t>
            </a:r>
            <a:r>
              <a:rPr lang="pt-BR" dirty="0"/>
              <a:t> da </a:t>
            </a:r>
            <a:r>
              <a:rPr lang="pt-BR" b="1" i="1" dirty="0"/>
              <a:t>camada de saída </a:t>
            </a:r>
            <a:r>
              <a:rPr lang="pt-BR" dirty="0"/>
              <a:t>combinam a informação que lhes é oferecida pela última camada intermediária 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0770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propagar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Ou seja, esta entrada não está conectada a nenhum outro </a:t>
                </a:r>
                <a:r>
                  <a:rPr lang="pt-BR" b="1" i="1" dirty="0"/>
                  <a:t>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soma ponderada 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(ou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da rede pode usar funções de ativação diferentes.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077075" cy="5032376"/>
              </a:xfrm>
              <a:blipFill rotWithShape="0">
                <a:blip r:embed="rId3"/>
                <a:stretch>
                  <a:fillRect l="-1034" t="-2300" r="-1983" b="-1453"/>
                </a:stretch>
              </a:blipFill>
            </p:spPr>
            <p:txBody>
              <a:bodyPr/>
              <a:lstStyle/>
              <a:p>
                <a:r>
                  <a:rPr lang="pt-BR">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2062" y="2313816"/>
            <a:ext cx="4449938" cy="20585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26400" y="4536939"/>
                <a:ext cx="4086942" cy="1264705"/>
              </a:xfrm>
              <a:prstGeom prst="rect">
                <a:avLst/>
              </a:prstGeom>
              <a:noFill/>
            </p:spPr>
            <p:txBody>
              <a:bodyPr wrap="square" rtlCol="0">
                <a:spAutoFit/>
              </a:bodyPr>
              <a:lstStyle/>
              <a:p>
                <a:pPr algn="ct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𝑖𝑗</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e>
                        </m:nary>
                      </m:e>
                    </m:d>
                  </m:oMath>
                </a14:m>
                <a:r>
                  <a:rPr lang="pt-BR" dirty="0"/>
                  <a:t>,</a:t>
                </a:r>
              </a:p>
              <a:p>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é a saída do nó </a:t>
                </a:r>
                <a14:m>
                  <m:oMath xmlns:m="http://schemas.openxmlformats.org/officeDocument/2006/math">
                    <m:r>
                      <a:rPr lang="pt-BR" i="1">
                        <a:latin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é o peso conectando a saída do nó </a:t>
                </a:r>
                <a14:m>
                  <m:oMath xmlns:m="http://schemas.openxmlformats.org/officeDocument/2006/math">
                    <m:r>
                      <a:rPr lang="pt-BR" i="1">
                        <a:latin typeface="Cambria Math" panose="02040503050406030204" pitchFamily="18" charset="0"/>
                      </a:rPr>
                      <m:t>𝑖</m:t>
                    </m:r>
                  </m:oMath>
                </a14:m>
                <a:r>
                  <a:rPr lang="pt-BR" dirty="0"/>
                  <a:t> para este nó, o nó </a:t>
                </a:r>
                <a14:m>
                  <m:oMath xmlns:m="http://schemas.openxmlformats.org/officeDocument/2006/math">
                    <m:r>
                      <a:rPr lang="pt-BR" b="0" i="1" smtClean="0">
                        <a:latin typeface="Cambria Math" panose="02040503050406030204" pitchFamily="18" charset="0"/>
                      </a:rPr>
                      <m:t>𝑗</m:t>
                    </m:r>
                  </m:oMath>
                </a14:m>
                <a:r>
                  <a:rPr lang="pt-BR"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26400" y="4536939"/>
                <a:ext cx="4086942" cy="1264705"/>
              </a:xfrm>
              <a:prstGeom prst="rect">
                <a:avLst/>
              </a:prstGeom>
              <a:blipFill rotWithShape="0">
                <a:blip r:embed="rId5"/>
                <a:stretch>
                  <a:fillRect l="-1343" t="-33173" b="-673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a:bodyPr>
              <a:lstStyle/>
              <a:p>
                <a:r>
                  <a:rPr lang="pt-BR" dirty="0"/>
                  <a:t>Devido às suas características, não se utiliza a </a:t>
                </a:r>
                <a:r>
                  <a:rPr lang="pt-BR" b="1" i="1" dirty="0"/>
                  <a:t>função degrau</a:t>
                </a:r>
                <a:r>
                  <a:rPr lang="pt-BR" dirty="0"/>
                  <a:t> como função de ativação em MLPs.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possuem derivada definida e diferente de 0 em todos os pontos.</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b="0" i="1" smtClean="0">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869" t="-1769" r="-434"/>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sempre será menor do que 1.</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2"/>
                <a:stretch>
                  <a:fillRect l="-997" t="-2241"/>
                </a:stretch>
              </a:blipFill>
            </p:spPr>
            <p:txBody>
              <a:bodyPr/>
              <a:lstStyle/>
              <a:p>
                <a:r>
                  <a:rPr lang="pt-BR">
                    <a:noFill/>
                  </a:rPr>
                  <a:t> </a:t>
                </a:r>
              </a:p>
            </p:txBody>
          </p:sp>
        </mc:Fallback>
      </mc:AlternateContent>
      <p:sp>
        <p:nvSpPr>
          <p:cNvPr id="7" name="Rectangle 6"/>
          <p:cNvSpPr/>
          <p:nvPr/>
        </p:nvSpPr>
        <p:spPr>
          <a:xfrm>
            <a:off x="1342550" y="643188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3188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3"/>
          <a:stretch>
            <a:fillRect/>
          </a:stretch>
        </p:blipFill>
        <p:spPr>
          <a:xfrm>
            <a:off x="1342550" y="3726781"/>
            <a:ext cx="3656650" cy="2742488"/>
          </a:xfrm>
          <a:prstGeom prst="rect">
            <a:avLst/>
          </a:prstGeom>
        </p:spPr>
      </p:pic>
      <p:pic>
        <p:nvPicPr>
          <p:cNvPr id="16" name="Imagem 15"/>
          <p:cNvPicPr>
            <a:picLocks noChangeAspect="1"/>
          </p:cNvPicPr>
          <p:nvPr/>
        </p:nvPicPr>
        <p:blipFill>
          <a:blip r:embed="rId4"/>
          <a:stretch>
            <a:fillRect/>
          </a:stretch>
        </p:blipFill>
        <p:spPr>
          <a:xfrm>
            <a:off x="7205500" y="3726781"/>
            <a:ext cx="3606800" cy="2705101"/>
          </a:xfrm>
          <a:prstGeom prst="rect">
            <a:avLst/>
          </a:prstGeom>
        </p:spPr>
      </p:pic>
      <p:sp>
        <p:nvSpPr>
          <p:cNvPr id="4" name="CaixaDeTexto 3">
            <a:extLst>
              <a:ext uri="{FF2B5EF4-FFF2-40B4-BE49-F238E27FC236}">
                <a16:creationId xmlns:a16="http://schemas.microsoft.com/office/drawing/2014/main" id="{BEC904AB-A007-4518-B54C-E95ABDC63626}"/>
              </a:ext>
            </a:extLst>
          </p:cNvPr>
          <p:cNvSpPr txBox="1"/>
          <p:nvPr/>
        </p:nvSpPr>
        <p:spPr>
          <a:xfrm>
            <a:off x="4855751" y="4493340"/>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9" name="CaixaDeTexto 8">
            <a:extLst>
              <a:ext uri="{FF2B5EF4-FFF2-40B4-BE49-F238E27FC236}">
                <a16:creationId xmlns:a16="http://schemas.microsoft.com/office/drawing/2014/main" id="{4CCEF927-B8CC-4C90-A772-24E6A0CFD474}"/>
              </a:ext>
            </a:extLst>
          </p:cNvPr>
          <p:cNvSpPr txBox="1"/>
          <p:nvPr/>
        </p:nvSpPr>
        <p:spPr>
          <a:xfrm>
            <a:off x="584045" y="5230254"/>
            <a:ext cx="968353" cy="307777"/>
          </a:xfrm>
          <a:prstGeom prst="rect">
            <a:avLst/>
          </a:prstGeom>
          <a:noFill/>
        </p:spPr>
        <p:txBody>
          <a:bodyPr wrap="square" rtlCol="0">
            <a:spAutoFit/>
          </a:bodyPr>
          <a:lstStyle/>
          <a:p>
            <a:r>
              <a:rPr lang="en-US" sz="1400" dirty="0" err="1"/>
              <a:t>saturação</a:t>
            </a:r>
            <a:endParaRPr lang="en-US" sz="1400" dirty="0"/>
          </a:p>
        </p:txBody>
      </p:sp>
      <p:cxnSp>
        <p:nvCxnSpPr>
          <p:cNvPr id="6" name="Conector de Seta Reta 5">
            <a:extLst>
              <a:ext uri="{FF2B5EF4-FFF2-40B4-BE49-F238E27FC236}">
                <a16:creationId xmlns:a16="http://schemas.microsoft.com/office/drawing/2014/main" id="{022BDF03-3B8A-4862-8739-B578666F19DF}"/>
              </a:ext>
            </a:extLst>
          </p:cNvPr>
          <p:cNvCxnSpPr>
            <a:cxnSpLocks/>
          </p:cNvCxnSpPr>
          <p:nvPr/>
        </p:nvCxnSpPr>
        <p:spPr>
          <a:xfrm flipH="1" flipV="1">
            <a:off x="4510951" y="4001294"/>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073FE868-325A-4FF4-BD4C-B8FFB02A80A3}"/>
              </a:ext>
            </a:extLst>
          </p:cNvPr>
          <p:cNvCxnSpPr>
            <a:cxnSpLocks/>
            <a:stCxn id="9" idx="2"/>
          </p:cNvCxnSpPr>
          <p:nvPr/>
        </p:nvCxnSpPr>
        <p:spPr>
          <a:xfrm>
            <a:off x="1068222" y="5538031"/>
            <a:ext cx="871110" cy="54938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83820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218479" y="4208545"/>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738664"/>
              </a:xfrm>
              <a:prstGeom prst="rect">
                <a:avLst/>
              </a:prstGeom>
              <a:noFill/>
            </p:spPr>
            <p:txBody>
              <a:bodyPr wrap="square" rtlCol="0">
                <a:spAutoFit/>
              </a:bodyPr>
              <a:lstStyle/>
              <a:p>
                <a:pPr algn="ctr"/>
                <a:r>
                  <a:rPr lang="pt-BR" sz="1400" dirty="0"/>
                  <a:t>A derivada é no máximo igual a 1 quando </a:t>
                </a:r>
                <a14:m>
                  <m:oMath xmlns:m="http://schemas.openxmlformats.org/officeDocument/2006/math">
                    <m:r>
                      <a:rPr lang="pt-BR" sz="1400" b="0" i="1" smtClean="0">
                        <a:latin typeface="Cambria Math" panose="02040503050406030204" pitchFamily="18" charset="0"/>
                      </a:rPr>
                      <m:t>𝑧</m:t>
                    </m:r>
                  </m:oMath>
                </a14:m>
                <a:r>
                  <a:rPr lang="pt-BR" sz="14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738664"/>
              </a:xfrm>
              <a:prstGeom prst="rect">
                <a:avLst/>
              </a:prstGeom>
              <a:blipFill rotWithShape="0">
                <a:blip r:embed="rId6"/>
                <a:stretch>
                  <a:fillRect t="-820" b="-737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600713"/>
            <a:ext cx="1232746" cy="4522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aixaDeTexto 10">
            <a:extLst>
              <a:ext uri="{FF2B5EF4-FFF2-40B4-BE49-F238E27FC236}">
                <a16:creationId xmlns:a16="http://schemas.microsoft.com/office/drawing/2014/main" id="{CCFCC359-B4F8-41A1-B341-4ABBACDCE636}"/>
              </a:ext>
            </a:extLst>
          </p:cNvPr>
          <p:cNvSpPr txBox="1"/>
          <p:nvPr/>
        </p:nvSpPr>
        <p:spPr>
          <a:xfrm>
            <a:off x="4198600" y="4733745"/>
            <a:ext cx="901954" cy="307777"/>
          </a:xfrm>
          <a:prstGeom prst="rect">
            <a:avLst/>
          </a:prstGeom>
          <a:noFill/>
        </p:spPr>
        <p:txBody>
          <a:bodyPr wrap="square" rtlCol="0">
            <a:spAutoFit/>
          </a:bodyPr>
          <a:lstStyle/>
          <a:p>
            <a:pPr algn="ctr"/>
            <a:r>
              <a:rPr lang="en-US" sz="1400" dirty="0" err="1"/>
              <a:t>saturação</a:t>
            </a:r>
            <a:endParaRPr lang="en-US" sz="1400" dirty="0"/>
          </a:p>
        </p:txBody>
      </p:sp>
      <p:sp>
        <p:nvSpPr>
          <p:cNvPr id="12" name="CaixaDeTexto 11">
            <a:extLst>
              <a:ext uri="{FF2B5EF4-FFF2-40B4-BE49-F238E27FC236}">
                <a16:creationId xmlns:a16="http://schemas.microsoft.com/office/drawing/2014/main" id="{2D15771D-561A-4851-BEE3-494320A67726}"/>
              </a:ext>
            </a:extLst>
          </p:cNvPr>
          <p:cNvSpPr txBox="1"/>
          <p:nvPr/>
        </p:nvSpPr>
        <p:spPr>
          <a:xfrm>
            <a:off x="81627" y="5564115"/>
            <a:ext cx="968353" cy="307777"/>
          </a:xfrm>
          <a:prstGeom prst="rect">
            <a:avLst/>
          </a:prstGeom>
          <a:noFill/>
        </p:spPr>
        <p:txBody>
          <a:bodyPr wrap="square" rtlCol="0">
            <a:spAutoFit/>
          </a:bodyPr>
          <a:lstStyle/>
          <a:p>
            <a:r>
              <a:rPr lang="en-US" sz="1400" dirty="0" err="1"/>
              <a:t>saturação</a:t>
            </a:r>
            <a:endParaRPr lang="en-US" sz="1400" dirty="0"/>
          </a:p>
        </p:txBody>
      </p:sp>
      <p:cxnSp>
        <p:nvCxnSpPr>
          <p:cNvPr id="14" name="Conector de Seta Reta 13">
            <a:extLst>
              <a:ext uri="{FF2B5EF4-FFF2-40B4-BE49-F238E27FC236}">
                <a16:creationId xmlns:a16="http://schemas.microsoft.com/office/drawing/2014/main" id="{5C617E03-F638-4320-8FDA-A6A62315797C}"/>
              </a:ext>
            </a:extLst>
          </p:cNvPr>
          <p:cNvCxnSpPr>
            <a:cxnSpLocks/>
          </p:cNvCxnSpPr>
          <p:nvPr/>
        </p:nvCxnSpPr>
        <p:spPr>
          <a:xfrm flipH="1" flipV="1">
            <a:off x="385380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9F0A5C87-8500-4308-83F7-0C62ED06739C}"/>
              </a:ext>
            </a:extLst>
          </p:cNvPr>
          <p:cNvCxnSpPr>
            <a:cxnSpLocks/>
            <a:stCxn id="12" idx="2"/>
          </p:cNvCxnSpPr>
          <p:nvPr/>
        </p:nvCxnSpPr>
        <p:spPr>
          <a:xfrm>
            <a:off x="565804" y="5871892"/>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14291</TotalTime>
  <Words>4066</Words>
  <Application>Microsoft Office PowerPoint</Application>
  <PresentationFormat>Widescreen</PresentationFormat>
  <Paragraphs>284</Paragraphs>
  <Slides>26</Slides>
  <Notes>18</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1264</cp:revision>
  <dcterms:created xsi:type="dcterms:W3CDTF">2020-04-06T23:46:10Z</dcterms:created>
  <dcterms:modified xsi:type="dcterms:W3CDTF">2022-05-12T22:05:18Z</dcterms:modified>
</cp:coreProperties>
</file>