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6"/>
  </p:notesMasterIdLst>
  <p:sldIdLst>
    <p:sldId id="300" r:id="rId2"/>
    <p:sldId id="292" r:id="rId3"/>
    <p:sldId id="372" r:id="rId4"/>
    <p:sldId id="374" r:id="rId5"/>
    <p:sldId id="375" r:id="rId6"/>
    <p:sldId id="377" r:id="rId7"/>
    <p:sldId id="379" r:id="rId8"/>
    <p:sldId id="380" r:id="rId9"/>
    <p:sldId id="381" r:id="rId10"/>
    <p:sldId id="376" r:id="rId11"/>
    <p:sldId id="373" r:id="rId12"/>
    <p:sldId id="382" r:id="rId13"/>
    <p:sldId id="384" r:id="rId14"/>
    <p:sldId id="383" r:id="rId15"/>
    <p:sldId id="386" r:id="rId16"/>
    <p:sldId id="385" r:id="rId17"/>
    <p:sldId id="388" r:id="rId18"/>
    <p:sldId id="387" r:id="rId19"/>
    <p:sldId id="389" r:id="rId20"/>
    <p:sldId id="391" r:id="rId21"/>
    <p:sldId id="392" r:id="rId22"/>
    <p:sldId id="359" r:id="rId23"/>
    <p:sldId id="394" r:id="rId24"/>
    <p:sldId id="529" r:id="rId25"/>
    <p:sldId id="530" r:id="rId26"/>
    <p:sldId id="535" r:id="rId27"/>
    <p:sldId id="393" r:id="rId28"/>
    <p:sldId id="491" r:id="rId29"/>
    <p:sldId id="492" r:id="rId30"/>
    <p:sldId id="539" r:id="rId31"/>
    <p:sldId id="543" r:id="rId32"/>
    <p:sldId id="360" r:id="rId33"/>
    <p:sldId id="313" r:id="rId34"/>
    <p:sldId id="314" r:id="rId35"/>
    <p:sldId id="315" r:id="rId36"/>
    <p:sldId id="316" r:id="rId37"/>
    <p:sldId id="364" r:id="rId38"/>
    <p:sldId id="363" r:id="rId39"/>
    <p:sldId id="269" r:id="rId40"/>
    <p:sldId id="303" r:id="rId41"/>
    <p:sldId id="271" r:id="rId42"/>
    <p:sldId id="365" r:id="rId43"/>
    <p:sldId id="369" r:id="rId44"/>
    <p:sldId id="370" r:id="rId45"/>
  </p:sldIdLst>
  <p:sldSz cx="12192000" cy="6858000"/>
  <p:notesSz cx="6858000" cy="91440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AA003B23-3076-49E1-A7F6-EF54F478ED00}" v="22" dt="2021-05-31T18:22:44.83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19" autoAdjust="0"/>
    <p:restoredTop sz="85961" autoAdjust="0"/>
  </p:normalViewPr>
  <p:slideViewPr>
    <p:cSldViewPr snapToGrid="0">
      <p:cViewPr varScale="1">
        <p:scale>
          <a:sx n="95" d="100"/>
          <a:sy n="95" d="100"/>
        </p:scale>
        <p:origin x="119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51"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notesMaster" Target="notesMasters/notes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AA003B23-3076-49E1-A7F6-EF54F478ED00}"/>
    <pc:docChg chg="modSld">
      <pc:chgData name="Felipe Augusto Pereira de Figueiredo" userId="e1771b70d906f94b" providerId="Windows Live" clId="Web-{AA003B23-3076-49E1-A7F6-EF54F478ED00}" dt="2021-05-31T18:22:41.788" v="7" actId="20577"/>
      <pc:docMkLst>
        <pc:docMk/>
      </pc:docMkLst>
      <pc:sldChg chg="modSp">
        <pc:chgData name="Felipe Augusto Pereira de Figueiredo" userId="e1771b70d906f94b" providerId="Windows Live" clId="Web-{AA003B23-3076-49E1-A7F6-EF54F478ED00}" dt="2021-05-31T18:22:41.788" v="7" actId="20577"/>
        <pc:sldMkLst>
          <pc:docMk/>
          <pc:sldMk cId="29378494" sldId="289"/>
        </pc:sldMkLst>
        <pc:spChg chg="mod">
          <ac:chgData name="Felipe Augusto Pereira de Figueiredo" userId="e1771b70d906f94b" providerId="Windows Live" clId="Web-{AA003B23-3076-49E1-A7F6-EF54F478ED00}" dt="2021-05-31T18:22:41.788" v="7" actId="20577"/>
          <ac:spMkLst>
            <pc:docMk/>
            <pc:sldMk cId="29378494" sldId="289"/>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pt-BR"/>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3C82C08-3EFC-4473-8294-F0E229C19EFF}" type="datetimeFigureOut">
              <a:rPr lang="pt-BR" smtClean="0"/>
              <a:t>29/10/2023</a:t>
            </a:fld>
            <a:endParaRPr lang="pt-BR"/>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pt-BR"/>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pt-B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30A2A4-8C14-4B1A-AD48-7B6401078BF7}" type="slidenum">
              <a:rPr lang="pt-BR" smtClean="0"/>
              <a:t>‹nº›</a:t>
            </a:fld>
            <a:endParaRPr lang="pt-BR"/>
          </a:p>
        </p:txBody>
      </p:sp>
    </p:spTree>
    <p:extLst>
      <p:ext uri="{BB962C8B-B14F-4D97-AF65-F5344CB8AC3E}">
        <p14:creationId xmlns:p14="http://schemas.microsoft.com/office/powerpoint/2010/main" val="300813662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en.wikipedia.org/wiki/Vanishing_gradient_problem"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3" Type="http://schemas.openxmlformats.org/officeDocument/2006/relationships/hyperlink" Target="https://en.wikipedia.org/wiki/Activation_function#Comparison_of_activation_functions"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stats.stackexchange.com/questions/126238/what-are-the-advantages-of-relu-over-sigmoid-function-in-deep-neural-networks#:~:text=The%20main%20reason%20why%20ReLu,deep%20network%20with%20sigmoid%20activation." TargetMode="External"/><Relationship Id="rId2" Type="http://schemas.openxmlformats.org/officeDocument/2006/relationships/slide" Target="../slides/slide30.xml"/><Relationship Id="rId1" Type="http://schemas.openxmlformats.org/officeDocument/2006/relationships/notesMaster" Target="../notesMasters/notesMaster1.xml"/><Relationship Id="rId4" Type="http://schemas.openxmlformats.org/officeDocument/2006/relationships/hyperlink" Target="http://www.cs.toronto.edu/~fritz/absps/imagenet.pdf" TargetMode="Externa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423429293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11</a:t>
            </a:fld>
            <a:endParaRPr lang="pt-BR"/>
          </a:p>
        </p:txBody>
      </p:sp>
    </p:spTree>
    <p:extLst>
      <p:ext uri="{BB962C8B-B14F-4D97-AF65-F5344CB8AC3E}">
        <p14:creationId xmlns:p14="http://schemas.microsoft.com/office/powerpoint/2010/main" val="242993338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12</a:t>
            </a:fld>
            <a:endParaRPr lang="pt-BR"/>
          </a:p>
        </p:txBody>
      </p:sp>
    </p:spTree>
    <p:extLst>
      <p:ext uri="{BB962C8B-B14F-4D97-AF65-F5344CB8AC3E}">
        <p14:creationId xmlns:p14="http://schemas.microsoft.com/office/powerpoint/2010/main" val="320392147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Não se utiliza a </a:t>
            </a:r>
            <a:r>
              <a:rPr lang="pt-BR" b="1" i="1" dirty="0"/>
              <a:t>função degrau</a:t>
            </a:r>
            <a:r>
              <a:rPr lang="pt-BR" dirty="0"/>
              <a:t> como função de ativação em </a:t>
            </a:r>
            <a:r>
              <a:rPr lang="pt-BR" dirty="0" err="1"/>
              <a:t>MLPs</a:t>
            </a:r>
            <a:r>
              <a:rPr lang="pt-BR" baseline="0" dirty="0"/>
              <a:t> pois ela tem derivada igual a 0 para todos os valores exceto em 0, onde ela é indeterminada.</a:t>
            </a:r>
            <a:endParaRPr lang="pt-BR" dirty="0"/>
          </a:p>
          <a:p>
            <a:endParaRPr lang="pt-BR" dirty="0"/>
          </a:p>
          <a:p>
            <a:endParaRPr lang="pt-BR" dirty="0"/>
          </a:p>
          <a:p>
            <a:r>
              <a:rPr lang="pt-BR" dirty="0"/>
              <a:t>A derivada será importante, como veremos, no processo de aprendizado da rede neural.</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13</a:t>
            </a:fld>
            <a:endParaRPr lang="pt-BR"/>
          </a:p>
        </p:txBody>
      </p:sp>
    </p:spTree>
    <p:extLst>
      <p:ext uri="{BB962C8B-B14F-4D97-AF65-F5344CB8AC3E}">
        <p14:creationId xmlns:p14="http://schemas.microsoft.com/office/powerpoint/2010/main" val="252643877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14</a:t>
            </a:fld>
            <a:endParaRPr lang="pt-BR"/>
          </a:p>
        </p:txBody>
      </p:sp>
    </p:spTree>
    <p:extLst>
      <p:ext uri="{BB962C8B-B14F-4D97-AF65-F5344CB8AC3E}">
        <p14:creationId xmlns:p14="http://schemas.microsoft.com/office/powerpoint/2010/main" val="41275867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OBS</a:t>
            </a:r>
            <a:r>
              <a:rPr lang="pt-BR" dirty="0"/>
              <a:t>.: As funções de ativação logística e tangente hiperbólica não podem ser usadas em redes neurais profundas devido ao problema do desvanecimento do gradiente.</a:t>
            </a: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hlinkClick r:id="rId3"/>
              </a:rPr>
              <a:t>https://en.wikipedia.org/wiki/Vanishing_gradient_problem</a:t>
            </a:r>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15</a:t>
            </a:fld>
            <a:endParaRPr lang="pt-BR"/>
          </a:p>
        </p:txBody>
      </p:sp>
    </p:spTree>
    <p:extLst>
      <p:ext uri="{BB962C8B-B14F-4D97-AF65-F5344CB8AC3E}">
        <p14:creationId xmlns:p14="http://schemas.microsoft.com/office/powerpoint/2010/main" val="123888165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17</a:t>
            </a:fld>
            <a:endParaRPr lang="pt-BR"/>
          </a:p>
        </p:txBody>
      </p:sp>
    </p:spTree>
    <p:extLst>
      <p:ext uri="{BB962C8B-B14F-4D97-AF65-F5344CB8AC3E}">
        <p14:creationId xmlns:p14="http://schemas.microsoft.com/office/powerpoint/2010/main" val="10199444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18</a:t>
            </a:fld>
            <a:endParaRPr lang="pt-BR"/>
          </a:p>
        </p:txBody>
      </p:sp>
    </p:spTree>
    <p:extLst>
      <p:ext uri="{BB962C8B-B14F-4D97-AF65-F5344CB8AC3E}">
        <p14:creationId xmlns:p14="http://schemas.microsoft.com/office/powerpoint/2010/main" val="154522270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O </a:t>
            </a:r>
            <a:r>
              <a:rPr lang="pt-BR" b="1" i="1" dirty="0"/>
              <a:t>algoritmo de retropropagação  </a:t>
            </a:r>
            <a:r>
              <a:rPr lang="pt-BR" dirty="0"/>
              <a:t>propaga o erro da saída para as camadas anteriores através da regra da cadeia.</a:t>
            </a:r>
          </a:p>
          <a:p>
            <a:endParaRPr lang="pt-BR" dirty="0"/>
          </a:p>
          <a:p>
            <a:endParaRPr lang="pt-BR" dirty="0"/>
          </a:p>
          <a:p>
            <a:r>
              <a:rPr lang="pt-BR" dirty="0"/>
              <a:t>Referências:</a:t>
            </a:r>
          </a:p>
          <a:p>
            <a:r>
              <a:rPr lang="pt-BR" dirty="0"/>
              <a:t>[1] https://www.kaggle.com/getting-started/118228</a:t>
            </a:r>
          </a:p>
          <a:p>
            <a:r>
              <a:rPr lang="pt-BR" dirty="0"/>
              <a:t>[2] https://medium.com/analytics-vidhya/how-batch-normalization-and-relu-solve-vanishing-gradients-3f1a8ace1c88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19</a:t>
            </a:fld>
            <a:endParaRPr lang="pt-BR"/>
          </a:p>
        </p:txBody>
      </p:sp>
    </p:spTree>
    <p:extLst>
      <p:ext uri="{BB962C8B-B14F-4D97-AF65-F5344CB8AC3E}">
        <p14:creationId xmlns:p14="http://schemas.microsoft.com/office/powerpoint/2010/main" val="33238065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20</a:t>
            </a:fld>
            <a:endParaRPr lang="pt-BR"/>
          </a:p>
        </p:txBody>
      </p:sp>
    </p:spTree>
    <p:extLst>
      <p:ext uri="{BB962C8B-B14F-4D97-AF65-F5344CB8AC3E}">
        <p14:creationId xmlns:p14="http://schemas.microsoft.com/office/powerpoint/2010/main" val="316321665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problema é que, em alguns casos, o gradiente será extremamente pequeno, evitando efetivamente que o peso mude de valor. </a:t>
            </a:r>
          </a:p>
          <a:p>
            <a:r>
              <a:rPr lang="pt-BR" dirty="0"/>
              <a:t>Na pior das hipóteses, isso pode impedir completamente o treinamento adicional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t>
            </a:r>
            <a:r>
              <a:rPr lang="pt-BR" sz="1200" b="0" i="0" kern="1200" dirty="0" err="1">
                <a:solidFill>
                  <a:schemeClr val="tx1"/>
                </a:solidFill>
                <a:effectLst/>
                <a:latin typeface="+mn-lt"/>
                <a:ea typeface="+mn-ea"/>
                <a:cs typeface="+mn-cs"/>
              </a:rPr>
              <a:t>apr</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a:t>
            </a:r>
            <a:r>
              <a:rPr lang="pt-BR" dirty="0" err="1"/>
              <a:t>inferiores</a:t>
            </a:r>
            <a:r>
              <a:rPr lang="pt-BR" sz="1200" b="0" i="0" kern="1200" dirty="0" err="1">
                <a:solidFill>
                  <a:schemeClr val="tx1"/>
                </a:solidFill>
                <a:effectLst/>
                <a:latin typeface="+mn-lt"/>
                <a:ea typeface="+mn-ea"/>
                <a:cs typeface="+mn-cs"/>
              </a:rPr>
              <a:t>endem</a:t>
            </a:r>
            <a:r>
              <a:rPr lang="pt-BR" sz="1200" b="0" i="0" kern="1200" dirty="0">
                <a:solidFill>
                  <a:schemeClr val="tx1"/>
                </a:solidFill>
                <a:effectLst/>
                <a:latin typeface="+mn-lt"/>
                <a:ea typeface="+mn-ea"/>
                <a:cs typeface="+mn-cs"/>
              </a:rPr>
              <a:t> muito mais lentamente que os neurônios nas camadas posteriores.</a:t>
            </a:r>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21</a:t>
            </a:fld>
            <a:endParaRPr lang="pt-BR"/>
          </a:p>
        </p:txBody>
      </p:sp>
    </p:spTree>
    <p:extLst>
      <p:ext uri="{BB962C8B-B14F-4D97-AF65-F5344CB8AC3E}">
        <p14:creationId xmlns:p14="http://schemas.microsoft.com/office/powerpoint/2010/main" val="5790368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Frank </a:t>
            </a:r>
            <a:r>
              <a:rPr lang="pt-BR" sz="1200" b="0" i="0" kern="1200" dirty="0" err="1">
                <a:solidFill>
                  <a:schemeClr val="tx1"/>
                </a:solidFill>
                <a:effectLst/>
                <a:latin typeface="+mn-lt"/>
                <a:ea typeface="+mn-ea"/>
                <a:cs typeface="+mn-cs"/>
              </a:rPr>
              <a:t>Rosenblatt</a:t>
            </a:r>
            <a:r>
              <a:rPr lang="pt-BR" sz="1200" b="0" i="0" kern="1200" baseline="0" dirty="0">
                <a:solidFill>
                  <a:schemeClr val="tx1"/>
                </a:solidFill>
                <a:effectLst/>
                <a:latin typeface="+mn-lt"/>
                <a:ea typeface="+mn-ea"/>
                <a:cs typeface="+mn-cs"/>
              </a:rPr>
              <a:t> introduziu o </a:t>
            </a:r>
            <a:r>
              <a:rPr lang="pt-BR" sz="1200" b="0" i="0" kern="1200" baseline="0" dirty="0" err="1">
                <a:solidFill>
                  <a:schemeClr val="tx1"/>
                </a:solidFill>
                <a:effectLst/>
                <a:latin typeface="+mn-lt"/>
                <a:ea typeface="+mn-ea"/>
                <a:cs typeface="+mn-cs"/>
              </a:rPr>
              <a:t>perceptron</a:t>
            </a:r>
            <a:r>
              <a:rPr lang="pt-BR" sz="1200" b="0" i="0" kern="1200" baseline="0" dirty="0">
                <a:solidFill>
                  <a:schemeClr val="tx1"/>
                </a:solidFill>
                <a:effectLst/>
                <a:latin typeface="+mn-lt"/>
                <a:ea typeface="+mn-ea"/>
                <a:cs typeface="+mn-cs"/>
              </a:rPr>
              <a:t>, que propôs mudanças em cima do modelo de MP como pesos sinápticos, valores de entrada reais e um método para treinamento do modelo.</a:t>
            </a:r>
          </a:p>
          <a:p>
            <a:endParaRPr lang="pt-BR" sz="1200" b="0" i="0" kern="1200" baseline="0" dirty="0">
              <a:solidFill>
                <a:schemeClr val="tx1"/>
              </a:solidFill>
              <a:effectLst/>
              <a:latin typeface="+mn-lt"/>
              <a:ea typeface="+mn-ea"/>
              <a:cs typeface="+mn-cs"/>
            </a:endParaRPr>
          </a:p>
          <a:p>
            <a:r>
              <a:rPr lang="pt-BR" dirty="0" err="1"/>
              <a:t>Perceptron</a:t>
            </a:r>
            <a:r>
              <a:rPr lang="pt-BR" dirty="0"/>
              <a:t> é semelhante ao </a:t>
            </a:r>
            <a:r>
              <a:rPr lang="pt-BR" dirty="0" err="1"/>
              <a:t>regressor</a:t>
            </a:r>
            <a:r>
              <a:rPr lang="pt-BR" dirty="0"/>
              <a:t> logístico</a:t>
            </a:r>
            <a:r>
              <a:rPr lang="pt-BR" baseline="0" dirty="0"/>
              <a:t> quando se usa a função degrau como função de limiar de decisão.</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a:t>
            </a:fld>
            <a:endParaRPr lang="pt-BR"/>
          </a:p>
        </p:txBody>
      </p:sp>
    </p:spTree>
    <p:extLst>
      <p:ext uri="{BB962C8B-B14F-4D97-AF65-F5344CB8AC3E}">
        <p14:creationId xmlns:p14="http://schemas.microsoft.com/office/powerpoint/2010/main" val="5949650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O problema é que, em alguns casos, o gradiente em camadas iniciais será extremamente pequeno, fazendo</a:t>
            </a:r>
            <a:r>
              <a:rPr lang="pt-BR" baseline="0" dirty="0"/>
              <a:t> com </a:t>
            </a:r>
            <a:r>
              <a:rPr lang="pt-BR" dirty="0"/>
              <a:t>que os pesos desta camada praticamente não mudem de valor. </a:t>
            </a:r>
          </a:p>
          <a:p>
            <a:endParaRPr lang="pt-BR" dirty="0"/>
          </a:p>
          <a:p>
            <a:r>
              <a:rPr lang="pt-BR" dirty="0"/>
              <a:t>Na pior das hipóteses, isso pode impedir completamente o aprendizado da rede neural.</a:t>
            </a:r>
          </a:p>
          <a:p>
            <a:r>
              <a:rPr lang="pt-BR" sz="1200" b="0" i="0" kern="1200" dirty="0">
                <a:solidFill>
                  <a:schemeClr val="tx1"/>
                </a:solidFill>
                <a:effectLst/>
                <a:latin typeface="+mn-lt"/>
                <a:ea typeface="+mn-ea"/>
                <a:cs typeface="+mn-cs"/>
              </a:rPr>
              <a:t>Temos aqui uma observação importante: em pelo menos algumas redes neurais profundas, o gradiente tende a diminuir à medida que nos movemos para trás através das camadas ocultas. Isso significa que os neurônios nas camadas anteriores aprendem</a:t>
            </a:r>
            <a:r>
              <a:rPr lang="pt-BR" sz="1200" b="0" i="0" kern="1200" baseline="0" dirty="0">
                <a:solidFill>
                  <a:schemeClr val="tx1"/>
                </a:solidFill>
                <a:effectLst/>
                <a:latin typeface="+mn-lt"/>
                <a:ea typeface="+mn-ea"/>
                <a:cs typeface="+mn-cs"/>
              </a:rPr>
              <a:t> mais vagarosamente ou nem aprendem.</a:t>
            </a:r>
            <a:endParaRPr lang="pt-BR" sz="1200" b="0" i="0" kern="1200" dirty="0">
              <a:solidFill>
                <a:schemeClr val="tx1"/>
              </a:solidFill>
              <a:effectLst/>
              <a:latin typeface="+mn-lt"/>
              <a:ea typeface="+mn-ea"/>
              <a:cs typeface="+mn-cs"/>
            </a:endParaRPr>
          </a:p>
          <a:p>
            <a:endParaRPr lang="pt-BR" sz="1200" b="0" i="0" kern="1200" dirty="0">
              <a:solidFill>
                <a:schemeClr val="tx1"/>
              </a:solidFill>
              <a:effectLst/>
              <a:latin typeface="+mn-lt"/>
              <a:ea typeface="+mn-ea"/>
              <a:cs typeface="+mn-cs"/>
            </a:endParaRPr>
          </a:p>
          <a:p>
            <a:r>
              <a:rPr lang="pt-BR" dirty="0"/>
              <a:t>o gradiente é multiplicado várias vezes com o algoritmo da </a:t>
            </a:r>
            <a:r>
              <a:rPr lang="pt-BR" b="1" i="1" dirty="0"/>
              <a:t>retropropagação</a:t>
            </a:r>
            <a:r>
              <a:rPr lang="pt-BR" dirty="0"/>
              <a:t>, o que faz com que o gradiente se torne menor para as camadas inferiores, levando a uma mudança muito pequena ou até mesmo nenhuma mudança nos pesos das camadas inferiores</a:t>
            </a:r>
            <a:r>
              <a:rPr lang="pt-BR" sz="1200" b="0" i="0" kern="1200" dirty="0">
                <a:solidFill>
                  <a:schemeClr val="tx1"/>
                </a:solidFill>
                <a:effectLst/>
                <a:latin typeface="+mn-lt"/>
                <a:ea typeface="+mn-ea"/>
                <a:cs typeface="+mn-cs"/>
              </a:rPr>
              <a:t>endem muito mais lentamente que os neurônios nas camadas posteriores.</a:t>
            </a:r>
          </a:p>
          <a:p>
            <a:endParaRPr lang="pt-BR" sz="1200" b="0" i="0" kern="1200" dirty="0">
              <a:solidFill>
                <a:schemeClr val="tx1"/>
              </a:solidFill>
              <a:effectLst/>
              <a:latin typeface="+mn-lt"/>
              <a:ea typeface="+mn-ea"/>
              <a:cs typeface="+mn-cs"/>
            </a:endParaRPr>
          </a:p>
          <a:p>
            <a:r>
              <a:rPr lang="pt-BR" dirty="0"/>
              <a:t>Como os gradientes frequentemente se tornam menores até ficarem próximos de zero, os novos pesos do modelo (das camadas iniciais) serão praticamente idênticos aos pesos antigos sem nenhuma atualização. Como resultado, o algoritmo do gradiente descendente nunca converge para a solução ótima.</a:t>
            </a:r>
          </a:p>
        </p:txBody>
      </p:sp>
      <p:sp>
        <p:nvSpPr>
          <p:cNvPr id="4" name="Slide Number Placeholder 3"/>
          <p:cNvSpPr>
            <a:spLocks noGrp="1"/>
          </p:cNvSpPr>
          <p:nvPr>
            <p:ph type="sldNum" sz="quarter" idx="10"/>
          </p:nvPr>
        </p:nvSpPr>
        <p:spPr/>
        <p:txBody>
          <a:bodyPr/>
          <a:lstStyle/>
          <a:p>
            <a:fld id="{F430A2A4-8C14-4B1A-AD48-7B6401078BF7}" type="slidenum">
              <a:rPr lang="pt-BR" smtClean="0"/>
              <a:t>22</a:t>
            </a:fld>
            <a:endParaRPr lang="pt-BR"/>
          </a:p>
        </p:txBody>
      </p:sp>
    </p:spTree>
    <p:extLst>
      <p:ext uri="{BB962C8B-B14F-4D97-AF65-F5344CB8AC3E}">
        <p14:creationId xmlns:p14="http://schemas.microsoft.com/office/powerpoint/2010/main" val="185076680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23</a:t>
            </a:fld>
            <a:endParaRPr lang="pt-BR"/>
          </a:p>
        </p:txBody>
      </p:sp>
    </p:spTree>
    <p:extLst>
      <p:ext uri="{BB962C8B-B14F-4D97-AF65-F5344CB8AC3E}">
        <p14:creationId xmlns:p14="http://schemas.microsoft.com/office/powerpoint/2010/main" val="271050197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24</a:t>
            </a:fld>
            <a:endParaRPr lang="pt-BR"/>
          </a:p>
        </p:txBody>
      </p:sp>
    </p:spTree>
    <p:extLst>
      <p:ext uri="{BB962C8B-B14F-4D97-AF65-F5344CB8AC3E}">
        <p14:creationId xmlns:p14="http://schemas.microsoft.com/office/powerpoint/2010/main" val="153041379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en-US" sz="1200" b="0" i="0" kern="1200" dirty="0">
                <a:solidFill>
                  <a:schemeClr val="tx1"/>
                </a:solidFill>
                <a:effectLst/>
                <a:latin typeface="+mn-lt"/>
                <a:ea typeface="+mn-ea"/>
                <a:cs typeface="+mn-cs"/>
              </a:rPr>
              <a:t>In some cases, the opposite</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can happen: the gradients can grow bigger and bigger, so many layers get insanely</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large weight updates and the algorithm diverges. This is the </a:t>
            </a:r>
            <a:r>
              <a:rPr lang="en-US" sz="1200" b="0" i="1" kern="1200" dirty="0">
                <a:solidFill>
                  <a:schemeClr val="tx1"/>
                </a:solidFill>
                <a:effectLst/>
                <a:latin typeface="+mn-lt"/>
                <a:ea typeface="+mn-ea"/>
                <a:cs typeface="+mn-cs"/>
              </a:rPr>
              <a:t>exploding gradients </a:t>
            </a:r>
            <a:r>
              <a:rPr lang="en-US" sz="1200" b="0" i="0" kern="1200" dirty="0">
                <a:solidFill>
                  <a:schemeClr val="tx1"/>
                </a:solidFill>
                <a:effectLst/>
                <a:latin typeface="+mn-lt"/>
                <a:ea typeface="+mn-ea"/>
                <a:cs typeface="+mn-cs"/>
              </a:rPr>
              <a:t>problem, which is mostly encountered in recurrent neural networks (see Chapter 14).</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More generally, deep neural networks suffer from unstable gradients; different layers</a:t>
            </a:r>
            <a:r>
              <a:rPr lang="en-US" sz="1200" b="0" i="0" kern="1200" baseline="0" dirty="0">
                <a:solidFill>
                  <a:schemeClr val="tx1"/>
                </a:solidFill>
                <a:effectLst/>
                <a:latin typeface="+mn-lt"/>
                <a:ea typeface="+mn-ea"/>
                <a:cs typeface="+mn-cs"/>
              </a:rPr>
              <a:t> </a:t>
            </a:r>
            <a:r>
              <a:rPr lang="en-US" sz="1200" b="0" i="0" kern="1200" dirty="0">
                <a:solidFill>
                  <a:schemeClr val="tx1"/>
                </a:solidFill>
                <a:effectLst/>
                <a:latin typeface="+mn-lt"/>
                <a:ea typeface="+mn-ea"/>
                <a:cs typeface="+mn-cs"/>
              </a:rPr>
              <a:t>may learn at widely different speeds.</a:t>
            </a:r>
            <a:r>
              <a:rPr lang="en-US" dirty="0"/>
              <a:t> </a:t>
            </a:r>
            <a:br>
              <a:rPr lang="en-US"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25</a:t>
            </a:fld>
            <a:endParaRPr lang="pt-BR"/>
          </a:p>
        </p:txBody>
      </p:sp>
    </p:spTree>
    <p:extLst>
      <p:ext uri="{BB962C8B-B14F-4D97-AF65-F5344CB8AC3E}">
        <p14:creationId xmlns:p14="http://schemas.microsoft.com/office/powerpoint/2010/main" val="307416212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A explosão do gradiente (em inglês, "</a:t>
            </a:r>
            <a:r>
              <a:rPr lang="pt-BR" sz="1200" b="0" i="0" kern="1200" dirty="0" err="1">
                <a:solidFill>
                  <a:schemeClr val="tx1"/>
                </a:solidFill>
                <a:effectLst/>
                <a:latin typeface="+mn-lt"/>
                <a:ea typeface="+mn-ea"/>
                <a:cs typeface="+mn-cs"/>
              </a:rPr>
              <a:t>gradient</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explosion</a:t>
            </a:r>
            <a:r>
              <a:rPr lang="pt-BR" sz="1200" b="0" i="0" kern="1200" dirty="0">
                <a:solidFill>
                  <a:schemeClr val="tx1"/>
                </a:solidFill>
                <a:effectLst/>
                <a:latin typeface="+mn-lt"/>
                <a:ea typeface="+mn-ea"/>
                <a:cs typeface="+mn-cs"/>
              </a:rPr>
              <a:t>") é um problema que pode ocorrer durante o treinamento de redes neurais, especificamente durante o processo de retropropagação (</a:t>
            </a:r>
            <a:r>
              <a:rPr lang="pt-BR" sz="1200" b="0" i="0" kern="1200" dirty="0" err="1">
                <a:solidFill>
                  <a:schemeClr val="tx1"/>
                </a:solidFill>
                <a:effectLst/>
                <a:latin typeface="+mn-lt"/>
                <a:ea typeface="+mn-ea"/>
                <a:cs typeface="+mn-cs"/>
              </a:rPr>
              <a:t>backpropagation</a:t>
            </a:r>
            <a:r>
              <a:rPr lang="pt-BR" sz="1200" b="0" i="0" kern="1200" dirty="0">
                <a:solidFill>
                  <a:schemeClr val="tx1"/>
                </a:solidFill>
                <a:effectLst/>
                <a:latin typeface="+mn-lt"/>
                <a:ea typeface="+mn-ea"/>
                <a:cs typeface="+mn-cs"/>
              </a:rPr>
              <a:t>). Esse problema ocorre quando os gradientes das funções de perda em relação aos pesos da rede neural se tornam muito grandes à medida que são propagados para camadas anteriores da rede durante o treinamento. Consequentemente, os pesos da rede podem sofrer atualizações extremamente grandes, o que leva a instabilidades numéricas e a um treinamento ineficaz ou até mesmo ao colapso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o oposto do problema do desaparecimento do gradiente, em que os gradientes se tornam muito pequenos à medida que são propagados para camadas anteriores, dificultando o treinamento de camadas profundas.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As principais causas da explosão do gradiente incluem:</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**Redes Profundas**: Quanto mais profunda for a rede neural, maior a probabilidade de ocorrer a explosão do gradiente, uma vez que os gradientes podem se acumular (aumentar) ao retroceder pelas camadas.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**Inicialização de Pesos**: Inicializações inadequadas dos pesos da rede podem contribuir para o problema. Se os pesos iniciais forem muito grandes, os gradientes podem se tornar grandes desde o início do treinamento.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**Taxa de Aprendizado**: Taxas de aprendizado muito altas podem agravar o problema, pois as atualizações de peso são mais amplificadas.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Para mitigar a explosão do gradiente, podem ser adotadas as seguintes técnicas: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1. **Clipping de Gradiente**: Uma abordagem comum é aplicar o clipping (limitação) dos gradientes. Isso envolve definir um limite superior para os gradientes durante a retropropagação. Se um gradiente exceder esse limite, ele é reduzido para o limite.</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2. **Normalização em lote (Batch </a:t>
            </a:r>
            <a:r>
              <a:rPr lang="pt-BR" sz="1200" b="0" i="0" kern="1200" dirty="0" err="1">
                <a:solidFill>
                  <a:schemeClr val="tx1"/>
                </a:solidFill>
                <a:effectLst/>
                <a:latin typeface="+mn-lt"/>
                <a:ea typeface="+mn-ea"/>
                <a:cs typeface="+mn-cs"/>
              </a:rPr>
              <a:t>Normalization</a:t>
            </a:r>
            <a:r>
              <a:rPr lang="pt-BR" sz="1200" b="0" i="0" kern="1200" dirty="0">
                <a:solidFill>
                  <a:schemeClr val="tx1"/>
                </a:solidFill>
                <a:effectLst/>
                <a:latin typeface="+mn-lt"/>
                <a:ea typeface="+mn-ea"/>
                <a:cs typeface="+mn-cs"/>
              </a:rPr>
              <a:t>)**: A normalização em lote é uma técnica que normaliza as ativações das camadas intermediárias da rede durante o treinamento. Isso ajuda a manter os gradientes em uma faixa mais controlada.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3. **Inicialização de Pesos Adequada**: Escolher uma inicialização de peso adequada, como a inicialização He ou a inicialização Xavier, pode reduzir a probabilidade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4. **Taxa de Aprendizado Adaptativa**: Usar otimizadores com taxas de aprendizado adaptativas, como Adam ou </a:t>
            </a:r>
            <a:r>
              <a:rPr lang="pt-BR" sz="1200" b="0" i="0" kern="1200" dirty="0" err="1">
                <a:solidFill>
                  <a:schemeClr val="tx1"/>
                </a:solidFill>
                <a:effectLst/>
                <a:latin typeface="+mn-lt"/>
                <a:ea typeface="+mn-ea"/>
                <a:cs typeface="+mn-cs"/>
              </a:rPr>
              <a:t>RMSprop</a:t>
            </a:r>
            <a:r>
              <a:rPr lang="pt-BR" sz="1200" b="0" i="0" kern="1200" dirty="0">
                <a:solidFill>
                  <a:schemeClr val="tx1"/>
                </a:solidFill>
                <a:effectLst/>
                <a:latin typeface="+mn-lt"/>
                <a:ea typeface="+mn-ea"/>
                <a:cs typeface="+mn-cs"/>
              </a:rPr>
              <a:t>, pode ajudar a controlar as atualizações de peso, mesmo em cenários de gradientes explosivos.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5. **Reduzir a Profundidade da Rede**: Em alguns casos, pode ser útil reduzir a profundidade da rede neural ou simplificar a arquitetura para mitigar o problema.</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A explosão do gradiente é um problema que pode ocorrer em redes neurais profundas e complexas, mas com as técnicas adequadas de regularização e configuração de hiperparâmetros, é possível controlar esse problema e treinar modelos de forma estável.</a:t>
            </a: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26</a:t>
            </a:fld>
            <a:endParaRPr lang="pt-BR"/>
          </a:p>
        </p:txBody>
      </p:sp>
    </p:spTree>
    <p:extLst>
      <p:ext uri="{BB962C8B-B14F-4D97-AF65-F5344CB8AC3E}">
        <p14:creationId xmlns:p14="http://schemas.microsoft.com/office/powerpoint/2010/main" val="21109919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Existem vários</a:t>
            </a:r>
            <a:r>
              <a:rPr lang="pt-BR" baseline="0" dirty="0"/>
              <a:t> outros tipos de funções de ativação, cada uma com suas vantagens e desvantagens.</a:t>
            </a:r>
          </a:p>
          <a:p>
            <a:r>
              <a:rPr lang="pt-BR" baseline="0" dirty="0"/>
              <a:t>O link abaixo contem uma lista com vários tipos de funções de ativação.</a:t>
            </a:r>
          </a:p>
          <a:p>
            <a:r>
              <a:rPr lang="pt-BR" dirty="0">
                <a:hlinkClick r:id="rId3"/>
              </a:rPr>
              <a:t>https://en.wikipedia.org/wiki/Activation_function#Comparison_of_activation_functions</a:t>
            </a:r>
            <a:endParaRPr lang="pt-BR" dirty="0"/>
          </a:p>
          <a:p>
            <a:endParaRPr lang="pt-BR" dirty="0"/>
          </a:p>
          <a:p>
            <a:r>
              <a:rPr lang="pt-BR" dirty="0"/>
              <a:t>Referências</a:t>
            </a:r>
          </a:p>
          <a:p>
            <a:r>
              <a:rPr lang="pt-BR" dirty="0"/>
              <a:t>[1] https://en.wikipedia.org/wiki/Activation_function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27</a:t>
            </a:fld>
            <a:endParaRPr lang="pt-BR"/>
          </a:p>
        </p:txBody>
      </p:sp>
    </p:spTree>
    <p:extLst>
      <p:ext uri="{BB962C8B-B14F-4D97-AF65-F5344CB8AC3E}">
        <p14:creationId xmlns:p14="http://schemas.microsoft.com/office/powerpoint/2010/main" val="143162855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28</a:t>
            </a:fld>
            <a:endParaRPr lang="pt-BR"/>
          </a:p>
        </p:txBody>
      </p:sp>
    </p:spTree>
    <p:extLst>
      <p:ext uri="{BB962C8B-B14F-4D97-AF65-F5344CB8AC3E}">
        <p14:creationId xmlns:p14="http://schemas.microsoft.com/office/powerpoint/2010/main" val="413157972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29</a:t>
            </a:fld>
            <a:endParaRPr lang="pt-BR"/>
          </a:p>
        </p:txBody>
      </p:sp>
    </p:spTree>
    <p:extLst>
      <p:ext uri="{BB962C8B-B14F-4D97-AF65-F5344CB8AC3E}">
        <p14:creationId xmlns:p14="http://schemas.microsoft.com/office/powerpoint/2010/main" val="37925434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0" kern="1200" dirty="0">
                <a:solidFill>
                  <a:schemeClr val="tx1"/>
                </a:solidFill>
                <a:effectLst/>
                <a:latin typeface="+mn-lt"/>
                <a:ea typeface="+mn-ea"/>
                <a:cs typeface="+mn-cs"/>
              </a:rPr>
              <a:t>Para lidar com o</a:t>
            </a:r>
            <a:r>
              <a:rPr lang="pt-BR" sz="1200" b="0" i="0" kern="1200" baseline="0" dirty="0">
                <a:solidFill>
                  <a:schemeClr val="tx1"/>
                </a:solidFill>
                <a:effectLst/>
                <a:latin typeface="+mn-lt"/>
                <a:ea typeface="+mn-ea"/>
                <a:cs typeface="+mn-cs"/>
              </a:rPr>
              <a:t> problema da derivada igual a zero para valores de ativação negativos</a:t>
            </a:r>
            <a:r>
              <a:rPr lang="pt-BR" sz="1200" b="0" i="0" kern="1200" dirty="0">
                <a:solidFill>
                  <a:schemeClr val="tx1"/>
                </a:solidFill>
                <a:effectLst/>
                <a:latin typeface="+mn-lt"/>
                <a:ea typeface="+mn-ea"/>
                <a:cs typeface="+mn-cs"/>
              </a:rPr>
              <a:t>, algumas variações da função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foram propostas, como a </a:t>
            </a:r>
            <a:r>
              <a:rPr lang="pt-BR" sz="1200" b="0" i="0" kern="1200" dirty="0" err="1">
                <a:solidFill>
                  <a:schemeClr val="tx1"/>
                </a:solidFill>
                <a:effectLst/>
                <a:latin typeface="+mn-lt"/>
                <a:ea typeface="+mn-ea"/>
                <a:cs typeface="+mn-cs"/>
              </a:rPr>
              <a:t>Leaky</a:t>
            </a:r>
            <a:r>
              <a:rPr lang="pt-BR" sz="1200" b="0" i="0" kern="1200" dirty="0">
                <a:solidFill>
                  <a:schemeClr val="tx1"/>
                </a:solidFill>
                <a:effectLst/>
                <a:latin typeface="+mn-lt"/>
                <a:ea typeface="+mn-ea"/>
                <a:cs typeface="+mn-cs"/>
              </a:rPr>
              <a:t> </a:t>
            </a:r>
            <a:r>
              <a:rPr lang="pt-BR" sz="1200" b="0" i="0" kern="1200" dirty="0" err="1">
                <a:solidFill>
                  <a:schemeClr val="tx1"/>
                </a:solidFill>
                <a:effectLst/>
                <a:latin typeface="+mn-lt"/>
                <a:ea typeface="+mn-ea"/>
                <a:cs typeface="+mn-cs"/>
              </a:rPr>
              <a:t>ReLU</a:t>
            </a:r>
            <a:r>
              <a:rPr lang="pt-BR" sz="1200" b="0" i="0" kern="1200" dirty="0">
                <a:solidFill>
                  <a:schemeClr val="tx1"/>
                </a:solidFill>
                <a:effectLst/>
                <a:latin typeface="+mn-lt"/>
                <a:ea typeface="+mn-ea"/>
                <a:cs typeface="+mn-cs"/>
              </a:rPr>
              <a:t> e a ELU, que tentam preservar o gradiente para entradas negativas. Além disso, técnicas de normalização de batch, </a:t>
            </a:r>
            <a:r>
              <a:rPr lang="pt-BR" sz="1200" b="0" i="0" kern="1200" dirty="0" err="1">
                <a:solidFill>
                  <a:schemeClr val="tx1"/>
                </a:solidFill>
                <a:effectLst/>
                <a:latin typeface="+mn-lt"/>
                <a:ea typeface="+mn-ea"/>
                <a:cs typeface="+mn-cs"/>
              </a:rPr>
              <a:t>dropout</a:t>
            </a:r>
            <a:r>
              <a:rPr lang="pt-BR" sz="1200" b="0" i="0" kern="1200" dirty="0">
                <a:solidFill>
                  <a:schemeClr val="tx1"/>
                </a:solidFill>
                <a:effectLst/>
                <a:latin typeface="+mn-lt"/>
                <a:ea typeface="+mn-ea"/>
                <a:cs typeface="+mn-cs"/>
              </a:rPr>
              <a:t> e outras técnicas de regularização podem ser usadas para ajudar a mitigar o problema de dissipação do gradiente.</a:t>
            </a:r>
            <a:endParaRPr lang="en-US" dirty="0"/>
          </a:p>
          <a:p>
            <a:endParaRPr lang="en-US" dirty="0"/>
          </a:p>
          <a:p>
            <a:r>
              <a:rPr lang="en-US" dirty="0"/>
              <a:t>What are the advantages of </a:t>
            </a:r>
            <a:r>
              <a:rPr lang="en-US" dirty="0" err="1"/>
              <a:t>ReLU</a:t>
            </a:r>
            <a:r>
              <a:rPr lang="en-US" dirty="0"/>
              <a:t> over sigmoid function in deep neural networks?</a:t>
            </a:r>
            <a:endParaRPr lang="pt-BR" dirty="0"/>
          </a:p>
          <a:p>
            <a:r>
              <a:rPr lang="pt-BR" dirty="0">
                <a:hlinkClick r:id="rId3"/>
              </a:rPr>
              <a:t>https://stats.stackexchange.com/</a:t>
            </a:r>
            <a:r>
              <a:rPr lang="pt-BR" dirty="0" err="1">
                <a:hlinkClick r:id="rId3"/>
              </a:rPr>
              <a:t>questions</a:t>
            </a:r>
            <a:r>
              <a:rPr lang="pt-BR" dirty="0">
                <a:hlinkClick r:id="rId3"/>
              </a:rPr>
              <a:t>/126238/what-are-the-advantages-of-relu-over-sigmoid-function-in-deep-neural-networks#:~:</a:t>
            </a:r>
            <a:r>
              <a:rPr lang="pt-BR" dirty="0" err="1">
                <a:hlinkClick r:id="rId3"/>
              </a:rPr>
              <a:t>text</a:t>
            </a:r>
            <a:r>
              <a:rPr lang="pt-BR" dirty="0">
                <a:hlinkClick r:id="rId3"/>
              </a:rPr>
              <a:t>=The%20main%20reason%20why%20ReLu,deep%20network%20with%20sigmoid%20activation.</a:t>
            </a:r>
            <a:endParaRPr lang="pt-BR" dirty="0"/>
          </a:p>
          <a:p>
            <a:endParaRPr lang="pt-BR" dirty="0"/>
          </a:p>
          <a:p>
            <a:r>
              <a:rPr lang="en-US" sz="1200" b="0" i="0" kern="1200" dirty="0">
                <a:solidFill>
                  <a:schemeClr val="tx1"/>
                </a:solidFill>
                <a:effectLst/>
                <a:latin typeface="+mn-lt"/>
                <a:ea typeface="+mn-ea"/>
                <a:cs typeface="+mn-cs"/>
              </a:rPr>
              <a:t>The problem with the use of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is when the gradient has a value of 0. In such cases, the node is considered as a dead node since the old and new values of the weights remain the same. This situation can be avoided by the use of a leaky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which prevents the gradient from falling to the zero value.</a:t>
            </a:r>
          </a:p>
          <a:p>
            <a:endParaRPr lang="en-US" sz="1200" b="0" i="0" kern="1200" dirty="0">
              <a:solidFill>
                <a:schemeClr val="tx1"/>
              </a:solidFill>
              <a:effectLst/>
              <a:latin typeface="+mn-lt"/>
              <a:ea typeface="+mn-ea"/>
              <a:cs typeface="+mn-cs"/>
            </a:endParaRPr>
          </a:p>
          <a:p>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have one caveat though: they “die” (output zero) when the input to it is negative. This can, in many cases, completely block backpropagation because the gradients will just be zero after one negative value has been inputted to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This would also be an issue if a large negative bias term / constant term is learned — the weighted sum fed into neurons may end up being negative because the positive weights cannot compensate for the significance of the bias term. Negative weights also come to mind, or negative input (or some combination that gives a negative weighted sum). The dead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hence output the same value for almost all of your activities — zero. </a:t>
            </a:r>
            <a:r>
              <a:rPr lang="en-US" sz="1200" b="0" i="0" kern="1200" dirty="0" err="1">
                <a:solidFill>
                  <a:schemeClr val="tx1"/>
                </a:solidFill>
                <a:effectLst/>
                <a:latin typeface="+mn-lt"/>
                <a:ea typeface="+mn-ea"/>
                <a:cs typeface="+mn-cs"/>
              </a:rPr>
              <a:t>ReLUs</a:t>
            </a:r>
            <a:r>
              <a:rPr lang="en-US" sz="1200" b="0" i="0" kern="1200" dirty="0">
                <a:solidFill>
                  <a:schemeClr val="tx1"/>
                </a:solidFill>
                <a:effectLst/>
                <a:latin typeface="+mn-lt"/>
                <a:ea typeface="+mn-ea"/>
                <a:cs typeface="+mn-cs"/>
              </a:rPr>
              <a:t> cannot “recover” from this problem because they will not modify the weights in anyway, since not only is the output for any negative input zero, the </a:t>
            </a:r>
            <a:r>
              <a:rPr lang="en-US" sz="1200" b="1" i="0" kern="1200" dirty="0">
                <a:solidFill>
                  <a:schemeClr val="tx1"/>
                </a:solidFill>
                <a:effectLst/>
                <a:latin typeface="+mn-lt"/>
                <a:ea typeface="+mn-ea"/>
                <a:cs typeface="+mn-cs"/>
              </a:rPr>
              <a:t>derivative </a:t>
            </a:r>
            <a:r>
              <a:rPr lang="en-US" sz="1200" b="0" i="0" kern="1200" dirty="0">
                <a:solidFill>
                  <a:schemeClr val="tx1"/>
                </a:solidFill>
                <a:effectLst/>
                <a:latin typeface="+mn-lt"/>
                <a:ea typeface="+mn-ea"/>
                <a:cs typeface="+mn-cs"/>
              </a:rPr>
              <a:t>is too. No updates will be made to modify the (for example) bias term to be a lesser magnitude of negative such that the neural net can escape from corruption of the entire network. It doesn’t happen </a:t>
            </a:r>
            <a:r>
              <a:rPr lang="en-US" sz="1200" b="0" i="1" kern="1200" dirty="0">
                <a:solidFill>
                  <a:schemeClr val="tx1"/>
                </a:solidFill>
                <a:effectLst/>
                <a:latin typeface="+mn-lt"/>
                <a:ea typeface="+mn-ea"/>
                <a:cs typeface="+mn-cs"/>
              </a:rPr>
              <a:t>all </a:t>
            </a:r>
            <a:r>
              <a:rPr lang="en-US" sz="1200" b="0" i="0" kern="1200" dirty="0">
                <a:solidFill>
                  <a:schemeClr val="tx1"/>
                </a:solidFill>
                <a:effectLst/>
                <a:latin typeface="+mn-lt"/>
                <a:ea typeface="+mn-ea"/>
                <a:cs typeface="+mn-cs"/>
              </a:rPr>
              <a:t>that often that the weighted sum ends up negative, though; and we can indeed initialize weights to be only positive and/or normalize input between 0 and 1 if we are concerned about the chance of an issue like this occurring.</a:t>
            </a:r>
          </a:p>
          <a:p>
            <a:endParaRPr lang="en-US" sz="1200" b="0" i="0" kern="1200" dirty="0">
              <a:solidFill>
                <a:schemeClr val="tx1"/>
              </a:solidFill>
              <a:effectLst/>
              <a:latin typeface="+mn-lt"/>
              <a:ea typeface="+mn-ea"/>
              <a:cs typeface="+mn-cs"/>
            </a:endParaRPr>
          </a:p>
          <a:p>
            <a:r>
              <a:rPr lang="en-US" sz="1200" b="0" i="0" kern="1200" dirty="0">
                <a:solidFill>
                  <a:schemeClr val="tx1"/>
                </a:solidFill>
                <a:effectLst/>
                <a:latin typeface="+mn-lt"/>
                <a:ea typeface="+mn-ea"/>
                <a:cs typeface="+mn-cs"/>
              </a:rPr>
              <a:t>References</a:t>
            </a:r>
          </a:p>
          <a:p>
            <a:r>
              <a:rPr lang="en-US" sz="1200" b="0" i="0" kern="1200" dirty="0">
                <a:solidFill>
                  <a:schemeClr val="tx1"/>
                </a:solidFill>
                <a:effectLst/>
                <a:latin typeface="+mn-lt"/>
                <a:ea typeface="+mn-ea"/>
                <a:cs typeface="+mn-cs"/>
              </a:rPr>
              <a:t>[1]</a:t>
            </a:r>
            <a:r>
              <a:rPr lang="en-US" sz="1200" b="0" i="0" kern="1200" baseline="0" dirty="0">
                <a:solidFill>
                  <a:schemeClr val="tx1"/>
                </a:solidFill>
                <a:effectLst/>
                <a:latin typeface="+mn-lt"/>
                <a:ea typeface="+mn-ea"/>
                <a:cs typeface="+mn-cs"/>
              </a:rPr>
              <a:t> https://www.kdnuggets.com/2022/02/vanishing-gradient-problem.html</a:t>
            </a:r>
          </a:p>
          <a:p>
            <a:r>
              <a:rPr lang="en-US" sz="1200" b="0" i="0" kern="1200" baseline="0" dirty="0">
                <a:solidFill>
                  <a:schemeClr val="tx1"/>
                </a:solidFill>
                <a:effectLst/>
                <a:latin typeface="+mn-lt"/>
                <a:ea typeface="+mn-ea"/>
                <a:cs typeface="+mn-cs"/>
              </a:rPr>
              <a:t>[2] https://ayearofai.com/rohan-4-the-vanishing-gradient-problem-ec68f76ffb9b</a:t>
            </a:r>
          </a:p>
          <a:p>
            <a:r>
              <a:rPr lang="en-US" sz="1200" b="0" i="0" kern="1200" baseline="0" dirty="0">
                <a:solidFill>
                  <a:schemeClr val="tx1"/>
                </a:solidFill>
                <a:effectLst/>
                <a:latin typeface="+mn-lt"/>
                <a:ea typeface="+mn-ea"/>
                <a:cs typeface="+mn-cs"/>
              </a:rPr>
              <a:t>[3] https://adventuresinmachinelearning.com/vanishing-gradient-problem-tensorflow/</a:t>
            </a:r>
            <a:endParaRPr lang="pt-BR" dirty="0"/>
          </a:p>
          <a:p>
            <a:endParaRPr lang="pt-BR" dirty="0"/>
          </a:p>
          <a:p>
            <a:pPr fontAlgn="base"/>
            <a:r>
              <a:rPr lang="en-US" sz="1200" b="1" i="0" kern="1200" dirty="0">
                <a:solidFill>
                  <a:schemeClr val="tx1"/>
                </a:solidFill>
                <a:effectLst/>
                <a:latin typeface="+mn-lt"/>
                <a:ea typeface="+mn-ea"/>
                <a:cs typeface="+mn-cs"/>
              </a:rPr>
              <a:t>Advantage:</a:t>
            </a:r>
          </a:p>
          <a:p>
            <a:pPr fontAlgn="base"/>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not blowing up activation</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not vanishing gradient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More computationally efficient to compute than Sigmoid like functions since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just needs to pick max(0,</a:t>
            </a:r>
            <a:r>
              <a:rPr lang="en-US" sz="1200" b="0" i="0" u="none" strike="noStrike" kern="1200" dirty="0">
                <a:solidFill>
                  <a:schemeClr val="tx1"/>
                </a:solidFill>
                <a:effectLst/>
                <a:latin typeface="+mn-lt"/>
                <a:ea typeface="+mn-ea"/>
                <a:cs typeface="+mn-cs"/>
              </a:rPr>
              <a:t>xx</a:t>
            </a:r>
            <a:r>
              <a:rPr lang="en-US" sz="1200" b="0" i="0" kern="1200" dirty="0">
                <a:solidFill>
                  <a:schemeClr val="tx1"/>
                </a:solidFill>
                <a:effectLst/>
                <a:latin typeface="+mn-lt"/>
                <a:ea typeface="+mn-ea"/>
                <a:cs typeface="+mn-cs"/>
              </a:rPr>
              <a:t>) and not perform expensive exponential operations as in </a:t>
            </a:r>
            <a:r>
              <a:rPr lang="en-US" sz="1200" b="0" i="0" kern="1200" dirty="0" err="1">
                <a:solidFill>
                  <a:schemeClr val="tx1"/>
                </a:solidFill>
                <a:effectLst/>
                <a:latin typeface="+mn-lt"/>
                <a:ea typeface="+mn-ea"/>
                <a:cs typeface="+mn-cs"/>
              </a:rPr>
              <a:t>Sigmoids</a:t>
            </a:r>
            <a:endParaRPr lang="en-US" sz="1200" b="0" i="0" kern="1200" dirty="0">
              <a:solidFill>
                <a:schemeClr val="tx1"/>
              </a:solidFill>
              <a:effectLst/>
              <a:latin typeface="+mn-lt"/>
              <a:ea typeface="+mn-ea"/>
              <a:cs typeface="+mn-cs"/>
            </a:endParaRP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In practice, networks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tend to show better convergence performance than sigmoid. (</a:t>
            </a:r>
            <a:r>
              <a:rPr lang="en-US" sz="1200" b="0" i="0" u="sng" kern="1200" dirty="0" err="1">
                <a:solidFill>
                  <a:schemeClr val="tx1"/>
                </a:solidFill>
                <a:effectLst/>
                <a:latin typeface="+mn-lt"/>
                <a:ea typeface="+mn-ea"/>
                <a:cs typeface="+mn-cs"/>
                <a:hlinkClick r:id="rId4"/>
              </a:rPr>
              <a:t>Krizhevsky</a:t>
            </a:r>
            <a:r>
              <a:rPr lang="en-US" sz="1200" b="0" i="0" u="sng" kern="1200" dirty="0">
                <a:solidFill>
                  <a:schemeClr val="tx1"/>
                </a:solidFill>
                <a:effectLst/>
                <a:latin typeface="+mn-lt"/>
                <a:ea typeface="+mn-ea"/>
                <a:cs typeface="+mn-cs"/>
                <a:hlinkClick r:id="rId4"/>
              </a:rPr>
              <a:t> et al.</a:t>
            </a:r>
            <a:r>
              <a:rPr lang="en-US" sz="1200" b="0" i="0" kern="1200" dirty="0">
                <a:solidFill>
                  <a:schemeClr val="tx1"/>
                </a:solidFill>
                <a:effectLst/>
                <a:latin typeface="+mn-lt"/>
                <a:ea typeface="+mn-ea"/>
                <a:cs typeface="+mn-cs"/>
              </a:rPr>
              <a:t>)</a:t>
            </a:r>
          </a:p>
          <a:p>
            <a:pPr fontAlgn="base"/>
            <a:endParaRPr lang="en-US" sz="1200" b="0" i="0" kern="1200" dirty="0">
              <a:solidFill>
                <a:schemeClr val="tx1"/>
              </a:solidFill>
              <a:effectLst/>
              <a:latin typeface="+mn-lt"/>
              <a:ea typeface="+mn-ea"/>
              <a:cs typeface="+mn-cs"/>
            </a:endParaRPr>
          </a:p>
          <a:p>
            <a:pPr fontAlgn="base"/>
            <a:r>
              <a:rPr lang="en-US" sz="1200" b="1" i="0" kern="1200" dirty="0">
                <a:solidFill>
                  <a:schemeClr val="tx1"/>
                </a:solidFill>
                <a:effectLst/>
                <a:latin typeface="+mn-lt"/>
                <a:ea typeface="+mn-ea"/>
                <a:cs typeface="+mn-cs"/>
              </a:rPr>
              <a:t>Disadvantage:</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Sigmoid: tends to vanish gradient (cause there is a mechanism to reduce the gradient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increase, where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is the input of a sigmoid function. Gradient of Sigmoid: </a:t>
            </a:r>
            <a:r>
              <a:rPr lang="en-US" sz="1200" b="0" i="0" u="none" strike="noStrike" kern="1200" dirty="0">
                <a:solidFill>
                  <a:schemeClr val="tx1"/>
                </a:solidFill>
                <a:effectLst/>
                <a:latin typeface="+mn-lt"/>
                <a:ea typeface="+mn-ea"/>
                <a:cs typeface="+mn-cs"/>
              </a:rPr>
              <a:t>S′(a)=S(a)(1−S(a))S′(a)=S(a)(1−S(a))</a:t>
            </a:r>
            <a:r>
              <a:rPr lang="en-US" sz="1200" b="0" i="0" kern="1200" dirty="0">
                <a:solidFill>
                  <a:schemeClr val="tx1"/>
                </a:solidFill>
                <a:effectLst/>
                <a:latin typeface="+mn-lt"/>
                <a:ea typeface="+mn-ea"/>
                <a:cs typeface="+mn-cs"/>
              </a:rPr>
              <a:t>. When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grows to infinite large , </a:t>
            </a:r>
            <a:r>
              <a:rPr lang="en-US" sz="1200" b="0" i="0" u="none" strike="noStrike" kern="1200" dirty="0">
                <a:solidFill>
                  <a:schemeClr val="tx1"/>
                </a:solidFill>
                <a:effectLst/>
                <a:latin typeface="+mn-lt"/>
                <a:ea typeface="+mn-ea"/>
                <a:cs typeface="+mn-cs"/>
              </a:rPr>
              <a:t>S′(a)=S(a)(1−S(a))=1×(1−1)=0S′(a)=S(a)(1−S(a))=1×(1−1)=0</a:t>
            </a:r>
            <a:r>
              <a:rPr lang="en-US" sz="1200" b="0" i="0" kern="1200" dirty="0">
                <a:solidFill>
                  <a:schemeClr val="tx1"/>
                </a:solidFill>
                <a:effectLst/>
                <a:latin typeface="+mn-lt"/>
                <a:ea typeface="+mn-ea"/>
                <a:cs typeface="+mn-cs"/>
              </a:rPr>
              <a: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tend to blow up activation (there is no mechanism to constrain the output of the neuron, as "</a:t>
            </a:r>
            <a:r>
              <a:rPr lang="en-US" sz="1200" b="0" i="0" u="none" strike="noStrike" kern="1200" dirty="0">
                <a:solidFill>
                  <a:schemeClr val="tx1"/>
                </a:solidFill>
                <a:effectLst/>
                <a:latin typeface="+mn-lt"/>
                <a:ea typeface="+mn-ea"/>
                <a:cs typeface="+mn-cs"/>
              </a:rPr>
              <a:t>aa</a:t>
            </a:r>
            <a:r>
              <a:rPr lang="en-US" sz="1200" b="0" i="0" kern="1200" dirty="0">
                <a:solidFill>
                  <a:schemeClr val="tx1"/>
                </a:solidFill>
                <a:effectLst/>
                <a:latin typeface="+mn-lt"/>
                <a:ea typeface="+mn-ea"/>
                <a:cs typeface="+mn-cs"/>
              </a:rPr>
              <a:t>" itself is the output)</a:t>
            </a:r>
          </a:p>
          <a:p>
            <a:pPr fontAlgn="base"/>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 Dying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problem - if too many activations get below zero then most of the units(neurons) in network with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will simply output zero, in other words, die and thereby prohibiting learning.(This can be handled, to some extent, by using Leaky-</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instead.)</a:t>
            </a:r>
          </a:p>
          <a:p>
            <a:pPr fontAlgn="base"/>
            <a:endParaRPr lang="en-US" sz="1200" b="0" i="0" kern="1200" dirty="0">
              <a:solidFill>
                <a:schemeClr val="tx1"/>
              </a:solidFill>
              <a:effectLst/>
              <a:latin typeface="+mn-lt"/>
              <a:ea typeface="+mn-ea"/>
              <a:cs typeface="+mn-cs"/>
            </a:endParaRPr>
          </a:p>
          <a:p>
            <a:pPr fontAlgn="base"/>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Just complementing the other answers:</a:t>
            </a:r>
          </a:p>
          <a:p>
            <a:pPr fontAlgn="base"/>
            <a:r>
              <a:rPr lang="en-US" sz="1200" b="1" i="0" kern="1200" dirty="0">
                <a:solidFill>
                  <a:schemeClr val="tx1"/>
                </a:solidFill>
                <a:effectLst/>
                <a:latin typeface="+mn-lt"/>
                <a:ea typeface="+mn-ea"/>
                <a:cs typeface="+mn-cs"/>
              </a:rPr>
              <a:t>Vanishing Gradients</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The other answers are right to point out that the bigger the input (in absolute value) the smaller the gradient of the sigmoid function. But, probably an even more important effect is that the derivative of the sigmoid function is </a:t>
            </a:r>
            <a:r>
              <a:rPr lang="en-US" sz="1200" b="1" i="0" kern="1200" dirty="0">
                <a:solidFill>
                  <a:schemeClr val="tx1"/>
                </a:solidFill>
                <a:effectLst/>
                <a:latin typeface="+mn-lt"/>
                <a:ea typeface="+mn-ea"/>
                <a:cs typeface="+mn-cs"/>
              </a:rPr>
              <a:t>ALWAYS smaller than one</a:t>
            </a:r>
            <a:r>
              <a:rPr lang="en-US" sz="1200" b="0" i="0" kern="1200" dirty="0">
                <a:solidFill>
                  <a:schemeClr val="tx1"/>
                </a:solidFill>
                <a:effectLst/>
                <a:latin typeface="+mn-lt"/>
                <a:ea typeface="+mn-ea"/>
                <a:cs typeface="+mn-cs"/>
              </a:rPr>
              <a:t>. In fact it is at most 0.25!</a:t>
            </a:r>
          </a:p>
          <a:p>
            <a:pPr fontAlgn="base"/>
            <a:r>
              <a:rPr lang="en-US" sz="1200" b="0" i="0" kern="1200" dirty="0">
                <a:solidFill>
                  <a:schemeClr val="tx1"/>
                </a:solidFill>
                <a:effectLst/>
                <a:latin typeface="+mn-lt"/>
                <a:ea typeface="+mn-ea"/>
                <a:cs typeface="+mn-cs"/>
              </a:rPr>
              <a:t>The down side of this is that if you have many layers, you will multiply these gradients, and the product of many smaller than 1 values goes to zero very quickly.</a:t>
            </a:r>
          </a:p>
          <a:p>
            <a:pPr fontAlgn="base"/>
            <a:r>
              <a:rPr lang="en-US" sz="1200" b="0" i="0" kern="1200" dirty="0">
                <a:solidFill>
                  <a:schemeClr val="tx1"/>
                </a:solidFill>
                <a:effectLst/>
                <a:latin typeface="+mn-lt"/>
                <a:ea typeface="+mn-ea"/>
                <a:cs typeface="+mn-cs"/>
              </a:rPr>
              <a:t>Since the state of the art of for Deep Learning has shown that more layers helps a lot, then this disadvantage of the Sigmoid function is a game killer. </a:t>
            </a:r>
            <a:r>
              <a:rPr lang="en-US" sz="1200" b="1" i="0" kern="1200" dirty="0">
                <a:solidFill>
                  <a:schemeClr val="tx1"/>
                </a:solidFill>
                <a:effectLst/>
                <a:latin typeface="+mn-lt"/>
                <a:ea typeface="+mn-ea"/>
                <a:cs typeface="+mn-cs"/>
              </a:rPr>
              <a:t>You just can't do Deep Learning with Sigmoid.</a:t>
            </a:r>
            <a:endParaRPr lang="en-US" sz="1200" b="0" i="0" kern="1200" dirty="0">
              <a:solidFill>
                <a:schemeClr val="tx1"/>
              </a:solidFill>
              <a:effectLst/>
              <a:latin typeface="+mn-lt"/>
              <a:ea typeface="+mn-ea"/>
              <a:cs typeface="+mn-cs"/>
            </a:endParaRPr>
          </a:p>
          <a:p>
            <a:pPr fontAlgn="base"/>
            <a:r>
              <a:rPr lang="en-US" sz="1200" b="0" i="0" kern="1200" dirty="0">
                <a:solidFill>
                  <a:schemeClr val="tx1"/>
                </a:solidFill>
                <a:effectLst/>
                <a:latin typeface="+mn-lt"/>
                <a:ea typeface="+mn-ea"/>
                <a:cs typeface="+mn-cs"/>
              </a:rPr>
              <a:t>On the other hand the gradient of the </a:t>
            </a:r>
            <a:r>
              <a:rPr lang="en-US" sz="1200" b="0" i="0" kern="1200" dirty="0" err="1">
                <a:solidFill>
                  <a:schemeClr val="tx1"/>
                </a:solidFill>
                <a:effectLst/>
                <a:latin typeface="+mn-lt"/>
                <a:ea typeface="+mn-ea"/>
                <a:cs typeface="+mn-cs"/>
              </a:rPr>
              <a:t>ReLu</a:t>
            </a:r>
            <a:r>
              <a:rPr lang="en-US" sz="1200" b="0" i="0" kern="1200" dirty="0">
                <a:solidFill>
                  <a:schemeClr val="tx1"/>
                </a:solidFill>
                <a:effectLst/>
                <a:latin typeface="+mn-lt"/>
                <a:ea typeface="+mn-ea"/>
                <a:cs typeface="+mn-cs"/>
              </a:rPr>
              <a:t> function is either </a:t>
            </a:r>
            <a:r>
              <a:rPr lang="en-US" sz="1200" b="0" i="0" u="none" strike="noStrike" kern="1200" dirty="0">
                <a:solidFill>
                  <a:schemeClr val="tx1"/>
                </a:solidFill>
                <a:effectLst/>
                <a:latin typeface="+mn-lt"/>
                <a:ea typeface="+mn-ea"/>
                <a:cs typeface="+mn-cs"/>
              </a:rPr>
              <a:t>00</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a&lt;0a&lt;0</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rPr>
              <a:t>11</a:t>
            </a:r>
            <a:r>
              <a:rPr lang="en-US" sz="1200" b="0" i="0" kern="1200" dirty="0">
                <a:solidFill>
                  <a:schemeClr val="tx1"/>
                </a:solidFill>
                <a:effectLst/>
                <a:latin typeface="+mn-lt"/>
                <a:ea typeface="+mn-ea"/>
                <a:cs typeface="+mn-cs"/>
              </a:rPr>
              <a:t> for </a:t>
            </a:r>
            <a:r>
              <a:rPr lang="en-US" sz="1200" b="0" i="0" u="none" strike="noStrike" kern="1200" dirty="0">
                <a:solidFill>
                  <a:schemeClr val="tx1"/>
                </a:solidFill>
                <a:effectLst/>
                <a:latin typeface="+mn-lt"/>
                <a:ea typeface="+mn-ea"/>
                <a:cs typeface="+mn-cs"/>
              </a:rPr>
              <a:t>a&gt;0a&gt;0</a:t>
            </a:r>
            <a:r>
              <a:rPr lang="en-US" sz="1200" b="0" i="0" kern="1200" dirty="0">
                <a:solidFill>
                  <a:schemeClr val="tx1"/>
                </a:solidFill>
                <a:effectLst/>
                <a:latin typeface="+mn-lt"/>
                <a:ea typeface="+mn-ea"/>
                <a:cs typeface="+mn-cs"/>
              </a:rPr>
              <a:t>. That means that you can put as many layers as you like, because multiplying the gradients will neither vanish nor explode.</a:t>
            </a:r>
          </a:p>
          <a:p>
            <a:pPr fontAlgn="base"/>
            <a:endParaRPr lang="en-US" sz="1200" b="0" i="0" kern="1200" dirty="0">
              <a:solidFill>
                <a:schemeClr val="tx1"/>
              </a:solidFill>
              <a:effectLst/>
              <a:latin typeface="+mn-lt"/>
              <a:ea typeface="+mn-ea"/>
              <a:cs typeface="+mn-cs"/>
            </a:endParaRPr>
          </a:p>
          <a:p>
            <a:pPr algn="l"/>
            <a:br>
              <a:rPr lang="pt-BR" b="0" i="0" dirty="0">
                <a:solidFill>
                  <a:srgbClr val="374151"/>
                </a:solidFill>
                <a:effectLst/>
                <a:latin typeface="Söhne"/>
              </a:rPr>
            </a:br>
            <a:r>
              <a:rPr lang="pt-BR" b="0" i="0" dirty="0">
                <a:solidFill>
                  <a:srgbClr val="374151"/>
                </a:solidFill>
                <a:effectLst/>
                <a:latin typeface="Söhne"/>
              </a:rPr>
              <a:t>O problema da "</a:t>
            </a:r>
            <a:r>
              <a:rPr lang="pt-BR" b="0" i="0" dirty="0" err="1">
                <a:solidFill>
                  <a:srgbClr val="374151"/>
                </a:solidFill>
                <a:effectLst/>
                <a:latin typeface="Söhne"/>
              </a:rPr>
              <a:t>ReLU</a:t>
            </a:r>
            <a:r>
              <a:rPr lang="pt-BR" b="0" i="0" dirty="0">
                <a:solidFill>
                  <a:srgbClr val="374151"/>
                </a:solidFill>
                <a:effectLst/>
                <a:latin typeface="Söhne"/>
              </a:rPr>
              <a:t> agonizante", conhecido como "</a:t>
            </a:r>
            <a:r>
              <a:rPr lang="pt-BR" b="0" i="0" dirty="0" err="1">
                <a:solidFill>
                  <a:srgbClr val="374151"/>
                </a:solidFill>
                <a:effectLst/>
                <a:latin typeface="Söhne"/>
              </a:rPr>
              <a:t>dying</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problem</a:t>
            </a:r>
            <a:r>
              <a:rPr lang="pt-BR" b="0" i="0" dirty="0">
                <a:solidFill>
                  <a:srgbClr val="374151"/>
                </a:solidFill>
                <a:effectLst/>
                <a:latin typeface="Söhne"/>
              </a:rPr>
              <a:t>" em inglês, é uma desvantagem associada à função de ativação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Rectified</a:t>
            </a:r>
            <a:r>
              <a:rPr lang="pt-BR" b="0" i="0" dirty="0">
                <a:solidFill>
                  <a:srgbClr val="374151"/>
                </a:solidFill>
                <a:effectLst/>
                <a:latin typeface="Söhne"/>
              </a:rPr>
              <a:t> Linear </a:t>
            </a:r>
            <a:r>
              <a:rPr lang="pt-BR" b="0" i="0" dirty="0" err="1">
                <a:solidFill>
                  <a:srgbClr val="374151"/>
                </a:solidFill>
                <a:effectLst/>
                <a:latin typeface="Söhne"/>
              </a:rPr>
              <a:t>Activation</a:t>
            </a:r>
            <a:r>
              <a:rPr lang="pt-BR" b="0" i="0" dirty="0">
                <a:solidFill>
                  <a:srgbClr val="374151"/>
                </a:solidFill>
                <a:effectLst/>
                <a:latin typeface="Söhne"/>
              </a:rPr>
              <a:t>) em redes neurais. Esse problema ocorre quando um grande número de neurônios em uma rede neural ativam para zero durante o treinamento e não conseguem atualizar seus pesos durante a retropropagação.</a:t>
            </a:r>
          </a:p>
          <a:p>
            <a:pPr algn="l"/>
            <a:endParaRPr lang="pt-BR" b="0" i="0" dirty="0">
              <a:solidFill>
                <a:srgbClr val="374151"/>
              </a:solidFill>
              <a:effectLst/>
              <a:latin typeface="Söhne"/>
            </a:endParaRPr>
          </a:p>
          <a:p>
            <a:pPr algn="l"/>
            <a:r>
              <a:rPr lang="pt-BR" b="0" i="0" dirty="0">
                <a:solidFill>
                  <a:srgbClr val="374151"/>
                </a:solidFill>
                <a:effectLst/>
                <a:latin typeface="Söhne"/>
              </a:rPr>
              <a:t>Quando a saída de um neurônio </a:t>
            </a:r>
            <a:r>
              <a:rPr lang="pt-BR" b="0" i="0" dirty="0" err="1">
                <a:solidFill>
                  <a:srgbClr val="374151"/>
                </a:solidFill>
                <a:effectLst/>
                <a:latin typeface="Söhne"/>
              </a:rPr>
              <a:t>ReLU</a:t>
            </a:r>
            <a:r>
              <a:rPr lang="pt-BR" b="0" i="0" dirty="0">
                <a:solidFill>
                  <a:srgbClr val="374151"/>
                </a:solidFill>
                <a:effectLst/>
                <a:latin typeface="Söhne"/>
              </a:rPr>
              <a:t> é sempre zero (ou quase zero) para todos os exemplos do conjunto de dados, isso resulta em uma falta de atualização dos pesos desse neurônio durante o processo de otimização. Como resultado, o neurônio permanece inativo e não contribui para o aprendizado da rede.</a:t>
            </a:r>
          </a:p>
          <a:p>
            <a:pPr algn="l"/>
            <a:endParaRPr lang="pt-BR" b="0" i="0" dirty="0">
              <a:solidFill>
                <a:srgbClr val="374151"/>
              </a:solidFill>
              <a:effectLst/>
              <a:latin typeface="Söhne"/>
            </a:endParaRPr>
          </a:p>
          <a:p>
            <a:pPr algn="l"/>
            <a:r>
              <a:rPr lang="pt-BR" b="0" i="0" dirty="0">
                <a:solidFill>
                  <a:srgbClr val="374151"/>
                </a:solidFill>
                <a:effectLst/>
                <a:latin typeface="Söhne"/>
              </a:rPr>
              <a:t>Isso pode levar a uma redução na capacidade da rede de aprender padrões complexos e representações úteis dos dados. A rede pode não ser capaz de modelar relações importantes nos dados e pode levar a um desempenho </a:t>
            </a:r>
            <a:r>
              <a:rPr lang="pt-BR" b="0" i="0" dirty="0" err="1">
                <a:solidFill>
                  <a:srgbClr val="374151"/>
                </a:solidFill>
                <a:effectLst/>
                <a:latin typeface="Söhne"/>
              </a:rPr>
              <a:t>subótimo</a:t>
            </a:r>
            <a:r>
              <a:rPr lang="pt-BR" b="0" i="0" dirty="0">
                <a:solidFill>
                  <a:srgbClr val="374151"/>
                </a:solidFill>
                <a:effectLst/>
                <a:latin typeface="Söhne"/>
              </a:rPr>
              <a:t>.</a:t>
            </a:r>
          </a:p>
          <a:p>
            <a:pPr algn="l"/>
            <a:endParaRPr lang="pt-BR" b="0" i="0" dirty="0">
              <a:solidFill>
                <a:srgbClr val="374151"/>
              </a:solidFill>
              <a:effectLst/>
              <a:latin typeface="Söhne"/>
            </a:endParaRPr>
          </a:p>
          <a:p>
            <a:pPr algn="l"/>
            <a:r>
              <a:rPr lang="pt-BR" b="0" i="0" dirty="0">
                <a:solidFill>
                  <a:srgbClr val="374151"/>
                </a:solidFill>
                <a:effectLst/>
                <a:latin typeface="Söhne"/>
              </a:rPr>
              <a:t>Para mitigar o problema da </a:t>
            </a:r>
            <a:r>
              <a:rPr lang="pt-BR" b="0" i="0" dirty="0" err="1">
                <a:solidFill>
                  <a:srgbClr val="374151"/>
                </a:solidFill>
                <a:effectLst/>
                <a:latin typeface="Söhne"/>
              </a:rPr>
              <a:t>ReLU</a:t>
            </a:r>
            <a:r>
              <a:rPr lang="pt-BR" b="0" i="0" dirty="0">
                <a:solidFill>
                  <a:srgbClr val="374151"/>
                </a:solidFill>
                <a:effectLst/>
                <a:latin typeface="Söhne"/>
              </a:rPr>
              <a:t> agonizante, variantes da </a:t>
            </a:r>
            <a:r>
              <a:rPr lang="pt-BR" b="0" i="0" dirty="0" err="1">
                <a:solidFill>
                  <a:srgbClr val="374151"/>
                </a:solidFill>
                <a:effectLst/>
                <a:latin typeface="Söhne"/>
              </a:rPr>
              <a:t>ReLU</a:t>
            </a:r>
            <a:r>
              <a:rPr lang="pt-BR" b="0" i="0" dirty="0">
                <a:solidFill>
                  <a:srgbClr val="374151"/>
                </a:solidFill>
                <a:effectLst/>
                <a:latin typeface="Söhne"/>
              </a:rPr>
              <a:t>, como a </a:t>
            </a:r>
            <a:r>
              <a:rPr lang="pt-BR" b="0" i="0" dirty="0" err="1">
                <a:solidFill>
                  <a:srgbClr val="374151"/>
                </a:solidFill>
                <a:effectLst/>
                <a:latin typeface="Söhne"/>
              </a:rPr>
              <a:t>Leaky</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a:t>
            </a:r>
            <a:r>
              <a:rPr lang="pt-BR" b="0" i="0" dirty="0" err="1">
                <a:solidFill>
                  <a:srgbClr val="374151"/>
                </a:solidFill>
                <a:effectLst/>
                <a:latin typeface="Söhne"/>
              </a:rPr>
              <a:t>Parametric</a:t>
            </a:r>
            <a:r>
              <a:rPr lang="pt-BR" b="0" i="0" dirty="0">
                <a:solidFill>
                  <a:srgbClr val="374151"/>
                </a:solidFill>
                <a:effectLst/>
                <a:latin typeface="Söhne"/>
              </a:rPr>
              <a:t> </a:t>
            </a:r>
            <a:r>
              <a:rPr lang="pt-BR" b="0" i="0" dirty="0" err="1">
                <a:solidFill>
                  <a:srgbClr val="374151"/>
                </a:solidFill>
                <a:effectLst/>
                <a:latin typeface="Söhne"/>
              </a:rPr>
              <a:t>ReLU</a:t>
            </a:r>
            <a:r>
              <a:rPr lang="pt-BR" b="0" i="0" dirty="0">
                <a:solidFill>
                  <a:srgbClr val="374151"/>
                </a:solidFill>
                <a:effectLst/>
                <a:latin typeface="Söhne"/>
              </a:rPr>
              <a:t> e </a:t>
            </a:r>
            <a:r>
              <a:rPr lang="pt-BR" b="0" i="0" dirty="0" err="1">
                <a:solidFill>
                  <a:srgbClr val="374151"/>
                </a:solidFill>
                <a:effectLst/>
                <a:latin typeface="Söhne"/>
              </a:rPr>
              <a:t>Exponential</a:t>
            </a:r>
            <a:r>
              <a:rPr lang="pt-BR" b="0" i="0" dirty="0">
                <a:solidFill>
                  <a:srgbClr val="374151"/>
                </a:solidFill>
                <a:effectLst/>
                <a:latin typeface="Söhne"/>
              </a:rPr>
              <a:t> Linear </a:t>
            </a:r>
            <a:r>
              <a:rPr lang="pt-BR" b="0" i="0" dirty="0" err="1">
                <a:solidFill>
                  <a:srgbClr val="374151"/>
                </a:solidFill>
                <a:effectLst/>
                <a:latin typeface="Söhne"/>
              </a:rPr>
              <a:t>Units</a:t>
            </a:r>
            <a:r>
              <a:rPr lang="pt-BR" b="0" i="0" dirty="0">
                <a:solidFill>
                  <a:srgbClr val="374151"/>
                </a:solidFill>
                <a:effectLst/>
                <a:latin typeface="Söhne"/>
              </a:rPr>
              <a:t> (ELU), foram propostas. Essas variantes buscam resolver o problema de ativação constante igual a zero, permitindo que os neurônios continuem aprendendo mesmo quando estão desativados para algumas entradas.</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o problema da </a:t>
            </a:r>
            <a:r>
              <a:rPr lang="pt-BR" b="0" i="0" dirty="0" err="1">
                <a:solidFill>
                  <a:srgbClr val="374151"/>
                </a:solidFill>
                <a:effectLst/>
                <a:latin typeface="Söhne"/>
              </a:rPr>
              <a:t>ReLU</a:t>
            </a:r>
            <a:r>
              <a:rPr lang="pt-BR" b="0" i="0" dirty="0">
                <a:solidFill>
                  <a:srgbClr val="374151"/>
                </a:solidFill>
                <a:effectLst/>
                <a:latin typeface="Söhne"/>
              </a:rPr>
              <a:t> agonizante refere-se à inatividade permanente de neurônios </a:t>
            </a:r>
            <a:r>
              <a:rPr lang="pt-BR" b="0" i="0" dirty="0" err="1">
                <a:solidFill>
                  <a:srgbClr val="374151"/>
                </a:solidFill>
                <a:effectLst/>
                <a:latin typeface="Söhne"/>
              </a:rPr>
              <a:t>ReLU</a:t>
            </a:r>
            <a:r>
              <a:rPr lang="pt-BR" b="0" i="0" dirty="0">
                <a:solidFill>
                  <a:srgbClr val="374151"/>
                </a:solidFill>
                <a:effectLst/>
                <a:latin typeface="Söhne"/>
              </a:rPr>
              <a:t> durante o treinamento, o que pode prejudicar o desempenho da rede neural. Variantes da </a:t>
            </a:r>
            <a:r>
              <a:rPr lang="pt-BR" b="0" i="0" dirty="0" err="1">
                <a:solidFill>
                  <a:srgbClr val="374151"/>
                </a:solidFill>
                <a:effectLst/>
                <a:latin typeface="Söhne"/>
              </a:rPr>
              <a:t>ReLU</a:t>
            </a:r>
            <a:r>
              <a:rPr lang="pt-BR" b="0" i="0" dirty="0">
                <a:solidFill>
                  <a:srgbClr val="374151"/>
                </a:solidFill>
                <a:effectLst/>
                <a:latin typeface="Söhne"/>
              </a:rPr>
              <a:t> foram desenvolvidas para contornar esse problema e permitir uma aprendizagem mais eficaz.</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30</a:t>
            </a:fld>
            <a:endParaRPr lang="pt-BR"/>
          </a:p>
        </p:txBody>
      </p:sp>
    </p:spTree>
    <p:extLst>
      <p:ext uri="{BB962C8B-B14F-4D97-AF65-F5344CB8AC3E}">
        <p14:creationId xmlns:p14="http://schemas.microsoft.com/office/powerpoint/2010/main" val="2222948109"/>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Gamma e beta</a:t>
            </a:r>
          </a:p>
          <a:p>
            <a:endParaRPr lang="pt-BR" dirty="0"/>
          </a:p>
          <a:p>
            <a:r>
              <a:rPr lang="pt-BR" dirty="0"/>
              <a:t>Referências:</a:t>
            </a:r>
          </a:p>
          <a:p>
            <a:r>
              <a:rPr lang="pt-BR" dirty="0"/>
              <a:t>[1] https://neptune.ai/blog/vanishing-and-exploding-gradients-debugging-monitoring-fixing</a:t>
            </a:r>
          </a:p>
          <a:p>
            <a:r>
              <a:rPr lang="pt-BR" dirty="0"/>
              <a:t>[2] https://programmathically.com/understanding-the-exploding-and-vanishing-gradients-problem/</a:t>
            </a:r>
          </a:p>
          <a:p>
            <a:r>
              <a:rPr lang="pt-BR" dirty="0"/>
              <a:t>[3] https://towardsdatascience.com/batch-normalization-in-3-levels-of-understanding-14c2da90a338</a:t>
            </a:r>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31</a:t>
            </a:fld>
            <a:endParaRPr lang="pt-BR"/>
          </a:p>
        </p:txBody>
      </p:sp>
    </p:spTree>
    <p:extLst>
      <p:ext uri="{BB962C8B-B14F-4D97-AF65-F5344CB8AC3E}">
        <p14:creationId xmlns:p14="http://schemas.microsoft.com/office/powerpoint/2010/main" val="317903155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3</a:t>
            </a:fld>
            <a:endParaRPr lang="pt-BR"/>
          </a:p>
        </p:txBody>
      </p:sp>
    </p:spTree>
    <p:extLst>
      <p:ext uri="{BB962C8B-B14F-4D97-AF65-F5344CB8AC3E}">
        <p14:creationId xmlns:p14="http://schemas.microsoft.com/office/powerpoint/2010/main" val="39031589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#6:</a:t>
            </a:r>
            <a:r>
              <a:rPr lang="pt-BR" sz="1200" dirty="0"/>
              <a:t> https://mybinder.org/v2/gh/zz4fap/t320_aprendizado_de_maquina/main?filepath=labs%2FLaboratorio6.ipynb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32</a:t>
            </a:fld>
            <a:endParaRPr lang="pt-BR"/>
          </a:p>
        </p:txBody>
      </p:sp>
    </p:spTree>
    <p:extLst>
      <p:ext uri="{BB962C8B-B14F-4D97-AF65-F5344CB8AC3E}">
        <p14:creationId xmlns:p14="http://schemas.microsoft.com/office/powerpoint/2010/main" val="108056181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33</a:t>
            </a:fld>
            <a:endParaRPr lang="pt-BR"/>
          </a:p>
        </p:txBody>
      </p:sp>
    </p:spTree>
    <p:extLst>
      <p:ext uri="{BB962C8B-B14F-4D97-AF65-F5344CB8AC3E}">
        <p14:creationId xmlns:p14="http://schemas.microsoft.com/office/powerpoint/2010/main" val="3715571900"/>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Sistemas dinâmicos são sistemas fora do equilíbrio, caracterizados por estados que mudam com o tempo. </a:t>
            </a:r>
          </a:p>
          <a:p>
            <a:endParaRPr lang="en-US" dirty="0"/>
          </a:p>
          <a:p>
            <a:r>
              <a:rPr lang="en-US" dirty="0"/>
              <a:t>Sistema </a:t>
            </a:r>
            <a:r>
              <a:rPr lang="en-US" dirty="0" err="1"/>
              <a:t>massa-mola</a:t>
            </a:r>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34</a:t>
            </a:fld>
            <a:endParaRPr lang="pt-BR"/>
          </a:p>
        </p:txBody>
      </p:sp>
    </p:spTree>
    <p:extLst>
      <p:ext uri="{BB962C8B-B14F-4D97-AF65-F5344CB8AC3E}">
        <p14:creationId xmlns:p14="http://schemas.microsoft.com/office/powerpoint/2010/main" val="3431715387"/>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sz="1200" b="0" i="1" kern="1200" dirty="0">
                <a:solidFill>
                  <a:schemeClr val="tx1"/>
                </a:solidFill>
                <a:effectLst/>
                <a:latin typeface="+mn-lt"/>
                <a:ea typeface="+mn-ea"/>
                <a:cs typeface="+mn-cs"/>
              </a:rPr>
              <a:t>“Qualquer função contínua no intervalo fechado [a, b] pode ser uniformemente aproximada</a:t>
            </a:r>
            <a:r>
              <a:rPr lang="pt-BR" sz="1200" b="0" i="1" kern="1200" baseline="0" dirty="0">
                <a:solidFill>
                  <a:schemeClr val="tx1"/>
                </a:solidFill>
                <a:effectLst/>
                <a:latin typeface="+mn-lt"/>
                <a:ea typeface="+mn-ea"/>
                <a:cs typeface="+mn-cs"/>
              </a:rPr>
              <a:t> </a:t>
            </a:r>
            <a:r>
              <a:rPr lang="pt-BR" sz="1200" b="0" i="1" kern="1200" dirty="0">
                <a:solidFill>
                  <a:schemeClr val="tx1"/>
                </a:solidFill>
                <a:effectLst/>
                <a:latin typeface="+mn-lt"/>
                <a:ea typeface="+mn-ea"/>
                <a:cs typeface="+mn-cs"/>
              </a:rPr>
              <a:t>tão bem quanto desejado por um polinômio”, </a:t>
            </a:r>
            <a:r>
              <a:rPr lang="pt-BR" sz="1200" b="1" i="1" kern="1200" dirty="0">
                <a:solidFill>
                  <a:schemeClr val="tx1"/>
                </a:solidFill>
                <a:effectLst/>
                <a:latin typeface="+mn-lt"/>
                <a:ea typeface="+mn-ea"/>
                <a:cs typeface="+mn-cs"/>
              </a:rPr>
              <a:t>Teorema da aproximação de </a:t>
            </a:r>
            <a:r>
              <a:rPr lang="pt-BR" sz="1200" b="1" i="1" kern="1200" dirty="0" err="1">
                <a:solidFill>
                  <a:schemeClr val="tx1"/>
                </a:solidFill>
                <a:effectLst/>
                <a:latin typeface="+mn-lt"/>
                <a:ea typeface="+mn-ea"/>
                <a:cs typeface="+mn-cs"/>
              </a:rPr>
              <a:t>Weierstrass</a:t>
            </a:r>
            <a:r>
              <a:rPr lang="pt-BR" sz="1200" b="0" i="0" kern="1200" dirty="0">
                <a:solidFill>
                  <a:schemeClr val="tx1"/>
                </a:solidFill>
                <a:effectLst/>
                <a:latin typeface="+mn-lt"/>
                <a:ea typeface="+mn-ea"/>
                <a:cs typeface="+mn-cs"/>
              </a:rPr>
              <a:t>.</a:t>
            </a:r>
            <a:r>
              <a:rPr lang="pt-BR" dirty="0"/>
              <a:t> </a:t>
            </a:r>
            <a:br>
              <a:rPr lang="pt-BR" dirty="0"/>
            </a:br>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35</a:t>
            </a:fld>
            <a:endParaRPr lang="pt-BR"/>
          </a:p>
        </p:txBody>
      </p:sp>
    </p:spTree>
    <p:extLst>
      <p:ext uri="{BB962C8B-B14F-4D97-AF65-F5344CB8AC3E}">
        <p14:creationId xmlns:p14="http://schemas.microsoft.com/office/powerpoint/2010/main" val="60003110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FunctionApproximationWithMLP.ipynb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dirty="0"/>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36</a:t>
            </a:fld>
            <a:endParaRPr lang="pt-BR"/>
          </a:p>
        </p:txBody>
      </p:sp>
    </p:spTree>
    <p:extLst>
      <p:ext uri="{BB962C8B-B14F-4D97-AF65-F5344CB8AC3E}">
        <p14:creationId xmlns:p14="http://schemas.microsoft.com/office/powerpoint/2010/main" val="179850846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0" dirty="0">
                <a:solidFill>
                  <a:srgbClr val="00B0F0"/>
                </a:solidFill>
              </a:rPr>
              <a:t>E</a:t>
            </a:r>
            <a:r>
              <a:rPr lang="pt-BR" dirty="0"/>
              <a:t>xemplo:</a:t>
            </a:r>
            <a:r>
              <a:rPr lang="pt-BR" baseline="0" dirty="0"/>
              <a:t> </a:t>
            </a:r>
            <a:r>
              <a:rPr lang="pt-BR" dirty="0"/>
              <a:t>https://colab.research.google.com/github/zz4fap/t320_aprendizado_de_maquina/blob/main/notebooks/mlp/</a:t>
            </a:r>
            <a:r>
              <a:rPr lang="pt-BR" sz="1200" b="0" dirty="0">
                <a:solidFill>
                  <a:srgbClr val="00B0F0"/>
                </a:solidFill>
              </a:rPr>
              <a:t>function_approximation.ipynb</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37</a:t>
            </a:fld>
            <a:endParaRPr lang="pt-BR"/>
          </a:p>
        </p:txBody>
      </p:sp>
    </p:spTree>
    <p:extLst>
      <p:ext uri="{BB962C8B-B14F-4D97-AF65-F5344CB8AC3E}">
        <p14:creationId xmlns:p14="http://schemas.microsoft.com/office/powerpoint/2010/main" val="114609286"/>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a:t>
            </a:r>
            <a:r>
              <a:rPr lang="pt-BR" sz="1200" dirty="0"/>
              <a:t> https://mybinder.org/v2/gh/zz4fap/t320_aprendizado_de_maquina/main?filepath=labs%2FLaboratorio7.ipynb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dirty="0"/>
              <a:t>Laboratório #7: </a:t>
            </a:r>
            <a:r>
              <a:rPr lang="pt-BR" dirty="0"/>
              <a:t>https://colab.research.google.com/github/zz4fap/t320_aprendizado_de_maquina/blob/main/labs/</a:t>
            </a:r>
            <a:r>
              <a:rPr lang="pt-BR" sz="1200" dirty="0"/>
              <a:t>Laboratorio7.ipynb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dirty="0"/>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38</a:t>
            </a:fld>
            <a:endParaRPr lang="nl-BE"/>
          </a:p>
        </p:txBody>
      </p:sp>
    </p:spTree>
    <p:extLst>
      <p:ext uri="{BB962C8B-B14F-4D97-AF65-F5344CB8AC3E}">
        <p14:creationId xmlns:p14="http://schemas.microsoft.com/office/powerpoint/2010/main" val="91522345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10"/>
          </p:nvPr>
        </p:nvSpPr>
        <p:spPr/>
        <p:txBody>
          <a:bodyPr/>
          <a:lstStyle/>
          <a:p>
            <a:fld id="{F430A2A4-8C14-4B1A-AD48-7B6401078BF7}" type="slidenum">
              <a:rPr lang="pt-BR" smtClean="0"/>
              <a:t>43</a:t>
            </a:fld>
            <a:endParaRPr lang="pt-BR"/>
          </a:p>
        </p:txBody>
      </p:sp>
    </p:spTree>
    <p:extLst>
      <p:ext uri="{BB962C8B-B14F-4D97-AF65-F5344CB8AC3E}">
        <p14:creationId xmlns:p14="http://schemas.microsoft.com/office/powerpoint/2010/main" val="139531698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4</a:t>
            </a:fld>
            <a:endParaRPr lang="pt-BR"/>
          </a:p>
        </p:txBody>
      </p:sp>
    </p:spTree>
    <p:extLst>
      <p:ext uri="{BB962C8B-B14F-4D97-AF65-F5344CB8AC3E}">
        <p14:creationId xmlns:p14="http://schemas.microsoft.com/office/powerpoint/2010/main" val="367943105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5</a:t>
            </a:fld>
            <a:endParaRPr lang="pt-BR"/>
          </a:p>
        </p:txBody>
      </p:sp>
    </p:spTree>
    <p:extLst>
      <p:ext uri="{BB962C8B-B14F-4D97-AF65-F5344CB8AC3E}">
        <p14:creationId xmlns:p14="http://schemas.microsoft.com/office/powerpoint/2010/main" val="388834010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6</a:t>
            </a:fld>
            <a:endParaRPr lang="pt-BR"/>
          </a:p>
        </p:txBody>
      </p:sp>
    </p:spTree>
    <p:extLst>
      <p:ext uri="{BB962C8B-B14F-4D97-AF65-F5344CB8AC3E}">
        <p14:creationId xmlns:p14="http://schemas.microsoft.com/office/powerpoint/2010/main" val="33179960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Em matemática, mais especificamente na teoria de grafos, um grafo direcionado (ou dígrafo) é um gráfico que é composto de um conjunto de vértices conectados por arestas, onde as arestas têm uma direção associada a eles.</a:t>
            </a:r>
          </a:p>
          <a:p>
            <a:endParaRPr lang="pt-BR" dirty="0"/>
          </a:p>
          <a:p>
            <a:r>
              <a:rPr lang="pt-BR" dirty="0"/>
              <a:t>Uma MLP é frequentemente usada para </a:t>
            </a:r>
            <a:r>
              <a:rPr lang="pt-BR" b="1" i="1" dirty="0"/>
              <a:t>classificação</a:t>
            </a:r>
            <a:r>
              <a:rPr lang="pt-BR" dirty="0"/>
              <a:t>, com cada saída correspondendo a uma classe binária diferente (por exemplo, spam/</a:t>
            </a:r>
            <a:r>
              <a:rPr lang="pt-BR" dirty="0" err="1"/>
              <a:t>ham</a:t>
            </a:r>
            <a:r>
              <a:rPr lang="pt-BR" dirty="0"/>
              <a:t>, urgente/não-urgente etc.). Quando as classes são exclusivas (por exemplo, classes 0 a 9 para classificação de dígitos), a camada de saída é tipicamente modificada substituindo as funções de ativação individuais por uma função softmax. A saída de cada neurônio corresponde à probabilidade estimada da classe correspondente. Observe que o sinal flui apenas em uma direção (das entradas às saídas); portanto, essa arquitetura é chamada</a:t>
            </a:r>
            <a:r>
              <a:rPr lang="pt-BR" baseline="0" dirty="0"/>
              <a:t> de </a:t>
            </a:r>
            <a:r>
              <a:rPr lang="pt-BR" dirty="0"/>
              <a:t>rede neural </a:t>
            </a:r>
            <a:r>
              <a:rPr lang="pt-BR" dirty="0" err="1"/>
              <a:t>feedforward</a:t>
            </a:r>
            <a:r>
              <a:rPr lang="pt-BR" dirty="0"/>
              <a:t> (FNN).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7</a:t>
            </a:fld>
            <a:endParaRPr lang="pt-BR"/>
          </a:p>
        </p:txBody>
      </p:sp>
    </p:spTree>
    <p:extLst>
      <p:ext uri="{BB962C8B-B14F-4D97-AF65-F5344CB8AC3E}">
        <p14:creationId xmlns:p14="http://schemas.microsoft.com/office/powerpoint/2010/main" val="71262145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8</a:t>
            </a:fld>
            <a:endParaRPr lang="pt-BR"/>
          </a:p>
        </p:txBody>
      </p:sp>
    </p:spTree>
    <p:extLst>
      <p:ext uri="{BB962C8B-B14F-4D97-AF65-F5344CB8AC3E}">
        <p14:creationId xmlns:p14="http://schemas.microsoft.com/office/powerpoint/2010/main" val="422076253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Variando-se os pesos das</a:t>
            </a:r>
            <a:r>
              <a:rPr lang="pt-BR" baseline="0" dirty="0"/>
              <a:t> unidades que formam a rede</a:t>
            </a:r>
            <a:r>
              <a:rPr lang="pt-BR" dirty="0"/>
              <a:t>, forma-se um repertório de diferentes</a:t>
            </a:r>
            <a:r>
              <a:rPr lang="pt-BR" baseline="0" dirty="0"/>
              <a:t> tipos de </a:t>
            </a:r>
            <a:r>
              <a:rPr lang="pt-BR" dirty="0"/>
              <a:t>funções com diferentes escalas e orientações. A partir desse repertório, por meio de algoritmos de aprendizado, a rede neural constrói mapeamentos capazes de resolver problemas.</a:t>
            </a:r>
          </a:p>
          <a:p>
            <a:endParaRPr lang="pt-BR" dirty="0"/>
          </a:p>
          <a:p>
            <a:r>
              <a:rPr lang="pt-BR" dirty="0"/>
              <a:t>Para que uma rede MLP pudesse ser treinada corretamente, em </a:t>
            </a:r>
            <a:r>
              <a:rPr lang="pt-BR" sz="1200" b="0" i="0" kern="1200" dirty="0">
                <a:solidFill>
                  <a:schemeClr val="tx1"/>
                </a:solidFill>
                <a:effectLst/>
                <a:latin typeface="+mn-lt"/>
                <a:ea typeface="+mn-ea"/>
                <a:cs typeface="+mn-cs"/>
              </a:rPr>
              <a:t>1986 D. E. </a:t>
            </a:r>
            <a:r>
              <a:rPr lang="pt-BR" sz="1200" b="0" i="0" kern="1200" dirty="0" err="1">
                <a:solidFill>
                  <a:schemeClr val="tx1"/>
                </a:solidFill>
                <a:effectLst/>
                <a:latin typeface="+mn-lt"/>
                <a:ea typeface="+mn-ea"/>
                <a:cs typeface="+mn-cs"/>
              </a:rPr>
              <a:t>Rumelhart</a:t>
            </a:r>
            <a:r>
              <a:rPr lang="pt-BR" dirty="0"/>
              <a:t> e</a:t>
            </a:r>
            <a:r>
              <a:rPr lang="pt-BR" baseline="0" dirty="0"/>
              <a:t> seus colegas, </a:t>
            </a:r>
            <a:r>
              <a:rPr lang="pt-BR" dirty="0"/>
              <a:t>fizeram uma alteração fundamental na arquitetura do perceptron: substituíram a função </a:t>
            </a:r>
            <a:r>
              <a:rPr lang="pt-BR" dirty="0" err="1"/>
              <a:t>step</a:t>
            </a:r>
            <a:r>
              <a:rPr lang="pt-BR" dirty="0"/>
              <a:t> pela função logística (ou sigmoide).</a:t>
            </a:r>
            <a:r>
              <a:rPr lang="pt-BR" baseline="0" dirty="0"/>
              <a:t> </a:t>
            </a:r>
            <a:r>
              <a:rPr lang="pt-BR" dirty="0"/>
              <a:t>Isso foi essencial porque a função </a:t>
            </a:r>
            <a:r>
              <a:rPr lang="pt-BR" dirty="0" err="1"/>
              <a:t>step</a:t>
            </a:r>
            <a:r>
              <a:rPr lang="pt-BR" dirty="0"/>
              <a:t> contém apenas segmentos planos, portanto, não há gradiente com o qual se trabalhar (i.e.,</a:t>
            </a:r>
            <a:r>
              <a:rPr lang="pt-BR" baseline="0" dirty="0"/>
              <a:t> o </a:t>
            </a:r>
            <a:r>
              <a:rPr lang="pt-BR" baseline="0" dirty="0" err="1"/>
              <a:t>algortimo</a:t>
            </a:r>
            <a:r>
              <a:rPr lang="pt-BR" baseline="0" dirty="0"/>
              <a:t> do gradiente descendente </a:t>
            </a:r>
            <a:r>
              <a:rPr lang="pt-BR" dirty="0"/>
              <a:t>não pode se mover em uma superfície plana, ou seja, com gradiente igual a zero), enquanto isso, a função logística possui derivada diferente de zero e bem definida em todos os pontos, permitindo que </a:t>
            </a:r>
            <a:r>
              <a:rPr lang="pt-BR" baseline="0" dirty="0"/>
              <a:t>o </a:t>
            </a:r>
            <a:r>
              <a:rPr lang="pt-BR" baseline="0" dirty="0" err="1"/>
              <a:t>algortimo</a:t>
            </a:r>
            <a:r>
              <a:rPr lang="pt-BR" baseline="0" dirty="0"/>
              <a:t> do gradiente descendente </a:t>
            </a:r>
            <a:r>
              <a:rPr lang="pt-BR" dirty="0"/>
              <a:t>faça progresso a cada passo.</a:t>
            </a:r>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F430A2A4-8C14-4B1A-AD48-7B6401078BF7}" type="slidenum">
              <a:rPr lang="pt-BR" smtClean="0"/>
              <a:t>9</a:t>
            </a:fld>
            <a:endParaRPr lang="pt-BR"/>
          </a:p>
        </p:txBody>
      </p:sp>
    </p:spTree>
    <p:extLst>
      <p:ext uri="{BB962C8B-B14F-4D97-AF65-F5344CB8AC3E}">
        <p14:creationId xmlns:p14="http://schemas.microsoft.com/office/powerpoint/2010/main" val="23409939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pt-B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29/10/2023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2086142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29/10/2023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0139509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pt-B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29/10/2023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445891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10"/>
          </p:nvPr>
        </p:nvSpPr>
        <p:spPr/>
        <p:txBody>
          <a:bodyPr/>
          <a:lstStyle/>
          <a:p>
            <a:fld id="{221D0464-8C8A-49C0-859F-777E51766A35}" type="datetimeFigureOut">
              <a:rPr lang="pt-BR" smtClean="0"/>
              <a:t>29/10/2023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4351458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pt-B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21D0464-8C8A-49C0-859F-777E51766A35}" type="datetimeFigureOut">
              <a:rPr lang="pt-BR" smtClean="0"/>
              <a:t>29/10/2023</a:t>
            </a:fld>
            <a:endParaRPr lang="pt-BR"/>
          </a:p>
        </p:txBody>
      </p:sp>
      <p:sp>
        <p:nvSpPr>
          <p:cNvPr id="5" name="Footer Placeholder 4"/>
          <p:cNvSpPr>
            <a:spLocks noGrp="1"/>
          </p:cNvSpPr>
          <p:nvPr>
            <p:ph type="ftr" sz="quarter" idx="11"/>
          </p:nvPr>
        </p:nvSpPr>
        <p:spPr/>
        <p:txBody>
          <a:bodyPr/>
          <a:lstStyle/>
          <a:p>
            <a:endParaRPr lang="pt-BR"/>
          </a:p>
        </p:txBody>
      </p:sp>
      <p:sp>
        <p:nvSpPr>
          <p:cNvPr id="6" name="Slide Number Placeholder 5"/>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87521362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Date Placeholder 4"/>
          <p:cNvSpPr>
            <a:spLocks noGrp="1"/>
          </p:cNvSpPr>
          <p:nvPr>
            <p:ph type="dt" sz="half" idx="10"/>
          </p:nvPr>
        </p:nvSpPr>
        <p:spPr/>
        <p:txBody>
          <a:bodyPr/>
          <a:lstStyle/>
          <a:p>
            <a:fld id="{221D0464-8C8A-49C0-859F-777E51766A35}" type="datetimeFigureOut">
              <a:rPr lang="pt-BR" smtClean="0"/>
              <a:t>29/10/2023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6366624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pt-B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7" name="Date Placeholder 6"/>
          <p:cNvSpPr>
            <a:spLocks noGrp="1"/>
          </p:cNvSpPr>
          <p:nvPr>
            <p:ph type="dt" sz="half" idx="10"/>
          </p:nvPr>
        </p:nvSpPr>
        <p:spPr/>
        <p:txBody>
          <a:bodyPr/>
          <a:lstStyle/>
          <a:p>
            <a:fld id="{221D0464-8C8A-49C0-859F-777E51766A35}" type="datetimeFigureOut">
              <a:rPr lang="pt-BR" smtClean="0"/>
              <a:t>29/10/2023</a:t>
            </a:fld>
            <a:endParaRPr lang="pt-BR"/>
          </a:p>
        </p:txBody>
      </p:sp>
      <p:sp>
        <p:nvSpPr>
          <p:cNvPr id="8" name="Footer Placeholder 7"/>
          <p:cNvSpPr>
            <a:spLocks noGrp="1"/>
          </p:cNvSpPr>
          <p:nvPr>
            <p:ph type="ftr" sz="quarter" idx="11"/>
          </p:nvPr>
        </p:nvSpPr>
        <p:spPr/>
        <p:txBody>
          <a:bodyPr/>
          <a:lstStyle/>
          <a:p>
            <a:endParaRPr lang="pt-BR"/>
          </a:p>
        </p:txBody>
      </p:sp>
      <p:sp>
        <p:nvSpPr>
          <p:cNvPr id="9" name="Slide Number Placeholder 8"/>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6039676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pt-BR"/>
          </a:p>
        </p:txBody>
      </p:sp>
      <p:sp>
        <p:nvSpPr>
          <p:cNvPr id="3" name="Date Placeholder 2"/>
          <p:cNvSpPr>
            <a:spLocks noGrp="1"/>
          </p:cNvSpPr>
          <p:nvPr>
            <p:ph type="dt" sz="half" idx="10"/>
          </p:nvPr>
        </p:nvSpPr>
        <p:spPr/>
        <p:txBody>
          <a:bodyPr/>
          <a:lstStyle/>
          <a:p>
            <a:fld id="{221D0464-8C8A-49C0-859F-777E51766A35}" type="datetimeFigureOut">
              <a:rPr lang="pt-BR" smtClean="0"/>
              <a:t>29/10/2023</a:t>
            </a:fld>
            <a:endParaRPr lang="pt-BR"/>
          </a:p>
        </p:txBody>
      </p:sp>
      <p:sp>
        <p:nvSpPr>
          <p:cNvPr id="4" name="Footer Placeholder 3"/>
          <p:cNvSpPr>
            <a:spLocks noGrp="1"/>
          </p:cNvSpPr>
          <p:nvPr>
            <p:ph type="ftr" sz="quarter" idx="11"/>
          </p:nvPr>
        </p:nvSpPr>
        <p:spPr/>
        <p:txBody>
          <a:bodyPr/>
          <a:lstStyle/>
          <a:p>
            <a:endParaRPr lang="pt-BR"/>
          </a:p>
        </p:txBody>
      </p:sp>
      <p:sp>
        <p:nvSpPr>
          <p:cNvPr id="5" name="Slide Number Placeholder 4"/>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290141022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21D0464-8C8A-49C0-859F-777E51766A35}" type="datetimeFigureOut">
              <a:rPr lang="pt-BR" smtClean="0"/>
              <a:t>29/10/2023</a:t>
            </a:fld>
            <a:endParaRPr lang="pt-BR"/>
          </a:p>
        </p:txBody>
      </p:sp>
      <p:sp>
        <p:nvSpPr>
          <p:cNvPr id="3" name="Footer Placeholder 2"/>
          <p:cNvSpPr>
            <a:spLocks noGrp="1"/>
          </p:cNvSpPr>
          <p:nvPr>
            <p:ph type="ftr" sz="quarter" idx="11"/>
          </p:nvPr>
        </p:nvSpPr>
        <p:spPr/>
        <p:txBody>
          <a:bodyPr/>
          <a:lstStyle/>
          <a:p>
            <a:endParaRPr lang="pt-BR"/>
          </a:p>
        </p:txBody>
      </p:sp>
      <p:sp>
        <p:nvSpPr>
          <p:cNvPr id="4" name="Slide Number Placeholder 3"/>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6652598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29/10/2023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376559969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pt-B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21D0464-8C8A-49C0-859F-777E51766A35}" type="datetimeFigureOut">
              <a:rPr lang="pt-BR" smtClean="0"/>
              <a:t>29/10/2023</a:t>
            </a:fld>
            <a:endParaRPr lang="pt-BR"/>
          </a:p>
        </p:txBody>
      </p:sp>
      <p:sp>
        <p:nvSpPr>
          <p:cNvPr id="6" name="Footer Placeholder 5"/>
          <p:cNvSpPr>
            <a:spLocks noGrp="1"/>
          </p:cNvSpPr>
          <p:nvPr>
            <p:ph type="ftr" sz="quarter" idx="11"/>
          </p:nvPr>
        </p:nvSpPr>
        <p:spPr/>
        <p:txBody>
          <a:bodyPr/>
          <a:lstStyle/>
          <a:p>
            <a:endParaRPr lang="pt-BR"/>
          </a:p>
        </p:txBody>
      </p:sp>
      <p:sp>
        <p:nvSpPr>
          <p:cNvPr id="7" name="Slide Number Placeholder 6"/>
          <p:cNvSpPr>
            <a:spLocks noGrp="1"/>
          </p:cNvSpPr>
          <p:nvPr>
            <p:ph type="sldNum" sz="quarter" idx="12"/>
          </p:nvPr>
        </p:nvSpPr>
        <p:spPr/>
        <p:txBody>
          <a:bodyPr/>
          <a:lstStyle/>
          <a:p>
            <a:fld id="{5CB2E8FC-741C-4BF1-B071-7D772D706EF9}" type="slidenum">
              <a:rPr lang="pt-BR" smtClean="0"/>
              <a:t>‹nº›</a:t>
            </a:fld>
            <a:endParaRPr lang="pt-BR"/>
          </a:p>
        </p:txBody>
      </p:sp>
    </p:spTree>
    <p:extLst>
      <p:ext uri="{BB962C8B-B14F-4D97-AF65-F5344CB8AC3E}">
        <p14:creationId xmlns:p14="http://schemas.microsoft.com/office/powerpoint/2010/main" val="19210605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pt-B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pt-B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21D0464-8C8A-49C0-859F-777E51766A35}" type="datetimeFigureOut">
              <a:rPr lang="pt-BR" smtClean="0"/>
              <a:t>29/10/2023</a:t>
            </a:fld>
            <a:endParaRPr lang="pt-BR"/>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CB2E8FC-741C-4BF1-B071-7D772D706EF9}" type="slidenum">
              <a:rPr lang="pt-BR" smtClean="0"/>
              <a:t>‹nº›</a:t>
            </a:fld>
            <a:endParaRPr lang="pt-BR"/>
          </a:p>
        </p:txBody>
      </p:sp>
    </p:spTree>
    <p:extLst>
      <p:ext uri="{BB962C8B-B14F-4D97-AF65-F5344CB8AC3E}">
        <p14:creationId xmlns:p14="http://schemas.microsoft.com/office/powerpoint/2010/main" val="20608898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notesSlide" Target="../notesSlides/notesSlide10.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3.png"/><Relationship Id="rId7" Type="http://schemas.openxmlformats.org/officeDocument/2006/relationships/image" Target="../media/image17.png"/><Relationship Id="rId12" Type="http://schemas.openxmlformats.org/officeDocument/2006/relationships/image" Target="../media/image22.pn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16.png"/><Relationship Id="rId11" Type="http://schemas.openxmlformats.org/officeDocument/2006/relationships/image" Target="../media/image21.png"/><Relationship Id="rId5" Type="http://schemas.openxmlformats.org/officeDocument/2006/relationships/image" Target="../media/image11.emf"/><Relationship Id="rId10" Type="http://schemas.openxmlformats.org/officeDocument/2006/relationships/image" Target="../media/image20.png"/><Relationship Id="rId4" Type="http://schemas.openxmlformats.org/officeDocument/2006/relationships/image" Target="../media/image10.emf"/><Relationship Id="rId9" Type="http://schemas.openxmlformats.org/officeDocument/2006/relationships/image" Target="../media/image19.png"/></Relationships>
</file>

<file path=ppt/slides/_rels/slide14.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3" Type="http://schemas.openxmlformats.org/officeDocument/2006/relationships/image" Target="../media/image29.png"/><Relationship Id="rId3" Type="http://schemas.openxmlformats.org/officeDocument/2006/relationships/image" Target="../media/image24.png"/><Relationship Id="rId7" Type="http://schemas.openxmlformats.org/officeDocument/2006/relationships/image" Target="../media/image28.png"/><Relationship Id="rId12" Type="http://schemas.openxmlformats.org/officeDocument/2006/relationships/image" Target="../media/image33.png"/><Relationship Id="rId2" Type="http://schemas.openxmlformats.org/officeDocument/2006/relationships/notesSlide" Target="../notesSlides/notesSlide14.xml"/><Relationship Id="rId16"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27.png"/><Relationship Id="rId5" Type="http://schemas.openxmlformats.org/officeDocument/2006/relationships/image" Target="../media/image13.emf"/><Relationship Id="rId15" Type="http://schemas.openxmlformats.org/officeDocument/2006/relationships/image" Target="../media/image31.png"/><Relationship Id="rId4" Type="http://schemas.openxmlformats.org/officeDocument/2006/relationships/image" Target="../media/image12.emf"/><Relationship Id="rId14" Type="http://schemas.openxmlformats.org/officeDocument/2006/relationships/image" Target="../media/image3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3.xml.rels><?xml version="1.0" encoding="UTF-8" standalone="yes"?>
<Relationships xmlns="http://schemas.openxmlformats.org/package/2006/relationships"><Relationship Id="rId8" Type="http://schemas.openxmlformats.org/officeDocument/2006/relationships/image" Target="../media/image85.png"/><Relationship Id="rId3" Type="http://schemas.openxmlformats.org/officeDocument/2006/relationships/image" Target="../media/image83.png"/><Relationship Id="rId7" Type="http://schemas.openxmlformats.org/officeDocument/2006/relationships/image" Target="../media/image181.png"/><Relationship Id="rId2" Type="http://schemas.openxmlformats.org/officeDocument/2006/relationships/notesSlide" Target="../notesSlides/notesSlide21.xml"/><Relationship Id="rId1" Type="http://schemas.openxmlformats.org/officeDocument/2006/relationships/slideLayout" Target="../slideLayouts/slideLayout2.xml"/><Relationship Id="rId6" Type="http://schemas.openxmlformats.org/officeDocument/2006/relationships/image" Target="../media/image84.png"/><Relationship Id="rId5" Type="http://schemas.openxmlformats.org/officeDocument/2006/relationships/image" Target="../media/image251.png"/><Relationship Id="rId4" Type="http://schemas.openxmlformats.org/officeDocument/2006/relationships/image" Target="../media/image242.png"/><Relationship Id="rId9" Type="http://schemas.openxmlformats.org/officeDocument/2006/relationships/image" Target="../media/image200.png"/></Relationships>
</file>

<file path=ppt/slides/_rels/slide24.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11.emf"/></Relationships>
</file>

<file path=ppt/slides/_rels/slide2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4.xml"/><Relationship Id="rId1" Type="http://schemas.openxmlformats.org/officeDocument/2006/relationships/slideLayout" Target="../slideLayouts/slideLayout2.xml"/><Relationship Id="rId5" Type="http://schemas.openxmlformats.org/officeDocument/2006/relationships/image" Target="../media/image90.png"/><Relationship Id="rId4" Type="http://schemas.openxmlformats.org/officeDocument/2006/relationships/image" Target="../media/image89.png"/></Relationships>
</file>

<file path=ppt/slides/_rels/slide27.xml.rels><?xml version="1.0" encoding="UTF-8" standalone="yes"?>
<Relationships xmlns="http://schemas.openxmlformats.org/package/2006/relationships"><Relationship Id="rId3" Type="http://schemas.openxmlformats.org/officeDocument/2006/relationships/image" Target="../media/image262.png"/><Relationship Id="rId7" Type="http://schemas.openxmlformats.org/officeDocument/2006/relationships/image" Target="../media/image38.png"/><Relationship Id="rId2" Type="http://schemas.openxmlformats.org/officeDocument/2006/relationships/notesSlide" Target="../notesSlides/notesSlide25.xml"/><Relationship Id="rId1" Type="http://schemas.openxmlformats.org/officeDocument/2006/relationships/slideLayout" Target="../slideLayouts/slideLayout2.xml"/><Relationship Id="rId6" Type="http://schemas.openxmlformats.org/officeDocument/2006/relationships/image" Target="../media/image36.png"/><Relationship Id="rId5" Type="http://schemas.openxmlformats.org/officeDocument/2006/relationships/image" Target="../media/image34.png"/><Relationship Id="rId4" Type="http://schemas.openxmlformats.org/officeDocument/2006/relationships/image" Target="../media/image16.emf"/></Relationships>
</file>

<file path=ppt/slides/_rels/slide28.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26.xml"/><Relationship Id="rId1" Type="http://schemas.openxmlformats.org/officeDocument/2006/relationships/slideLayout" Target="../slideLayouts/slideLayout2.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17.emf"/></Relationships>
</file>

<file path=ppt/slides/_rels/slide29.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image" Target="../media/image43.png"/><Relationship Id="rId7" Type="http://schemas.openxmlformats.org/officeDocument/2006/relationships/image" Target="../media/image65.png"/><Relationship Id="rId2" Type="http://schemas.openxmlformats.org/officeDocument/2006/relationships/notesSlide" Target="../notesSlides/notesSlide27.xml"/><Relationship Id="rId1" Type="http://schemas.openxmlformats.org/officeDocument/2006/relationships/slideLayout" Target="../slideLayouts/slideLayout2.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16.emf"/><Relationship Id="rId9" Type="http://schemas.openxmlformats.org/officeDocument/2006/relationships/image" Target="../media/image67.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hyperlink" Target="https://en.wikipedia.org/wiki/Activation_function#Table_of_activation_functions" TargetMode="External"/><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image" Target="../media/image41.jpeg"/><Relationship Id="rId4" Type="http://schemas.openxmlformats.org/officeDocument/2006/relationships/image" Target="../media/image40.png"/></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1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46.png"/></Relationships>
</file>

<file path=ppt/slides/_rels/slide36.xml.rels><?xml version="1.0" encoding="UTF-8" standalone="yes"?>
<Relationships xmlns="http://schemas.openxmlformats.org/package/2006/relationships"><Relationship Id="rId8" Type="http://schemas.openxmlformats.org/officeDocument/2006/relationships/image" Target="../media/image52.png"/><Relationship Id="rId3" Type="http://schemas.openxmlformats.org/officeDocument/2006/relationships/image" Target="../media/image47.png"/><Relationship Id="rId7" Type="http://schemas.openxmlformats.org/officeDocument/2006/relationships/image" Target="../media/image51.png"/><Relationship Id="rId2" Type="http://schemas.openxmlformats.org/officeDocument/2006/relationships/notesSlide" Target="../notesSlides/notesSlide34.xml"/><Relationship Id="rId1" Type="http://schemas.openxmlformats.org/officeDocument/2006/relationships/slideLayout" Target="../slideLayouts/slideLayout2.xml"/><Relationship Id="rId6" Type="http://schemas.openxmlformats.org/officeDocument/2006/relationships/image" Target="../media/image50.png"/><Relationship Id="rId5" Type="http://schemas.openxmlformats.org/officeDocument/2006/relationships/image" Target="../media/image49.png"/><Relationship Id="rId4" Type="http://schemas.openxmlformats.org/officeDocument/2006/relationships/image" Target="../media/image48.png"/><Relationship Id="rId9" Type="http://schemas.openxmlformats.org/officeDocument/2006/relationships/hyperlink" Target="https://colab.research.google.com/github/zz4fap/t320_aprendizado_de_maquina/blob/main/notebooks/mlp/FunctionApproximationWithMLP.ipynb" TargetMode="External"/></Relationships>
</file>

<file path=ppt/slides/_rels/slide37.xml.rels><?xml version="1.0" encoding="UTF-8" standalone="yes"?>
<Relationships xmlns="http://schemas.openxmlformats.org/package/2006/relationships"><Relationship Id="rId8" Type="http://schemas.openxmlformats.org/officeDocument/2006/relationships/hyperlink" Target="https://colab.research.google.com/github/zz4fap/t320_aprendizado_de_maquina/blob/main/notebooks/mlp/function_approximation.ipynb" TargetMode="External"/><Relationship Id="rId3" Type="http://schemas.openxmlformats.org/officeDocument/2006/relationships/image" Target="../media/image220.png"/><Relationship Id="rId7" Type="http://schemas.openxmlformats.org/officeDocument/2006/relationships/image" Target="../media/image260.png"/><Relationship Id="rId2" Type="http://schemas.openxmlformats.org/officeDocument/2006/relationships/notesSlide" Target="../notesSlides/notesSlide35.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240.png"/><Relationship Id="rId10" Type="http://schemas.openxmlformats.org/officeDocument/2006/relationships/image" Target="../media/image280.png"/><Relationship Id="rId4" Type="http://schemas.openxmlformats.org/officeDocument/2006/relationships/image" Target="../media/image53.png"/><Relationship Id="rId9" Type="http://schemas.openxmlformats.org/officeDocument/2006/relationships/image" Target="../media/image55.png"/></Relationships>
</file>

<file path=ppt/slides/_rels/slide38.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7.ipynb" TargetMode="External"/><Relationship Id="rId2" Type="http://schemas.openxmlformats.org/officeDocument/2006/relationships/notesSlide" Target="../notesSlides/notesSlide36.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7.jpeg"/><Relationship Id="rId7" Type="http://schemas.openxmlformats.org/officeDocument/2006/relationships/image" Target="../media/image61.jpeg"/><Relationship Id="rId2" Type="http://schemas.openxmlformats.org/officeDocument/2006/relationships/image" Target="../media/image56.jpeg"/><Relationship Id="rId1" Type="http://schemas.openxmlformats.org/officeDocument/2006/relationships/slideLayout" Target="../slideLayouts/slideLayout2.xml"/><Relationship Id="rId6" Type="http://schemas.openxmlformats.org/officeDocument/2006/relationships/image" Target="../media/image60.png"/><Relationship Id="rId5" Type="http://schemas.openxmlformats.org/officeDocument/2006/relationships/image" Target="../media/image59.jpeg"/><Relationship Id="rId4" Type="http://schemas.openxmlformats.org/officeDocument/2006/relationships/image" Target="../media/image58.jpe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8" Type="http://schemas.openxmlformats.org/officeDocument/2006/relationships/image" Target="../media/image440.png"/><Relationship Id="rId13" Type="http://schemas.openxmlformats.org/officeDocument/2006/relationships/image" Target="../media/image501.png"/><Relationship Id="rId3" Type="http://schemas.openxmlformats.org/officeDocument/2006/relationships/image" Target="../media/image390.png"/><Relationship Id="rId7" Type="http://schemas.openxmlformats.org/officeDocument/2006/relationships/image" Target="../media/image430.png"/><Relationship Id="rId12" Type="http://schemas.openxmlformats.org/officeDocument/2006/relationships/image" Target="../media/image491.png"/><Relationship Id="rId2" Type="http://schemas.openxmlformats.org/officeDocument/2006/relationships/image" Target="../media/image380.png"/><Relationship Id="rId16" Type="http://schemas.openxmlformats.org/officeDocument/2006/relationships/image" Target="../media/image530.png"/><Relationship Id="rId1" Type="http://schemas.openxmlformats.org/officeDocument/2006/relationships/slideLayout" Target="../slideLayouts/slideLayout2.xml"/><Relationship Id="rId6" Type="http://schemas.openxmlformats.org/officeDocument/2006/relationships/image" Target="../media/image420.png"/><Relationship Id="rId11" Type="http://schemas.openxmlformats.org/officeDocument/2006/relationships/image" Target="../media/image481.png"/><Relationship Id="rId5" Type="http://schemas.openxmlformats.org/officeDocument/2006/relationships/image" Target="../media/image410.png"/><Relationship Id="rId15" Type="http://schemas.openxmlformats.org/officeDocument/2006/relationships/image" Target="../media/image520.png"/><Relationship Id="rId10" Type="http://schemas.openxmlformats.org/officeDocument/2006/relationships/image" Target="../media/image460.png"/><Relationship Id="rId4" Type="http://schemas.openxmlformats.org/officeDocument/2006/relationships/image" Target="../media/image400.png"/><Relationship Id="rId9" Type="http://schemas.openxmlformats.org/officeDocument/2006/relationships/image" Target="../media/image450.png"/><Relationship Id="rId14" Type="http://schemas.openxmlformats.org/officeDocument/2006/relationships/image" Target="../media/image510.png"/></Relationships>
</file>

<file path=ppt/slides/_rels/slide43.xml.rels><?xml version="1.0" encoding="UTF-8" standalone="yes"?>
<Relationships xmlns="http://schemas.openxmlformats.org/package/2006/relationships"><Relationship Id="rId8" Type="http://schemas.openxmlformats.org/officeDocument/2006/relationships/image" Target="../media/image261.png"/><Relationship Id="rId13" Type="http://schemas.openxmlformats.org/officeDocument/2006/relationships/image" Target="../media/image310.png"/><Relationship Id="rId3" Type="http://schemas.openxmlformats.org/officeDocument/2006/relationships/image" Target="../media/image461.png"/><Relationship Id="rId7" Type="http://schemas.openxmlformats.org/officeDocument/2006/relationships/image" Target="../media/image250.png"/><Relationship Id="rId12" Type="http://schemas.openxmlformats.org/officeDocument/2006/relationships/image" Target="../media/image300.png"/><Relationship Id="rId2" Type="http://schemas.openxmlformats.org/officeDocument/2006/relationships/notesSlide" Target="../notesSlides/notesSlide37.xml"/><Relationship Id="rId1" Type="http://schemas.openxmlformats.org/officeDocument/2006/relationships/slideLayout" Target="../slideLayouts/slideLayout2.xml"/><Relationship Id="rId6" Type="http://schemas.openxmlformats.org/officeDocument/2006/relationships/image" Target="../media/image241.png"/><Relationship Id="rId11" Type="http://schemas.openxmlformats.org/officeDocument/2006/relationships/image" Target="../media/image290.png"/><Relationship Id="rId5" Type="http://schemas.openxmlformats.org/officeDocument/2006/relationships/image" Target="../media/image230.png"/><Relationship Id="rId10" Type="http://schemas.openxmlformats.org/officeDocument/2006/relationships/image" Target="../media/image281.png"/><Relationship Id="rId4" Type="http://schemas.openxmlformats.org/officeDocument/2006/relationships/image" Target="../media/image221.png"/><Relationship Id="rId9" Type="http://schemas.openxmlformats.org/officeDocument/2006/relationships/image" Target="../media/image270.png"/></Relationships>
</file>

<file path=ppt/slides/_rels/slide44.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230.png"/><Relationship Id="rId7" Type="http://schemas.openxmlformats.org/officeDocument/2006/relationships/image" Target="../media/image490.png"/><Relationship Id="rId2" Type="http://schemas.openxmlformats.org/officeDocument/2006/relationships/image" Target="../media/image221.png"/><Relationship Id="rId1" Type="http://schemas.openxmlformats.org/officeDocument/2006/relationships/slideLayout" Target="../slideLayouts/slideLayout2.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241.png"/></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fontScale="90000"/>
          </a:bodyPr>
          <a:lstStyle/>
          <a:p>
            <a:r>
              <a:rPr lang="pt-BR" sz="5400" dirty="0"/>
              <a:t>T320 - Introdução ao Aprendizado de Máquina II:</a:t>
            </a:r>
            <a:br>
              <a:rPr lang="pt-BR" dirty="0"/>
            </a:br>
            <a:r>
              <a:rPr lang="pt-BR" b="1" i="1" dirty="0"/>
              <a:t>Redes Neurais Artificiais (Parte II)</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44038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104700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99E0420-D29B-5989-E6D0-F8EA06A80F71}"/>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9A1087D7-8233-BE5E-B155-CE5E8EC11EB3}"/>
              </a:ext>
            </a:extLst>
          </p:cNvPr>
          <p:cNvSpPr>
            <a:spLocks noGrp="1"/>
          </p:cNvSpPr>
          <p:nvPr>
            <p:ph idx="1"/>
          </p:nvPr>
        </p:nvSpPr>
        <p:spPr>
          <a:xfrm>
            <a:off x="5938221" y="1825624"/>
            <a:ext cx="6045798" cy="5032375"/>
          </a:xfrm>
        </p:spPr>
        <p:txBody>
          <a:bodyPr/>
          <a:lstStyle/>
          <a:p>
            <a:r>
              <a:rPr lang="pt-BR" dirty="0"/>
              <a:t>Existem vários tipos de </a:t>
            </a:r>
            <a:r>
              <a:rPr lang="pt-BR" b="1" i="1" dirty="0"/>
              <a:t>funções de ativação</a:t>
            </a:r>
            <a:r>
              <a:rPr lang="pt-BR" dirty="0"/>
              <a:t> que podem ser utilizadas pelos </a:t>
            </a:r>
            <a:r>
              <a:rPr lang="pt-BR" b="1" i="1" dirty="0"/>
              <a:t>nós</a:t>
            </a:r>
            <a:r>
              <a:rPr lang="pt-BR" dirty="0"/>
              <a:t> de uma rede neural.</a:t>
            </a:r>
          </a:p>
          <a:p>
            <a:r>
              <a:rPr lang="pt-BR" dirty="0"/>
              <a:t>Cada camada pode usar funções de ativação diferentes.</a:t>
            </a:r>
          </a:p>
          <a:p>
            <a:r>
              <a:rPr lang="pt-BR" dirty="0"/>
              <a:t>Porém, em geral, todos os nós de uma camada usam a mesma função de ativação.</a:t>
            </a:r>
          </a:p>
          <a:p>
            <a:endParaRPr lang="pt-BR" dirty="0"/>
          </a:p>
        </p:txBody>
      </p:sp>
      <p:pic>
        <p:nvPicPr>
          <p:cNvPr id="5" name="Picture 3">
            <a:extLst>
              <a:ext uri="{FF2B5EF4-FFF2-40B4-BE49-F238E27FC236}">
                <a16:creationId xmlns:a16="http://schemas.microsoft.com/office/drawing/2014/main" id="{08696813-612D-9D2A-3817-F3F31CCCD0B5}"/>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512155" y="2212899"/>
            <a:ext cx="5004946" cy="4093502"/>
          </a:xfrm>
          <a:prstGeom prst="rect">
            <a:avLst/>
          </a:prstGeom>
        </p:spPr>
      </p:pic>
    </p:spTree>
    <p:extLst>
      <p:ext uri="{BB962C8B-B14F-4D97-AF65-F5344CB8AC3E}">
        <p14:creationId xmlns:p14="http://schemas.microsoft.com/office/powerpoint/2010/main" val="9851308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E98B074-0A45-313B-DAC8-9EB4DFE5993C}"/>
              </a:ext>
            </a:extLst>
          </p:cNvPr>
          <p:cNvSpPr>
            <a:spLocks noGrp="1"/>
          </p:cNvSpPr>
          <p:nvPr>
            <p:ph type="title"/>
          </p:nvPr>
        </p:nvSpPr>
        <p:spPr/>
        <p:txBody>
          <a:bodyPr/>
          <a:lstStyle/>
          <a:p>
            <a:r>
              <a:rPr lang="pt-BR" dirty="0"/>
              <a:t>Funções de ativação</a:t>
            </a:r>
          </a:p>
        </p:txBody>
      </p:sp>
      <p:sp>
        <p:nvSpPr>
          <p:cNvPr id="3" name="Espaço Reservado para Conteúdo 2">
            <a:extLst>
              <a:ext uri="{FF2B5EF4-FFF2-40B4-BE49-F238E27FC236}">
                <a16:creationId xmlns:a16="http://schemas.microsoft.com/office/drawing/2014/main" id="{E8749BEF-094E-1E8D-6000-A87035A188E4}"/>
              </a:ext>
            </a:extLst>
          </p:cNvPr>
          <p:cNvSpPr>
            <a:spLocks noGrp="1"/>
          </p:cNvSpPr>
          <p:nvPr>
            <p:ph idx="1"/>
          </p:nvPr>
        </p:nvSpPr>
        <p:spPr>
          <a:xfrm>
            <a:off x="5314278" y="1825624"/>
            <a:ext cx="6755802" cy="5032375"/>
          </a:xfrm>
        </p:spPr>
        <p:txBody>
          <a:bodyPr/>
          <a:lstStyle/>
          <a:p>
            <a:r>
              <a:rPr lang="pt-BR" dirty="0"/>
              <a:t>Devido a suas características, não se utiliza a </a:t>
            </a:r>
            <a:r>
              <a:rPr lang="pt-BR" b="1" i="1" dirty="0"/>
              <a:t>função degrau</a:t>
            </a:r>
            <a:r>
              <a:rPr lang="pt-BR" dirty="0"/>
              <a:t> como função de ativação em redes neurais.</a:t>
            </a:r>
          </a:p>
          <a:p>
            <a:pPr lvl="1">
              <a:buFont typeface="Wingdings" panose="05000000000000000000" pitchFamily="2" charset="2"/>
              <a:buChar char="§"/>
            </a:pPr>
            <a:r>
              <a:rPr lang="pt-BR" dirty="0"/>
              <a:t>Derivada sempre igual a zero, exceto na origem, onde ela é indeterminada. </a:t>
            </a:r>
          </a:p>
          <a:p>
            <a:r>
              <a:rPr lang="pt-BR" dirty="0"/>
              <a:t>Até o surgimento das </a:t>
            </a:r>
            <a:r>
              <a:rPr lang="pt-BR" b="1" i="1" dirty="0"/>
              <a:t>redes neurais profundas</a:t>
            </a:r>
            <a:r>
              <a:rPr lang="pt-BR" dirty="0"/>
              <a:t>, a regra era utilizar as </a:t>
            </a:r>
            <a:r>
              <a:rPr lang="pt-BR" b="1" i="1" dirty="0"/>
              <a:t>funções logística </a:t>
            </a:r>
            <a:r>
              <a:rPr lang="pt-BR" dirty="0"/>
              <a:t>ou </a:t>
            </a:r>
            <a:r>
              <a:rPr lang="pt-BR" b="1" i="1" dirty="0"/>
              <a:t>tangente hiperbólica</a:t>
            </a:r>
            <a:r>
              <a:rPr lang="pt-BR" dirty="0"/>
              <a:t>, que são </a:t>
            </a:r>
            <a:r>
              <a:rPr lang="pt-BR" b="1" i="1" dirty="0">
                <a:solidFill>
                  <a:srgbClr val="00B050"/>
                </a:solidFill>
              </a:rPr>
              <a:t>versões suavizadas da função degrau</a:t>
            </a:r>
            <a:r>
              <a:rPr lang="pt-BR" dirty="0"/>
              <a:t>.</a:t>
            </a:r>
          </a:p>
          <a:p>
            <a:pPr lvl="1">
              <a:buFont typeface="Wingdings" panose="05000000000000000000" pitchFamily="2" charset="2"/>
              <a:buChar char="§"/>
            </a:pPr>
            <a:r>
              <a:rPr lang="pt-BR" dirty="0"/>
              <a:t>Essas funções </a:t>
            </a:r>
            <a:r>
              <a:rPr lang="pt-BR" b="1" i="1" dirty="0"/>
              <a:t>são contínuas e possuem derivada definida e diferente de 0 em todos os pontos</a:t>
            </a:r>
            <a:r>
              <a:rPr lang="pt-BR" dirty="0"/>
              <a:t>.</a:t>
            </a:r>
          </a:p>
        </p:txBody>
      </p:sp>
      <p:pic>
        <p:nvPicPr>
          <p:cNvPr id="6" name="Picture 16">
            <a:extLst>
              <a:ext uri="{FF2B5EF4-FFF2-40B4-BE49-F238E27FC236}">
                <a16:creationId xmlns:a16="http://schemas.microsoft.com/office/drawing/2014/main" id="{05C41E50-72C3-557E-3776-2F27DD7091D2}"/>
              </a:ext>
            </a:extLst>
          </p:cNvPr>
          <p:cNvPicPr>
            <a:picLocks noChangeAspect="1"/>
          </p:cNvPicPr>
          <p:nvPr/>
        </p:nvPicPr>
        <p:blipFill rotWithShape="1">
          <a:blip r:embed="rId3"/>
          <a:srcRect l="3046" t="5896" r="8832"/>
          <a:stretch/>
        </p:blipFill>
        <p:spPr>
          <a:xfrm>
            <a:off x="982211" y="2276743"/>
            <a:ext cx="3783427" cy="3511386"/>
          </a:xfrm>
          <a:prstGeom prst="rect">
            <a:avLst/>
          </a:prstGeom>
        </p:spPr>
      </p:pic>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42CE809B-8426-AA9A-799A-7E6A8FE3543A}"/>
                  </a:ext>
                </a:extLst>
              </p:cNvPr>
              <p:cNvSpPr txBox="1"/>
              <p:nvPr/>
            </p:nvSpPr>
            <p:spPr>
              <a:xfrm>
                <a:off x="2392018" y="5603463"/>
                <a:ext cx="1266826"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oMath>
                  </m:oMathPara>
                </a14:m>
                <a:endParaRPr lang="pt-BR" dirty="0"/>
              </a:p>
            </p:txBody>
          </p:sp>
        </mc:Choice>
        <mc:Fallback xmlns="">
          <p:sp>
            <p:nvSpPr>
              <p:cNvPr id="7" name="CaixaDeTexto 6">
                <a:extLst>
                  <a:ext uri="{FF2B5EF4-FFF2-40B4-BE49-F238E27FC236}">
                    <a16:creationId xmlns:a16="http://schemas.microsoft.com/office/drawing/2014/main" id="{42CE809B-8426-AA9A-799A-7E6A8FE3543A}"/>
                  </a:ext>
                </a:extLst>
              </p:cNvPr>
              <p:cNvSpPr txBox="1">
                <a:spLocks noRot="1" noChangeAspect="1" noMove="1" noResize="1" noEditPoints="1" noAdjustHandles="1" noChangeArrowheads="1" noChangeShapeType="1" noTextEdit="1"/>
              </p:cNvSpPr>
              <p:nvPr/>
            </p:nvSpPr>
            <p:spPr>
              <a:xfrm>
                <a:off x="2392018" y="5603463"/>
                <a:ext cx="1266826" cy="369332"/>
              </a:xfrm>
              <a:prstGeom prst="rect">
                <a:avLst/>
              </a:prstGeom>
              <a:blipFill>
                <a:blip r:embed="rId4"/>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FA4CC93B-F5C1-F068-B970-77DE8E5AE18B}"/>
                  </a:ext>
                </a:extLst>
              </p:cNvPr>
              <p:cNvSpPr txBox="1"/>
              <p:nvPr/>
            </p:nvSpPr>
            <p:spPr>
              <a:xfrm rot="16200000">
                <a:off x="591530" y="3766463"/>
                <a:ext cx="781363" cy="369332"/>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b="0" i="1" smtClean="0">
                              <a:latin typeface="Cambria Math" panose="02040503050406030204" pitchFamily="18" charset="0"/>
                            </a:rPr>
                            <m:t>𝑔</m:t>
                          </m:r>
                          <m:r>
                            <a:rPr lang="pt-BR" b="0" i="1" smtClean="0">
                              <a:latin typeface="Cambria Math" panose="02040503050406030204" pitchFamily="18" charset="0"/>
                            </a:rPr>
                            <m:t>(</m:t>
                          </m:r>
                          <m:r>
                            <a:rPr lang="pt-BR" b="1" i="1" smtClean="0">
                              <a:latin typeface="Cambria Math" panose="02040503050406030204" pitchFamily="18" charset="0"/>
                            </a:rPr>
                            <m:t>𝒙</m:t>
                          </m:r>
                          <m:r>
                            <a:rPr lang="pt-BR" b="0" i="1" smtClean="0">
                              <a:latin typeface="Cambria Math" panose="02040503050406030204" pitchFamily="18" charset="0"/>
                            </a:rPr>
                            <m:t>)</m:t>
                          </m:r>
                        </m:e>
                      </m:d>
                    </m:oMath>
                  </m:oMathPara>
                </a14:m>
                <a:endParaRPr lang="pt-BR" dirty="0"/>
              </a:p>
            </p:txBody>
          </p:sp>
        </mc:Choice>
        <mc:Fallback xmlns="">
          <p:sp>
            <p:nvSpPr>
              <p:cNvPr id="8" name="CaixaDeTexto 7">
                <a:extLst>
                  <a:ext uri="{FF2B5EF4-FFF2-40B4-BE49-F238E27FC236}">
                    <a16:creationId xmlns:a16="http://schemas.microsoft.com/office/drawing/2014/main" id="{FA4CC93B-F5C1-F068-B970-77DE8E5AE18B}"/>
                  </a:ext>
                </a:extLst>
              </p:cNvPr>
              <p:cNvSpPr txBox="1">
                <a:spLocks noRot="1" noChangeAspect="1" noMove="1" noResize="1" noEditPoints="1" noAdjustHandles="1" noChangeArrowheads="1" noChangeShapeType="1" noTextEdit="1"/>
              </p:cNvSpPr>
              <p:nvPr/>
            </p:nvSpPr>
            <p:spPr>
              <a:xfrm rot="16200000">
                <a:off x="591530" y="3766463"/>
                <a:ext cx="781363" cy="369332"/>
              </a:xfrm>
              <a:prstGeom prst="rect">
                <a:avLst/>
              </a:prstGeom>
              <a:blipFill>
                <a:blip r:embed="rId5"/>
                <a:stretch>
                  <a:fillRect t="-15625" r="-13333" b="-2344"/>
                </a:stretch>
              </a:blipFill>
            </p:spPr>
            <p:txBody>
              <a:bodyPr/>
              <a:lstStyle/>
              <a:p>
                <a:r>
                  <a:rPr lang="pt-BR">
                    <a:noFill/>
                  </a:rPr>
                  <a:t> </a:t>
                </a:r>
              </a:p>
            </p:txBody>
          </p:sp>
        </mc:Fallback>
      </mc:AlternateContent>
    </p:spTree>
    <p:extLst>
      <p:ext uri="{BB962C8B-B14F-4D97-AF65-F5344CB8AC3E}">
        <p14:creationId xmlns:p14="http://schemas.microsoft.com/office/powerpoint/2010/main" val="3010705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5032375"/>
              </a:xfrm>
            </p:spPr>
            <p:txBody>
              <a:bodyPr/>
              <a:lstStyle/>
              <a:p>
                <a:r>
                  <a:rPr lang="pt-BR" dirty="0"/>
                  <a:t>A saída de um nó com </a:t>
                </a:r>
                <a:r>
                  <a:rPr lang="pt-BR" b="1" i="1" dirty="0"/>
                  <a:t>função de ativação logística</a:t>
                </a:r>
                <a:r>
                  <a:rPr lang="pt-BR" dirty="0"/>
                  <a:t> (ou sigmoide) tem a seguinte expressão</a:t>
                </a:r>
              </a:p>
              <a:p>
                <a:pPr marL="0" indent="0" algn="ctr">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𝑗</m:t>
                          </m:r>
                        </m:sub>
                      </m:sSub>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
                        <m:fPr>
                          <m:ctrlPr>
                            <a:rPr lang="pt-BR" b="0"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1+</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a:rPr lang="pt-BR"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oMath>
                </a14:m>
                <a:r>
                  <a:rPr lang="pt-BR" dirty="0"/>
                  <a:t> 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smtClean="0">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smtClean="0">
                              <a:latin typeface="Cambria Math" panose="02040503050406030204" pitchFamily="18" charset="0"/>
                            </a:rPr>
                            <m:t>𝑑</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d>
                        <m:dPr>
                          <m:ctrlPr>
                            <a:rPr lang="pt-BR" i="1" smtClean="0">
                              <a:latin typeface="Cambria Math" panose="02040503050406030204" pitchFamily="18" charset="0"/>
                            </a:rPr>
                          </m:ctrlPr>
                        </m:dPr>
                        <m:e>
                          <m:r>
                            <a:rPr lang="pt-BR" b="0" i="1" smtClean="0">
                              <a:latin typeface="Cambria Math" panose="02040503050406030204" pitchFamily="18" charset="0"/>
                            </a:rPr>
                            <m:t>1−</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e>
                      </m:d>
                      <m:r>
                        <a:rPr lang="pt-BR"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0</m:t>
                      </m:r>
                      <m:r>
                        <a:rPr lang="pt-BR" b="0" i="0" smtClean="0">
                          <a:latin typeface="Cambria Math" panose="02040503050406030204" pitchFamily="18" charset="0"/>
                        </a:rPr>
                        <m:t>.</m:t>
                      </m:r>
                    </m:oMath>
                  </m:oMathPara>
                </a14:m>
                <a:endParaRPr lang="pt-BR" dirty="0"/>
              </a:p>
              <a:p>
                <a:r>
                  <a:rPr lang="pt-BR" dirty="0"/>
                  <a:t>A derivada será importante durante o processo de aprendizado da rede neural.</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5032375"/>
              </a:xfrm>
              <a:blipFill>
                <a:blip r:embed="rId3"/>
                <a:stretch>
                  <a:fillRect l="-1146" t="-1937"/>
                </a:stretch>
              </a:blipFill>
            </p:spPr>
            <p:txBody>
              <a:bodyPr/>
              <a:lstStyle/>
              <a:p>
                <a:r>
                  <a:rPr lang="pt-BR">
                    <a:noFill/>
                  </a:rPr>
                  <a:t> </a:t>
                </a:r>
              </a:p>
            </p:txBody>
          </p:sp>
        </mc:Fallback>
      </mc:AlternateContent>
    </p:spTree>
    <p:extLst>
      <p:ext uri="{BB962C8B-B14F-4D97-AF65-F5344CB8AC3E}">
        <p14:creationId xmlns:p14="http://schemas.microsoft.com/office/powerpoint/2010/main" val="227420012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CFF9DBE5-51A4-191D-A4E4-6E4B6EAB3ECB}"/>
              </a:ext>
            </a:extLst>
          </p:cNvPr>
          <p:cNvSpPr>
            <a:spLocks noGrp="1"/>
          </p:cNvSpPr>
          <p:nvPr>
            <p:ph type="title"/>
          </p:nvPr>
        </p:nvSpPr>
        <p:spPr/>
        <p:txBody>
          <a:bodyPr/>
          <a:lstStyle/>
          <a:p>
            <a:r>
              <a:rPr lang="pt-BR" dirty="0"/>
              <a:t>Função logística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9ECEDBC-7D6C-51FC-ABC8-FE8EB8292B7C}"/>
                  </a:ext>
                </a:extLst>
              </p:cNvPr>
              <p:cNvSpPr>
                <a:spLocks noGrp="1"/>
              </p:cNvSpPr>
              <p:nvPr>
                <p:ph idx="1"/>
              </p:nvPr>
            </p:nvSpPr>
            <p:spPr>
              <a:xfrm>
                <a:off x="838200" y="1825624"/>
                <a:ext cx="11178091" cy="1918037"/>
              </a:xfrm>
            </p:spPr>
            <p:txBody>
              <a:bodyPr/>
              <a:lstStyle/>
              <a:p>
                <a:r>
                  <a:rPr lang="pt-BR" dirty="0"/>
                  <a:t>Percebam que o valor da derivada </a:t>
                </a:r>
                <a:r>
                  <a:rPr lang="pt-BR" b="1" i="1" dirty="0">
                    <a:solidFill>
                      <a:srgbClr val="00B050"/>
                    </a:solidFill>
                  </a:rPr>
                  <a:t>sempre será menor do que 1</a:t>
                </a:r>
                <a:r>
                  <a:rPr lang="pt-BR" dirty="0"/>
                  <a:t>,</a:t>
                </a:r>
                <a:r>
                  <a:rPr lang="pt-BR" b="1" i="1" dirty="0"/>
                  <a:t> sendo no máximo igual a 0.25 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a:t>
                </a:r>
              </a:p>
            </p:txBody>
          </p:sp>
        </mc:Choice>
        <mc:Fallback xmlns="">
          <p:sp>
            <p:nvSpPr>
              <p:cNvPr id="3" name="Espaço Reservado para Conteúdo 2">
                <a:extLst>
                  <a:ext uri="{FF2B5EF4-FFF2-40B4-BE49-F238E27FC236}">
                    <a16:creationId xmlns:a16="http://schemas.microsoft.com/office/drawing/2014/main" id="{D9ECEDBC-7D6C-51FC-ABC8-FE8EB8292B7C}"/>
                  </a:ext>
                </a:extLst>
              </p:cNvPr>
              <p:cNvSpPr>
                <a:spLocks noGrp="1" noRot="1" noChangeAspect="1" noMove="1" noResize="1" noEditPoints="1" noAdjustHandles="1" noChangeArrowheads="1" noChangeShapeType="1" noTextEdit="1"/>
              </p:cNvSpPr>
              <p:nvPr>
                <p:ph idx="1"/>
              </p:nvPr>
            </p:nvSpPr>
            <p:spPr>
              <a:xfrm>
                <a:off x="838200" y="1825624"/>
                <a:ext cx="11178091" cy="1918037"/>
              </a:xfrm>
              <a:blipFill>
                <a:blip r:embed="rId3"/>
                <a:stretch>
                  <a:fillRect l="-982" t="-5079" r="-1091"/>
                </a:stretch>
              </a:blipFill>
            </p:spPr>
            <p:txBody>
              <a:bodyPr/>
              <a:lstStyle/>
              <a:p>
                <a:r>
                  <a:rPr lang="pt-BR">
                    <a:noFill/>
                  </a:rPr>
                  <a:t> </a:t>
                </a:r>
              </a:p>
            </p:txBody>
          </p:sp>
        </mc:Fallback>
      </mc:AlternateContent>
      <p:sp>
        <p:nvSpPr>
          <p:cNvPr id="4" name="Rectangle 6">
            <a:extLst>
              <a:ext uri="{FF2B5EF4-FFF2-40B4-BE49-F238E27FC236}">
                <a16:creationId xmlns:a16="http://schemas.microsoft.com/office/drawing/2014/main" id="{BC923F0E-8819-EE57-95F2-846E3ECBE2E8}"/>
              </a:ext>
            </a:extLst>
          </p:cNvPr>
          <p:cNvSpPr/>
          <p:nvPr/>
        </p:nvSpPr>
        <p:spPr>
          <a:xfrm>
            <a:off x="1406691" y="3437359"/>
            <a:ext cx="3619500" cy="369332"/>
          </a:xfrm>
          <a:prstGeom prst="rect">
            <a:avLst/>
          </a:prstGeom>
        </p:spPr>
        <p:txBody>
          <a:bodyPr wrap="square">
            <a:spAutoFit/>
          </a:bodyPr>
          <a:lstStyle/>
          <a:p>
            <a:pPr algn="ctr"/>
            <a:r>
              <a:rPr lang="pt-BR" dirty="0"/>
              <a:t>Função Logística</a:t>
            </a:r>
          </a:p>
        </p:txBody>
      </p:sp>
      <p:sp>
        <p:nvSpPr>
          <p:cNvPr id="5" name="Rectangle 7">
            <a:extLst>
              <a:ext uri="{FF2B5EF4-FFF2-40B4-BE49-F238E27FC236}">
                <a16:creationId xmlns:a16="http://schemas.microsoft.com/office/drawing/2014/main" id="{A8F6D200-7D08-0CCC-145F-94A173627C80}"/>
              </a:ext>
            </a:extLst>
          </p:cNvPr>
          <p:cNvSpPr/>
          <p:nvPr/>
        </p:nvSpPr>
        <p:spPr>
          <a:xfrm>
            <a:off x="7255350" y="3437359"/>
            <a:ext cx="3594100" cy="369332"/>
          </a:xfrm>
          <a:prstGeom prst="rect">
            <a:avLst/>
          </a:prstGeom>
        </p:spPr>
        <p:txBody>
          <a:bodyPr wrap="square">
            <a:spAutoFit/>
          </a:bodyPr>
          <a:lstStyle/>
          <a:p>
            <a:pPr algn="ctr"/>
            <a:r>
              <a:rPr lang="pt-BR" dirty="0"/>
              <a:t>Derivada da Função Logística</a:t>
            </a:r>
          </a:p>
        </p:txBody>
      </p:sp>
      <p:pic>
        <p:nvPicPr>
          <p:cNvPr id="6" name="Imagem 5">
            <a:extLst>
              <a:ext uri="{FF2B5EF4-FFF2-40B4-BE49-F238E27FC236}">
                <a16:creationId xmlns:a16="http://schemas.microsoft.com/office/drawing/2014/main" id="{EA300C27-0E90-22E9-E38E-ECCCCEC94B08}"/>
              </a:ext>
            </a:extLst>
          </p:cNvPr>
          <p:cNvPicPr>
            <a:picLocks noChangeAspect="1"/>
          </p:cNvPicPr>
          <p:nvPr/>
        </p:nvPicPr>
        <p:blipFill>
          <a:blip r:embed="rId4"/>
          <a:stretch>
            <a:fillRect/>
          </a:stretch>
        </p:blipFill>
        <p:spPr>
          <a:xfrm>
            <a:off x="1342550" y="3585076"/>
            <a:ext cx="3656650" cy="2742488"/>
          </a:xfrm>
          <a:prstGeom prst="rect">
            <a:avLst/>
          </a:prstGeom>
        </p:spPr>
      </p:pic>
      <p:pic>
        <p:nvPicPr>
          <p:cNvPr id="7" name="Imagem 6">
            <a:extLst>
              <a:ext uri="{FF2B5EF4-FFF2-40B4-BE49-F238E27FC236}">
                <a16:creationId xmlns:a16="http://schemas.microsoft.com/office/drawing/2014/main" id="{32B18529-41C0-AF0E-9EA4-ED64EE914AFE}"/>
              </a:ext>
            </a:extLst>
          </p:cNvPr>
          <p:cNvPicPr>
            <a:picLocks noChangeAspect="1"/>
          </p:cNvPicPr>
          <p:nvPr/>
        </p:nvPicPr>
        <p:blipFill>
          <a:blip r:embed="rId5"/>
          <a:stretch>
            <a:fillRect/>
          </a:stretch>
        </p:blipFill>
        <p:spPr>
          <a:xfrm>
            <a:off x="7205500" y="3585076"/>
            <a:ext cx="3606800" cy="2705101"/>
          </a:xfrm>
          <a:prstGeom prst="rect">
            <a:avLst/>
          </a:prstGeom>
        </p:spPr>
      </p:pic>
      <p:cxnSp>
        <p:nvCxnSpPr>
          <p:cNvPr id="8" name="Conector de Seta Reta 7">
            <a:extLst>
              <a:ext uri="{FF2B5EF4-FFF2-40B4-BE49-F238E27FC236}">
                <a16:creationId xmlns:a16="http://schemas.microsoft.com/office/drawing/2014/main" id="{38B7BFE0-05D3-F203-905C-B084F61D267C}"/>
              </a:ext>
            </a:extLst>
          </p:cNvPr>
          <p:cNvCxnSpPr>
            <a:cxnSpLocks/>
          </p:cNvCxnSpPr>
          <p:nvPr/>
        </p:nvCxnSpPr>
        <p:spPr>
          <a:xfrm flipH="1" flipV="1">
            <a:off x="4510951" y="3821881"/>
            <a:ext cx="814675" cy="49204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8">
            <a:extLst>
              <a:ext uri="{FF2B5EF4-FFF2-40B4-BE49-F238E27FC236}">
                <a16:creationId xmlns:a16="http://schemas.microsoft.com/office/drawing/2014/main" id="{76B54081-8851-0347-521A-1948E2C24F2A}"/>
              </a:ext>
            </a:extLst>
          </p:cNvPr>
          <p:cNvCxnSpPr>
            <a:cxnSpLocks/>
            <a:stCxn id="14" idx="2"/>
          </p:cNvCxnSpPr>
          <p:nvPr/>
        </p:nvCxnSpPr>
        <p:spPr>
          <a:xfrm>
            <a:off x="779732" y="5617527"/>
            <a:ext cx="1195450" cy="302997"/>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5">
            <a:extLst>
              <a:ext uri="{FF2B5EF4-FFF2-40B4-BE49-F238E27FC236}">
                <a16:creationId xmlns:a16="http://schemas.microsoft.com/office/drawing/2014/main" id="{E6BDD2A2-D5FF-7F6F-0B16-B943852C934E}"/>
              </a:ext>
            </a:extLst>
          </p:cNvPr>
          <p:cNvCxnSpPr>
            <a:cxnSpLocks/>
          </p:cNvCxnSpPr>
          <p:nvPr/>
        </p:nvCxnSpPr>
        <p:spPr>
          <a:xfrm flipH="1">
            <a:off x="10534711" y="5566143"/>
            <a:ext cx="710850" cy="3581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D5499C28-5EED-9F51-EB3B-1184209D29C6}"/>
                  </a:ext>
                </a:extLst>
              </p:cNvPr>
              <p:cNvSpPr txBox="1"/>
              <p:nvPr/>
            </p:nvSpPr>
            <p:spPr>
              <a:xfrm>
                <a:off x="4668601" y="4313927"/>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1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1" name="CaixaDeTexto 10">
                <a:extLst>
                  <a:ext uri="{FF2B5EF4-FFF2-40B4-BE49-F238E27FC236}">
                    <a16:creationId xmlns:a16="http://schemas.microsoft.com/office/drawing/2014/main" id="{D5499C28-5EED-9F51-EB3B-1184209D29C6}"/>
                  </a:ext>
                </a:extLst>
              </p:cNvPr>
              <p:cNvSpPr txBox="1">
                <a:spLocks noRot="1" noChangeAspect="1" noMove="1" noResize="1" noEditPoints="1" noAdjustHandles="1" noChangeArrowheads="1" noChangeShapeType="1" noTextEdit="1"/>
              </p:cNvSpPr>
              <p:nvPr/>
            </p:nvSpPr>
            <p:spPr>
              <a:xfrm>
                <a:off x="4668601" y="4313927"/>
                <a:ext cx="1500099" cy="661207"/>
              </a:xfrm>
              <a:prstGeom prst="rect">
                <a:avLst/>
              </a:prstGeom>
              <a:blipFill>
                <a:blip r:embed="rId6"/>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4" name="CaixaDeTexto 13">
                <a:extLst>
                  <a:ext uri="{FF2B5EF4-FFF2-40B4-BE49-F238E27FC236}">
                    <a16:creationId xmlns:a16="http://schemas.microsoft.com/office/drawing/2014/main" id="{875D42C9-7DA1-272E-5557-3AC808AB69AE}"/>
                  </a:ext>
                </a:extLst>
              </p:cNvPr>
              <p:cNvSpPr txBox="1"/>
              <p:nvPr/>
            </p:nvSpPr>
            <p:spPr>
              <a:xfrm>
                <a:off x="29682" y="4956320"/>
                <a:ext cx="1500099"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oMath>
                </a14:m>
                <a:r>
                  <a:rPr lang="en-US" sz="1200" dirty="0"/>
                  <a:t> 0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14" name="CaixaDeTexto 13">
                <a:extLst>
                  <a:ext uri="{FF2B5EF4-FFF2-40B4-BE49-F238E27FC236}">
                    <a16:creationId xmlns:a16="http://schemas.microsoft.com/office/drawing/2014/main" id="{875D42C9-7DA1-272E-5557-3AC808AB69AE}"/>
                  </a:ext>
                </a:extLst>
              </p:cNvPr>
              <p:cNvSpPr txBox="1">
                <a:spLocks noRot="1" noChangeAspect="1" noMove="1" noResize="1" noEditPoints="1" noAdjustHandles="1" noChangeArrowheads="1" noChangeShapeType="1" noTextEdit="1"/>
              </p:cNvSpPr>
              <p:nvPr/>
            </p:nvSpPr>
            <p:spPr>
              <a:xfrm>
                <a:off x="29682" y="4956320"/>
                <a:ext cx="1500099" cy="661207"/>
              </a:xfrm>
              <a:prstGeom prst="rect">
                <a:avLst/>
              </a:prstGeom>
              <a:blipFill>
                <a:blip r:embed="rId7"/>
                <a:stretch>
                  <a:fillRect l="-407" r="-2033" b="-6422"/>
                </a:stretch>
              </a:blipFill>
            </p:spPr>
            <p:txBody>
              <a:bodyPr/>
              <a:lstStyle/>
              <a:p>
                <a:r>
                  <a:rPr lang="pt-BR">
                    <a:noFill/>
                  </a:rPr>
                  <a:t> </a:t>
                </a:r>
              </a:p>
            </p:txBody>
          </p:sp>
        </mc:Fallback>
      </mc:AlternateContent>
      <p:cxnSp>
        <p:nvCxnSpPr>
          <p:cNvPr id="15" name="Conector de Seta Reta 5">
            <a:extLst>
              <a:ext uri="{FF2B5EF4-FFF2-40B4-BE49-F238E27FC236}">
                <a16:creationId xmlns:a16="http://schemas.microsoft.com/office/drawing/2014/main" id="{5D858F07-2270-3537-94B2-6E51F3490386}"/>
              </a:ext>
            </a:extLst>
          </p:cNvPr>
          <p:cNvCxnSpPr>
            <a:cxnSpLocks/>
          </p:cNvCxnSpPr>
          <p:nvPr/>
        </p:nvCxnSpPr>
        <p:spPr>
          <a:xfrm>
            <a:off x="6977219" y="5761115"/>
            <a:ext cx="679625" cy="1594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CaixaDeTexto 15">
                <a:extLst>
                  <a:ext uri="{FF2B5EF4-FFF2-40B4-BE49-F238E27FC236}">
                    <a16:creationId xmlns:a16="http://schemas.microsoft.com/office/drawing/2014/main" id="{D6D6022D-D5E1-D202-B107-416C0CEBC001}"/>
                  </a:ext>
                </a:extLst>
              </p:cNvPr>
              <p:cNvSpPr txBox="1"/>
              <p:nvPr/>
            </p:nvSpPr>
            <p:spPr>
              <a:xfrm>
                <a:off x="2537462" y="6174630"/>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6" name="CaixaDeTexto 15">
                <a:extLst>
                  <a:ext uri="{FF2B5EF4-FFF2-40B4-BE49-F238E27FC236}">
                    <a16:creationId xmlns:a16="http://schemas.microsoft.com/office/drawing/2014/main" id="{D6D6022D-D5E1-D202-B107-416C0CEBC001}"/>
                  </a:ext>
                </a:extLst>
              </p:cNvPr>
              <p:cNvSpPr txBox="1">
                <a:spLocks noRot="1" noChangeAspect="1" noMove="1" noResize="1" noEditPoints="1" noAdjustHandles="1" noChangeArrowheads="1" noChangeShapeType="1" noTextEdit="1"/>
              </p:cNvSpPr>
              <p:nvPr/>
            </p:nvSpPr>
            <p:spPr>
              <a:xfrm>
                <a:off x="2537462" y="6174630"/>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a:extLst>
                  <a:ext uri="{FF2B5EF4-FFF2-40B4-BE49-F238E27FC236}">
                    <a16:creationId xmlns:a16="http://schemas.microsoft.com/office/drawing/2014/main" id="{3BE77691-7ED2-DCEC-8100-8AC23977A026}"/>
                  </a:ext>
                </a:extLst>
              </p:cNvPr>
              <p:cNvSpPr txBox="1"/>
              <p:nvPr/>
            </p:nvSpPr>
            <p:spPr>
              <a:xfrm>
                <a:off x="8418987" y="6149561"/>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7" name="CaixaDeTexto 16">
                <a:extLst>
                  <a:ext uri="{FF2B5EF4-FFF2-40B4-BE49-F238E27FC236}">
                    <a16:creationId xmlns:a16="http://schemas.microsoft.com/office/drawing/2014/main" id="{3BE77691-7ED2-DCEC-8100-8AC23977A026}"/>
                  </a:ext>
                </a:extLst>
              </p:cNvPr>
              <p:cNvSpPr txBox="1">
                <a:spLocks noRot="1" noChangeAspect="1" noMove="1" noResize="1" noEditPoints="1" noAdjustHandles="1" noChangeArrowheads="1" noChangeShapeType="1" noTextEdit="1"/>
              </p:cNvSpPr>
              <p:nvPr/>
            </p:nvSpPr>
            <p:spPr>
              <a:xfrm>
                <a:off x="8418987" y="6149561"/>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C26B6AF1-920A-A639-960F-D8A4BB8E3745}"/>
                  </a:ext>
                </a:extLst>
              </p:cNvPr>
              <p:cNvSpPr txBox="1"/>
              <p:nvPr/>
            </p:nvSpPr>
            <p:spPr>
              <a:xfrm rot="16200000">
                <a:off x="6783427" y="4661110"/>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9" name="CaixaDeTexto 18">
                <a:extLst>
                  <a:ext uri="{FF2B5EF4-FFF2-40B4-BE49-F238E27FC236}">
                    <a16:creationId xmlns:a16="http://schemas.microsoft.com/office/drawing/2014/main" id="{C26B6AF1-920A-A639-960F-D8A4BB8E3745}"/>
                  </a:ext>
                </a:extLst>
              </p:cNvPr>
              <p:cNvSpPr txBox="1">
                <a:spLocks noRot="1" noChangeAspect="1" noMove="1" noResize="1" noEditPoints="1" noAdjustHandles="1" noChangeArrowheads="1" noChangeShapeType="1" noTextEdit="1"/>
              </p:cNvSpPr>
              <p:nvPr/>
            </p:nvSpPr>
            <p:spPr>
              <a:xfrm rot="16200000">
                <a:off x="6783427" y="4661110"/>
                <a:ext cx="868679" cy="481094"/>
              </a:xfrm>
              <a:prstGeom prst="rect">
                <a:avLst/>
              </a:prstGeom>
              <a:blipFill>
                <a:blip r:embed="rId9"/>
                <a:stretch>
                  <a:fillRect r="-769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BF8E592F-29AE-CA70-90D4-67583FD1B92D}"/>
                  </a:ext>
                </a:extLst>
              </p:cNvPr>
              <p:cNvSpPr txBox="1"/>
              <p:nvPr/>
            </p:nvSpPr>
            <p:spPr>
              <a:xfrm rot="16200000">
                <a:off x="1277835" y="4766735"/>
                <a:ext cx="410628"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BF8E592F-29AE-CA70-90D4-67583FD1B92D}"/>
                  </a:ext>
                </a:extLst>
              </p:cNvPr>
              <p:cNvSpPr txBox="1">
                <a:spLocks noRot="1" noChangeAspect="1" noMove="1" noResize="1" noEditPoints="1" noAdjustHandles="1" noChangeArrowheads="1" noChangeShapeType="1" noTextEdit="1"/>
              </p:cNvSpPr>
              <p:nvPr/>
            </p:nvSpPr>
            <p:spPr>
              <a:xfrm rot="16200000">
                <a:off x="1277835" y="4766735"/>
                <a:ext cx="410628" cy="291875"/>
              </a:xfrm>
              <a:prstGeom prst="rect">
                <a:avLst/>
              </a:prstGeom>
              <a:blipFill>
                <a:blip r:embed="rId10"/>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FE22556A-BA0D-5631-CD95-91FAD6A8621A}"/>
                  </a:ext>
                </a:extLst>
              </p:cNvPr>
              <p:cNvSpPr txBox="1"/>
              <p:nvPr/>
            </p:nvSpPr>
            <p:spPr>
              <a:xfrm>
                <a:off x="2583028" y="617462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23" name="CaixaDeTexto 22">
                <a:extLst>
                  <a:ext uri="{FF2B5EF4-FFF2-40B4-BE49-F238E27FC236}">
                    <a16:creationId xmlns:a16="http://schemas.microsoft.com/office/drawing/2014/main" id="{FE22556A-BA0D-5631-CD95-91FAD6A8621A}"/>
                  </a:ext>
                </a:extLst>
              </p:cNvPr>
              <p:cNvSpPr txBox="1">
                <a:spLocks noRot="1" noChangeAspect="1" noMove="1" noResize="1" noEditPoints="1" noAdjustHandles="1" noChangeArrowheads="1" noChangeShapeType="1" noTextEdit="1"/>
              </p:cNvSpPr>
              <p:nvPr/>
            </p:nvSpPr>
            <p:spPr>
              <a:xfrm>
                <a:off x="2583028" y="6174629"/>
                <a:ext cx="1266826" cy="276999"/>
              </a:xfrm>
              <a:prstGeom prst="rect">
                <a:avLst/>
              </a:prstGeom>
              <a:blipFill>
                <a:blip r:embed="rId8"/>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2" name="CaixaDeTexto 21">
                <a:extLst>
                  <a:ext uri="{FF2B5EF4-FFF2-40B4-BE49-F238E27FC236}">
                    <a16:creationId xmlns:a16="http://schemas.microsoft.com/office/drawing/2014/main" id="{A8C8A0CC-7041-8753-698F-778A8FC2530F}"/>
                  </a:ext>
                </a:extLst>
              </p:cNvPr>
              <p:cNvSpPr txBox="1"/>
              <p:nvPr/>
            </p:nvSpPr>
            <p:spPr>
              <a:xfrm>
                <a:off x="10737675" y="4904936"/>
                <a:ext cx="1420490"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22" name="CaixaDeTexto 21">
                <a:extLst>
                  <a:ext uri="{FF2B5EF4-FFF2-40B4-BE49-F238E27FC236}">
                    <a16:creationId xmlns:a16="http://schemas.microsoft.com/office/drawing/2014/main" id="{A8C8A0CC-7041-8753-698F-778A8FC2530F}"/>
                  </a:ext>
                </a:extLst>
              </p:cNvPr>
              <p:cNvSpPr txBox="1">
                <a:spLocks noRot="1" noChangeAspect="1" noMove="1" noResize="1" noEditPoints="1" noAdjustHandles="1" noChangeArrowheads="1" noChangeShapeType="1" noTextEdit="1"/>
              </p:cNvSpPr>
              <p:nvPr/>
            </p:nvSpPr>
            <p:spPr>
              <a:xfrm>
                <a:off x="10737675" y="4904936"/>
                <a:ext cx="1420490" cy="661207"/>
              </a:xfrm>
              <a:prstGeom prst="rect">
                <a:avLst/>
              </a:prstGeom>
              <a:blipFill>
                <a:blip r:embed="rId11"/>
                <a:stretch>
                  <a:fillRect t="-926" r="-4292"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3" name="CaixaDeTexto 12">
                <a:extLst>
                  <a:ext uri="{FF2B5EF4-FFF2-40B4-BE49-F238E27FC236}">
                    <a16:creationId xmlns:a16="http://schemas.microsoft.com/office/drawing/2014/main" id="{E90BAE08-8E8E-10A2-3253-C460DA207E2A}"/>
                  </a:ext>
                </a:extLst>
              </p:cNvPr>
              <p:cNvSpPr txBox="1"/>
              <p:nvPr/>
            </p:nvSpPr>
            <p:spPr>
              <a:xfrm>
                <a:off x="5597649" y="5172509"/>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 </m:t>
                    </m:r>
                  </m:oMath>
                </a14:m>
                <a:r>
                  <a:rPr lang="en-US" sz="1200" dirty="0"/>
                  <a:t>0 e a </a:t>
                </a:r>
                <a:r>
                  <a:rPr lang="en-US" sz="1200" dirty="0" err="1"/>
                  <a:t>derivada</a:t>
                </a:r>
                <a:r>
                  <a:rPr lang="en-US" sz="1200" dirty="0"/>
                  <a:t> </a:t>
                </a:r>
                <a:r>
                  <a:rPr lang="en-US" sz="1200" dirty="0" err="1"/>
                  <a:t>tende</a:t>
                </a:r>
                <a:r>
                  <a:rPr lang="en-US" sz="1200" dirty="0"/>
                  <a:t> a 0.</a:t>
                </a:r>
              </a:p>
            </p:txBody>
          </p:sp>
        </mc:Choice>
        <mc:Fallback xmlns="">
          <p:sp>
            <p:nvSpPr>
              <p:cNvPr id="13" name="CaixaDeTexto 12">
                <a:extLst>
                  <a:ext uri="{FF2B5EF4-FFF2-40B4-BE49-F238E27FC236}">
                    <a16:creationId xmlns:a16="http://schemas.microsoft.com/office/drawing/2014/main" id="{E90BAE08-8E8E-10A2-3253-C460DA207E2A}"/>
                  </a:ext>
                </a:extLst>
              </p:cNvPr>
              <p:cNvSpPr txBox="1">
                <a:spLocks noRot="1" noChangeAspect="1" noMove="1" noResize="1" noEditPoints="1" noAdjustHandles="1" noChangeArrowheads="1" noChangeShapeType="1" noTextEdit="1"/>
              </p:cNvSpPr>
              <p:nvPr/>
            </p:nvSpPr>
            <p:spPr>
              <a:xfrm>
                <a:off x="5597649" y="5172509"/>
                <a:ext cx="1595153" cy="661207"/>
              </a:xfrm>
              <a:prstGeom prst="rect">
                <a:avLst/>
              </a:prstGeom>
              <a:blipFill>
                <a:blip r:embed="rId12"/>
                <a:stretch>
                  <a:fillRect t="-926" r="-1908" b="-7407"/>
                </a:stretch>
              </a:blipFill>
            </p:spPr>
            <p:txBody>
              <a:bodyPr/>
              <a:lstStyle/>
              <a:p>
                <a:r>
                  <a:rPr lang="pt-BR">
                    <a:noFill/>
                  </a:rPr>
                  <a:t> </a:t>
                </a:r>
              </a:p>
            </p:txBody>
          </p:sp>
        </mc:Fallback>
      </mc:AlternateContent>
    </p:spTree>
    <p:extLst>
      <p:ext uri="{BB962C8B-B14F-4D97-AF65-F5344CB8AC3E}">
        <p14:creationId xmlns:p14="http://schemas.microsoft.com/office/powerpoint/2010/main" val="26783226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p:txBody>
              <a:bodyPr/>
              <a:lstStyle/>
              <a:p>
                <a:r>
                  <a:rPr lang="pt-BR" dirty="0"/>
                  <a:t>A saída de um nó com </a:t>
                </a:r>
                <a:r>
                  <a:rPr lang="pt-BR" b="1" i="1" dirty="0"/>
                  <a:t>função de ativação tangente hiperbólica</a:t>
                </a:r>
                <a:r>
                  <a:rPr lang="pt-BR" dirty="0"/>
                  <a:t> tem sua expressão dada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b="0" i="1" smtClean="0">
                          <a:latin typeface="Cambria Math" panose="02040503050406030204" pitchFamily="18" charset="0"/>
                        </a:rPr>
                        <m:t>=</m:t>
                      </m:r>
                      <m:func>
                        <m:funcPr>
                          <m:ctrlPr>
                            <a:rPr lang="pt-BR" b="0" i="1" smtClean="0">
                              <a:latin typeface="Cambria Math" panose="02040503050406030204" pitchFamily="18" charset="0"/>
                            </a:rPr>
                          </m:ctrlPr>
                        </m:funcPr>
                        <m:fName>
                          <m:r>
                            <m:rPr>
                              <m:sty m:val="p"/>
                            </m:rPr>
                            <a:rPr lang="pt-BR" b="0" i="0" smtClean="0">
                              <a:latin typeface="Cambria Math" panose="02040503050406030204" pitchFamily="18" charset="0"/>
                            </a:rPr>
                            <m:t>tanh</m:t>
                          </m:r>
                        </m:fName>
                        <m:e>
                          <m:d>
                            <m:dPr>
                              <m:ctrlPr>
                                <a:rPr lang="pt-BR" b="0"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e>
                      </m:func>
                      <m:r>
                        <a:rPr lang="pt-BR" i="1">
                          <a:latin typeface="Cambria Math" panose="02040503050406030204" pitchFamily="18" charset="0"/>
                        </a:rPr>
                        <m:t>=</m:t>
                      </m:r>
                      <m:f>
                        <m:fPr>
                          <m:ctrlPr>
                            <a:rPr lang="pt-BR" i="1">
                              <a:latin typeface="Cambria Math" panose="02040503050406030204" pitchFamily="18" charset="0"/>
                            </a:rPr>
                          </m:ctrlPr>
                        </m:fPr>
                        <m:num>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smtClean="0">
                                  <a:latin typeface="Cambria Math" panose="02040503050406030204" pitchFamily="18" charset="0"/>
                                </a:rPr>
                              </m:ctrlPr>
                            </m:sSupPr>
                            <m:e>
                              <m:r>
                                <a:rPr lang="pt-BR" i="1">
                                  <a:latin typeface="Cambria Math" panose="02040503050406030204" pitchFamily="18" charset="0"/>
                                </a:rPr>
                                <m:t>𝑒</m:t>
                              </m:r>
                            </m:e>
                            <m:sup>
                              <m:r>
                                <a:rPr lang="pt-BR" b="0" i="1" smtClean="0">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num>
                        <m:den>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𝑒</m:t>
                              </m:r>
                            </m:e>
                            <m:sup>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sup>
                          </m:sSup>
                        </m:den>
                      </m:f>
                      <m:r>
                        <m:rPr>
                          <m:nor/>
                        </m:rPr>
                        <a:rPr lang="pt-BR" b="0" i="0"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 </m:t>
                    </m:r>
                  </m:oMath>
                </a14:m>
                <a:r>
                  <a:rPr lang="pt-BR" dirty="0"/>
                  <a:t>é a </a:t>
                </a:r>
                <a:r>
                  <a:rPr lang="pt-BR" b="1" i="1" dirty="0"/>
                  <a:t>combinação linear das entradas do nó</a:t>
                </a:r>
                <a:r>
                  <a:rPr lang="pt-BR" dirty="0"/>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den>
                      </m:f>
                      <m:r>
                        <a:rPr lang="pt-BR" i="1">
                          <a:latin typeface="Cambria Math" panose="02040503050406030204" pitchFamily="18" charset="0"/>
                        </a:rPr>
                        <m:t>=1−</m:t>
                      </m:r>
                      <m:sSup>
                        <m:sSupPr>
                          <m:ctrlPr>
                            <a:rPr lang="pt-BR" i="1">
                              <a:latin typeface="Cambria Math" panose="02040503050406030204" pitchFamily="18" charset="0"/>
                            </a:rPr>
                          </m:ctrlPr>
                        </m:sSupPr>
                        <m:e>
                          <m:r>
                            <m:rPr>
                              <m:sty m:val="p"/>
                            </m:rPr>
                            <a:rPr lang="pt-BR">
                              <a:latin typeface="Cambria Math" panose="02040503050406030204" pitchFamily="18" charset="0"/>
                            </a:rPr>
                            <m:t>tanh</m:t>
                          </m:r>
                        </m:e>
                        <m:sup>
                          <m:r>
                            <a:rPr lang="pt-BR" i="1">
                              <a:latin typeface="Cambria Math" panose="02040503050406030204" pitchFamily="18" charset="0"/>
                            </a:rPr>
                            <m:t>2</m:t>
                          </m:r>
                        </m:sup>
                      </m:sSup>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r>
                        <a:rPr lang="pt-BR"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0</m:t>
                      </m:r>
                      <m:r>
                        <a:rPr lang="pt-BR" b="0" i="0" smtClean="0">
                          <a:latin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blipFill>
                <a:blip r:embed="rId3"/>
                <a:stretch>
                  <a:fillRect l="-1217" t="-2241"/>
                </a:stretch>
              </a:blipFill>
            </p:spPr>
            <p:txBody>
              <a:bodyPr/>
              <a:lstStyle/>
              <a:p>
                <a:r>
                  <a:rPr lang="pt-BR">
                    <a:noFill/>
                  </a:rPr>
                  <a:t> </a:t>
                </a:r>
              </a:p>
            </p:txBody>
          </p:sp>
        </mc:Fallback>
      </mc:AlternateContent>
    </p:spTree>
    <p:extLst>
      <p:ext uri="{BB962C8B-B14F-4D97-AF65-F5344CB8AC3E}">
        <p14:creationId xmlns:p14="http://schemas.microsoft.com/office/powerpoint/2010/main" val="7214150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CF5C16C-9A34-D878-5B97-F717770A39F2}"/>
              </a:ext>
            </a:extLst>
          </p:cNvPr>
          <p:cNvSpPr>
            <a:spLocks noGrp="1"/>
          </p:cNvSpPr>
          <p:nvPr>
            <p:ph type="title"/>
          </p:nvPr>
        </p:nvSpPr>
        <p:spPr/>
        <p:txBody>
          <a:bodyPr/>
          <a:lstStyle/>
          <a:p>
            <a:r>
              <a:rPr lang="pt-BR" dirty="0"/>
              <a:t>Função tangente hiperbólica e sua derivada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143A029C-225C-E02A-1EA0-CD722194AC7B}"/>
                  </a:ext>
                </a:extLst>
              </p:cNvPr>
              <p:cNvSpPr>
                <a:spLocks noGrp="1"/>
              </p:cNvSpPr>
              <p:nvPr>
                <p:ph idx="1"/>
              </p:nvPr>
            </p:nvSpPr>
            <p:spPr>
              <a:xfrm>
                <a:off x="838199" y="1825624"/>
                <a:ext cx="11081273" cy="1827157"/>
              </a:xfrm>
            </p:spPr>
            <p:txBody>
              <a:bodyPr>
                <a:normAutofit/>
              </a:bodyPr>
              <a:lstStyle/>
              <a:p>
                <a:r>
                  <a:rPr lang="pt-BR" dirty="0"/>
                  <a:t>A derivada é no máximo igual a 1 </a:t>
                </a:r>
                <a:r>
                  <a:rPr lang="pt-BR" b="1" i="1" dirty="0">
                    <a:solidFill>
                      <a:srgbClr val="00B050"/>
                    </a:solidFill>
                  </a:rPr>
                  <a:t>exatamente</a:t>
                </a:r>
                <a:r>
                  <a:rPr lang="pt-BR" dirty="0"/>
                  <a:t> quando </a:t>
                </a:r>
                <a:r>
                  <a:rPr lang="pt-BR" b="1" i="1" dirty="0"/>
                  <a:t>quando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b="0" i="0" smtClean="0">
                        <a:latin typeface="Cambria Math" panose="02040503050406030204" pitchFamily="18" charset="0"/>
                      </a:rPr>
                      <m:t>=0</m:t>
                    </m:r>
                  </m:oMath>
                </a14:m>
                <a:r>
                  <a:rPr lang="pt-BR" dirty="0"/>
                  <a:t>, sendo menor do que 1 para todos os outros valores de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oMath>
                </a14:m>
                <a:r>
                  <a:rPr lang="pt-BR" dirty="0"/>
                  <a:t>.</a:t>
                </a:r>
              </a:p>
            </p:txBody>
          </p:sp>
        </mc:Choice>
        <mc:Fallback xmlns="">
          <p:sp>
            <p:nvSpPr>
              <p:cNvPr id="3" name="Espaço Reservado para Conteúdo 2">
                <a:extLst>
                  <a:ext uri="{FF2B5EF4-FFF2-40B4-BE49-F238E27FC236}">
                    <a16:creationId xmlns:a16="http://schemas.microsoft.com/office/drawing/2014/main" id="{143A029C-225C-E02A-1EA0-CD722194AC7B}"/>
                  </a:ext>
                </a:extLst>
              </p:cNvPr>
              <p:cNvSpPr>
                <a:spLocks noGrp="1" noRot="1" noChangeAspect="1" noMove="1" noResize="1" noEditPoints="1" noAdjustHandles="1" noChangeArrowheads="1" noChangeShapeType="1" noTextEdit="1"/>
              </p:cNvSpPr>
              <p:nvPr>
                <p:ph idx="1"/>
              </p:nvPr>
            </p:nvSpPr>
            <p:spPr>
              <a:xfrm>
                <a:off x="838199" y="1825624"/>
                <a:ext cx="11081273" cy="1827157"/>
              </a:xfrm>
              <a:blipFill>
                <a:blip r:embed="rId3"/>
                <a:stretch>
                  <a:fillRect l="-935" t="-5333" r="-825"/>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F2B2B530-5A92-CBF9-692B-66D367957328}"/>
              </a:ext>
            </a:extLst>
          </p:cNvPr>
          <p:cNvPicPr>
            <a:picLocks noChangeAspect="1"/>
          </p:cNvPicPr>
          <p:nvPr/>
        </p:nvPicPr>
        <p:blipFill>
          <a:blip r:embed="rId4"/>
          <a:stretch>
            <a:fillRect/>
          </a:stretch>
        </p:blipFill>
        <p:spPr>
          <a:xfrm>
            <a:off x="1390650" y="3533167"/>
            <a:ext cx="3882075" cy="2911556"/>
          </a:xfrm>
          <a:prstGeom prst="rect">
            <a:avLst/>
          </a:prstGeom>
        </p:spPr>
      </p:pic>
      <p:pic>
        <p:nvPicPr>
          <p:cNvPr id="5" name="Imagem 4">
            <a:extLst>
              <a:ext uri="{FF2B5EF4-FFF2-40B4-BE49-F238E27FC236}">
                <a16:creationId xmlns:a16="http://schemas.microsoft.com/office/drawing/2014/main" id="{DE70E2C7-FF35-E904-6977-D68094F5E785}"/>
              </a:ext>
            </a:extLst>
          </p:cNvPr>
          <p:cNvPicPr>
            <a:picLocks noChangeAspect="1"/>
          </p:cNvPicPr>
          <p:nvPr/>
        </p:nvPicPr>
        <p:blipFill>
          <a:blip r:embed="rId5"/>
          <a:stretch>
            <a:fillRect/>
          </a:stretch>
        </p:blipFill>
        <p:spPr>
          <a:xfrm>
            <a:off x="7124112" y="3510129"/>
            <a:ext cx="3888050" cy="2916038"/>
          </a:xfrm>
          <a:prstGeom prst="rect">
            <a:avLst/>
          </a:prstGeom>
        </p:spPr>
      </p:pic>
      <p:sp>
        <p:nvSpPr>
          <p:cNvPr id="6" name="Rectangle 6">
            <a:extLst>
              <a:ext uri="{FF2B5EF4-FFF2-40B4-BE49-F238E27FC236}">
                <a16:creationId xmlns:a16="http://schemas.microsoft.com/office/drawing/2014/main" id="{929CF754-8B0C-C1A8-746C-F798A16138AE}"/>
              </a:ext>
            </a:extLst>
          </p:cNvPr>
          <p:cNvSpPr/>
          <p:nvPr/>
        </p:nvSpPr>
        <p:spPr>
          <a:xfrm>
            <a:off x="7292947" y="3349134"/>
            <a:ext cx="3609520" cy="369332"/>
          </a:xfrm>
          <a:prstGeom prst="rect">
            <a:avLst/>
          </a:prstGeom>
        </p:spPr>
        <p:txBody>
          <a:bodyPr wrap="square">
            <a:spAutoFit/>
          </a:bodyPr>
          <a:lstStyle/>
          <a:p>
            <a:pPr algn="ctr"/>
            <a:r>
              <a:rPr lang="pt-BR" dirty="0"/>
              <a:t>Derivada da Tangente Hiperbólica</a:t>
            </a:r>
          </a:p>
        </p:txBody>
      </p:sp>
      <p:sp>
        <p:nvSpPr>
          <p:cNvPr id="7" name="Rectangle 5">
            <a:extLst>
              <a:ext uri="{FF2B5EF4-FFF2-40B4-BE49-F238E27FC236}">
                <a16:creationId xmlns:a16="http://schemas.microsoft.com/office/drawing/2014/main" id="{CD34A3B8-8D0D-D5D1-6008-D7D997635E89}"/>
              </a:ext>
            </a:extLst>
          </p:cNvPr>
          <p:cNvSpPr/>
          <p:nvPr/>
        </p:nvSpPr>
        <p:spPr>
          <a:xfrm>
            <a:off x="1852819" y="3374118"/>
            <a:ext cx="3087933" cy="369332"/>
          </a:xfrm>
          <a:prstGeom prst="rect">
            <a:avLst/>
          </a:prstGeom>
        </p:spPr>
        <p:txBody>
          <a:bodyPr wrap="square">
            <a:spAutoFit/>
          </a:bodyPr>
          <a:lstStyle/>
          <a:p>
            <a:pPr algn="ctr"/>
            <a:r>
              <a:rPr lang="pt-BR" dirty="0"/>
              <a:t>Função Tangente Hiperbólica</a:t>
            </a:r>
          </a:p>
        </p:txBody>
      </p:sp>
      <p:cxnSp>
        <p:nvCxnSpPr>
          <p:cNvPr id="10" name="Conector de Seta Reta 9">
            <a:extLst>
              <a:ext uri="{FF2B5EF4-FFF2-40B4-BE49-F238E27FC236}">
                <a16:creationId xmlns:a16="http://schemas.microsoft.com/office/drawing/2014/main" id="{5F27E423-34CB-59E1-9BA6-F4439C5785A7}"/>
              </a:ext>
            </a:extLst>
          </p:cNvPr>
          <p:cNvCxnSpPr>
            <a:cxnSpLocks/>
          </p:cNvCxnSpPr>
          <p:nvPr/>
        </p:nvCxnSpPr>
        <p:spPr>
          <a:xfrm flipH="1">
            <a:off x="4828613" y="3520322"/>
            <a:ext cx="399428" cy="22312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a:extLst>
              <a:ext uri="{FF2B5EF4-FFF2-40B4-BE49-F238E27FC236}">
                <a16:creationId xmlns:a16="http://schemas.microsoft.com/office/drawing/2014/main" id="{273DC6B5-A875-B8E9-B338-D6233A735B01}"/>
              </a:ext>
            </a:extLst>
          </p:cNvPr>
          <p:cNvCxnSpPr>
            <a:cxnSpLocks/>
          </p:cNvCxnSpPr>
          <p:nvPr/>
        </p:nvCxnSpPr>
        <p:spPr>
          <a:xfrm>
            <a:off x="802602" y="5766435"/>
            <a:ext cx="1116686" cy="29860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Conector de seta reta 20">
            <a:extLst>
              <a:ext uri="{FF2B5EF4-FFF2-40B4-BE49-F238E27FC236}">
                <a16:creationId xmlns:a16="http://schemas.microsoft.com/office/drawing/2014/main" id="{5BB51C08-62F2-DF57-94D3-A3F78EB0BA63}"/>
              </a:ext>
            </a:extLst>
          </p:cNvPr>
          <p:cNvCxnSpPr/>
          <p:nvPr/>
        </p:nvCxnSpPr>
        <p:spPr>
          <a:xfrm flipH="1">
            <a:off x="10713289" y="5586420"/>
            <a:ext cx="505460" cy="39102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21">
            <a:extLst>
              <a:ext uri="{FF2B5EF4-FFF2-40B4-BE49-F238E27FC236}">
                <a16:creationId xmlns:a16="http://schemas.microsoft.com/office/drawing/2014/main" id="{FD72A4A6-8662-A81F-B186-73B3B14E26DC}"/>
              </a:ext>
            </a:extLst>
          </p:cNvPr>
          <p:cNvCxnSpPr/>
          <p:nvPr/>
        </p:nvCxnSpPr>
        <p:spPr>
          <a:xfrm>
            <a:off x="6760487" y="5848755"/>
            <a:ext cx="797537" cy="123611"/>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CaixaDeTexto 17">
                <a:extLst>
                  <a:ext uri="{FF2B5EF4-FFF2-40B4-BE49-F238E27FC236}">
                    <a16:creationId xmlns:a16="http://schemas.microsoft.com/office/drawing/2014/main" id="{07E33EC5-27E7-767E-567B-A42BB7511A01}"/>
                  </a:ext>
                </a:extLst>
              </p:cNvPr>
              <p:cNvSpPr txBox="1"/>
              <p:nvPr/>
            </p:nvSpPr>
            <p:spPr>
              <a:xfrm>
                <a:off x="2753325" y="6306336"/>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8" name="CaixaDeTexto 17">
                <a:extLst>
                  <a:ext uri="{FF2B5EF4-FFF2-40B4-BE49-F238E27FC236}">
                    <a16:creationId xmlns:a16="http://schemas.microsoft.com/office/drawing/2014/main" id="{07E33EC5-27E7-767E-567B-A42BB7511A01}"/>
                  </a:ext>
                </a:extLst>
              </p:cNvPr>
              <p:cNvSpPr txBox="1">
                <a:spLocks noRot="1" noChangeAspect="1" noMove="1" noResize="1" noEditPoints="1" noAdjustHandles="1" noChangeArrowheads="1" noChangeShapeType="1" noTextEdit="1"/>
              </p:cNvSpPr>
              <p:nvPr/>
            </p:nvSpPr>
            <p:spPr>
              <a:xfrm>
                <a:off x="2753325" y="6306336"/>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a:extLst>
                  <a:ext uri="{FF2B5EF4-FFF2-40B4-BE49-F238E27FC236}">
                    <a16:creationId xmlns:a16="http://schemas.microsoft.com/office/drawing/2014/main" id="{F81BECA3-A088-FB20-71BC-AC6EF874E5C4}"/>
                  </a:ext>
                </a:extLst>
              </p:cNvPr>
              <p:cNvSpPr txBox="1"/>
              <p:nvPr/>
            </p:nvSpPr>
            <p:spPr>
              <a:xfrm>
                <a:off x="8483720" y="6277619"/>
                <a:ext cx="1266826"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oMath>
                  </m:oMathPara>
                </a14:m>
                <a:endParaRPr lang="pt-BR" sz="1200" dirty="0"/>
              </a:p>
            </p:txBody>
          </p:sp>
        </mc:Choice>
        <mc:Fallback xmlns="">
          <p:sp>
            <p:nvSpPr>
              <p:cNvPr id="19" name="CaixaDeTexto 18">
                <a:extLst>
                  <a:ext uri="{FF2B5EF4-FFF2-40B4-BE49-F238E27FC236}">
                    <a16:creationId xmlns:a16="http://schemas.microsoft.com/office/drawing/2014/main" id="{F81BECA3-A088-FB20-71BC-AC6EF874E5C4}"/>
                  </a:ext>
                </a:extLst>
              </p:cNvPr>
              <p:cNvSpPr txBox="1">
                <a:spLocks noRot="1" noChangeAspect="1" noMove="1" noResize="1" noEditPoints="1" noAdjustHandles="1" noChangeArrowheads="1" noChangeShapeType="1" noTextEdit="1"/>
              </p:cNvSpPr>
              <p:nvPr/>
            </p:nvSpPr>
            <p:spPr>
              <a:xfrm>
                <a:off x="8483720" y="6277619"/>
                <a:ext cx="1266826" cy="276999"/>
              </a:xfrm>
              <a:prstGeom prst="rect">
                <a:avLst/>
              </a:prstGeom>
              <a:blipFill>
                <a:blip r:embed="rId6"/>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0" name="CaixaDeTexto 19">
                <a:extLst>
                  <a:ext uri="{FF2B5EF4-FFF2-40B4-BE49-F238E27FC236}">
                    <a16:creationId xmlns:a16="http://schemas.microsoft.com/office/drawing/2014/main" id="{3AAFB4D8-B7E4-32E1-59DE-441E76BDD81B}"/>
                  </a:ext>
                </a:extLst>
              </p:cNvPr>
              <p:cNvSpPr txBox="1"/>
              <p:nvPr/>
            </p:nvSpPr>
            <p:spPr>
              <a:xfrm rot="16200000">
                <a:off x="6750599" y="4662399"/>
                <a:ext cx="868679" cy="481094"/>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smtClean="0">
                              <a:latin typeface="Cambria Math" panose="02040503050406030204" pitchFamily="18" charset="0"/>
                            </a:rPr>
                            <m:t>𝑑</m:t>
                          </m:r>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num>
                        <m:den>
                          <m:r>
                            <a:rPr lang="pt-BR" sz="1200" i="1" smtClean="0">
                              <a:latin typeface="Cambria Math" panose="02040503050406030204" pitchFamily="18" charset="0"/>
                            </a:rPr>
                            <m:t>𝑑</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20" name="CaixaDeTexto 19">
                <a:extLst>
                  <a:ext uri="{FF2B5EF4-FFF2-40B4-BE49-F238E27FC236}">
                    <a16:creationId xmlns:a16="http://schemas.microsoft.com/office/drawing/2014/main" id="{3AAFB4D8-B7E4-32E1-59DE-441E76BDD81B}"/>
                  </a:ext>
                </a:extLst>
              </p:cNvPr>
              <p:cNvSpPr txBox="1">
                <a:spLocks noRot="1" noChangeAspect="1" noMove="1" noResize="1" noEditPoints="1" noAdjustHandles="1" noChangeArrowheads="1" noChangeShapeType="1" noTextEdit="1"/>
              </p:cNvSpPr>
              <p:nvPr/>
            </p:nvSpPr>
            <p:spPr>
              <a:xfrm rot="16200000">
                <a:off x="6750599" y="4662399"/>
                <a:ext cx="868679" cy="481094"/>
              </a:xfrm>
              <a:prstGeom prst="rect">
                <a:avLst/>
              </a:prstGeom>
              <a:blipFill>
                <a:blip r:embed="rId7"/>
                <a:stretch>
                  <a:fillRect r="-632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CaixaDeTexto 20">
                <a:extLst>
                  <a:ext uri="{FF2B5EF4-FFF2-40B4-BE49-F238E27FC236}">
                    <a16:creationId xmlns:a16="http://schemas.microsoft.com/office/drawing/2014/main" id="{D4A3688F-FA82-C6C1-F30A-B3315385E6D2}"/>
                  </a:ext>
                </a:extLst>
              </p:cNvPr>
              <p:cNvSpPr txBox="1"/>
              <p:nvPr/>
            </p:nvSpPr>
            <p:spPr>
              <a:xfrm rot="16200000">
                <a:off x="1150896" y="4820196"/>
                <a:ext cx="786026" cy="291875"/>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oMath>
                  </m:oMathPara>
                </a14:m>
                <a:endParaRPr lang="pt-BR" sz="1200" dirty="0"/>
              </a:p>
            </p:txBody>
          </p:sp>
        </mc:Choice>
        <mc:Fallback xmlns="">
          <p:sp>
            <p:nvSpPr>
              <p:cNvPr id="21" name="CaixaDeTexto 20">
                <a:extLst>
                  <a:ext uri="{FF2B5EF4-FFF2-40B4-BE49-F238E27FC236}">
                    <a16:creationId xmlns:a16="http://schemas.microsoft.com/office/drawing/2014/main" id="{D4A3688F-FA82-C6C1-F30A-B3315385E6D2}"/>
                  </a:ext>
                </a:extLst>
              </p:cNvPr>
              <p:cNvSpPr txBox="1">
                <a:spLocks noRot="1" noChangeAspect="1" noMove="1" noResize="1" noEditPoints="1" noAdjustHandles="1" noChangeArrowheads="1" noChangeShapeType="1" noTextEdit="1"/>
              </p:cNvSpPr>
              <p:nvPr/>
            </p:nvSpPr>
            <p:spPr>
              <a:xfrm rot="16200000">
                <a:off x="1150896" y="4820196"/>
                <a:ext cx="786026" cy="291875"/>
              </a:xfrm>
              <a:prstGeom prst="rect">
                <a:avLst/>
              </a:prstGeom>
              <a:blipFill>
                <a:blip r:embed="rId12"/>
                <a:stretch>
                  <a:fillRect r="-41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9" name="CaixaDeTexto 8">
                <a:extLst>
                  <a:ext uri="{FF2B5EF4-FFF2-40B4-BE49-F238E27FC236}">
                    <a16:creationId xmlns:a16="http://schemas.microsoft.com/office/drawing/2014/main" id="{C8BD782D-6D81-54D7-4E41-5F7A91ADF008}"/>
                  </a:ext>
                </a:extLst>
              </p:cNvPr>
              <p:cNvSpPr txBox="1"/>
              <p:nvPr/>
            </p:nvSpPr>
            <p:spPr>
              <a:xfrm>
                <a:off x="63942" y="5080409"/>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m:t>
                    </m:r>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9" name="CaixaDeTexto 8">
                <a:extLst>
                  <a:ext uri="{FF2B5EF4-FFF2-40B4-BE49-F238E27FC236}">
                    <a16:creationId xmlns:a16="http://schemas.microsoft.com/office/drawing/2014/main" id="{C8BD782D-6D81-54D7-4E41-5F7A91ADF008}"/>
                  </a:ext>
                </a:extLst>
              </p:cNvPr>
              <p:cNvSpPr txBox="1">
                <a:spLocks noRot="1" noChangeAspect="1" noMove="1" noResize="1" noEditPoints="1" noAdjustHandles="1" noChangeArrowheads="1" noChangeShapeType="1" noTextEdit="1"/>
              </p:cNvSpPr>
              <p:nvPr/>
            </p:nvSpPr>
            <p:spPr>
              <a:xfrm>
                <a:off x="63942" y="5080409"/>
                <a:ext cx="1510288" cy="661207"/>
              </a:xfrm>
              <a:prstGeom prst="rect">
                <a:avLst/>
              </a:prstGeom>
              <a:blipFill>
                <a:blip r:embed="rId13"/>
                <a:stretch>
                  <a:fillRect r="-2016" b="-642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3" name="CaixaDeTexto 22">
                <a:extLst>
                  <a:ext uri="{FF2B5EF4-FFF2-40B4-BE49-F238E27FC236}">
                    <a16:creationId xmlns:a16="http://schemas.microsoft.com/office/drawing/2014/main" id="{DA8B2B9E-E2A1-F49E-39AB-70CEF97EEE47}"/>
                  </a:ext>
                </a:extLst>
              </p:cNvPr>
              <p:cNvSpPr txBox="1"/>
              <p:nvPr/>
            </p:nvSpPr>
            <p:spPr>
              <a:xfrm>
                <a:off x="5074170" y="3179525"/>
                <a:ext cx="1510288" cy="661207"/>
              </a:xfrm>
              <a:prstGeom prst="rect">
                <a:avLst/>
              </a:prstGeom>
              <a:noFill/>
            </p:spPr>
            <p:txBody>
              <a:bodyPr wrap="square" rtlCol="0">
                <a:spAutoFit/>
              </a:bodyPr>
              <a:lstStyle/>
              <a:p>
                <a:pPr algn="ctr"/>
                <a:r>
                  <a:rPr lang="en-US" sz="1200" b="1" dirty="0"/>
                  <a:t>s</a:t>
                </a:r>
                <a:r>
                  <a:rPr lang="en-US" sz="1200" b="1" dirty="0" err="1"/>
                  <a:t>aturação</a:t>
                </a:r>
                <a:r>
                  <a:rPr lang="en-US" sz="1200" dirty="0"/>
                  <a:t>:</a:t>
                </a:r>
              </a:p>
              <a:p>
                <a:pPr algn="ctr"/>
                <a:r>
                  <a:rPr lang="en-US" sz="1200" dirty="0"/>
                  <a:t>valor de </a:t>
                </a:r>
                <a14:m>
                  <m:oMath xmlns:m="http://schemas.openxmlformats.org/officeDocument/2006/math">
                    <m:sSub>
                      <m:sSubPr>
                        <m:ctrlPr>
                          <a:rPr lang="pt-BR" sz="1200" i="1">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rPr>
                      <m:t> </m:t>
                    </m:r>
                    <m:r>
                      <a:rPr lang="pt-BR" sz="1200" i="1">
                        <a:latin typeface="Cambria Math" panose="02040503050406030204" pitchFamily="18" charset="0"/>
                        <a:ea typeface="Cambria Math" panose="02040503050406030204" pitchFamily="18" charset="0"/>
                      </a:rPr>
                      <m:t>→</m:t>
                    </m:r>
                    <m:r>
                      <a:rPr lang="pt-BR" sz="1200" b="0" i="1" smtClean="0">
                        <a:latin typeface="Cambria Math" panose="02040503050406030204" pitchFamily="18" charset="0"/>
                        <a:ea typeface="Cambria Math" panose="02040503050406030204" pitchFamily="18" charset="0"/>
                      </a:rPr>
                      <m:t>1</m:t>
                    </m:r>
                  </m:oMath>
                </a14:m>
                <a:r>
                  <a:rPr lang="en-US" sz="1200" dirty="0"/>
                  <a:t>  </a:t>
                </a:r>
                <a:r>
                  <a:rPr lang="en-US" sz="1200" dirty="0" err="1"/>
                  <a:t>quando</a:t>
                </a:r>
                <a:r>
                  <a:rPr lang="en-US" sz="1200" dirty="0"/>
                  <a:t> </a:t>
                </a:r>
                <a14:m>
                  <m:oMath xmlns:m="http://schemas.openxmlformats.org/officeDocument/2006/math">
                    <m:r>
                      <a:rPr lang="pt-BR" sz="1200" i="1">
                        <a:latin typeface="Cambria Math" panose="02040503050406030204" pitchFamily="18" charset="0"/>
                      </a:rPr>
                      <m:t>𝑔</m:t>
                    </m:r>
                    <m:d>
                      <m:dPr>
                        <m:ctrlPr>
                          <a:rPr lang="pt-BR" sz="1200" i="1">
                            <a:latin typeface="Cambria Math" panose="02040503050406030204" pitchFamily="18" charset="0"/>
                          </a:rPr>
                        </m:ctrlPr>
                      </m:dPr>
                      <m:e>
                        <m:r>
                          <a:rPr lang="pt-BR" sz="1200" b="1" i="1">
                            <a:latin typeface="Cambria Math" panose="02040503050406030204" pitchFamily="18" charset="0"/>
                          </a:rPr>
                          <m:t>𝒙</m:t>
                        </m:r>
                      </m:e>
                    </m:d>
                    <m:r>
                      <a:rPr lang="pt-BR" sz="1200" i="1" smtClean="0">
                        <a:latin typeface="Cambria Math" panose="02040503050406030204" pitchFamily="18" charset="0"/>
                        <a:ea typeface="Cambria Math" panose="02040503050406030204" pitchFamily="18" charset="0"/>
                      </a:rPr>
                      <m:t>→∞</m:t>
                    </m:r>
                  </m:oMath>
                </a14:m>
                <a:r>
                  <a:rPr lang="en-US" sz="1200" dirty="0"/>
                  <a:t>. </a:t>
                </a:r>
              </a:p>
            </p:txBody>
          </p:sp>
        </mc:Choice>
        <mc:Fallback xmlns="">
          <p:sp>
            <p:nvSpPr>
              <p:cNvPr id="23" name="CaixaDeTexto 22">
                <a:extLst>
                  <a:ext uri="{FF2B5EF4-FFF2-40B4-BE49-F238E27FC236}">
                    <a16:creationId xmlns:a16="http://schemas.microsoft.com/office/drawing/2014/main" id="{DA8B2B9E-E2A1-F49E-39AB-70CEF97EEE47}"/>
                  </a:ext>
                </a:extLst>
              </p:cNvPr>
              <p:cNvSpPr txBox="1">
                <a:spLocks noRot="1" noChangeAspect="1" noMove="1" noResize="1" noEditPoints="1" noAdjustHandles="1" noChangeArrowheads="1" noChangeShapeType="1" noTextEdit="1"/>
              </p:cNvSpPr>
              <p:nvPr/>
            </p:nvSpPr>
            <p:spPr>
              <a:xfrm>
                <a:off x="5074170" y="3179525"/>
                <a:ext cx="1510288" cy="661207"/>
              </a:xfrm>
              <a:prstGeom prst="rect">
                <a:avLst/>
              </a:prstGeom>
              <a:blipFill>
                <a:blip r:embed="rId14"/>
                <a:stretch>
                  <a:fillRect t="-926"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32B8FC5B-EA26-8664-C629-ACD354C39FF1}"/>
                  </a:ext>
                </a:extLst>
              </p:cNvPr>
              <p:cNvSpPr txBox="1"/>
              <p:nvPr/>
            </p:nvSpPr>
            <p:spPr>
              <a:xfrm>
                <a:off x="5501450" y="5294696"/>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0" name="CaixaDeTexto 29">
                <a:extLst>
                  <a:ext uri="{FF2B5EF4-FFF2-40B4-BE49-F238E27FC236}">
                    <a16:creationId xmlns:a16="http://schemas.microsoft.com/office/drawing/2014/main" id="{32B8FC5B-EA26-8664-C629-ACD354C39FF1}"/>
                  </a:ext>
                </a:extLst>
              </p:cNvPr>
              <p:cNvSpPr txBox="1">
                <a:spLocks noRot="1" noChangeAspect="1" noMove="1" noResize="1" noEditPoints="1" noAdjustHandles="1" noChangeArrowheads="1" noChangeShapeType="1" noTextEdit="1"/>
              </p:cNvSpPr>
              <p:nvPr/>
            </p:nvSpPr>
            <p:spPr>
              <a:xfrm>
                <a:off x="5501450" y="5294696"/>
                <a:ext cx="1595153" cy="661207"/>
              </a:xfrm>
              <a:prstGeom prst="rect">
                <a:avLst/>
              </a:prstGeom>
              <a:blipFill>
                <a:blip r:embed="rId15"/>
                <a:stretch>
                  <a:fillRect t="-926" r="-1908" b="-740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2ADDDD55-C266-E7FB-3F3C-B542BAF08AD4}"/>
                  </a:ext>
                </a:extLst>
              </p:cNvPr>
              <p:cNvSpPr txBox="1"/>
              <p:nvPr/>
            </p:nvSpPr>
            <p:spPr>
              <a:xfrm>
                <a:off x="10578210" y="4925362"/>
                <a:ext cx="1595153" cy="661207"/>
              </a:xfrm>
              <a:prstGeom prst="rect">
                <a:avLst/>
              </a:prstGeom>
              <a:noFill/>
            </p:spPr>
            <p:txBody>
              <a:bodyPr wrap="square" rtlCol="0">
                <a:spAutoFit/>
              </a:bodyPr>
              <a:lstStyle/>
              <a:p>
                <a:pPr algn="ctr"/>
                <a:r>
                  <a:rPr lang="en-US" sz="1200" dirty="0"/>
                  <a:t>Q</a:t>
                </a:r>
                <a:r>
                  <a:rPr lang="en-US" sz="1200" dirty="0" err="1"/>
                  <a:t>uando</a:t>
                </a:r>
                <a:r>
                  <a:rPr lang="en-US" sz="1200" dirty="0"/>
                  <a:t> </a:t>
                </a:r>
                <a14:m>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a14:m>
                <a:r>
                  <a:rPr lang="en-US" sz="1200" dirty="0"/>
                  <a:t> </a:t>
                </a:r>
                <a14:m>
                  <m:oMath xmlns:m="http://schemas.openxmlformats.org/officeDocument/2006/math">
                    <m:r>
                      <a:rPr lang="pt-BR" sz="1200" i="1">
                        <a:latin typeface="Cambria Math" panose="02040503050406030204" pitchFamily="18" charset="0"/>
                        <a:ea typeface="Cambria Math" panose="02040503050406030204" pitchFamily="18" charset="0"/>
                      </a:rPr>
                      <m:t>→∞</m:t>
                    </m:r>
                  </m:oMath>
                </a14:m>
                <a:r>
                  <a:rPr lang="en-US" sz="1200" dirty="0"/>
                  <a:t>,  </a:t>
                </a:r>
                <a14:m>
                  <m:oMath xmlns:m="http://schemas.openxmlformats.org/officeDocument/2006/math">
                    <m:sSub>
                      <m:sSubPr>
                        <m:ctrlPr>
                          <a:rPr lang="pt-BR" sz="1200" i="1" smtClean="0">
                            <a:latin typeface="Cambria Math" panose="02040503050406030204" pitchFamily="18" charset="0"/>
                          </a:rPr>
                        </m:ctrlPr>
                      </m:sSubPr>
                      <m:e>
                        <m:r>
                          <a:rPr lang="pt-BR" sz="1200" i="1">
                            <a:latin typeface="Cambria Math" panose="02040503050406030204" pitchFamily="18" charset="0"/>
                          </a:rPr>
                          <m:t>𝑦</m:t>
                        </m:r>
                      </m:e>
                      <m:sub>
                        <m:r>
                          <a:rPr lang="pt-BR" sz="1200" i="1">
                            <a:latin typeface="Cambria Math" panose="02040503050406030204" pitchFamily="18" charset="0"/>
                          </a:rPr>
                          <m:t>𝑗</m:t>
                        </m:r>
                      </m:sub>
                    </m:sSub>
                    <m:r>
                      <a:rPr lang="pt-BR" sz="1200" i="1">
                        <a:latin typeface="Cambria Math" panose="02040503050406030204" pitchFamily="18" charset="0"/>
                        <a:ea typeface="Cambria Math" panose="02040503050406030204" pitchFamily="18" charset="0"/>
                      </a:rPr>
                      <m:t>→</m:t>
                    </m:r>
                    <m:r>
                      <a:rPr lang="pt-BR" sz="1200" b="0" i="0" smtClean="0">
                        <a:latin typeface="Cambria Math" panose="02040503050406030204" pitchFamily="18" charset="0"/>
                        <a:ea typeface="Cambria Math" panose="02040503050406030204" pitchFamily="18" charset="0"/>
                      </a:rPr>
                      <m:t>1</m:t>
                    </m:r>
                  </m:oMath>
                </a14:m>
                <a:r>
                  <a:rPr lang="en-US" sz="1200" dirty="0"/>
                  <a:t> e a </a:t>
                </a:r>
                <a:r>
                  <a:rPr lang="en-US" sz="1200" dirty="0" err="1"/>
                  <a:t>derivada</a:t>
                </a:r>
                <a:r>
                  <a:rPr lang="en-US" sz="1200" dirty="0"/>
                  <a:t> </a:t>
                </a:r>
                <a:r>
                  <a:rPr lang="en-US" sz="1200" dirty="0" err="1"/>
                  <a:t>tende</a:t>
                </a:r>
                <a:r>
                  <a:rPr lang="en-US" sz="1200" dirty="0"/>
                  <a:t> a 0.</a:t>
                </a:r>
              </a:p>
            </p:txBody>
          </p:sp>
        </mc:Choice>
        <mc:Fallback xmlns="">
          <p:sp>
            <p:nvSpPr>
              <p:cNvPr id="31" name="CaixaDeTexto 30">
                <a:extLst>
                  <a:ext uri="{FF2B5EF4-FFF2-40B4-BE49-F238E27FC236}">
                    <a16:creationId xmlns:a16="http://schemas.microsoft.com/office/drawing/2014/main" id="{2ADDDD55-C266-E7FB-3F3C-B542BAF08AD4}"/>
                  </a:ext>
                </a:extLst>
              </p:cNvPr>
              <p:cNvSpPr txBox="1">
                <a:spLocks noRot="1" noChangeAspect="1" noMove="1" noResize="1" noEditPoints="1" noAdjustHandles="1" noChangeArrowheads="1" noChangeShapeType="1" noTextEdit="1"/>
              </p:cNvSpPr>
              <p:nvPr/>
            </p:nvSpPr>
            <p:spPr>
              <a:xfrm>
                <a:off x="10578210" y="4925362"/>
                <a:ext cx="1595153" cy="661207"/>
              </a:xfrm>
              <a:prstGeom prst="rect">
                <a:avLst/>
              </a:prstGeom>
              <a:blipFill>
                <a:blip r:embed="rId16"/>
                <a:stretch>
                  <a:fillRect t="-926" b="-7407"/>
                </a:stretch>
              </a:blipFill>
            </p:spPr>
            <p:txBody>
              <a:bodyPr/>
              <a:lstStyle/>
              <a:p>
                <a:r>
                  <a:rPr lang="pt-BR">
                    <a:noFill/>
                  </a:rPr>
                  <a:t> </a:t>
                </a:r>
              </a:p>
            </p:txBody>
          </p:sp>
        </mc:Fallback>
      </mc:AlternateContent>
    </p:spTree>
    <p:extLst>
      <p:ext uri="{BB962C8B-B14F-4D97-AF65-F5344CB8AC3E}">
        <p14:creationId xmlns:p14="http://schemas.microsoft.com/office/powerpoint/2010/main" val="292096168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Espaço Reservado para Conteúdo 2">
            <a:extLst>
              <a:ext uri="{FF2B5EF4-FFF2-40B4-BE49-F238E27FC236}">
                <a16:creationId xmlns:a16="http://schemas.microsoft.com/office/drawing/2014/main" id="{1F707D88-35FE-5C70-B670-7724F07963B8}"/>
              </a:ext>
            </a:extLst>
          </p:cNvPr>
          <p:cNvSpPr>
            <a:spLocks noGrp="1"/>
          </p:cNvSpPr>
          <p:nvPr>
            <p:ph idx="1"/>
          </p:nvPr>
        </p:nvSpPr>
        <p:spPr>
          <a:xfrm>
            <a:off x="717619" y="2246731"/>
            <a:ext cx="10908323" cy="2364538"/>
          </a:xfrm>
        </p:spPr>
        <p:txBody>
          <a:bodyPr>
            <a:normAutofit/>
          </a:bodyPr>
          <a:lstStyle/>
          <a:p>
            <a:pPr marL="0" indent="0" algn="ctr">
              <a:buNone/>
            </a:pPr>
            <a:r>
              <a:rPr lang="pt-BR" sz="4000" b="1" i="1" dirty="0"/>
              <a:t>Na sequência, veremos que esses valores de </a:t>
            </a:r>
            <a:r>
              <a:rPr lang="pt-BR" sz="4000" b="1" i="1" dirty="0">
                <a:solidFill>
                  <a:srgbClr val="00B050"/>
                </a:solidFill>
              </a:rPr>
              <a:t>derivadas menores do que 1 </a:t>
            </a:r>
            <a:r>
              <a:rPr lang="pt-BR" sz="4000" b="1" i="1" dirty="0"/>
              <a:t>causam um </a:t>
            </a:r>
            <a:r>
              <a:rPr lang="pt-BR" sz="4000" b="1" i="1" dirty="0">
                <a:solidFill>
                  <a:srgbClr val="00B050"/>
                </a:solidFill>
              </a:rPr>
              <a:t>problema no aprendizado</a:t>
            </a:r>
            <a:r>
              <a:rPr lang="pt-BR" sz="4000" b="1" i="1" dirty="0"/>
              <a:t> de redes com </a:t>
            </a:r>
            <a:r>
              <a:rPr lang="pt-BR" sz="4000" b="1" i="1" dirty="0">
                <a:solidFill>
                  <a:srgbClr val="00B050"/>
                </a:solidFill>
              </a:rPr>
              <a:t>muitas camadas</a:t>
            </a:r>
            <a:r>
              <a:rPr lang="pt-BR" sz="4000" b="1" i="1" dirty="0"/>
              <a:t>, i.e., redes profundas.</a:t>
            </a:r>
          </a:p>
        </p:txBody>
      </p:sp>
    </p:spTree>
    <p:extLst>
      <p:ext uri="{BB962C8B-B14F-4D97-AF65-F5344CB8AC3E}">
        <p14:creationId xmlns:p14="http://schemas.microsoft.com/office/powerpoint/2010/main" val="395524665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86D19E1-6BA4-C132-443A-6C1AEBB00A66}"/>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FC319EBD-D04D-24C5-7C31-2C107B6C935A}"/>
              </a:ext>
            </a:extLst>
          </p:cNvPr>
          <p:cNvSpPr>
            <a:spLocks noGrp="1"/>
          </p:cNvSpPr>
          <p:nvPr>
            <p:ph idx="1"/>
          </p:nvPr>
        </p:nvSpPr>
        <p:spPr>
          <a:xfrm>
            <a:off x="838200" y="1825625"/>
            <a:ext cx="11149483" cy="5032375"/>
          </a:xfrm>
        </p:spPr>
        <p:txBody>
          <a:bodyPr/>
          <a:lstStyle/>
          <a:p>
            <a:r>
              <a:rPr lang="pt-BR" dirty="0"/>
              <a:t>É um problema encontrado quando treinamos </a:t>
            </a:r>
            <a:r>
              <a:rPr lang="pt-BR" b="1" i="1" dirty="0">
                <a:solidFill>
                  <a:srgbClr val="00B050"/>
                </a:solidFill>
              </a:rPr>
              <a:t>redes neurais profundas</a:t>
            </a:r>
            <a:r>
              <a:rPr lang="pt-BR" dirty="0"/>
              <a:t>, ou seja, com muitas camadas ocultas, com </a:t>
            </a:r>
            <a:r>
              <a:rPr lang="pt-BR" b="1" i="1" dirty="0"/>
              <a:t>métodos de aprendizado baseados no gradiente descendente</a:t>
            </a:r>
            <a:r>
              <a:rPr lang="pt-BR" dirty="0"/>
              <a:t> e nós usando </a:t>
            </a:r>
            <a:r>
              <a:rPr lang="pt-BR" b="1" i="1" dirty="0"/>
              <a:t>funções de ativação sigmoide ou tangente hiperbólica</a:t>
            </a:r>
            <a:r>
              <a:rPr lang="pt-BR" dirty="0"/>
              <a:t>.</a:t>
            </a:r>
          </a:p>
          <a:p>
            <a:endParaRPr lang="pt-BR" dirty="0"/>
          </a:p>
        </p:txBody>
      </p:sp>
      <p:pic>
        <p:nvPicPr>
          <p:cNvPr id="6" name="Picture 3">
            <a:extLst>
              <a:ext uri="{FF2B5EF4-FFF2-40B4-BE49-F238E27FC236}">
                <a16:creationId xmlns:a16="http://schemas.microsoft.com/office/drawing/2014/main" id="{EB99B7AC-E7D8-0D27-5003-42110E86E449}"/>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69826" y="3717890"/>
            <a:ext cx="7615894" cy="2683436"/>
          </a:xfrm>
          <a:prstGeom prst="rect">
            <a:avLst/>
          </a:prstGeom>
        </p:spPr>
      </p:pic>
    </p:spTree>
    <p:extLst>
      <p:ext uri="{BB962C8B-B14F-4D97-AF65-F5344CB8AC3E}">
        <p14:creationId xmlns:p14="http://schemas.microsoft.com/office/powerpoint/2010/main" val="317816529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8550E857-2F76-2EBA-6C5E-D4E1B74FE153}"/>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8F676BAD-C7AD-0512-0E27-4B909F5B19E2}"/>
              </a:ext>
            </a:extLst>
          </p:cNvPr>
          <p:cNvSpPr>
            <a:spLocks noGrp="1"/>
          </p:cNvSpPr>
          <p:nvPr>
            <p:ph idx="1"/>
          </p:nvPr>
        </p:nvSpPr>
        <p:spPr>
          <a:xfrm>
            <a:off x="838199" y="1825625"/>
            <a:ext cx="11018855" cy="2304248"/>
          </a:xfrm>
        </p:spPr>
        <p:txBody>
          <a:bodyPr>
            <a:normAutofit/>
          </a:bodyPr>
          <a:lstStyle/>
          <a:p>
            <a:r>
              <a:rPr lang="pt-BR" dirty="0"/>
              <a:t>Ocorre devido à natureza do </a:t>
            </a:r>
            <a:r>
              <a:rPr lang="pt-BR" b="1" i="1" dirty="0"/>
              <a:t>algoritmo de retropropagação</a:t>
            </a:r>
            <a:r>
              <a:rPr lang="pt-BR" dirty="0"/>
              <a:t>, que é usado para treinar a rede neural.</a:t>
            </a:r>
          </a:p>
          <a:p>
            <a:pPr lvl="1">
              <a:buFont typeface="Wingdings" panose="05000000000000000000" pitchFamily="2" charset="2"/>
              <a:buChar char="§"/>
            </a:pPr>
            <a:r>
              <a:rPr lang="pt-BR" dirty="0"/>
              <a:t>Para atualizar os pesos de nós das camadas ocultas, calcula-se a derivada do erro de saída em relação àquele peso e, para isso, usamos a </a:t>
            </a:r>
            <a:r>
              <a:rPr lang="pt-BR" b="1" i="1" dirty="0"/>
              <a:t>regra da cadeia</a:t>
            </a:r>
            <a:r>
              <a:rPr lang="pt-BR" dirty="0"/>
              <a:t>.</a:t>
            </a:r>
          </a:p>
          <a:p>
            <a:pPr lvl="1">
              <a:buFont typeface="Wingdings" panose="05000000000000000000" pitchFamily="2" charset="2"/>
              <a:buChar char="§"/>
            </a:pPr>
            <a:r>
              <a:rPr lang="pt-BR" dirty="0"/>
              <a:t>Ou seja, o algoritmo </a:t>
            </a:r>
            <a:r>
              <a:rPr lang="pt-BR" b="1" i="1" dirty="0"/>
              <a:t>propaga o erro de saída para as camadas ocultas </a:t>
            </a:r>
            <a:r>
              <a:rPr lang="pt-BR" dirty="0"/>
              <a:t>usando a </a:t>
            </a:r>
            <a:r>
              <a:rPr lang="pt-BR" b="1" i="1" dirty="0">
                <a:solidFill>
                  <a:srgbClr val="00B050"/>
                </a:solidFill>
              </a:rPr>
              <a:t>regra da cadeia</a:t>
            </a:r>
            <a:r>
              <a:rPr lang="pt-BR" dirty="0"/>
              <a:t>.</a:t>
            </a:r>
          </a:p>
          <a:p>
            <a:endParaRPr lang="pt-BR" dirty="0"/>
          </a:p>
        </p:txBody>
      </p:sp>
      <p:pic>
        <p:nvPicPr>
          <p:cNvPr id="4" name="Picture 3">
            <a:extLst>
              <a:ext uri="{FF2B5EF4-FFF2-40B4-BE49-F238E27FC236}">
                <a16:creationId xmlns:a16="http://schemas.microsoft.com/office/drawing/2014/main" id="{10CB53E1-9A06-66E5-7872-F55496734053}"/>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539679" y="4129873"/>
            <a:ext cx="7615894" cy="2683436"/>
          </a:xfrm>
          <a:prstGeom prst="rect">
            <a:avLst/>
          </a:prstGeom>
        </p:spPr>
      </p:pic>
    </p:spTree>
    <p:extLst>
      <p:ext uri="{BB962C8B-B14F-4D97-AF65-F5344CB8AC3E}">
        <p14:creationId xmlns:p14="http://schemas.microsoft.com/office/powerpoint/2010/main" val="81682597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7BE8B09-84D4-3717-CECD-68DF3CEB45DE}"/>
              </a:ext>
            </a:extLst>
          </p:cNvPr>
          <p:cNvSpPr>
            <a:spLocks noGrp="1"/>
          </p:cNvSpPr>
          <p:nvPr>
            <p:ph type="title"/>
          </p:nvPr>
        </p:nvSpPr>
        <p:spPr/>
        <p:txBody>
          <a:bodyPr/>
          <a:lstStyle/>
          <a:p>
            <a:r>
              <a:rPr lang="pt-BR" dirty="0"/>
              <a:t>O problema da dissipação do gradiente</a:t>
            </a:r>
          </a:p>
        </p:txBody>
      </p:sp>
      <p:sp>
        <p:nvSpPr>
          <p:cNvPr id="3" name="Espaço Reservado para Conteúdo 2">
            <a:extLst>
              <a:ext uri="{FF2B5EF4-FFF2-40B4-BE49-F238E27FC236}">
                <a16:creationId xmlns:a16="http://schemas.microsoft.com/office/drawing/2014/main" id="{D6F417E1-8C7C-49AE-F91A-EF8F3B72DFA9}"/>
              </a:ext>
            </a:extLst>
          </p:cNvPr>
          <p:cNvSpPr>
            <a:spLocks noGrp="1"/>
          </p:cNvSpPr>
          <p:nvPr>
            <p:ph idx="1"/>
          </p:nvPr>
        </p:nvSpPr>
        <p:spPr>
          <a:xfrm>
            <a:off x="838200" y="1825625"/>
            <a:ext cx="11169580" cy="1858888"/>
          </a:xfrm>
        </p:spPr>
        <p:txBody>
          <a:bodyPr>
            <a:normAutofit/>
          </a:bodyPr>
          <a:lstStyle/>
          <a:p>
            <a:r>
              <a:rPr lang="pt-BR" sz="2800" dirty="0"/>
              <a:t>Em suma, problema da dissipação do gradiente faz com que o </a:t>
            </a:r>
            <a:r>
              <a:rPr lang="pt-BR" b="1" i="1" dirty="0">
                <a:solidFill>
                  <a:srgbClr val="00B050"/>
                </a:solidFill>
              </a:rPr>
              <a:t>vetor </a:t>
            </a:r>
            <a:r>
              <a:rPr lang="pt-BR" sz="2800" b="1" i="1" dirty="0">
                <a:solidFill>
                  <a:srgbClr val="00B050"/>
                </a:solidFill>
              </a:rPr>
              <a:t>gradiente se torne cada vez menor</a:t>
            </a:r>
            <a:r>
              <a:rPr lang="pt-BR" sz="2800" dirty="0"/>
              <a:t> conforme ele é calculado para as camadas próximas à entrada da rede, levando a uma </a:t>
            </a:r>
            <a:r>
              <a:rPr lang="pt-BR" sz="2800" b="1" i="1" dirty="0">
                <a:solidFill>
                  <a:srgbClr val="7030A0"/>
                </a:solidFill>
              </a:rPr>
              <a:t>atualização muito pequena ou até inexistente</a:t>
            </a:r>
            <a:r>
              <a:rPr lang="pt-BR" sz="2800" dirty="0"/>
              <a:t> dos pesos destas camadas.</a:t>
            </a:r>
          </a:p>
        </p:txBody>
      </p:sp>
      <p:pic>
        <p:nvPicPr>
          <p:cNvPr id="5" name="Picture 3">
            <a:extLst>
              <a:ext uri="{FF2B5EF4-FFF2-40B4-BE49-F238E27FC236}">
                <a16:creationId xmlns:a16="http://schemas.microsoft.com/office/drawing/2014/main" id="{2072A83E-B3A7-FA19-F7E0-07525E1357F4}"/>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358809" y="3684513"/>
            <a:ext cx="7615894" cy="2683436"/>
          </a:xfrm>
          <a:prstGeom prst="rect">
            <a:avLst/>
          </a:prstGeom>
        </p:spPr>
      </p:pic>
    </p:spTree>
    <p:extLst>
      <p:ext uri="{BB962C8B-B14F-4D97-AF65-F5344CB8AC3E}">
        <p14:creationId xmlns:p14="http://schemas.microsoft.com/office/powerpoint/2010/main" val="42179477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0994409" cy="5032376"/>
          </a:xfrm>
        </p:spPr>
        <p:txBody>
          <a:bodyPr>
            <a:normAutofit lnSpcReduction="10000"/>
          </a:bodyPr>
          <a:lstStyle/>
          <a:p>
            <a:r>
              <a:rPr lang="pt-BR" dirty="0"/>
              <a:t>Fizemos uma analogia entre um neurônio e os modelos de McCulloch e Pitts e do Perceptron.</a:t>
            </a:r>
          </a:p>
          <a:p>
            <a:r>
              <a:rPr lang="pt-BR" dirty="0"/>
              <a:t>Vimos a evolução do modelo de McCulloch e Pitts para o Perceptron.</a:t>
            </a:r>
          </a:p>
          <a:p>
            <a:r>
              <a:rPr lang="pt-BR" dirty="0"/>
              <a:t>Aprendemos suas características, diferenças e como ambos funcionam.</a:t>
            </a:r>
          </a:p>
          <a:p>
            <a:r>
              <a:rPr lang="pt-BR" dirty="0"/>
              <a:t>Verificamos que um Perceptron é semelhante ao regressor logístico.</a:t>
            </a:r>
          </a:p>
          <a:p>
            <a:r>
              <a:rPr lang="pt-BR" dirty="0"/>
              <a:t>Constatamos que um </a:t>
            </a:r>
            <a:r>
              <a:rPr lang="pt-BR" b="1" i="1" dirty="0"/>
              <a:t>único </a:t>
            </a:r>
            <a:r>
              <a:rPr lang="pt-BR" dirty="0"/>
              <a:t>Perceptron não é capaz de separar classes não-lineares, como, por exemplo, o problema da lógica XOR.</a:t>
            </a:r>
          </a:p>
          <a:p>
            <a:r>
              <a:rPr lang="pt-BR" dirty="0"/>
              <a:t>Porém, quando combinamos vários deles, conseguimos criar um separador não-linear.</a:t>
            </a:r>
          </a:p>
          <a:p>
            <a:r>
              <a:rPr lang="pt-BR" dirty="0"/>
              <a:t>Neste tópico, veremos que esta união de Perceptrons origina o que chamamos de </a:t>
            </a:r>
            <a:r>
              <a:rPr lang="pt-BR" b="1" i="1" dirty="0"/>
              <a:t>redes neurais artificiais (</a:t>
            </a:r>
            <a:r>
              <a:rPr lang="pt-BR" b="1" i="1" dirty="0" err="1"/>
              <a:t>RNAs</a:t>
            </a:r>
            <a:r>
              <a:rPr lang="pt-BR" b="1" i="1" dirty="0"/>
              <a:t>)</a:t>
            </a:r>
            <a:r>
              <a:rPr lang="pt-BR" dirty="0"/>
              <a:t>.</a:t>
            </a:r>
          </a:p>
        </p:txBody>
      </p:sp>
    </p:spTree>
    <p:extLst>
      <p:ext uri="{BB962C8B-B14F-4D97-AF65-F5344CB8AC3E}">
        <p14:creationId xmlns:p14="http://schemas.microsoft.com/office/powerpoint/2010/main" val="39462021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46B8548-4E40-D933-E8DC-9078F53FEE65}"/>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BF615BC-2786-CA1F-664E-992832AC0C08}"/>
                  </a:ext>
                </a:extLst>
              </p:cNvPr>
              <p:cNvSpPr>
                <a:spLocks noGrp="1"/>
              </p:cNvSpPr>
              <p:nvPr>
                <p:ph idx="1"/>
              </p:nvPr>
            </p:nvSpPr>
            <p:spPr>
              <a:xfrm>
                <a:off x="838199" y="1825625"/>
                <a:ext cx="11149485" cy="5032375"/>
              </a:xfrm>
            </p:spPr>
            <p:txBody>
              <a:bodyPr>
                <a:normAutofit lnSpcReduction="10000"/>
              </a:bodyPr>
              <a:lstStyle/>
              <a:p>
                <a:r>
                  <a:rPr lang="pt-BR" dirty="0"/>
                  <a:t>Durante o treinamento, para </a:t>
                </a:r>
                <a:r>
                  <a:rPr lang="pt-BR" b="1" i="1" dirty="0">
                    <a:solidFill>
                      <a:srgbClr val="00B050"/>
                    </a:solidFill>
                  </a:rPr>
                  <a:t>atualizar os pesos dos nós de cada camada</a:t>
                </a:r>
                <a:r>
                  <a:rPr lang="pt-BR" dirty="0"/>
                  <a:t> da rede, o </a:t>
                </a:r>
                <a:r>
                  <a:rPr lang="pt-BR" b="1" i="1" dirty="0"/>
                  <a:t>algoritmo de retropropagação </a:t>
                </a:r>
                <a:r>
                  <a:rPr lang="pt-BR" dirty="0"/>
                  <a:t>calcula os vetores gradiente em relação aos pesos dessas camadas através da </a:t>
                </a:r>
                <a:r>
                  <a:rPr lang="pt-BR" b="1" i="1" dirty="0">
                    <a:solidFill>
                      <a:srgbClr val="7030A0"/>
                    </a:solidFill>
                  </a:rPr>
                  <a:t>regra da cadeia</a:t>
                </a:r>
                <a:r>
                  <a:rPr lang="pt-BR" dirty="0"/>
                  <a:t>.</a:t>
                </a:r>
              </a:p>
              <a:p>
                <a:r>
                  <a:rPr lang="pt-BR" dirty="0"/>
                  <a:t>Vejamos o exemplo abaixo com 3 nós e pesos das ligações iguais a 1.</a:t>
                </a:r>
              </a:p>
              <a:p>
                <a:pPr lvl="1">
                  <a:buFont typeface="Wingdings" panose="05000000000000000000" pitchFamily="2" charset="2"/>
                  <a:buChar char="§"/>
                </a:pPr>
                <a:r>
                  <a:rPr lang="pt-BR" sz="2400" b="1" dirty="0"/>
                  <a:t>OBS</a:t>
                </a:r>
                <a:r>
                  <a:rPr lang="pt-BR" sz="2400" dirty="0"/>
                  <a:t>.: As funções </a:t>
                </a:r>
                <a14:m>
                  <m:oMath xmlns:m="http://schemas.openxmlformats.org/officeDocument/2006/math">
                    <m:r>
                      <a:rPr lang="pt-BR" sz="2400" b="0" i="1" smtClean="0">
                        <a:latin typeface="Cambria Math" panose="02040503050406030204" pitchFamily="18" charset="0"/>
                      </a:rPr>
                      <m:t>𝑓</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𝑔</m:t>
                    </m:r>
                    <m:d>
                      <m:dPr>
                        <m:ctrlPr>
                          <a:rPr lang="pt-BR" sz="2400" b="0" i="1" smtClean="0">
                            <a:latin typeface="Cambria Math" panose="02040503050406030204" pitchFamily="18" charset="0"/>
                          </a:rPr>
                        </m:ctrlPr>
                      </m:dPr>
                      <m:e>
                        <m:r>
                          <a:rPr lang="pt-BR" sz="2400" b="0" i="1" smtClean="0">
                            <a:latin typeface="Cambria Math" panose="02040503050406030204" pitchFamily="18" charset="0"/>
                          </a:rPr>
                          <m:t>.</m:t>
                        </m:r>
                      </m:e>
                    </m:d>
                    <m:r>
                      <a:rPr lang="pt-BR" sz="2400" b="0" i="1" smtClean="0">
                        <a:latin typeface="Cambria Math" panose="02040503050406030204" pitchFamily="18" charset="0"/>
                      </a:rPr>
                      <m:t>, </m:t>
                    </m:r>
                    <m:r>
                      <a:rPr lang="pt-BR" sz="2400" b="0" i="1" smtClean="0">
                        <a:latin typeface="Cambria Math" panose="02040503050406030204" pitchFamily="18" charset="0"/>
                      </a:rPr>
                      <m:t>𝑒</m:t>
                    </m:r>
                    <m:r>
                      <a:rPr lang="pt-BR" sz="2400" b="0" i="1" smtClean="0">
                        <a:latin typeface="Cambria Math" panose="02040503050406030204" pitchFamily="18" charset="0"/>
                      </a:rPr>
                      <m:t> </m:t>
                    </m:r>
                    <m:r>
                      <a:rPr lang="pt-BR" sz="2400" b="0" i="1" smtClean="0">
                        <a:latin typeface="Cambria Math" panose="02040503050406030204" pitchFamily="18" charset="0"/>
                      </a:rPr>
                      <m:t>h</m:t>
                    </m:r>
                    <m:r>
                      <a:rPr lang="pt-BR" sz="2400" b="0" i="1" smtClean="0">
                        <a:latin typeface="Cambria Math" panose="02040503050406030204" pitchFamily="18" charset="0"/>
                      </a:rPr>
                      <m:t>(.)</m:t>
                    </m:r>
                  </m:oMath>
                </a14:m>
                <a:r>
                  <a:rPr lang="pt-BR" sz="2400" dirty="0"/>
                  <a:t> podem ser interpretadas como sendo as funções de ativação dos nós.</a:t>
                </a:r>
              </a:p>
              <a:p>
                <a:pPr marL="0" indent="0">
                  <a:buNone/>
                </a:pPr>
                <a:endParaRPr lang="pt-BR" sz="800" dirty="0"/>
              </a:p>
              <a:p>
                <a:pPr marL="0" indent="0">
                  <a:buNone/>
                </a:pPr>
                <a:endParaRPr lang="pt-BR" sz="800" dirty="0"/>
              </a:p>
              <a:p>
                <a:pPr marL="0" indent="0">
                  <a:buNone/>
                </a:pPr>
                <a:endParaRPr lang="pt-BR" sz="800" dirty="0"/>
              </a:p>
              <a:p>
                <a:pPr marL="0" indent="0">
                  <a:buNone/>
                </a:pPr>
                <a:endParaRPr lang="pt-BR" sz="800" dirty="0"/>
              </a:p>
              <a:p>
                <a:pPr marL="0" indent="0">
                  <a:buNone/>
                </a:pPr>
                <a:endParaRPr lang="pt-BR" sz="900" dirty="0"/>
              </a:p>
              <a:p>
                <a:r>
                  <a:rPr lang="pt-BR" dirty="0"/>
                  <a:t>Como calculamos a derivada de </a:t>
                </a:r>
                <a14:m>
                  <m:oMath xmlns:m="http://schemas.openxmlformats.org/officeDocument/2006/math">
                    <m:r>
                      <a:rPr lang="pt-BR" sz="2800" i="1" smtClean="0">
                        <a:latin typeface="Cambria Math" panose="02040503050406030204" pitchFamily="18" charset="0"/>
                        <a:ea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ea typeface="Cambria Math" panose="02040503050406030204" pitchFamily="18" charset="0"/>
                      </a:rPr>
                      <m:t>𝑥</m:t>
                    </m:r>
                  </m:oMath>
                </a14:m>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p:txBody>
          </p:sp>
        </mc:Choice>
        <mc:Fallback xmlns="">
          <p:sp>
            <p:nvSpPr>
              <p:cNvPr id="3" name="Espaço Reservado para Conteúdo 2">
                <a:extLst>
                  <a:ext uri="{FF2B5EF4-FFF2-40B4-BE49-F238E27FC236}">
                    <a16:creationId xmlns:a16="http://schemas.microsoft.com/office/drawing/2014/main" id="{5BF615BC-2786-CA1F-664E-992832AC0C08}"/>
                  </a:ext>
                </a:extLst>
              </p:cNvPr>
              <p:cNvSpPr>
                <a:spLocks noGrp="1" noRot="1" noChangeAspect="1" noMove="1" noResize="1" noEditPoints="1" noAdjustHandles="1" noChangeArrowheads="1" noChangeShapeType="1" noTextEdit="1"/>
              </p:cNvSpPr>
              <p:nvPr>
                <p:ph idx="1"/>
              </p:nvPr>
            </p:nvSpPr>
            <p:spPr>
              <a:xfrm>
                <a:off x="838199" y="1825625"/>
                <a:ext cx="11149485" cy="5032375"/>
              </a:xfrm>
              <a:blipFill>
                <a:blip r:embed="rId3"/>
                <a:stretch>
                  <a:fillRect l="-929" t="-2663" r="-1039"/>
                </a:stretch>
              </a:blipFill>
            </p:spPr>
            <p:txBody>
              <a:bodyPr/>
              <a:lstStyle/>
              <a:p>
                <a:r>
                  <a:rPr lang="pt-BR">
                    <a:noFill/>
                  </a:rPr>
                  <a:t> </a:t>
                </a:r>
              </a:p>
            </p:txBody>
          </p:sp>
        </mc:Fallback>
      </mc:AlternateContent>
      <p:pic>
        <p:nvPicPr>
          <p:cNvPr id="6" name="Imagem 5">
            <a:extLst>
              <a:ext uri="{FF2B5EF4-FFF2-40B4-BE49-F238E27FC236}">
                <a16:creationId xmlns:a16="http://schemas.microsoft.com/office/drawing/2014/main" id="{F13F0C5C-B2BB-9B04-088F-EC59A83CBC0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442929" y="4166198"/>
            <a:ext cx="7940024" cy="848037"/>
          </a:xfrm>
          <a:prstGeom prst="rect">
            <a:avLst/>
          </a:prstGeom>
        </p:spPr>
      </p:pic>
    </p:spTree>
    <p:extLst>
      <p:ext uri="{BB962C8B-B14F-4D97-AF65-F5344CB8AC3E}">
        <p14:creationId xmlns:p14="http://schemas.microsoft.com/office/powerpoint/2010/main" val="308793946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92DF1B7-8386-676F-A207-485C7F06D32E}"/>
              </a:ext>
            </a:extLst>
          </p:cNvPr>
          <p:cNvSpPr>
            <a:spLocks noGrp="1"/>
          </p:cNvSpPr>
          <p:nvPr>
            <p:ph type="title"/>
          </p:nvPr>
        </p:nvSpPr>
        <p:spPr/>
        <p:txBody>
          <a:bodyPr/>
          <a:lstStyle/>
          <a:p>
            <a:r>
              <a:rPr lang="pt-BR" dirty="0"/>
              <a:t>Regra da cadeia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22D5A62-CE6E-1AA5-57FE-1C7135D815BD}"/>
                  </a:ext>
                </a:extLst>
              </p:cNvPr>
              <p:cNvSpPr>
                <a:spLocks noGrp="1"/>
              </p:cNvSpPr>
              <p:nvPr>
                <p:ph idx="1"/>
              </p:nvPr>
            </p:nvSpPr>
            <p:spPr>
              <a:xfrm>
                <a:off x="838199" y="1825624"/>
                <a:ext cx="11139435" cy="5032375"/>
              </a:xfrm>
            </p:spPr>
            <p:txBody>
              <a:bodyPr/>
              <a:lstStyle/>
              <a:p>
                <a:r>
                  <a:rPr lang="pt-BR" dirty="0"/>
                  <a:t>Em outras palavras, devido à regra da cadeia, o </a:t>
                </a:r>
                <a:r>
                  <a:rPr lang="pt-BR" b="1" i="1" dirty="0">
                    <a:solidFill>
                      <a:srgbClr val="7030A0"/>
                    </a:solidFill>
                  </a:rPr>
                  <a:t>vetor gradiente </a:t>
                </a:r>
                <a:r>
                  <a:rPr lang="pt-BR" dirty="0"/>
                  <a:t>para a </a:t>
                </a:r>
                <a:r>
                  <a:rPr lang="pt-BR" b="1" i="1" dirty="0">
                    <a:solidFill>
                      <a:srgbClr val="00B050"/>
                    </a:solidFill>
                  </a:rPr>
                  <a:t>atualização dos pesos de uma dada camada </a:t>
                </a:r>
                <a:r>
                  <a:rPr lang="pt-BR" dirty="0"/>
                  <a:t>da rede inclui o </a:t>
                </a:r>
                <a:r>
                  <a:rPr lang="pt-BR" b="1" i="1" dirty="0">
                    <a:solidFill>
                      <a:srgbClr val="7030A0"/>
                    </a:solidFill>
                  </a:rPr>
                  <a:t>produto das derivadas das funções de ativação dos nós desde a camada de saída até a camada desejada</a:t>
                </a:r>
                <a:r>
                  <a:rPr lang="pt-BR" dirty="0"/>
                  <a:t>.</a:t>
                </a:r>
              </a:p>
              <a:p>
                <a:pPr marL="0" indent="0">
                  <a:buNone/>
                </a:pPr>
                <a:endParaRPr lang="pt-BR" sz="800" dirty="0"/>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𝑦</m:t>
                          </m:r>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𝑓</m:t>
                          </m:r>
                          <m:d>
                            <m:dPr>
                              <m:ctrlPr>
                                <a:rPr lang="pt-BR" sz="2800" i="1">
                                  <a:latin typeface="Cambria Math" panose="02040503050406030204" pitchFamily="18" charset="0"/>
                                </a:rPr>
                              </m:ctrlPr>
                            </m:dPr>
                            <m:e>
                              <m:r>
                                <a:rPr lang="pt-BR" sz="2800" i="1">
                                  <a:latin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e>
                          </m:d>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d>
                            <m:dPr>
                              <m:ctrlPr>
                                <a:rPr lang="pt-BR" sz="2800" i="1">
                                  <a:latin typeface="Cambria Math" panose="02040503050406030204" pitchFamily="18" charset="0"/>
                                </a:rPr>
                              </m:ctrlPr>
                            </m:dPr>
                            <m:e>
                              <m:r>
                                <a:rPr lang="pt-BR" sz="2800" i="1">
                                  <a:latin typeface="Cambria Math" panose="02040503050406030204" pitchFamily="18" charset="0"/>
                                </a:rPr>
                                <m:t>h</m:t>
                              </m:r>
                              <m:r>
                                <a:rPr lang="pt-BR" sz="2800" i="1">
                                  <a:latin typeface="Cambria Math" panose="02040503050406030204" pitchFamily="18" charset="0"/>
                                </a:rPr>
                                <m:t>(</m:t>
                              </m:r>
                              <m:r>
                                <a:rPr lang="pt-BR" sz="2800" b="0" i="1" smtClean="0">
                                  <a:latin typeface="Cambria Math" panose="02040503050406030204" pitchFamily="18" charset="0"/>
                                </a:rPr>
                                <m:t>𝑥</m:t>
                              </m:r>
                              <m:r>
                                <a:rPr lang="pt-BR" sz="2800" i="1">
                                  <a:latin typeface="Cambria Math" panose="02040503050406030204" pitchFamily="18" charset="0"/>
                                </a:rPr>
                                <m:t>)</m:t>
                              </m:r>
                            </m:e>
                          </m:d>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𝑔</m:t>
                          </m:r>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r>
                            <a:rPr lang="pt-BR" sz="2800" i="1">
                              <a:latin typeface="Cambria Math" panose="02040503050406030204" pitchFamily="18" charset="0"/>
                            </a:rPr>
                            <m:t>)</m:t>
                          </m:r>
                        </m:num>
                        <m:den>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ea typeface="Cambria Math" panose="02040503050406030204" pitchFamily="18" charset="0"/>
                            </a:rPr>
                            <m:t>h</m:t>
                          </m:r>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r>
                            <a:rPr lang="pt-BR" sz="2800" i="1">
                              <a:latin typeface="Cambria Math" panose="02040503050406030204" pitchFamily="18" charset="0"/>
                            </a:rPr>
                            <m:t>)</m:t>
                          </m:r>
                        </m:den>
                      </m:f>
                      <m:f>
                        <m:fPr>
                          <m:ctrlPr>
                            <a:rPr lang="pt-BR" sz="2800" i="1">
                              <a:latin typeface="Cambria Math" panose="02040503050406030204" pitchFamily="18" charset="0"/>
                            </a:rPr>
                          </m:ctrlPr>
                        </m:fPr>
                        <m:num>
                          <m:r>
                            <a:rPr lang="pt-BR" sz="2800" i="1">
                              <a:latin typeface="Cambria Math" panose="02040503050406030204" pitchFamily="18" charset="0"/>
                              <a:ea typeface="Cambria Math" panose="02040503050406030204" pitchFamily="18" charset="0"/>
                            </a:rPr>
                            <m:t>𝜕</m:t>
                          </m:r>
                          <m:r>
                            <a:rPr lang="pt-BR" sz="2800" i="1">
                              <a:latin typeface="Cambria Math" panose="02040503050406030204" pitchFamily="18" charset="0"/>
                            </a:rPr>
                            <m:t>h</m:t>
                          </m:r>
                          <m:d>
                            <m:dPr>
                              <m:ctrlPr>
                                <a:rPr lang="pt-BR" sz="2800" i="1">
                                  <a:latin typeface="Cambria Math" panose="02040503050406030204" pitchFamily="18" charset="0"/>
                                </a:rPr>
                              </m:ctrlPr>
                            </m:dPr>
                            <m:e>
                              <m:r>
                                <a:rPr lang="pt-BR" sz="2800" b="0" i="1" smtClean="0">
                                  <a:latin typeface="Cambria Math" panose="02040503050406030204" pitchFamily="18" charset="0"/>
                                </a:rPr>
                                <m:t>𝑥</m:t>
                              </m:r>
                            </m:e>
                          </m:d>
                        </m:num>
                        <m:den>
                          <m:r>
                            <a:rPr lang="pt-BR" sz="2800" i="1">
                              <a:latin typeface="Cambria Math" panose="02040503050406030204" pitchFamily="18" charset="0"/>
                              <a:ea typeface="Cambria Math" panose="02040503050406030204" pitchFamily="18" charset="0"/>
                            </a:rPr>
                            <m:t>𝜕</m:t>
                          </m:r>
                          <m:r>
                            <a:rPr lang="pt-BR" sz="2800" b="0" i="1" smtClean="0">
                              <a:latin typeface="Cambria Math" panose="02040503050406030204" pitchFamily="18" charset="0"/>
                              <a:ea typeface="Cambria Math" panose="02040503050406030204" pitchFamily="18" charset="0"/>
                            </a:rPr>
                            <m:t>𝑥</m:t>
                          </m:r>
                        </m:den>
                      </m:f>
                      <m:r>
                        <a:rPr lang="pt-BR" sz="2800" b="0" i="1" smtClean="0">
                          <a:latin typeface="Cambria Math" panose="02040503050406030204" pitchFamily="18" charset="0"/>
                          <a:ea typeface="Cambria Math" panose="02040503050406030204" pitchFamily="18" charset="0"/>
                        </a:rPr>
                        <m:t>.</m:t>
                      </m:r>
                    </m:oMath>
                  </m:oMathPara>
                </a14:m>
                <a:endParaRPr lang="pt-BR" dirty="0"/>
              </a:p>
              <a:p>
                <a:r>
                  <a:rPr lang="pt-BR" dirty="0"/>
                  <a:t>Lembrem-se que as </a:t>
                </a:r>
                <a:r>
                  <a:rPr lang="pt-BR" b="1" i="1" dirty="0"/>
                  <a:t>funções de ativação</a:t>
                </a:r>
                <a:r>
                  <a:rPr lang="pt-BR" dirty="0"/>
                  <a:t>,</a:t>
                </a:r>
                <a:r>
                  <a:rPr lang="pt-BR" b="1" i="1" dirty="0"/>
                  <a:t> </a:t>
                </a:r>
                <a:r>
                  <a:rPr lang="pt-BR" dirty="0"/>
                  <a:t>como </a:t>
                </a:r>
                <a:r>
                  <a:rPr lang="pt-BR" b="1" i="1" dirty="0"/>
                  <a:t>tangente hiperbólica </a:t>
                </a:r>
                <a:r>
                  <a:rPr lang="pt-BR" dirty="0"/>
                  <a:t>ou</a:t>
                </a:r>
                <a:r>
                  <a:rPr lang="pt-BR" b="1" i="1" dirty="0"/>
                  <a:t> logística</a:t>
                </a:r>
                <a:r>
                  <a:rPr lang="pt-BR" dirty="0"/>
                  <a:t>, têm derivadas no intervalo de 0 até 1.</a:t>
                </a:r>
              </a:p>
              <a:p>
                <a:r>
                  <a:rPr lang="pt-BR" dirty="0"/>
                  <a:t>Portanto, a multiplicação de vários termos menores do que 1 tende a 0 conforme o número de camadas da rede aumenta.</a:t>
                </a:r>
              </a:p>
              <a:p>
                <a:endParaRPr lang="pt-BR" dirty="0"/>
              </a:p>
            </p:txBody>
          </p:sp>
        </mc:Choice>
        <mc:Fallback xmlns="">
          <p:sp>
            <p:nvSpPr>
              <p:cNvPr id="3" name="Espaço Reservado para Conteúdo 2">
                <a:extLst>
                  <a:ext uri="{FF2B5EF4-FFF2-40B4-BE49-F238E27FC236}">
                    <a16:creationId xmlns:a16="http://schemas.microsoft.com/office/drawing/2014/main" id="{322D5A62-CE6E-1AA5-57FE-1C7135D815BD}"/>
                  </a:ext>
                </a:extLst>
              </p:cNvPr>
              <p:cNvSpPr>
                <a:spLocks noGrp="1" noRot="1" noChangeAspect="1" noMove="1" noResize="1" noEditPoints="1" noAdjustHandles="1" noChangeArrowheads="1" noChangeShapeType="1" noTextEdit="1"/>
              </p:cNvSpPr>
              <p:nvPr>
                <p:ph idx="1"/>
              </p:nvPr>
            </p:nvSpPr>
            <p:spPr>
              <a:xfrm>
                <a:off x="838199" y="1825624"/>
                <a:ext cx="11139435" cy="5032375"/>
              </a:xfrm>
              <a:blipFill>
                <a:blip r:embed="rId3"/>
                <a:stretch>
                  <a:fillRect l="-930" t="-1937" r="-1039"/>
                </a:stretch>
              </a:blipFill>
            </p:spPr>
            <p:txBody>
              <a:bodyPr/>
              <a:lstStyle/>
              <a:p>
                <a:r>
                  <a:rPr lang="pt-BR">
                    <a:noFill/>
                  </a:rPr>
                  <a:t> </a:t>
                </a:r>
              </a:p>
            </p:txBody>
          </p:sp>
        </mc:Fallback>
      </mc:AlternateContent>
    </p:spTree>
    <p:extLst>
      <p:ext uri="{BB962C8B-B14F-4D97-AF65-F5344CB8AC3E}">
        <p14:creationId xmlns:p14="http://schemas.microsoft.com/office/powerpoint/2010/main" val="92453029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6"/>
                <a:ext cx="11198469" cy="2716229"/>
              </a:xfrm>
            </p:spPr>
            <p:txBody>
              <a:bodyPr>
                <a:normAutofit fontScale="92500" lnSpcReduction="10000"/>
              </a:bodyPr>
              <a:lstStyle/>
              <a:p>
                <a:r>
                  <a:rPr lang="pt-BR" dirty="0"/>
                  <a:t>Em uma rede com </a:t>
                </a:r>
                <a14:m>
                  <m:oMath xmlns:m="http://schemas.openxmlformats.org/officeDocument/2006/math">
                    <m:r>
                      <a:rPr lang="pt-BR" b="1" i="1" smtClean="0">
                        <a:latin typeface="Cambria Math" panose="02040503050406030204" pitchFamily="18" charset="0"/>
                      </a:rPr>
                      <m:t>𝑴</m:t>
                    </m:r>
                  </m:oMath>
                </a14:m>
                <a:r>
                  <a:rPr lang="pt-BR" dirty="0"/>
                  <a:t> camadas, a </a:t>
                </a:r>
                <a:r>
                  <a:rPr lang="pt-BR" b="1" i="1" dirty="0" err="1"/>
                  <a:t>retropropagação</a:t>
                </a:r>
                <a:r>
                  <a:rPr lang="pt-BR" b="1" i="1" dirty="0"/>
                  <a:t> </a:t>
                </a:r>
                <a:r>
                  <a:rPr lang="pt-BR" dirty="0"/>
                  <a:t>tem o efeito de multiplicar até </a:t>
                </a:r>
                <a14:m>
                  <m:oMath xmlns:m="http://schemas.openxmlformats.org/officeDocument/2006/math">
                    <m:r>
                      <a:rPr lang="pt-BR" b="1" i="1">
                        <a:latin typeface="Cambria Math" panose="02040503050406030204" pitchFamily="18" charset="0"/>
                      </a:rPr>
                      <m:t>𝑴</m:t>
                    </m:r>
                  </m:oMath>
                </a14:m>
                <a:r>
                  <a:rPr lang="pt-BR" dirty="0"/>
                  <a:t> valores pequenos (i.e., derivadas parciais das funções de ativação) para calcular os vetores gradiente das primeiras camadas.</a:t>
                </a:r>
              </a:p>
              <a:p>
                <a:r>
                  <a:rPr lang="pt-BR" dirty="0"/>
                  <a:t>O que significa que o </a:t>
                </a:r>
                <a:r>
                  <a:rPr lang="pt-BR" b="1" i="1" dirty="0">
                    <a:solidFill>
                      <a:srgbClr val="7030A0"/>
                    </a:solidFill>
                  </a:rPr>
                  <a:t>gradiente diminui exponencialmente com </a:t>
                </a:r>
                <a14:m>
                  <m:oMath xmlns:m="http://schemas.openxmlformats.org/officeDocument/2006/math">
                    <m:r>
                      <a:rPr lang="pt-BR" b="1" i="1">
                        <a:solidFill>
                          <a:srgbClr val="7030A0"/>
                        </a:solidFill>
                        <a:latin typeface="Cambria Math" panose="02040503050406030204" pitchFamily="18" charset="0"/>
                      </a:rPr>
                      <m:t>𝑴</m:t>
                    </m:r>
                  </m:oMath>
                </a14:m>
                <a:r>
                  <a:rPr lang="pt-BR" dirty="0"/>
                  <a:t>.</a:t>
                </a:r>
              </a:p>
              <a:p>
                <a:r>
                  <a:rPr lang="pt-BR" dirty="0"/>
                  <a:t>Assim, os </a:t>
                </a:r>
                <a:r>
                  <a:rPr lang="pt-BR" b="1" i="1" dirty="0"/>
                  <a:t>nós das camadas iniciais aprendem muito mais </a:t>
                </a:r>
                <a:r>
                  <a:rPr lang="pt-BR" b="1" i="1" dirty="0">
                    <a:solidFill>
                      <a:srgbClr val="7030A0"/>
                    </a:solidFill>
                  </a:rPr>
                  <a:t>lentamente</a:t>
                </a:r>
                <a:r>
                  <a:rPr lang="pt-BR" b="1" i="1" dirty="0"/>
                  <a:t> do que os nós das camadas finais</a:t>
                </a:r>
                <a:r>
                  <a:rPr lang="pt-BR" dirty="0"/>
                  <a:t>, pois o </a:t>
                </a:r>
                <a:r>
                  <a:rPr lang="pt-BR" b="1" i="1" dirty="0">
                    <a:solidFill>
                      <a:srgbClr val="7030A0"/>
                    </a:solidFill>
                  </a:rPr>
                  <a:t>vetor gradiente </a:t>
                </a:r>
                <a:r>
                  <a:rPr lang="pt-BR" dirty="0"/>
                  <a:t>daquelas camadas é </a:t>
                </a:r>
                <a:r>
                  <a:rPr lang="pt-BR" b="1" i="1" dirty="0">
                    <a:solidFill>
                      <a:srgbClr val="7030A0"/>
                    </a:solidFill>
                  </a:rPr>
                  <a:t>muito pequeno</a:t>
                </a:r>
                <a:r>
                  <a:rPr lang="pt-BR" dirty="0"/>
                  <a:t>, fazendo com que a </a:t>
                </a:r>
                <a:r>
                  <a:rPr lang="pt-BR" b="1" i="1" dirty="0">
                    <a:solidFill>
                      <a:srgbClr val="7030A0"/>
                    </a:solidFill>
                  </a:rPr>
                  <a:t>atualização dos pesos também seja pequena</a:t>
                </a:r>
                <a:r>
                  <a:rPr lang="pt-BR" b="1" i="1" dirty="0"/>
                  <a:t>.</a:t>
                </a:r>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6"/>
                <a:ext cx="11198469" cy="2716229"/>
              </a:xfrm>
              <a:blipFill>
                <a:blip r:embed="rId3"/>
                <a:stretch>
                  <a:fillRect l="-871" t="-4484" b="-673"/>
                </a:stretch>
              </a:blipFill>
            </p:spPr>
            <p:txBody>
              <a:bodyPr/>
              <a:lstStyle/>
              <a:p>
                <a:r>
                  <a:rPr lang="pt-BR">
                    <a:noFill/>
                  </a:rPr>
                  <a:t> </a:t>
                </a:r>
              </a:p>
            </p:txBody>
          </p:sp>
        </mc:Fallback>
      </mc:AlternateContent>
      <p:pic>
        <p:nvPicPr>
          <p:cNvPr id="4" name="Picture 3"/>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2692722" y="4419538"/>
            <a:ext cx="6806556" cy="2398268"/>
          </a:xfrm>
          <a:prstGeom prst="rect">
            <a:avLst/>
          </a:prstGeom>
        </p:spPr>
      </p:pic>
    </p:spTree>
    <p:extLst>
      <p:ext uri="{BB962C8B-B14F-4D97-AF65-F5344CB8AC3E}">
        <p14:creationId xmlns:p14="http://schemas.microsoft.com/office/powerpoint/2010/main" val="378403735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199" y="2846186"/>
                <a:ext cx="11199725" cy="4011813"/>
              </a:xfrm>
            </p:spPr>
            <p:txBody>
              <a:bodyPr>
                <a:normAutofit/>
              </a:bodyPr>
              <a:lstStyle/>
              <a:p>
                <a:pPr marL="0" indent="0">
                  <a:buNone/>
                </a:pPr>
                <a:r>
                  <a:rPr lang="pt-BR" b="1" i="1" dirty="0"/>
                  <a:t>Considerações</a:t>
                </a:r>
                <a:r>
                  <a:rPr lang="pt-BR" dirty="0"/>
                  <a:t>: </a:t>
                </a:r>
              </a:p>
              <a:p>
                <a:pPr marL="285750" indent="-285750"/>
                <a:r>
                  <a:rPr lang="pt-BR" dirty="0"/>
                  <a:t>2 x neurônios com função de ativação sigmoide, </a:t>
                </a:r>
                <a14:m>
                  <m:oMath xmlns:m="http://schemas.openxmlformats.org/officeDocument/2006/math">
                    <m:r>
                      <a:rPr lang="pt-BR" b="0" i="1" smtClean="0">
                        <a:latin typeface="Cambria Math" panose="02040503050406030204" pitchFamily="18" charset="0"/>
                      </a:rPr>
                      <m:t>𝑓</m:t>
                    </m:r>
                    <m:r>
                      <a:rPr lang="pt-BR" b="0" i="1" smtClean="0">
                        <a:latin typeface="Cambria Math" panose="02040503050406030204" pitchFamily="18" charset="0"/>
                      </a:rPr>
                      <m:t>(.)</m:t>
                    </m:r>
                  </m:oMath>
                </a14:m>
                <a:r>
                  <a:rPr lang="pt-BR" dirty="0"/>
                  <a:t>.</a:t>
                </a:r>
              </a:p>
              <a:p>
                <a:pPr marL="285750" indent="-285750"/>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smtClean="0">
                        <a:latin typeface="Cambria Math" panose="02040503050406030204" pitchFamily="18" charset="0"/>
                        <a:ea typeface="Cambria Math" panose="02040503050406030204" pitchFamily="18" charset="0"/>
                      </a:rPr>
                      <m:t>→</m:t>
                    </m:r>
                  </m:oMath>
                </a14:m>
                <a:r>
                  <a:rPr lang="pt-BR" dirty="0"/>
                  <a:t> entrada (i.e., ativação) do primeiro neurônio.</a:t>
                </a:r>
              </a:p>
              <a:p>
                <a:pPr marL="285750" indent="-285750"/>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m:t>
                    </m:r>
                  </m:oMath>
                </a14:m>
                <a:r>
                  <a:rPr lang="pt-BR" dirty="0"/>
                  <a:t> saída do primeiro neurônio.</a:t>
                </a:r>
              </a:p>
              <a:p>
                <a:pPr marL="285750" indent="-285750"/>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ea typeface="Cambria Math" panose="02040503050406030204" pitchFamily="18" charset="0"/>
                      </a:rPr>
                      <m:t>→</m:t>
                    </m:r>
                  </m:oMath>
                </a14:m>
                <a:r>
                  <a:rPr lang="pt-BR" dirty="0"/>
                  <a:t> entrada (i.e., ativação) do segundo neurônio.</a:t>
                </a:r>
              </a:p>
              <a:p>
                <a:pPr marL="285750" indent="-285750"/>
                <a14:m>
                  <m:oMath xmlns:m="http://schemas.openxmlformats.org/officeDocument/2006/math">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oMath>
                </a14:m>
                <a:r>
                  <a:rPr lang="pt-BR" dirty="0">
                    <a:ea typeface="Cambria Math" panose="02040503050406030204" pitchFamily="18" charset="0"/>
                  </a:rPr>
                  <a:t> </a:t>
                </a:r>
                <a14:m>
                  <m:oMath xmlns:m="http://schemas.openxmlformats.org/officeDocument/2006/math">
                    <m:r>
                      <a:rPr lang="pt-BR" i="1">
                        <a:latin typeface="Cambria Math" panose="02040503050406030204" pitchFamily="18" charset="0"/>
                        <a:ea typeface="Cambria Math" panose="02040503050406030204" pitchFamily="18" charset="0"/>
                      </a:rPr>
                      <m:t>→</m:t>
                    </m:r>
                  </m:oMath>
                </a14:m>
                <a:r>
                  <a:rPr lang="pt-BR" dirty="0"/>
                  <a:t> saída do segundo neurônio.</a:t>
                </a:r>
              </a:p>
              <a:p>
                <a:pPr marL="285750" indent="-285750"/>
                <a:r>
                  <a:rPr lang="pt-BR" b="1" dirty="0"/>
                  <a:t>Objetivo</a:t>
                </a:r>
                <a:r>
                  <a:rPr lang="pt-BR" dirty="0"/>
                  <a:t>: minimizar o erro quadrático médio,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=1</m:t>
                        </m:r>
                      </m:sub>
                      <m:sup>
                        <m:r>
                          <a:rPr lang="pt-BR" i="1">
                            <a:latin typeface="Cambria Math" panose="02040503050406030204" pitchFamily="18" charset="0"/>
                          </a:rPr>
                          <m:t>𝑁</m:t>
                        </m:r>
                      </m:sup>
                      <m:e>
                        <m:sSup>
                          <m:sSupPr>
                            <m:ctrlPr>
                              <a:rPr lang="pt-BR" i="1">
                                <a:latin typeface="Cambria Math" panose="02040503050406030204" pitchFamily="18" charset="0"/>
                              </a:rPr>
                            </m:ctrlPr>
                          </m:sSupPr>
                          <m:e>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i="1">
                                <a:latin typeface="Cambria Math" panose="02040503050406030204" pitchFamily="18" charset="0"/>
                              </a:rPr>
                              <m:t>𝑦</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2</m:t>
                            </m:r>
                          </m:sup>
                        </m:sSup>
                      </m:e>
                    </m:nary>
                  </m:oMath>
                </a14:m>
                <a:r>
                  <a:rPr lang="pt-BR" dirty="0"/>
                  <a:t>.</a:t>
                </a:r>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199" y="2846186"/>
                <a:ext cx="11199725" cy="4011813"/>
              </a:xfrm>
              <a:blipFill>
                <a:blip r:embed="rId3"/>
                <a:stretch>
                  <a:fillRect l="-1088" t="-2584"/>
                </a:stretch>
              </a:blipFill>
            </p:spPr>
            <p:txBody>
              <a:bodyPr/>
              <a:lstStyle/>
              <a:p>
                <a:r>
                  <a:rPr lang="pt-BR">
                    <a:noFill/>
                  </a:rPr>
                  <a:t> </a:t>
                </a:r>
              </a:p>
            </p:txBody>
          </p:sp>
        </mc:Fallback>
      </mc:AlternateContent>
      <p:grpSp>
        <p:nvGrpSpPr>
          <p:cNvPr id="37" name="Agrupar 36">
            <a:extLst>
              <a:ext uri="{FF2B5EF4-FFF2-40B4-BE49-F238E27FC236}">
                <a16:creationId xmlns:a16="http://schemas.microsoft.com/office/drawing/2014/main" id="{A5F79E50-0859-FC48-D4C4-E57FE7F70F6A}"/>
              </a:ext>
            </a:extLst>
          </p:cNvPr>
          <p:cNvGrpSpPr/>
          <p:nvPr/>
        </p:nvGrpSpPr>
        <p:grpSpPr>
          <a:xfrm>
            <a:off x="4232265" y="1669541"/>
            <a:ext cx="3188707" cy="741434"/>
            <a:chOff x="4784715" y="1016331"/>
            <a:chExt cx="3188707" cy="741434"/>
          </a:xfrm>
        </p:grpSpPr>
        <p:grpSp>
          <p:nvGrpSpPr>
            <p:cNvPr id="17" name="Agrupar 16">
              <a:extLst>
                <a:ext uri="{FF2B5EF4-FFF2-40B4-BE49-F238E27FC236}">
                  <a16:creationId xmlns:a16="http://schemas.microsoft.com/office/drawing/2014/main" id="{48CAA60E-FA20-9E69-4812-01C0352FF2BD}"/>
                </a:ext>
              </a:extLst>
            </p:cNvPr>
            <p:cNvGrpSpPr/>
            <p:nvPr/>
          </p:nvGrpSpPr>
          <p:grpSpPr>
            <a:xfrm>
              <a:off x="4784715" y="1219115"/>
              <a:ext cx="3188707" cy="538650"/>
              <a:chOff x="3352212" y="2338442"/>
              <a:chExt cx="3188707" cy="538650"/>
            </a:xfrm>
          </p:grpSpPr>
          <mc:AlternateContent xmlns:mc="http://schemas.openxmlformats.org/markup-compatibility/2006" xmlns:a14="http://schemas.microsoft.com/office/drawing/2010/main">
            <mc:Choice Requires="a14">
              <p:sp>
                <p:nvSpPr>
                  <p:cNvPr id="19" name="Elipse 18">
                    <a:extLst>
                      <a:ext uri="{FF2B5EF4-FFF2-40B4-BE49-F238E27FC236}">
                        <a16:creationId xmlns:a16="http://schemas.microsoft.com/office/drawing/2014/main" id="{31F58065-BA22-04FD-BF3C-9275153A69CB}"/>
                      </a:ext>
                    </a:extLst>
                  </p:cNvPr>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sz="1400" dirty="0">
                      <a:solidFill>
                        <a:schemeClr val="tx1"/>
                      </a:solidFill>
                    </a:endParaRPr>
                  </a:p>
                </p:txBody>
              </p:sp>
            </mc:Choice>
            <mc:Fallback xmlns="">
              <p:sp>
                <p:nvSpPr>
                  <p:cNvPr id="5" name="Elipse 4">
                    <a:extLst>
                      <a:ext uri="{FF2B5EF4-FFF2-40B4-BE49-F238E27FC236}">
                        <a16:creationId xmlns:a16="http://schemas.microsoft.com/office/drawing/2014/main" xmlns="" id="{F8EDC3E8-17CE-4493-9271-98A945347FBE}"/>
                      </a:ext>
                    </a:extLst>
                  </p:cNvPr>
                  <p:cNvSpPr>
                    <a:spLocks noRot="1" noChangeAspect="1" noMove="1" noResize="1" noEditPoints="1" noAdjustHandles="1" noChangeArrowheads="1" noChangeShapeType="1" noTextEdit="1"/>
                  </p:cNvSpPr>
                  <p:nvPr/>
                </p:nvSpPr>
                <p:spPr>
                  <a:xfrm>
                    <a:off x="4475285" y="2409092"/>
                    <a:ext cx="468000" cy="468000"/>
                  </a:xfrm>
                  <a:prstGeom prst="ellipse">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1" name="Elipse 20">
                    <a:extLst>
                      <a:ext uri="{FF2B5EF4-FFF2-40B4-BE49-F238E27FC236}">
                        <a16:creationId xmlns:a16="http://schemas.microsoft.com/office/drawing/2014/main" id="{4F3390C1-AEA2-506A-6F06-A99FDC6ACBAC}"/>
                      </a:ext>
                    </a:extLst>
                  </p:cNvPr>
                  <p:cNvSpPr/>
                  <p:nvPr/>
                </p:nvSpPr>
                <p:spPr>
                  <a:xfrm>
                    <a:off x="5477467"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Group"/>
                        </m:oMathParaPr>
                        <m:oMath xmlns:m="http://schemas.openxmlformats.org/officeDocument/2006/math">
                          <m:r>
                            <a:rPr lang="pt-BR" sz="1400" b="0" i="1" smtClean="0">
                              <a:solidFill>
                                <a:schemeClr val="tx1"/>
                              </a:solidFill>
                              <a:latin typeface="Cambria Math" panose="02040503050406030204" pitchFamily="18" charset="0"/>
                            </a:rPr>
                            <m:t> </m:t>
                          </m:r>
                          <m:r>
                            <a:rPr lang="pt-BR" sz="1400" i="1">
                              <a:solidFill>
                                <a:schemeClr val="tx1"/>
                              </a:solidFill>
                              <a:latin typeface="Cambria Math" panose="02040503050406030204" pitchFamily="18" charset="0"/>
                            </a:rPr>
                            <m:t>𝑓</m:t>
                          </m:r>
                          <m:r>
                            <a:rPr lang="pt-BR" sz="1400" i="1">
                              <a:solidFill>
                                <a:schemeClr val="tx1"/>
                              </a:solidFill>
                              <a:latin typeface="Cambria Math" panose="02040503050406030204" pitchFamily="18" charset="0"/>
                            </a:rPr>
                            <m:t>(.)</m:t>
                          </m:r>
                        </m:oMath>
                      </m:oMathPara>
                    </a14:m>
                    <a:endParaRPr lang="pt-BR" dirty="0">
                      <a:solidFill>
                        <a:schemeClr val="tx1"/>
                      </a:solidFill>
                    </a:endParaRPr>
                  </a:p>
                </p:txBody>
              </p:sp>
            </mc:Choice>
            <mc:Fallback xmlns="">
              <p:sp>
                <p:nvSpPr>
                  <p:cNvPr id="6" name="Elipse 5">
                    <a:extLst>
                      <a:ext uri="{FF2B5EF4-FFF2-40B4-BE49-F238E27FC236}">
                        <a16:creationId xmlns:a16="http://schemas.microsoft.com/office/drawing/2014/main" xmlns="" id="{36E0141A-9275-43DA-B6B6-60E88BED5AD5}"/>
                      </a:ext>
                    </a:extLst>
                  </p:cNvPr>
                  <p:cNvSpPr>
                    <a:spLocks noRot="1" noChangeAspect="1" noMove="1" noResize="1" noEditPoints="1" noAdjustHandles="1" noChangeArrowheads="1" noChangeShapeType="1" noTextEdit="1"/>
                  </p:cNvSpPr>
                  <p:nvPr/>
                </p:nvSpPr>
                <p:spPr>
                  <a:xfrm>
                    <a:off x="5477467" y="2409092"/>
                    <a:ext cx="468000" cy="468000"/>
                  </a:xfrm>
                  <a:prstGeom prst="ellipse">
                    <a:avLst/>
                  </a:prstGeom>
                  <a:blipFill rotWithShape="0">
                    <a:blip r:embed="rId5"/>
                    <a:stretch>
                      <a:fillRect/>
                    </a:stretch>
                  </a:blipFill>
                </p:spPr>
                <p:txBody>
                  <a:bodyPr/>
                  <a:lstStyle/>
                  <a:p>
                    <a:r>
                      <a:rPr lang="pt-BR">
                        <a:noFill/>
                      </a:rPr>
                      <a:t> </a:t>
                    </a:r>
                  </a:p>
                </p:txBody>
              </p:sp>
            </mc:Fallback>
          </mc:AlternateContent>
          <p:cxnSp>
            <p:nvCxnSpPr>
              <p:cNvPr id="23" name="Conector de seta reta 10">
                <a:extLst>
                  <a:ext uri="{FF2B5EF4-FFF2-40B4-BE49-F238E27FC236}">
                    <a16:creationId xmlns:a16="http://schemas.microsoft.com/office/drawing/2014/main" id="{D8F7E069-8C94-7769-CDAE-DCBE37C3383D}"/>
                  </a:ext>
                </a:extLst>
              </p:cNvPr>
              <p:cNvCxnSpPr>
                <a:cxnSpLocks/>
              </p:cNvCxnSpPr>
              <p:nvPr/>
            </p:nvCxnSpPr>
            <p:spPr>
              <a:xfrm>
                <a:off x="5945467" y="2643092"/>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8" name="Retângulo 27">
                <a:extLst>
                  <a:ext uri="{FF2B5EF4-FFF2-40B4-BE49-F238E27FC236}">
                    <a16:creationId xmlns:a16="http://schemas.microsoft.com/office/drawing/2014/main" id="{FE632A09-F1B2-F93E-FAD7-361BAAEE2CD4}"/>
                  </a:ext>
                </a:extLst>
              </p:cNvPr>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9" name="Conector de seta reta 15">
                <a:extLst>
                  <a:ext uri="{FF2B5EF4-FFF2-40B4-BE49-F238E27FC236}">
                    <a16:creationId xmlns:a16="http://schemas.microsoft.com/office/drawing/2014/main" id="{1AB6D04C-0ECD-ED31-C680-ACF16FEDB6DA}"/>
                  </a:ext>
                </a:extLst>
              </p:cNvPr>
              <p:cNvCxnSpPr>
                <a:stCxn id="28" idx="3"/>
                <a:endCxn id="19"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CaixaDeTexto 29">
                    <a:extLst>
                      <a:ext uri="{FF2B5EF4-FFF2-40B4-BE49-F238E27FC236}">
                        <a16:creationId xmlns:a16="http://schemas.microsoft.com/office/drawing/2014/main" id="{AE46B251-776C-889B-2C39-DC7B56CE549B}"/>
                      </a:ext>
                    </a:extLst>
                  </p:cNvPr>
                  <p:cNvSpPr txBox="1"/>
                  <p:nvPr/>
                </p:nvSpPr>
                <p:spPr>
                  <a:xfrm>
                    <a:off x="3352212"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𝑥</m:t>
                          </m:r>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0" name="CaixaDeTexto 29">
                    <a:extLst>
                      <a:ext uri="{FF2B5EF4-FFF2-40B4-BE49-F238E27FC236}">
                        <a16:creationId xmlns:a16="http://schemas.microsoft.com/office/drawing/2014/main" id="{AE46B251-776C-889B-2C39-DC7B56CE549B}"/>
                      </a:ext>
                    </a:extLst>
                  </p:cNvPr>
                  <p:cNvSpPr txBox="1">
                    <a:spLocks noRot="1" noChangeAspect="1" noMove="1" noResize="1" noEditPoints="1" noAdjustHandles="1" noChangeArrowheads="1" noChangeShapeType="1" noTextEdit="1"/>
                  </p:cNvSpPr>
                  <p:nvPr/>
                </p:nvSpPr>
                <p:spPr>
                  <a:xfrm>
                    <a:off x="3352212" y="2458426"/>
                    <a:ext cx="290146" cy="338554"/>
                  </a:xfrm>
                  <a:prstGeom prst="rect">
                    <a:avLst/>
                  </a:prstGeom>
                  <a:blipFill>
                    <a:blip r:embed="rId6"/>
                    <a:stretch>
                      <a:fillRect r="-85417" b="-1090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1" name="CaixaDeTexto 30">
                    <a:extLst>
                      <a:ext uri="{FF2B5EF4-FFF2-40B4-BE49-F238E27FC236}">
                        <a16:creationId xmlns:a16="http://schemas.microsoft.com/office/drawing/2014/main" id="{E6CA7006-BA78-23EE-FBE7-9AEA8D482D88}"/>
                      </a:ext>
                    </a:extLst>
                  </p:cNvPr>
                  <p:cNvSpPr txBox="1"/>
                  <p:nvPr/>
                </p:nvSpPr>
                <p:spPr>
                  <a:xfrm>
                    <a:off x="4030030"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1</m:t>
                              </m:r>
                            </m:sub>
                          </m:sSub>
                        </m:oMath>
                      </m:oMathPara>
                    </a14:m>
                    <a:endParaRPr lang="pt-BR" sz="1600" dirty="0"/>
                  </a:p>
                </p:txBody>
              </p:sp>
            </mc:Choice>
            <mc:Fallback xmlns="">
              <p:sp>
                <p:nvSpPr>
                  <p:cNvPr id="11" name="CaixaDeTexto 10">
                    <a:extLst>
                      <a:ext uri="{FF2B5EF4-FFF2-40B4-BE49-F238E27FC236}">
                        <a16:creationId xmlns:a16="http://schemas.microsoft.com/office/drawing/2014/main" id="{76F6A577-C410-4C4B-A220-E160EE1322EC}"/>
                      </a:ext>
                    </a:extLst>
                  </p:cNvPr>
                  <p:cNvSpPr txBox="1">
                    <a:spLocks noRot="1" noChangeAspect="1" noMove="1" noResize="1" noEditPoints="1" noAdjustHandles="1" noChangeArrowheads="1" noChangeShapeType="1" noTextEdit="1"/>
                  </p:cNvSpPr>
                  <p:nvPr/>
                </p:nvSpPr>
                <p:spPr>
                  <a:xfrm>
                    <a:off x="4030030" y="2338442"/>
                    <a:ext cx="290146" cy="338554"/>
                  </a:xfrm>
                  <a:prstGeom prst="rect">
                    <a:avLst/>
                  </a:prstGeom>
                  <a:blipFill>
                    <a:blip r:embed="rId7"/>
                    <a:stretch>
                      <a:fillRect r="-2291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CaixaDeTexto 31">
                    <a:extLst>
                      <a:ext uri="{FF2B5EF4-FFF2-40B4-BE49-F238E27FC236}">
                        <a16:creationId xmlns:a16="http://schemas.microsoft.com/office/drawing/2014/main" id="{5A16E3AE-59BA-D8B8-150B-79C1C74A1924}"/>
                      </a:ext>
                    </a:extLst>
                  </p:cNvPr>
                  <p:cNvSpPr txBox="1"/>
                  <p:nvPr/>
                </p:nvSpPr>
                <p:spPr>
                  <a:xfrm>
                    <a:off x="6250773" y="2471657"/>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acc>
                            <m:accPr>
                              <m:chr m:val="̂"/>
                              <m:ctrlPr>
                                <a:rPr lang="pt-BR" sz="1600" i="1" smtClean="0">
                                  <a:latin typeface="Cambria Math" panose="02040503050406030204" pitchFamily="18" charset="0"/>
                                </a:rPr>
                              </m:ctrlPr>
                            </m:accPr>
                            <m:e>
                              <m:r>
                                <a:rPr lang="pt-BR" sz="1600" b="0" i="1" smtClean="0">
                                  <a:latin typeface="Cambria Math" panose="02040503050406030204" pitchFamily="18" charset="0"/>
                                </a:rPr>
                                <m:t>𝑦</m:t>
                              </m:r>
                            </m:e>
                          </m:acc>
                          <m:r>
                            <a:rPr lang="pt-BR" sz="1600" b="0" i="1" smtClean="0">
                              <a:latin typeface="Cambria Math" panose="02040503050406030204" pitchFamily="18" charset="0"/>
                            </a:rPr>
                            <m:t>(</m:t>
                          </m:r>
                          <m:r>
                            <a:rPr lang="pt-BR" sz="1600" b="0" i="1" smtClean="0">
                              <a:latin typeface="Cambria Math" panose="02040503050406030204" pitchFamily="18" charset="0"/>
                            </a:rPr>
                            <m:t>𝑖</m:t>
                          </m:r>
                          <m:r>
                            <a:rPr lang="pt-BR" sz="1600" b="0" i="1" smtClean="0">
                              <a:latin typeface="Cambria Math" panose="02040503050406030204" pitchFamily="18" charset="0"/>
                            </a:rPr>
                            <m:t>)</m:t>
                          </m:r>
                        </m:oMath>
                      </m:oMathPara>
                    </a14:m>
                    <a:endParaRPr lang="pt-BR" sz="1600" dirty="0"/>
                  </a:p>
                </p:txBody>
              </p:sp>
            </mc:Choice>
            <mc:Fallback xmlns="">
              <p:sp>
                <p:nvSpPr>
                  <p:cNvPr id="32" name="CaixaDeTexto 31">
                    <a:extLst>
                      <a:ext uri="{FF2B5EF4-FFF2-40B4-BE49-F238E27FC236}">
                        <a16:creationId xmlns:a16="http://schemas.microsoft.com/office/drawing/2014/main" id="{5A16E3AE-59BA-D8B8-150B-79C1C74A1924}"/>
                      </a:ext>
                    </a:extLst>
                  </p:cNvPr>
                  <p:cNvSpPr txBox="1">
                    <a:spLocks noRot="1" noChangeAspect="1" noMove="1" noResize="1" noEditPoints="1" noAdjustHandles="1" noChangeArrowheads="1" noChangeShapeType="1" noTextEdit="1"/>
                  </p:cNvSpPr>
                  <p:nvPr/>
                </p:nvSpPr>
                <p:spPr>
                  <a:xfrm>
                    <a:off x="6250773" y="2471657"/>
                    <a:ext cx="290146" cy="338554"/>
                  </a:xfrm>
                  <a:prstGeom prst="rect">
                    <a:avLst/>
                  </a:prstGeom>
                  <a:blipFill>
                    <a:blip r:embed="rId8"/>
                    <a:stretch>
                      <a:fillRect r="-89362" b="-8929"/>
                    </a:stretch>
                  </a:blipFill>
                </p:spPr>
                <p:txBody>
                  <a:bodyPr/>
                  <a:lstStyle/>
                  <a:p>
                    <a:r>
                      <a:rPr lang="pt-BR">
                        <a:noFill/>
                      </a:rPr>
                      <a:t> </a:t>
                    </a:r>
                  </a:p>
                </p:txBody>
              </p:sp>
            </mc:Fallback>
          </mc:AlternateContent>
          <p:cxnSp>
            <p:nvCxnSpPr>
              <p:cNvPr id="33" name="Conector de seta reta 15">
                <a:extLst>
                  <a:ext uri="{FF2B5EF4-FFF2-40B4-BE49-F238E27FC236}">
                    <a16:creationId xmlns:a16="http://schemas.microsoft.com/office/drawing/2014/main" id="{19C31D2B-CC01-58E0-55EA-272FB23C6A53}"/>
                  </a:ext>
                </a:extLst>
              </p:cNvPr>
              <p:cNvCxnSpPr/>
              <p:nvPr/>
            </p:nvCxnSpPr>
            <p:spPr>
              <a:xfrm>
                <a:off x="4943285" y="264405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4" name="CaixaDeTexto 33">
                    <a:extLst>
                      <a:ext uri="{FF2B5EF4-FFF2-40B4-BE49-F238E27FC236}">
                        <a16:creationId xmlns:a16="http://schemas.microsoft.com/office/drawing/2014/main" id="{18361358-BD48-8E66-4323-D06E85215067}"/>
                      </a:ext>
                    </a:extLst>
                  </p:cNvPr>
                  <p:cNvSpPr txBox="1"/>
                  <p:nvPr/>
                </p:nvSpPr>
                <p:spPr>
                  <a:xfrm>
                    <a:off x="4989452" y="23384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𝑤</m:t>
                              </m:r>
                            </m:e>
                            <m:sub>
                              <m:r>
                                <a:rPr lang="pt-BR" sz="1600" b="0" i="1" smtClean="0">
                                  <a:latin typeface="Cambria Math" panose="02040503050406030204" pitchFamily="18" charset="0"/>
                                </a:rPr>
                                <m:t>2</m:t>
                              </m:r>
                            </m:sub>
                          </m:sSub>
                        </m:oMath>
                      </m:oMathPara>
                    </a14:m>
                    <a:endParaRPr lang="pt-BR" sz="1600" dirty="0"/>
                  </a:p>
                </p:txBody>
              </p:sp>
            </mc:Choice>
            <mc:Fallback xmlns="">
              <p:sp>
                <p:nvSpPr>
                  <p:cNvPr id="14" name="CaixaDeTexto 13">
                    <a:extLst>
                      <a:ext uri="{FF2B5EF4-FFF2-40B4-BE49-F238E27FC236}">
                        <a16:creationId xmlns:a16="http://schemas.microsoft.com/office/drawing/2014/main" id="{74120AF5-A30A-40B3-AD02-AA0A766B82AD}"/>
                      </a:ext>
                    </a:extLst>
                  </p:cNvPr>
                  <p:cNvSpPr txBox="1">
                    <a:spLocks noRot="1" noChangeAspect="1" noMove="1" noResize="1" noEditPoints="1" noAdjustHandles="1" noChangeArrowheads="1" noChangeShapeType="1" noTextEdit="1"/>
                  </p:cNvSpPr>
                  <p:nvPr/>
                </p:nvSpPr>
                <p:spPr>
                  <a:xfrm>
                    <a:off x="4989452" y="2338442"/>
                    <a:ext cx="290146" cy="338554"/>
                  </a:xfrm>
                  <a:prstGeom prst="rect">
                    <a:avLst/>
                  </a:prstGeom>
                  <a:blipFill>
                    <a:blip r:embed="rId9"/>
                    <a:stretch>
                      <a:fillRect r="-25000"/>
                    </a:stretch>
                  </a:blipFill>
                </p:spPr>
                <p:txBody>
                  <a:bodyPr/>
                  <a:lstStyle/>
                  <a:p>
                    <a:r>
                      <a:rPr lang="en-US">
                        <a:noFill/>
                      </a:rPr>
                      <a:t> </a:t>
                    </a:r>
                  </a:p>
                </p:txBody>
              </p:sp>
            </mc:Fallback>
          </mc:AlternateContent>
        </p:grpSp>
        <p:sp>
          <p:nvSpPr>
            <p:cNvPr id="35" name="CaixaDeTexto 34">
              <a:extLst>
                <a:ext uri="{FF2B5EF4-FFF2-40B4-BE49-F238E27FC236}">
                  <a16:creationId xmlns:a16="http://schemas.microsoft.com/office/drawing/2014/main" id="{978CB12F-8482-45EC-5A36-6900CA25EABE}"/>
                </a:ext>
              </a:extLst>
            </p:cNvPr>
            <p:cNvSpPr txBox="1"/>
            <p:nvPr/>
          </p:nvSpPr>
          <p:spPr>
            <a:xfrm>
              <a:off x="6022367" y="1016331"/>
              <a:ext cx="342900" cy="276999"/>
            </a:xfrm>
            <a:prstGeom prst="rect">
              <a:avLst/>
            </a:prstGeom>
            <a:noFill/>
          </p:spPr>
          <p:txBody>
            <a:bodyPr wrap="square" rtlCol="0">
              <a:spAutoFit/>
            </a:bodyPr>
            <a:lstStyle/>
            <a:p>
              <a:r>
                <a:rPr lang="pt-BR" sz="1200" dirty="0"/>
                <a:t>1</a:t>
              </a:r>
            </a:p>
          </p:txBody>
        </p:sp>
        <p:sp>
          <p:nvSpPr>
            <p:cNvPr id="36" name="CaixaDeTexto 35">
              <a:extLst>
                <a:ext uri="{FF2B5EF4-FFF2-40B4-BE49-F238E27FC236}">
                  <a16:creationId xmlns:a16="http://schemas.microsoft.com/office/drawing/2014/main" id="{A94AD672-884A-E05B-FF75-102EDCD7F1F5}"/>
                </a:ext>
              </a:extLst>
            </p:cNvPr>
            <p:cNvSpPr txBox="1"/>
            <p:nvPr/>
          </p:nvSpPr>
          <p:spPr>
            <a:xfrm>
              <a:off x="7017382" y="1016331"/>
              <a:ext cx="342900" cy="276999"/>
            </a:xfrm>
            <a:prstGeom prst="rect">
              <a:avLst/>
            </a:prstGeom>
            <a:noFill/>
          </p:spPr>
          <p:txBody>
            <a:bodyPr wrap="square" rtlCol="0">
              <a:spAutoFit/>
            </a:bodyPr>
            <a:lstStyle/>
            <a:p>
              <a:r>
                <a:rPr lang="pt-BR" sz="1200" dirty="0"/>
                <a:t>2</a:t>
              </a:r>
            </a:p>
          </p:txBody>
        </p:sp>
      </p:grpSp>
    </p:spTree>
    <p:extLst>
      <p:ext uri="{BB962C8B-B14F-4D97-AF65-F5344CB8AC3E}">
        <p14:creationId xmlns:p14="http://schemas.microsoft.com/office/powerpoint/2010/main" val="4286800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666875"/>
                <a:ext cx="11220450" cy="5191125"/>
              </a:xfrm>
            </p:spPr>
            <p:txBody>
              <a:bodyPr>
                <a:normAutofit/>
              </a:bodyPr>
              <a:lstStyle/>
              <a:p>
                <a:pPr marL="285750" indent="-285750"/>
                <a:r>
                  <a:rPr lang="pt-BR" dirty="0"/>
                  <a:t>As </a:t>
                </a:r>
                <a:r>
                  <a:rPr lang="pt-BR" b="1" i="1" dirty="0"/>
                  <a:t>regras de atualização </a:t>
                </a:r>
                <a:r>
                  <a:rPr lang="pt-BR" dirty="0"/>
                  <a:t>dos dois pesos são dadas por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 </m:t>
                      </m:r>
                    </m:oMath>
                  </m:oMathPara>
                </a14:m>
                <a:endParaRPr lang="pt-BR" b="0" i="1" dirty="0">
                  <a:latin typeface="Cambria Math" panose="02040503050406030204" pitchFamily="18" charset="0"/>
                </a:endParaRPr>
              </a:p>
              <a:p>
                <a:pPr marL="0" indent="0">
                  <a:buNone/>
                </a:pPr>
                <a:endParaRPr lang="pt-BR" sz="1000" dirty="0"/>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r>
                        <a:rPr lang="pt-BR" i="1" smtClean="0">
                          <a:latin typeface="Cambria Math" panose="02040503050406030204" pitchFamily="18" charset="0"/>
                          <a:ea typeface="Cambria Math" panose="02040503050406030204" pitchFamily="18" charset="0"/>
                        </a:rPr>
                        <m:t>𝛼</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b="0" i="1" dirty="0">
                  <a:latin typeface="Cambria Math" panose="02040503050406030204" pitchFamily="18" charset="0"/>
                </a:endParaRPr>
              </a:p>
              <a:p>
                <a:r>
                  <a:rPr lang="pt-BR" dirty="0"/>
                  <a:t>Usando a regra da cadeia, obtemos as derivadas </a:t>
                </a:r>
                <a14:m>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1</m:t>
                            </m:r>
                          </m:sub>
                        </m:sSub>
                      </m:den>
                    </m:f>
                  </m:oMath>
                </a14:m>
                <a:r>
                  <a:rPr lang="pt-BR" dirty="0"/>
                  <a:t> e </a:t>
                </a:r>
                <a14:m>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b="0" i="1" smtClean="0">
                                <a:latin typeface="Cambria Math" panose="02040503050406030204" pitchFamily="18" charset="0"/>
                              </a:rPr>
                              <m:t>2</m:t>
                            </m:r>
                          </m:sub>
                        </m:sSub>
                      </m:den>
                    </m:f>
                  </m:oMath>
                </a14:m>
                <a:endParaRPr lang="pt-BR"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666875"/>
                <a:ext cx="11220450" cy="5191125"/>
              </a:xfrm>
              <a:blipFill>
                <a:blip r:embed="rId3"/>
                <a:stretch>
                  <a:fillRect l="-978" t="-1878"/>
                </a:stretch>
              </a:blipFill>
            </p:spPr>
            <p:txBody>
              <a:bodyPr/>
              <a:lstStyle/>
              <a:p>
                <a:r>
                  <a:rPr lang="pt-BR">
                    <a:noFill/>
                  </a:rPr>
                  <a:t> </a:t>
                </a:r>
              </a:p>
            </p:txBody>
          </p:sp>
        </mc:Fallback>
      </mc:AlternateContent>
    </p:spTree>
    <p:extLst>
      <p:ext uri="{BB962C8B-B14F-4D97-AF65-F5344CB8AC3E}">
        <p14:creationId xmlns:p14="http://schemas.microsoft.com/office/powerpoint/2010/main" val="217409109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Dissipação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898618"/>
                <a:ext cx="11140439" cy="4959382"/>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den>
                      </m:f>
                      <m:r>
                        <a:rPr lang="pt-BR" b="0" i="1" smtClean="0">
                          <a:latin typeface="Cambria Math" panose="02040503050406030204" pitchFamily="18" charset="0"/>
                        </a:rPr>
                        <m:t>,</m:t>
                      </m:r>
                    </m:oMath>
                  </m:oMathPara>
                </a14:m>
                <a:endParaRPr lang="pt-BR" b="0" dirty="0"/>
              </a:p>
              <a:p>
                <a:pPr marL="0" indent="0">
                  <a:buNone/>
                </a:pPr>
                <a:endParaRPr lang="pt-BR" sz="1100" b="0" dirty="0"/>
              </a:p>
              <a:p>
                <a:pPr marL="0" indent="0">
                  <a:buNone/>
                </a:pPr>
                <a14:m>
                  <m:oMathPara xmlns:m="http://schemas.openxmlformats.org/officeDocument/2006/math">
                    <m:oMathParaPr>
                      <m:jc m:val="centerGroup"/>
                    </m:oMathParaPr>
                    <m:oMath xmlns:m="http://schemas.openxmlformats.org/officeDocument/2006/math">
                      <m:f>
                        <m:fPr>
                          <m:ctrlPr>
                            <a:rPr lang="pt-BR" i="1" smtClean="0">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num>
                        <m:den>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den>
                      </m:f>
                      <m:f>
                        <m:fPr>
                          <m:ctrlPr>
                            <a:rPr lang="pt-BR" i="1">
                              <a:latin typeface="Cambria Math" panose="02040503050406030204" pitchFamily="18" charset="0"/>
                            </a:rPr>
                          </m:ctrlPr>
                        </m:fPr>
                        <m:num>
                          <m:r>
                            <a:rPr lang="pt-BR" i="1">
                              <a:latin typeface="Cambria Math" panose="02040503050406030204" pitchFamily="18" charset="0"/>
                            </a:rPr>
                            <m:t>𝜕</m:t>
                          </m:r>
                          <m:acc>
                            <m:accPr>
                              <m:chr m:val="̂"/>
                              <m:ctrlPr>
                                <a:rPr lang="pt-BR" i="1">
                                  <a:latin typeface="Cambria Math" panose="02040503050406030204" pitchFamily="18" charset="0"/>
                                </a:rPr>
                              </m:ctrlPr>
                            </m:accPr>
                            <m:e>
                              <m:r>
                                <a:rPr lang="pt-BR" i="1">
                                  <a:latin typeface="Cambria Math" panose="02040503050406030204" pitchFamily="18" charset="0"/>
                                </a:rPr>
                                <m:t>𝑦</m:t>
                              </m:r>
                            </m:e>
                          </m:acc>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b="0" i="1" smtClean="0">
                                  <a:latin typeface="Cambria Math" panose="02040503050406030204" pitchFamily="18" charset="0"/>
                                </a:rPr>
                                <m:t>𝑧</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den>
                      </m:f>
                      <m:f>
                        <m:fPr>
                          <m:ctrlPr>
                            <a:rPr lang="pt-BR" i="1">
                              <a:latin typeface="Cambria Math" panose="02040503050406030204" pitchFamily="18" charset="0"/>
                            </a:rPr>
                          </m:ctrlPr>
                        </m:fPr>
                        <m:num>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num>
                        <m:den>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den>
                      </m:f>
                      <m:r>
                        <a:rPr lang="pt-BR" b="0" i="1" smtClean="0">
                          <a:latin typeface="Cambria Math" panose="02040503050406030204" pitchFamily="18" charset="0"/>
                        </a:rPr>
                        <m:t>.</m:t>
                      </m:r>
                    </m:oMath>
                  </m:oMathPara>
                </a14:m>
                <a:endParaRPr lang="pt-BR" dirty="0"/>
              </a:p>
              <a:p>
                <a:r>
                  <a:rPr lang="pt-BR" dirty="0"/>
                  <a:t>A derivada da função sigmoide é no máximo igual a 0.25.</a:t>
                </a:r>
              </a:p>
              <a:p>
                <a:r>
                  <a:rPr lang="pt-BR" dirty="0"/>
                  <a:t>Assim, por exemplo, a primeira camada de uma rede neural com </a:t>
                </a:r>
                <a14:m>
                  <m:oMath xmlns:m="http://schemas.openxmlformats.org/officeDocument/2006/math">
                    <m:r>
                      <a:rPr lang="pt-BR" i="1">
                        <a:latin typeface="Cambria Math" panose="02040503050406030204" pitchFamily="18" charset="0"/>
                      </a:rPr>
                      <m:t>𝑀</m:t>
                    </m:r>
                  </m:oMath>
                </a14:m>
                <a:r>
                  <a:rPr lang="pt-BR" dirty="0"/>
                  <a:t> camadas, terá as derivadas parciais da função de erro em relação a seus pesos compostas pela multiplicação de </a:t>
                </a:r>
                <a14:m>
                  <m:oMath xmlns:m="http://schemas.openxmlformats.org/officeDocument/2006/math">
                    <m:r>
                      <a:rPr lang="pt-BR" b="0" i="1" smtClean="0">
                        <a:latin typeface="Cambria Math" panose="02040503050406030204" pitchFamily="18" charset="0"/>
                      </a:rPr>
                      <m:t>𝑀</m:t>
                    </m:r>
                  </m:oMath>
                </a14:m>
                <a:r>
                  <a:rPr lang="pt-BR" dirty="0"/>
                  <a:t> termos no máximo iguais a 0.25.</a:t>
                </a:r>
              </a:p>
              <a:p>
                <a:r>
                  <a:rPr lang="pt-BR" dirty="0"/>
                  <a:t>Isso faz com que as primeiras camadas aprendam lentamente ou nem aprendam</a:t>
                </a:r>
                <a:r>
                  <a:rPr lang="pt-BR"/>
                  <a:t>, pois </a:t>
                </a:r>
                <a:r>
                  <a:rPr lang="pt-BR" dirty="0"/>
                  <a:t>têm derivadas muito pequenas, tendendo </a:t>
                </a:r>
                <a:r>
                  <a:rPr lang="pt-BR"/>
                  <a:t>a zero.</a:t>
                </a: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898618"/>
                <a:ext cx="11140439" cy="4959382"/>
              </a:xfrm>
              <a:blipFill>
                <a:blip r:embed="rId3"/>
                <a:stretch>
                  <a:fillRect l="-985"/>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6435850" y="1830822"/>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CaixaDeTexto 17">
            <a:extLst>
              <a:ext uri="{FF2B5EF4-FFF2-40B4-BE49-F238E27FC236}">
                <a16:creationId xmlns:a16="http://schemas.microsoft.com/office/drawing/2014/main" id="{0DE351C4-0752-4411-9A3E-0EEE16B7BAF9}"/>
              </a:ext>
            </a:extLst>
          </p:cNvPr>
          <p:cNvSpPr txBox="1"/>
          <p:nvPr/>
        </p:nvSpPr>
        <p:spPr>
          <a:xfrm>
            <a:off x="8957127" y="744463"/>
            <a:ext cx="3328905" cy="307777"/>
          </a:xfrm>
          <a:prstGeom prst="rect">
            <a:avLst/>
          </a:prstGeom>
          <a:noFill/>
        </p:spPr>
        <p:txBody>
          <a:bodyPr wrap="square" rtlCol="0">
            <a:spAutoFit/>
          </a:bodyPr>
          <a:lstStyle/>
          <a:p>
            <a:pPr algn="ctr"/>
            <a:r>
              <a:rPr lang="en-US" sz="1400" dirty="0" err="1"/>
              <a:t>Derivada</a:t>
            </a:r>
            <a:r>
              <a:rPr lang="en-US" sz="1400" dirty="0"/>
              <a:t> da </a:t>
            </a:r>
            <a:r>
              <a:rPr lang="en-US" sz="1400" dirty="0" err="1"/>
              <a:t>função</a:t>
            </a:r>
            <a:r>
              <a:rPr lang="en-US" sz="1400" dirty="0"/>
              <a:t> de </a:t>
            </a:r>
            <a:r>
              <a:rPr lang="en-US" sz="1400" dirty="0" err="1"/>
              <a:t>ativação</a:t>
            </a:r>
            <a:r>
              <a:rPr lang="en-US" sz="1400" dirty="0"/>
              <a:t> </a:t>
            </a:r>
            <a:r>
              <a:rPr lang="en-US" sz="1400" dirty="0" err="1"/>
              <a:t>Logística</a:t>
            </a:r>
            <a:endParaRPr lang="en-US" sz="1400" dirty="0"/>
          </a:p>
        </p:txBody>
      </p:sp>
      <p:cxnSp>
        <p:nvCxnSpPr>
          <p:cNvPr id="20" name="Conector de Seta Reta 19">
            <a:extLst>
              <a:ext uri="{FF2B5EF4-FFF2-40B4-BE49-F238E27FC236}">
                <a16:creationId xmlns:a16="http://schemas.microsoft.com/office/drawing/2014/main" id="{938A7AF6-E11B-41A9-AA12-497491ADD98E}"/>
              </a:ext>
            </a:extLst>
          </p:cNvPr>
          <p:cNvCxnSpPr>
            <a:cxnSpLocks/>
            <a:endCxn id="26" idx="1"/>
          </p:cNvCxnSpPr>
          <p:nvPr/>
        </p:nvCxnSpPr>
        <p:spPr>
          <a:xfrm flipV="1">
            <a:off x="6227064" y="2310629"/>
            <a:ext cx="2492319" cy="58192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2" name="Conector de Seta Reta 21">
            <a:extLst>
              <a:ext uri="{FF2B5EF4-FFF2-40B4-BE49-F238E27FC236}">
                <a16:creationId xmlns:a16="http://schemas.microsoft.com/office/drawing/2014/main" id="{E10310FC-5CF6-4BC7-A656-570DA30A65D9}"/>
              </a:ext>
            </a:extLst>
          </p:cNvPr>
          <p:cNvCxnSpPr>
            <a:cxnSpLocks/>
            <a:stCxn id="12" idx="0"/>
            <a:endCxn id="26" idx="1"/>
          </p:cNvCxnSpPr>
          <p:nvPr/>
        </p:nvCxnSpPr>
        <p:spPr>
          <a:xfrm flipV="1">
            <a:off x="7471582" y="2310629"/>
            <a:ext cx="1247801" cy="5636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a:extLst>
              <a:ext uri="{FF2B5EF4-FFF2-40B4-BE49-F238E27FC236}">
                <a16:creationId xmlns:a16="http://schemas.microsoft.com/office/drawing/2014/main" id="{3FE3BC92-DCED-4F47-B961-CD529C513E92}"/>
              </a:ext>
            </a:extLst>
          </p:cNvPr>
          <p:cNvCxnSpPr>
            <a:cxnSpLocks/>
            <a:stCxn id="15" idx="0"/>
            <a:endCxn id="26" idx="1"/>
          </p:cNvCxnSpPr>
          <p:nvPr/>
        </p:nvCxnSpPr>
        <p:spPr>
          <a:xfrm>
            <a:off x="6829805" y="1830822"/>
            <a:ext cx="1889578" cy="47980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pic>
        <p:nvPicPr>
          <p:cNvPr id="26" name="Imagem 25">
            <a:extLst>
              <a:ext uri="{FF2B5EF4-FFF2-40B4-BE49-F238E27FC236}">
                <a16:creationId xmlns:a16="http://schemas.microsoft.com/office/drawing/2014/main" id="{63AECB77-C03B-47D6-9FCF-1CB34C247480}"/>
              </a:ext>
            </a:extLst>
          </p:cNvPr>
          <p:cNvPicPr>
            <a:picLocks noChangeAspect="1"/>
          </p:cNvPicPr>
          <p:nvPr/>
        </p:nvPicPr>
        <p:blipFill rotWithShape="1">
          <a:blip r:embed="rId4"/>
          <a:srcRect l="2206" r="8436"/>
          <a:stretch/>
        </p:blipFill>
        <p:spPr>
          <a:xfrm>
            <a:off x="8719383" y="876243"/>
            <a:ext cx="3417948" cy="2868771"/>
          </a:xfrm>
          <a:prstGeom prst="rect">
            <a:avLst/>
          </a:prstGeom>
        </p:spPr>
      </p:pic>
      <p:sp>
        <p:nvSpPr>
          <p:cNvPr id="11" name="Elipse 10">
            <a:extLst>
              <a:ext uri="{FF2B5EF4-FFF2-40B4-BE49-F238E27FC236}">
                <a16:creationId xmlns:a16="http://schemas.microsoft.com/office/drawing/2014/main" id="{93F4B882-25A1-3C0A-BADE-364176B67E38}"/>
              </a:ext>
            </a:extLst>
          </p:cNvPr>
          <p:cNvSpPr/>
          <p:nvPr/>
        </p:nvSpPr>
        <p:spPr>
          <a:xfrm>
            <a:off x="5807933" y="2892553"/>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id="{A6049913-C980-99D8-94B6-46E929287851}"/>
              </a:ext>
            </a:extLst>
          </p:cNvPr>
          <p:cNvSpPr/>
          <p:nvPr/>
        </p:nvSpPr>
        <p:spPr>
          <a:xfrm>
            <a:off x="7077627" y="2874265"/>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8519191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E991379-1C4F-4AB9-BB38-83C7CC20155D}"/>
              </a:ext>
            </a:extLst>
          </p:cNvPr>
          <p:cNvSpPr>
            <a:spLocks noGrp="1"/>
          </p:cNvSpPr>
          <p:nvPr>
            <p:ph type="title"/>
          </p:nvPr>
        </p:nvSpPr>
        <p:spPr>
          <a:xfrm>
            <a:off x="838200" y="254597"/>
            <a:ext cx="10515600" cy="979733"/>
          </a:xfrm>
        </p:spPr>
        <p:txBody>
          <a:bodyPr/>
          <a:lstStyle/>
          <a:p>
            <a:r>
              <a:rPr lang="pt-BR" dirty="0"/>
              <a:t>Explosão do gradiente</a:t>
            </a:r>
            <a:r>
              <a:rPr lang="en-US" dirty="0"/>
              <a:t> </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68DBA540-3B58-4BC7-B375-23ABBBC057D3}"/>
                  </a:ext>
                </a:extLst>
              </p:cNvPr>
              <p:cNvSpPr>
                <a:spLocks noGrp="1"/>
              </p:cNvSpPr>
              <p:nvPr>
                <p:ph idx="1"/>
              </p:nvPr>
            </p:nvSpPr>
            <p:spPr>
              <a:xfrm>
                <a:off x="838200" y="1718895"/>
                <a:ext cx="11140439" cy="5139105"/>
              </a:xfrm>
            </p:spPr>
            <p:txBody>
              <a:bodyPr>
                <a:normAutofit lnSpcReduction="10000"/>
              </a:bodyPr>
              <a:lstStyle/>
              <a:p>
                <a:pPr marL="0" indent="0">
                  <a:buNone/>
                </a:pPr>
                <a14:m>
                  <m:oMathPara xmlns:m="http://schemas.openxmlformats.org/officeDocument/2006/math">
                    <m:oMathParaPr>
                      <m:jc m:val="centerGroup"/>
                    </m:oMathParaPr>
                    <m:oMath xmlns:m="http://schemas.openxmlformats.org/officeDocument/2006/math">
                      <m:f>
                        <m:fPr>
                          <m:ctrlPr>
                            <a:rPr lang="pt-BR" i="1" smtClean="0">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2</m:t>
                              </m:r>
                            </m:sub>
                          </m:sSub>
                        </m:den>
                      </m:f>
                      <m:r>
                        <a:rPr lang="pt-BR" i="1">
                          <a:solidFill>
                            <a:schemeClr val="tx1"/>
                          </a:solidFill>
                          <a:latin typeface="Cambria Math" panose="02040503050406030204" pitchFamily="18" charset="0"/>
                        </a:rPr>
                        <m:t>=</m:t>
                      </m:r>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2</m:t>
                              </m:r>
                            </m:sub>
                          </m:sSub>
                        </m:den>
                      </m:f>
                      <m:r>
                        <a:rPr lang="pt-BR" b="0" i="1" smtClean="0">
                          <a:solidFill>
                            <a:schemeClr val="tx1"/>
                          </a:solidFill>
                          <a:latin typeface="Cambria Math" panose="02040503050406030204" pitchFamily="18" charset="0"/>
                        </a:rPr>
                        <m:t>,</m:t>
                      </m:r>
                    </m:oMath>
                  </m:oMathPara>
                </a14:m>
                <a:endParaRPr lang="pt-BR" b="1" dirty="0">
                  <a:solidFill>
                    <a:schemeClr val="tx1"/>
                  </a:solidFill>
                </a:endParaRPr>
              </a:p>
              <a:p>
                <a:pPr marL="0" indent="0">
                  <a:buNone/>
                </a:pPr>
                <a:endParaRPr lang="pt-BR" sz="1100" b="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f>
                        <m:fPr>
                          <m:ctrlPr>
                            <a:rPr lang="pt-BR" i="1" smtClean="0">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i="1">
                          <a:solidFill>
                            <a:schemeClr val="tx1"/>
                          </a:solidFill>
                          <a:latin typeface="Cambria Math" panose="02040503050406030204" pitchFamily="18" charset="0"/>
                        </a:rPr>
                        <m:t>=</m:t>
                      </m:r>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𝐽</m:t>
                              </m:r>
                            </m:e>
                            <m:sub>
                              <m:r>
                                <a:rPr lang="pt-BR" i="1">
                                  <a:solidFill>
                                    <a:schemeClr val="tx1"/>
                                  </a:solidFill>
                                  <a:latin typeface="Cambria Math" panose="02040503050406030204" pitchFamily="18" charset="0"/>
                                </a:rPr>
                                <m:t>𝑒</m:t>
                              </m:r>
                            </m:sub>
                          </m:sSub>
                        </m:num>
                        <m:den>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acc>
                            <m:accPr>
                              <m:chr m:val="̂"/>
                              <m:ctrlPr>
                                <a:rPr lang="pt-BR" i="1">
                                  <a:solidFill>
                                    <a:schemeClr val="tx1"/>
                                  </a:solidFill>
                                  <a:latin typeface="Cambria Math" panose="02040503050406030204" pitchFamily="18" charset="0"/>
                                </a:rPr>
                              </m:ctrlPr>
                            </m:accPr>
                            <m:e>
                              <m:r>
                                <a:rPr lang="pt-BR" i="1">
                                  <a:solidFill>
                                    <a:schemeClr val="tx1"/>
                                  </a:solidFill>
                                  <a:latin typeface="Cambria Math" panose="02040503050406030204" pitchFamily="18" charset="0"/>
                                </a:rPr>
                                <m:t>𝑦</m:t>
                              </m:r>
                            </m:e>
                          </m:acc>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2</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0" i="1" smtClean="0">
                                  <a:solidFill>
                                    <a:schemeClr val="tx1"/>
                                  </a:solidFill>
                                  <a:latin typeface="Cambria Math" panose="02040503050406030204" pitchFamily="18" charset="0"/>
                                </a:rPr>
                                <m:t>𝑧</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den>
                      </m:f>
                      <m:f>
                        <m:fPr>
                          <m:ctrlPr>
                            <a:rPr lang="pt-BR" i="1">
                              <a:solidFill>
                                <a:schemeClr val="tx1"/>
                              </a:solidFill>
                              <a:latin typeface="Cambria Math" panose="02040503050406030204" pitchFamily="18" charset="0"/>
                            </a:rPr>
                          </m:ctrlPr>
                        </m:fPr>
                        <m:num>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1</m:t>
                              </m:r>
                            </m:sub>
                          </m:sSub>
                        </m:num>
                        <m:den>
                          <m:r>
                            <a:rPr lang="pt-BR" i="1">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𝑤</m:t>
                              </m:r>
                            </m:e>
                            <m:sub>
                              <m:r>
                                <a:rPr lang="pt-BR" i="1">
                                  <a:solidFill>
                                    <a:schemeClr val="tx1"/>
                                  </a:solidFill>
                                  <a:latin typeface="Cambria Math" panose="02040503050406030204" pitchFamily="18" charset="0"/>
                                </a:rPr>
                                <m:t>1</m:t>
                              </m:r>
                            </m:sub>
                          </m:sSub>
                        </m:den>
                      </m:f>
                      <m:r>
                        <a:rPr lang="pt-BR" b="0" i="1" smtClean="0">
                          <a:solidFill>
                            <a:schemeClr val="tx1"/>
                          </a:solidFill>
                          <a:latin typeface="Cambria Math" panose="02040503050406030204" pitchFamily="18" charset="0"/>
                        </a:rPr>
                        <m:t>.</m:t>
                      </m:r>
                    </m:oMath>
                  </m:oMathPara>
                </a14:m>
                <a:endParaRPr lang="pt-BR" dirty="0">
                  <a:solidFill>
                    <a:schemeClr val="tx1"/>
                  </a:solidFill>
                </a:endParaRPr>
              </a:p>
              <a:p>
                <a:r>
                  <a:rPr lang="pt-BR" dirty="0">
                    <a:solidFill>
                      <a:schemeClr val="tx1"/>
                    </a:solidFill>
                  </a:rPr>
                  <a:t>Usando </a:t>
                </a:r>
                <a:r>
                  <a:rPr lang="pt-BR" dirty="0" err="1">
                    <a:solidFill>
                      <a:schemeClr val="tx1"/>
                    </a:solidFill>
                  </a:rPr>
                  <a:t>ReLUs</a:t>
                </a:r>
                <a:r>
                  <a:rPr lang="pt-BR" dirty="0">
                    <a:solidFill>
                      <a:schemeClr val="tx1"/>
                    </a:solidFill>
                  </a:rPr>
                  <a:t>, reduzimos o problema do desaparecimento do gradiente. </a:t>
                </a:r>
              </a:p>
              <a:p>
                <a:r>
                  <a:rPr lang="pt-BR" dirty="0"/>
                  <a:t>Porém, c</a:t>
                </a:r>
                <a:r>
                  <a:rPr lang="pt-BR" dirty="0">
                    <a:solidFill>
                      <a:schemeClr val="tx1"/>
                    </a:solidFill>
                  </a:rPr>
                  <a:t>aso os pesos sejam inicializados (aleatória) com valores maiores do que 1, haverá a multiplicação de vários valores assim, resultando em valores de gradiente muito grandes.</a:t>
                </a:r>
              </a:p>
              <a:p>
                <a:r>
                  <a:rPr lang="pt-BR" b="0" i="0" dirty="0">
                    <a:solidFill>
                      <a:schemeClr val="tx1"/>
                    </a:solidFill>
                    <a:effectLst/>
                  </a:rPr>
                  <a:t>Consequentemente, os pesos da rede podem sofrer atualizações extremamente grandes, o que leva a instabilidades numéricas e a um treinamento ineficaz ou até mesmo ao colapso do treinamento (divergência).</a:t>
                </a:r>
                <a:endParaRPr lang="pt-BR" dirty="0">
                  <a:solidFill>
                    <a:schemeClr val="tx1"/>
                  </a:solidFill>
                </a:endParaRPr>
              </a:p>
            </p:txBody>
          </p:sp>
        </mc:Choice>
        <mc:Fallback xmlns="">
          <p:sp>
            <p:nvSpPr>
              <p:cNvPr id="3" name="Espaço Reservado para Conteúdo 2">
                <a:extLst>
                  <a:ext uri="{FF2B5EF4-FFF2-40B4-BE49-F238E27FC236}">
                    <a16:creationId xmlns:a16="http://schemas.microsoft.com/office/drawing/2014/main" id="{68DBA540-3B58-4BC7-B375-23ABBBC057D3}"/>
                  </a:ext>
                </a:extLst>
              </p:cNvPr>
              <p:cNvSpPr>
                <a:spLocks noGrp="1" noRot="1" noChangeAspect="1" noMove="1" noResize="1" noEditPoints="1" noAdjustHandles="1" noChangeArrowheads="1" noChangeShapeType="1" noTextEdit="1"/>
              </p:cNvSpPr>
              <p:nvPr>
                <p:ph idx="1"/>
              </p:nvPr>
            </p:nvSpPr>
            <p:spPr>
              <a:xfrm>
                <a:off x="838200" y="1718895"/>
                <a:ext cx="11140439" cy="5139105"/>
              </a:xfrm>
              <a:blipFill>
                <a:blip r:embed="rId3"/>
                <a:stretch>
                  <a:fillRect l="-985" b="-2017"/>
                </a:stretch>
              </a:blipFill>
            </p:spPr>
            <p:txBody>
              <a:bodyPr/>
              <a:lstStyle/>
              <a:p>
                <a:r>
                  <a:rPr lang="pt-BR">
                    <a:noFill/>
                  </a:rPr>
                  <a:t> </a:t>
                </a:r>
              </a:p>
            </p:txBody>
          </p:sp>
        </mc:Fallback>
      </mc:AlternateContent>
      <p:sp>
        <p:nvSpPr>
          <p:cNvPr id="15" name="Elipse 14">
            <a:extLst>
              <a:ext uri="{FF2B5EF4-FFF2-40B4-BE49-F238E27FC236}">
                <a16:creationId xmlns:a16="http://schemas.microsoft.com/office/drawing/2014/main" id="{E4EBB7CB-9B70-401A-B744-8CD1F89E3BB9}"/>
              </a:ext>
            </a:extLst>
          </p:cNvPr>
          <p:cNvSpPr/>
          <p:nvPr/>
        </p:nvSpPr>
        <p:spPr>
          <a:xfrm>
            <a:off x="7077626" y="1643370"/>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Elipse 10">
            <a:extLst>
              <a:ext uri="{FF2B5EF4-FFF2-40B4-BE49-F238E27FC236}">
                <a16:creationId xmlns:a16="http://schemas.microsoft.com/office/drawing/2014/main" id="{93F4B882-25A1-3C0A-BADE-364176B67E38}"/>
              </a:ext>
            </a:extLst>
          </p:cNvPr>
          <p:cNvSpPr/>
          <p:nvPr/>
        </p:nvSpPr>
        <p:spPr>
          <a:xfrm>
            <a:off x="6414916" y="2734957"/>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Elipse 11">
            <a:extLst>
              <a:ext uri="{FF2B5EF4-FFF2-40B4-BE49-F238E27FC236}">
                <a16:creationId xmlns:a16="http://schemas.microsoft.com/office/drawing/2014/main" id="{A6049913-C980-99D8-94B6-46E929287851}"/>
              </a:ext>
            </a:extLst>
          </p:cNvPr>
          <p:cNvSpPr/>
          <p:nvPr/>
        </p:nvSpPr>
        <p:spPr>
          <a:xfrm>
            <a:off x="7692496" y="2710369"/>
            <a:ext cx="787909" cy="1049538"/>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D5B1D064-4E68-F9CD-1EB8-F39D3A9B72E5}"/>
                  </a:ext>
                </a:extLst>
              </p:cNvPr>
              <p:cNvSpPr txBox="1"/>
              <p:nvPr/>
            </p:nvSpPr>
            <p:spPr>
              <a:xfrm>
                <a:off x="8226829" y="2465408"/>
                <a:ext cx="1564556"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1</m:t>
                          </m:r>
                        </m:sub>
                      </m:sSub>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oMath>
                  </m:oMathPara>
                </a14:m>
                <a:endParaRPr lang="pt-BR" dirty="0"/>
              </a:p>
            </p:txBody>
          </p:sp>
        </mc:Choice>
        <mc:Fallback xmlns="">
          <p:sp>
            <p:nvSpPr>
              <p:cNvPr id="6" name="CaixaDeTexto 5">
                <a:extLst>
                  <a:ext uri="{FF2B5EF4-FFF2-40B4-BE49-F238E27FC236}">
                    <a16:creationId xmlns:a16="http://schemas.microsoft.com/office/drawing/2014/main" id="{D5B1D064-4E68-F9CD-1EB8-F39D3A9B72E5}"/>
                  </a:ext>
                </a:extLst>
              </p:cNvPr>
              <p:cNvSpPr txBox="1">
                <a:spLocks noRot="1" noChangeAspect="1" noMove="1" noResize="1" noEditPoints="1" noAdjustHandles="1" noChangeArrowheads="1" noChangeShapeType="1" noTextEdit="1"/>
              </p:cNvSpPr>
              <p:nvPr/>
            </p:nvSpPr>
            <p:spPr>
              <a:xfrm>
                <a:off x="8226829" y="2465408"/>
                <a:ext cx="1564556" cy="369332"/>
              </a:xfrm>
              <a:prstGeom prst="rect">
                <a:avLst/>
              </a:prstGeom>
              <a:blipFill>
                <a:blip r:embed="rId4"/>
                <a:stretch>
                  <a:fillRect b="-655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6FBFF077-F3C9-473A-1A4C-80E1393B997C}"/>
                  </a:ext>
                </a:extLst>
              </p:cNvPr>
              <p:cNvSpPr txBox="1"/>
              <p:nvPr/>
            </p:nvSpPr>
            <p:spPr>
              <a:xfrm>
                <a:off x="8442507" y="1349563"/>
                <a:ext cx="170220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2</m:t>
                          </m:r>
                        </m:sub>
                      </m:sSub>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𝑥</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1</m:t>
                          </m:r>
                        </m:sub>
                      </m:sSub>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2</m:t>
                          </m:r>
                        </m:sub>
                      </m:sSub>
                    </m:oMath>
                  </m:oMathPara>
                </a14:m>
                <a:endParaRPr lang="pt-BR" dirty="0"/>
              </a:p>
            </p:txBody>
          </p:sp>
        </mc:Choice>
        <mc:Fallback xmlns="">
          <p:sp>
            <p:nvSpPr>
              <p:cNvPr id="8" name="CaixaDeTexto 7">
                <a:extLst>
                  <a:ext uri="{FF2B5EF4-FFF2-40B4-BE49-F238E27FC236}">
                    <a16:creationId xmlns:a16="http://schemas.microsoft.com/office/drawing/2014/main" id="{6FBFF077-F3C9-473A-1A4C-80E1393B997C}"/>
                  </a:ext>
                </a:extLst>
              </p:cNvPr>
              <p:cNvSpPr txBox="1">
                <a:spLocks noRot="1" noChangeAspect="1" noMove="1" noResize="1" noEditPoints="1" noAdjustHandles="1" noChangeArrowheads="1" noChangeShapeType="1" noTextEdit="1"/>
              </p:cNvSpPr>
              <p:nvPr/>
            </p:nvSpPr>
            <p:spPr>
              <a:xfrm>
                <a:off x="8442507" y="1349563"/>
                <a:ext cx="1702202" cy="369332"/>
              </a:xfrm>
              <a:prstGeom prst="rect">
                <a:avLst/>
              </a:prstGeom>
              <a:blipFill>
                <a:blip r:embed="rId5"/>
                <a:stretch>
                  <a:fillRect b="-13115"/>
                </a:stretch>
              </a:blipFill>
            </p:spPr>
            <p:txBody>
              <a:bodyPr/>
              <a:lstStyle/>
              <a:p>
                <a:r>
                  <a:rPr lang="pt-BR">
                    <a:noFill/>
                  </a:rPr>
                  <a:t> </a:t>
                </a:r>
              </a:p>
            </p:txBody>
          </p:sp>
        </mc:Fallback>
      </mc:AlternateContent>
      <p:cxnSp>
        <p:nvCxnSpPr>
          <p:cNvPr id="10" name="Conector de Seta Reta 9">
            <a:extLst>
              <a:ext uri="{FF2B5EF4-FFF2-40B4-BE49-F238E27FC236}">
                <a16:creationId xmlns:a16="http://schemas.microsoft.com/office/drawing/2014/main" id="{C87E4EEF-22A0-0E75-7101-378F88AB7EC6}"/>
              </a:ext>
            </a:extLst>
          </p:cNvPr>
          <p:cNvCxnSpPr>
            <a:cxnSpLocks/>
            <a:stCxn id="12" idx="6"/>
          </p:cNvCxnSpPr>
          <p:nvPr/>
        </p:nvCxnSpPr>
        <p:spPr>
          <a:xfrm flipV="1">
            <a:off x="8480405" y="2779348"/>
            <a:ext cx="873145" cy="45579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Conector de Seta Reta 16">
            <a:extLst>
              <a:ext uri="{FF2B5EF4-FFF2-40B4-BE49-F238E27FC236}">
                <a16:creationId xmlns:a16="http://schemas.microsoft.com/office/drawing/2014/main" id="{7613A4EA-8A6C-E622-65F0-F50F47ED811D}"/>
              </a:ext>
            </a:extLst>
          </p:cNvPr>
          <p:cNvCxnSpPr>
            <a:cxnSpLocks/>
          </p:cNvCxnSpPr>
          <p:nvPr/>
        </p:nvCxnSpPr>
        <p:spPr>
          <a:xfrm flipV="1">
            <a:off x="7865535" y="1653044"/>
            <a:ext cx="2037417" cy="64173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9" name="Conector de Seta Reta 28">
            <a:extLst>
              <a:ext uri="{FF2B5EF4-FFF2-40B4-BE49-F238E27FC236}">
                <a16:creationId xmlns:a16="http://schemas.microsoft.com/office/drawing/2014/main" id="{74111BE1-FE02-C1AD-1BA6-EC8F8A82C1AC}"/>
              </a:ext>
            </a:extLst>
          </p:cNvPr>
          <p:cNvCxnSpPr>
            <a:cxnSpLocks/>
          </p:cNvCxnSpPr>
          <p:nvPr/>
        </p:nvCxnSpPr>
        <p:spPr>
          <a:xfrm flipV="1">
            <a:off x="7202825" y="1663727"/>
            <a:ext cx="2700127" cy="1241398"/>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84435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CCCA311-66EE-354C-C200-CCC00EDBCF09}"/>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98299B2A-6128-9D83-D88E-42F9464E8818}"/>
                  </a:ext>
                </a:extLst>
              </p:cNvPr>
              <p:cNvSpPr>
                <a:spLocks noGrp="1"/>
              </p:cNvSpPr>
              <p:nvPr>
                <p:ph idx="1"/>
              </p:nvPr>
            </p:nvSpPr>
            <p:spPr>
              <a:xfrm>
                <a:off x="5154803" y="1825624"/>
                <a:ext cx="6873073" cy="5032375"/>
              </a:xfrm>
            </p:spPr>
            <p:txBody>
              <a:bodyPr>
                <a:normAutofit/>
              </a:bodyPr>
              <a:lstStyle/>
              <a:p>
                <a:r>
                  <a:rPr lang="pt-BR" dirty="0"/>
                  <a:t>Com o surgimento das </a:t>
                </a:r>
                <a:r>
                  <a:rPr lang="pt-BR" b="1" i="1" dirty="0">
                    <a:solidFill>
                      <a:srgbClr val="00B050"/>
                    </a:solidFill>
                  </a:rPr>
                  <a:t>redes neurais profundas</a:t>
                </a:r>
                <a:r>
                  <a:rPr lang="pt-BR" dirty="0"/>
                  <a:t>, e, consequentemente, do problema do </a:t>
                </a:r>
                <a:r>
                  <a:rPr lang="pt-BR" b="1" i="1" dirty="0">
                    <a:solidFill>
                      <a:srgbClr val="7030A0"/>
                    </a:solidFill>
                  </a:rPr>
                  <a:t>desaparecimento do gradiente</a:t>
                </a:r>
                <a:r>
                  <a:rPr lang="pt-BR" dirty="0"/>
                  <a:t>, uma outra função de ativação, conhecida como </a:t>
                </a:r>
                <a:r>
                  <a:rPr lang="pt-BR" b="1" i="1" dirty="0" err="1">
                    <a:solidFill>
                      <a:schemeClr val="tx1"/>
                    </a:solidFill>
                  </a:rPr>
                  <a:t>Rectified</a:t>
                </a:r>
                <a:r>
                  <a:rPr lang="pt-BR" b="1" i="1" dirty="0">
                    <a:solidFill>
                      <a:schemeClr val="tx1"/>
                    </a:solidFill>
                  </a:rPr>
                  <a:t> Linear Unit </a:t>
                </a:r>
                <a:r>
                  <a:rPr lang="pt-BR" dirty="0">
                    <a:solidFill>
                      <a:schemeClr val="tx1"/>
                    </a:solidFill>
                  </a:rPr>
                  <a:t>(</a:t>
                </a:r>
                <a:r>
                  <a:rPr lang="pt-BR" dirty="0" err="1">
                    <a:solidFill>
                      <a:schemeClr val="tx1"/>
                    </a:solidFill>
                  </a:rPr>
                  <a:t>ReLU</a:t>
                </a:r>
                <a:r>
                  <a:rPr lang="pt-BR" dirty="0">
                    <a:solidFill>
                      <a:schemeClr val="tx1"/>
                    </a:solidFill>
                  </a:rPr>
                  <a:t>)</a:t>
                </a:r>
                <a:r>
                  <a:rPr lang="pt-BR" dirty="0"/>
                  <a:t>, passou a ser a bastante utilizada.</a:t>
                </a:r>
              </a:p>
              <a:p>
                <a:r>
                  <a:rPr lang="pt-BR" dirty="0">
                    <a:solidFill>
                      <a:schemeClr val="tx1"/>
                    </a:solidFill>
                  </a:rPr>
                  <a:t>É uma </a:t>
                </a:r>
                <a:r>
                  <a:rPr lang="pt-BR" b="1" i="1" dirty="0">
                    <a:solidFill>
                      <a:schemeClr val="tx1"/>
                    </a:solidFill>
                  </a:rPr>
                  <a:t>função não-linear </a:t>
                </a:r>
                <a:r>
                  <a:rPr lang="pt-BR" dirty="0">
                    <a:solidFill>
                      <a:schemeClr val="tx1"/>
                    </a:solidFill>
                  </a:rPr>
                  <a:t>onde sua saída é igual 0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≤0</m:t>
                    </m:r>
                  </m:oMath>
                </a14:m>
                <a:r>
                  <a:rPr lang="pt-BR" dirty="0">
                    <a:solidFill>
                      <a:schemeClr val="tx1"/>
                    </a:solidFill>
                  </a:rPr>
                  <a:t> e o próprio </a:t>
                </a:r>
                <a14:m>
                  <m:oMath xmlns:m="http://schemas.openxmlformats.org/officeDocument/2006/math">
                    <m:r>
                      <a:rPr lang="pt-BR" i="1">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oMath>
                </a14:m>
                <a:r>
                  <a:rPr lang="pt-BR" dirty="0">
                    <a:solidFill>
                      <a:schemeClr val="tx1"/>
                    </a:solidFill>
                  </a:rPr>
                  <a:t> quando </a:t>
                </a:r>
                <a14:m>
                  <m:oMath xmlns:m="http://schemas.openxmlformats.org/officeDocument/2006/math">
                    <m:r>
                      <a:rPr lang="pt-BR" i="1">
                        <a:solidFill>
                          <a:schemeClr val="tx1"/>
                        </a:solidFill>
                        <a:latin typeface="Cambria Math" panose="02040503050406030204" pitchFamily="18" charset="0"/>
                      </a:rPr>
                      <m:t>𝑔</m:t>
                    </m:r>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e>
                    </m:d>
                    <m:r>
                      <a:rPr lang="pt-BR" b="0" i="1" smtClean="0">
                        <a:solidFill>
                          <a:schemeClr val="tx1"/>
                        </a:solidFill>
                        <a:latin typeface="Cambria Math" panose="02040503050406030204" pitchFamily="18" charset="0"/>
                      </a:rPr>
                      <m:t>&gt;0</m:t>
                    </m:r>
                  </m:oMath>
                </a14:m>
                <a:r>
                  <a:rPr lang="pt-BR" dirty="0">
                    <a:solidFill>
                      <a:schemeClr val="tx1"/>
                    </a:solidFill>
                  </a:rPr>
                  <a:t>.</a:t>
                </a:r>
              </a:p>
              <a:p>
                <a:r>
                  <a:rPr lang="pt-BR" dirty="0">
                    <a:solidFill>
                      <a:schemeClr val="tx1"/>
                    </a:solidFill>
                  </a:rPr>
                  <a:t>É</a:t>
                </a:r>
                <a:r>
                  <a:rPr lang="pt-BR" b="0" i="0" dirty="0">
                    <a:solidFill>
                      <a:schemeClr val="tx1"/>
                    </a:solidFill>
                    <a:effectLst/>
                  </a:rPr>
                  <a:t> uma das funções mais amplamente utilizadas em redes neurais</a:t>
                </a:r>
                <a:r>
                  <a:rPr lang="pt-BR" dirty="0">
                    <a:solidFill>
                      <a:schemeClr val="tx1"/>
                    </a:solidFill>
                  </a:rPr>
                  <a:t>.</a:t>
                </a:r>
              </a:p>
            </p:txBody>
          </p:sp>
        </mc:Choice>
        <mc:Fallback xmlns="">
          <p:sp>
            <p:nvSpPr>
              <p:cNvPr id="3" name="Espaço Reservado para Conteúdo 2">
                <a:extLst>
                  <a:ext uri="{FF2B5EF4-FFF2-40B4-BE49-F238E27FC236}">
                    <a16:creationId xmlns:a16="http://schemas.microsoft.com/office/drawing/2014/main" id="{98299B2A-6128-9D83-D88E-42F9464E8818}"/>
                  </a:ext>
                </a:extLst>
              </p:cNvPr>
              <p:cNvSpPr>
                <a:spLocks noGrp="1" noRot="1" noChangeAspect="1" noMove="1" noResize="1" noEditPoints="1" noAdjustHandles="1" noChangeArrowheads="1" noChangeShapeType="1" noTextEdit="1"/>
              </p:cNvSpPr>
              <p:nvPr>
                <p:ph idx="1"/>
              </p:nvPr>
            </p:nvSpPr>
            <p:spPr>
              <a:xfrm>
                <a:off x="5154803" y="1825624"/>
                <a:ext cx="6873073" cy="5032375"/>
              </a:xfrm>
              <a:blipFill>
                <a:blip r:embed="rId3"/>
                <a:stretch>
                  <a:fillRect l="-1597" t="-1937"/>
                </a:stretch>
              </a:blipFill>
            </p:spPr>
            <p:txBody>
              <a:bodyPr/>
              <a:lstStyle/>
              <a:p>
                <a:r>
                  <a:rPr lang="pt-BR">
                    <a:noFill/>
                  </a:rPr>
                  <a:t> </a:t>
                </a:r>
              </a:p>
            </p:txBody>
          </p:sp>
        </mc:Fallback>
      </mc:AlternateContent>
      <p:grpSp>
        <p:nvGrpSpPr>
          <p:cNvPr id="4" name="Agrupar 3">
            <a:extLst>
              <a:ext uri="{FF2B5EF4-FFF2-40B4-BE49-F238E27FC236}">
                <a16:creationId xmlns:a16="http://schemas.microsoft.com/office/drawing/2014/main" id="{3C578F58-6A89-FBA0-2705-1E663273F189}"/>
              </a:ext>
            </a:extLst>
          </p:cNvPr>
          <p:cNvGrpSpPr/>
          <p:nvPr/>
        </p:nvGrpSpPr>
        <p:grpSpPr>
          <a:xfrm>
            <a:off x="723477" y="2390249"/>
            <a:ext cx="3968359" cy="3472872"/>
            <a:chOff x="1115363" y="2400298"/>
            <a:chExt cx="3968359" cy="3472872"/>
          </a:xfrm>
        </p:grpSpPr>
        <p:pic>
          <p:nvPicPr>
            <p:cNvPr id="5" name="Imagem 4">
              <a:extLst>
                <a:ext uri="{FF2B5EF4-FFF2-40B4-BE49-F238E27FC236}">
                  <a16:creationId xmlns:a16="http://schemas.microsoft.com/office/drawing/2014/main" id="{EE48010C-60E1-A3D9-6322-51F40770A40D}"/>
                </a:ext>
              </a:extLst>
            </p:cNvPr>
            <p:cNvPicPr>
              <a:picLocks noChangeAspect="1"/>
            </p:cNvPicPr>
            <p:nvPr/>
          </p:nvPicPr>
          <p:blipFill rotWithShape="1">
            <a:blip r:embed="rId4"/>
            <a:srcRect l="5002" t="6467" r="8442" b="1020"/>
            <a:stretch/>
          </p:blipFill>
          <p:spPr>
            <a:xfrm>
              <a:off x="1299732" y="2400298"/>
              <a:ext cx="3345850" cy="2682043"/>
            </a:xfrm>
            <a:prstGeom prst="rect">
              <a:avLst/>
            </a:prstGeom>
          </p:spPr>
        </p:pic>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C7425866-D58A-05FA-F0E5-6358ECBB0655}"/>
                    </a:ext>
                  </a:extLst>
                </p:cNvPr>
                <p:cNvSpPr txBox="1"/>
                <p:nvPr/>
              </p:nvSpPr>
              <p:spPr>
                <a:xfrm>
                  <a:off x="1142860" y="5411505"/>
                  <a:ext cx="3940862"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pt-BR" sz="2400" i="1" smtClean="0">
                                <a:latin typeface="Cambria Math" panose="02040503050406030204" pitchFamily="18" charset="0"/>
                              </a:rPr>
                            </m:ctrlPr>
                          </m:accPr>
                          <m:e>
                            <m:r>
                              <a:rPr lang="pt-BR" sz="2400" b="0" i="1" smtClean="0">
                                <a:latin typeface="Cambria Math" panose="02040503050406030204" pitchFamily="18" charset="0"/>
                              </a:rPr>
                              <m:t>𝑦</m:t>
                            </m:r>
                          </m:e>
                        </m:acc>
                        <m:r>
                          <a:rPr lang="pt-BR" sz="2400" i="1">
                            <a:latin typeface="Cambria Math" panose="02040503050406030204" pitchFamily="18" charset="0"/>
                          </a:rPr>
                          <m:t>=</m:t>
                        </m:r>
                        <m:r>
                          <a:rPr lang="pt-BR" sz="2400" i="1">
                            <a:latin typeface="Cambria Math" panose="02040503050406030204" pitchFamily="18" charset="0"/>
                          </a:rPr>
                          <m:t>𝑓</m:t>
                        </m:r>
                        <m:d>
                          <m:dPr>
                            <m:ctrlPr>
                              <a:rPr lang="pt-BR" sz="2400" i="1">
                                <a:latin typeface="Cambria Math" panose="02040503050406030204" pitchFamily="18" charset="0"/>
                              </a:rPr>
                            </m:ctrlPr>
                          </m:dPr>
                          <m:e>
                            <m:r>
                              <a:rPr lang="pt-BR" sz="2400" b="0" i="1" smtClean="0">
                                <a:latin typeface="Cambria Math" panose="02040503050406030204" pitchFamily="18" charset="0"/>
                              </a:rPr>
                              <m:t>𝑔</m:t>
                            </m:r>
                            <m:r>
                              <a:rPr lang="pt-BR" sz="2400" b="0" i="1" smtClean="0">
                                <a:latin typeface="Cambria Math" panose="02040503050406030204" pitchFamily="18" charset="0"/>
                              </a:rPr>
                              <m:t>(</m:t>
                            </m:r>
                            <m:r>
                              <a:rPr lang="pt-BR" sz="2400" b="1" i="1" smtClean="0">
                                <a:latin typeface="Cambria Math" panose="02040503050406030204" pitchFamily="18" charset="0"/>
                              </a:rPr>
                              <m:t>𝒙</m:t>
                            </m:r>
                            <m:r>
                              <a:rPr lang="pt-BR" sz="2400" b="0" i="1" smtClean="0">
                                <a:latin typeface="Cambria Math" panose="02040503050406030204" pitchFamily="18" charset="0"/>
                              </a:rPr>
                              <m:t>)</m:t>
                            </m:r>
                          </m:e>
                        </m:d>
                        <m:r>
                          <a:rPr lang="pt-BR" sz="2400" i="1">
                            <a:latin typeface="Cambria Math" panose="02040503050406030204" pitchFamily="18" charset="0"/>
                          </a:rPr>
                          <m:t>=</m:t>
                        </m:r>
                        <m:r>
                          <m:rPr>
                            <m:sty m:val="p"/>
                          </m:rPr>
                          <a:rPr lang="pt-BR" sz="2400">
                            <a:latin typeface="Cambria Math" panose="02040503050406030204" pitchFamily="18" charset="0"/>
                          </a:rPr>
                          <m:t>max</m:t>
                        </m:r>
                        <m:d>
                          <m:dPr>
                            <m:ctrlPr>
                              <a:rPr lang="pt-BR" sz="2400" i="1">
                                <a:latin typeface="Cambria Math" panose="02040503050406030204" pitchFamily="18" charset="0"/>
                              </a:rPr>
                            </m:ctrlPr>
                          </m:dPr>
                          <m:e>
                            <m:r>
                              <a:rPr lang="pt-BR" sz="2400" i="1">
                                <a:latin typeface="Cambria Math" panose="02040503050406030204" pitchFamily="18" charset="0"/>
                              </a:rPr>
                              <m:t>0,</m:t>
                            </m:r>
                            <m:r>
                              <a:rPr lang="pt-BR" sz="2400" i="1">
                                <a:latin typeface="Cambria Math" panose="02040503050406030204" pitchFamily="18" charset="0"/>
                              </a:rPr>
                              <m:t>𝑔</m:t>
                            </m:r>
                            <m:r>
                              <a:rPr lang="pt-BR" sz="2400"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e>
                        </m:d>
                      </m:oMath>
                    </m:oMathPara>
                  </a14:m>
                  <a:endParaRPr lang="pt-BR" sz="2400" dirty="0"/>
                </a:p>
              </p:txBody>
            </p:sp>
          </mc:Choice>
          <mc:Fallback xmlns="">
            <p:sp>
              <p:nvSpPr>
                <p:cNvPr id="6" name="CaixaDeTexto 5">
                  <a:extLst>
                    <a:ext uri="{FF2B5EF4-FFF2-40B4-BE49-F238E27FC236}">
                      <a16:creationId xmlns:a16="http://schemas.microsoft.com/office/drawing/2014/main" id="{C7425866-D58A-05FA-F0E5-6358ECBB0655}"/>
                    </a:ext>
                  </a:extLst>
                </p:cNvPr>
                <p:cNvSpPr txBox="1">
                  <a:spLocks noRot="1" noChangeAspect="1" noMove="1" noResize="1" noEditPoints="1" noAdjustHandles="1" noChangeArrowheads="1" noChangeShapeType="1" noTextEdit="1"/>
                </p:cNvSpPr>
                <p:nvPr/>
              </p:nvSpPr>
              <p:spPr>
                <a:xfrm>
                  <a:off x="1142860" y="5411505"/>
                  <a:ext cx="3940862" cy="461665"/>
                </a:xfrm>
                <a:prstGeom prst="rect">
                  <a:avLst/>
                </a:prstGeom>
                <a:blipFill>
                  <a:blip r:embed="rId5"/>
                  <a:stretch>
                    <a:fillRect t="-3947" b="-1710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CDC42720-BF1E-F028-3274-537BB07178B8}"/>
                    </a:ext>
                  </a:extLst>
                </p:cNvPr>
                <p:cNvSpPr txBox="1"/>
                <p:nvPr/>
              </p:nvSpPr>
              <p:spPr>
                <a:xfrm>
                  <a:off x="2597098" y="4928452"/>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a:latin typeface="Cambria Math" panose="02040503050406030204" pitchFamily="18" charset="0"/>
                          </a:rPr>
                          <m:t>𝑔</m:t>
                        </m:r>
                        <m:r>
                          <a:rPr lang="pt-BR" sz="1400" i="1">
                            <a:latin typeface="Cambria Math" panose="02040503050406030204" pitchFamily="18" charset="0"/>
                          </a:rPr>
                          <m:t>(</m:t>
                        </m:r>
                        <m:r>
                          <a:rPr lang="pt-BR" sz="1400" b="1" i="1">
                            <a:latin typeface="Cambria Math" panose="02040503050406030204" pitchFamily="18" charset="0"/>
                          </a:rPr>
                          <m:t>𝒙</m:t>
                        </m:r>
                        <m:r>
                          <a:rPr lang="pt-BR" sz="1400" i="1">
                            <a:latin typeface="Cambria Math" panose="02040503050406030204" pitchFamily="18" charset="0"/>
                          </a:rPr>
                          <m:t>)</m:t>
                        </m:r>
                      </m:oMath>
                    </m:oMathPara>
                  </a14:m>
                  <a:endParaRPr lang="pt-BR" sz="1400" dirty="0"/>
                </a:p>
              </p:txBody>
            </p:sp>
          </mc:Choice>
          <mc:Fallback xmlns="">
            <p:sp>
              <p:nvSpPr>
                <p:cNvPr id="7" name="CaixaDeTexto 6">
                  <a:extLst>
                    <a:ext uri="{FF2B5EF4-FFF2-40B4-BE49-F238E27FC236}">
                      <a16:creationId xmlns:a16="http://schemas.microsoft.com/office/drawing/2014/main" id="{CDC42720-BF1E-F028-3274-537BB07178B8}"/>
                    </a:ext>
                  </a:extLst>
                </p:cNvPr>
                <p:cNvSpPr txBox="1">
                  <a:spLocks noRot="1" noChangeAspect="1" noMove="1" noResize="1" noEditPoints="1" noAdjustHandles="1" noChangeArrowheads="1" noChangeShapeType="1" noTextEdit="1"/>
                </p:cNvSpPr>
                <p:nvPr/>
              </p:nvSpPr>
              <p:spPr>
                <a:xfrm>
                  <a:off x="2597098" y="4928452"/>
                  <a:ext cx="1032387" cy="307777"/>
                </a:xfrm>
                <a:prstGeom prst="rect">
                  <a:avLst/>
                </a:prstGeom>
                <a:blipFill>
                  <a:blip r:embed="rId6"/>
                  <a:stretch>
                    <a:fillRect b="-80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8" name="CaixaDeTexto 7">
                  <a:extLst>
                    <a:ext uri="{FF2B5EF4-FFF2-40B4-BE49-F238E27FC236}">
                      <a16:creationId xmlns:a16="http://schemas.microsoft.com/office/drawing/2014/main" id="{0DF71D57-88CC-D41A-98C9-F5950AD2D133}"/>
                    </a:ext>
                  </a:extLst>
                </p:cNvPr>
                <p:cNvSpPr txBox="1"/>
                <p:nvPr/>
              </p:nvSpPr>
              <p:spPr>
                <a:xfrm rot="16200000">
                  <a:off x="753058" y="3449303"/>
                  <a:ext cx="1032387" cy="307777"/>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400" i="1" smtClean="0">
                            <a:latin typeface="Cambria Math" panose="02040503050406030204" pitchFamily="18" charset="0"/>
                          </a:rPr>
                          <m:t>𝑓</m:t>
                        </m:r>
                        <m:d>
                          <m:dPr>
                            <m:ctrlPr>
                              <a:rPr lang="pt-BR" sz="1400" i="1">
                                <a:latin typeface="Cambria Math" panose="02040503050406030204" pitchFamily="18" charset="0"/>
                              </a:rPr>
                            </m:ctrlPr>
                          </m:dPr>
                          <m:e>
                            <m:r>
                              <a:rPr lang="pt-BR" sz="1400" b="0" i="1" smtClean="0">
                                <a:latin typeface="Cambria Math" panose="02040503050406030204" pitchFamily="18" charset="0"/>
                              </a:rPr>
                              <m:t>𝑔</m:t>
                            </m:r>
                            <m:r>
                              <a:rPr lang="pt-BR" sz="1400" b="0" i="1" smtClean="0">
                                <a:latin typeface="Cambria Math" panose="02040503050406030204" pitchFamily="18" charset="0"/>
                              </a:rPr>
                              <m:t>(</m:t>
                            </m:r>
                            <m:r>
                              <a:rPr lang="pt-BR" sz="1400" b="1" i="1" smtClean="0">
                                <a:latin typeface="Cambria Math" panose="02040503050406030204" pitchFamily="18" charset="0"/>
                              </a:rPr>
                              <m:t>𝒙</m:t>
                            </m:r>
                            <m:r>
                              <a:rPr lang="pt-BR" sz="1400" b="0" i="1" smtClean="0">
                                <a:latin typeface="Cambria Math" panose="02040503050406030204" pitchFamily="18" charset="0"/>
                              </a:rPr>
                              <m:t>)</m:t>
                            </m:r>
                          </m:e>
                        </m:d>
                      </m:oMath>
                    </m:oMathPara>
                  </a14:m>
                  <a:endParaRPr lang="pt-BR" sz="1400" dirty="0"/>
                </a:p>
              </p:txBody>
            </p:sp>
          </mc:Choice>
          <mc:Fallback xmlns="">
            <p:sp>
              <p:nvSpPr>
                <p:cNvPr id="8" name="CaixaDeTexto 7">
                  <a:extLst>
                    <a:ext uri="{FF2B5EF4-FFF2-40B4-BE49-F238E27FC236}">
                      <a16:creationId xmlns:a16="http://schemas.microsoft.com/office/drawing/2014/main" id="{0DF71D57-88CC-D41A-98C9-F5950AD2D133}"/>
                    </a:ext>
                  </a:extLst>
                </p:cNvPr>
                <p:cNvSpPr txBox="1">
                  <a:spLocks noRot="1" noChangeAspect="1" noMove="1" noResize="1" noEditPoints="1" noAdjustHandles="1" noChangeArrowheads="1" noChangeShapeType="1" noTextEdit="1"/>
                </p:cNvSpPr>
                <p:nvPr/>
              </p:nvSpPr>
              <p:spPr>
                <a:xfrm rot="16200000">
                  <a:off x="753058" y="3449303"/>
                  <a:ext cx="1032387" cy="307777"/>
                </a:xfrm>
                <a:prstGeom prst="rect">
                  <a:avLst/>
                </a:prstGeom>
                <a:blipFill>
                  <a:blip r:embed="rId7"/>
                  <a:stretch>
                    <a:fillRect r="-8000"/>
                  </a:stretch>
                </a:blipFill>
              </p:spPr>
              <p:txBody>
                <a:bodyPr/>
                <a:lstStyle/>
                <a:p>
                  <a:r>
                    <a:rPr lang="pt-BR">
                      <a:noFill/>
                    </a:rPr>
                    <a:t> </a:t>
                  </a:r>
                </a:p>
              </p:txBody>
            </p:sp>
          </mc:Fallback>
        </mc:AlternateContent>
      </p:grpSp>
    </p:spTree>
    <p:extLst>
      <p:ext uri="{BB962C8B-B14F-4D97-AF65-F5344CB8AC3E}">
        <p14:creationId xmlns:p14="http://schemas.microsoft.com/office/powerpoint/2010/main" val="23589104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5142156" y="1825624"/>
                <a:ext cx="6859346" cy="5032375"/>
              </a:xfrm>
            </p:spPr>
            <p:txBody>
              <a:bodyPr>
                <a:normAutofit lnSpcReduction="10000"/>
              </a:bodyPr>
              <a:lstStyle/>
              <a:p>
                <a:r>
                  <a:rPr lang="pt-BR" dirty="0">
                    <a:solidFill>
                      <a:schemeClr val="tx1"/>
                    </a:solidFill>
                  </a:rPr>
                  <a:t>Suas</a:t>
                </a:r>
                <a:r>
                  <a:rPr lang="pt-BR" b="0" i="0" dirty="0">
                    <a:solidFill>
                      <a:schemeClr val="tx1"/>
                    </a:solidFill>
                    <a:effectLst/>
                  </a:rPr>
                  <a:t> principais </a:t>
                </a:r>
                <a:r>
                  <a:rPr lang="pt-BR" b="1" i="1" dirty="0">
                    <a:solidFill>
                      <a:srgbClr val="00B050"/>
                    </a:solidFill>
                    <a:effectLst/>
                  </a:rPr>
                  <a:t>vantagens</a:t>
                </a:r>
                <a:r>
                  <a:rPr lang="pt-BR" b="0" i="0" dirty="0">
                    <a:solidFill>
                      <a:schemeClr val="tx1"/>
                    </a:solidFill>
                    <a:effectLst/>
                  </a:rPr>
                  <a:t> são a sua </a:t>
                </a:r>
                <a:r>
                  <a:rPr lang="pt-BR" b="1" i="1" dirty="0">
                    <a:solidFill>
                      <a:srgbClr val="00B050"/>
                    </a:solidFill>
                    <a:effectLst/>
                  </a:rPr>
                  <a:t>simplicidade e eficiência computacional</a:t>
                </a:r>
                <a:r>
                  <a:rPr lang="pt-BR" dirty="0"/>
                  <a:t>.</a:t>
                </a:r>
              </a:p>
              <a:p>
                <a:pPr lvl="1">
                  <a:buFont typeface="Wingdings" panose="05000000000000000000" pitchFamily="2" charset="2"/>
                  <a:buChar char="§"/>
                </a:pPr>
                <a:r>
                  <a:rPr lang="pt-BR" dirty="0"/>
                  <a:t>Ela e sua derivada </a:t>
                </a:r>
                <a:r>
                  <a:rPr lang="pt-BR" b="1" i="1" dirty="0">
                    <a:solidFill>
                      <a:srgbClr val="0070C0"/>
                    </a:solidFill>
                  </a:rPr>
                  <a:t>são</a:t>
                </a:r>
                <a:r>
                  <a:rPr lang="pt-BR" b="1" i="1" dirty="0">
                    <a:solidFill>
                      <a:srgbClr val="0070C0"/>
                    </a:solidFill>
                    <a:effectLst/>
                  </a:rPr>
                  <a:t> mais </a:t>
                </a:r>
                <a:r>
                  <a:rPr lang="pt-BR" b="1" i="1" dirty="0">
                    <a:solidFill>
                      <a:srgbClr val="0070C0"/>
                    </a:solidFill>
                  </a:rPr>
                  <a:t>rápidas de se calcular </a:t>
                </a:r>
                <a:r>
                  <a:rPr lang="pt-BR" dirty="0"/>
                  <a:t>do que as funções logística e tangente hiperbólica.</a:t>
                </a:r>
                <a:endParaRPr lang="pt-BR" b="0" i="0" dirty="0">
                  <a:effectLst/>
                </a:endParaRPr>
              </a:p>
              <a:p>
                <a:r>
                  <a:rPr lang="pt-BR" dirty="0"/>
                  <a:t>Além disso, a</a:t>
                </a:r>
                <a:r>
                  <a:rPr lang="pt-BR" b="0" i="0" dirty="0">
                    <a:effectLst/>
                  </a:rPr>
                  <a:t>juda a </a:t>
                </a:r>
                <a:r>
                  <a:rPr lang="pt-BR" b="1" i="1" dirty="0">
                    <a:solidFill>
                      <a:srgbClr val="00B050"/>
                    </a:solidFill>
                    <a:effectLst/>
                  </a:rPr>
                  <a:t>minimizar o problema do desaparecimento de gradiente</a:t>
                </a:r>
                <a:r>
                  <a:rPr lang="pt-BR" b="0" i="0" dirty="0">
                    <a:effectLst/>
                  </a:rPr>
                  <a:t>, pois sua derivada é igual a 1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&gt;0</m:t>
                    </m:r>
                  </m:oMath>
                </a14:m>
                <a:r>
                  <a:rPr lang="pt-BR" b="0" i="0" dirty="0">
                    <a:effectLst/>
                  </a:rPr>
                  <a:t>.</a:t>
                </a:r>
              </a:p>
              <a:p>
                <a:r>
                  <a:rPr lang="pt-BR" dirty="0"/>
                  <a:t>Sua derivada é dada por</a:t>
                </a:r>
              </a:p>
              <a:p>
                <a:pPr marL="0" indent="0" algn="ctr">
                  <a:buNone/>
                </a:pPr>
                <a14:m>
                  <m:oMathPara xmlns:m="http://schemas.openxmlformats.org/officeDocument/2006/math">
                    <m:oMathParaPr>
                      <m:jc m:val="centerGroup"/>
                    </m:oMathParaPr>
                    <m:oMath xmlns:m="http://schemas.openxmlformats.org/officeDocument/2006/math">
                      <m:f>
                        <m:fPr>
                          <m:ctrlPr>
                            <a:rPr lang="pt-BR" i="1">
                              <a:latin typeface="Cambria Math" panose="02040503050406030204" pitchFamily="18" charset="0"/>
                            </a:rPr>
                          </m:ctrlPr>
                        </m:fPr>
                        <m:num>
                          <m:r>
                            <a:rPr lang="pt-BR" i="1">
                              <a:latin typeface="Cambria Math" panose="02040503050406030204" pitchFamily="18" charset="0"/>
                            </a:rPr>
                            <m:t>𝑑</m:t>
                          </m:r>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𝑑</m:t>
                          </m:r>
                          <m:r>
                            <a:rPr lang="pt-BR" i="1" smtClean="0">
                              <a:latin typeface="Cambria Math" panose="02040503050406030204" pitchFamily="18" charset="0"/>
                            </a:rPr>
                            <m:t>𝑓</m:t>
                          </m:r>
                          <m:d>
                            <m:dPr>
                              <m:ctrlPr>
                                <a:rPr lang="pt-BR" i="1" smtClean="0">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e>
                          </m:d>
                        </m:num>
                        <m:den>
                          <m:r>
                            <a:rPr lang="pt-BR" i="1">
                              <a:latin typeface="Cambria Math" panose="02040503050406030204" pitchFamily="18" charset="0"/>
                            </a:rPr>
                            <m:t>𝑑𝑔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den>
                      </m:f>
                      <m:r>
                        <a:rPr lang="pt-BR" i="1">
                          <a:latin typeface="Cambria Math" panose="02040503050406030204" pitchFamily="18" charset="0"/>
                        </a:rPr>
                        <m:t>=</m:t>
                      </m:r>
                      <m:d>
                        <m:dPr>
                          <m:begChr m:val="{"/>
                          <m:endChr m:val=""/>
                          <m:ctrlPr>
                            <a:rPr lang="pt-BR" i="1">
                              <a:latin typeface="Cambria Math" panose="02040503050406030204" pitchFamily="18" charset="0"/>
                            </a:rPr>
                          </m:ctrlPr>
                        </m:dPr>
                        <m:e>
                          <m:eqArr>
                            <m:eqArrPr>
                              <m:ctrlPr>
                                <a:rPr lang="pt-BR" i="1">
                                  <a:latin typeface="Cambria Math" panose="02040503050406030204" pitchFamily="18" charset="0"/>
                                </a:rPr>
                              </m:ctrlPr>
                            </m:eqArrPr>
                            <m:e>
                              <m:r>
                                <a:rPr lang="pt-BR" i="1">
                                  <a:latin typeface="Cambria Math" panose="02040503050406030204" pitchFamily="18" charset="0"/>
                                </a:rPr>
                                <m:t>0, 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&lt;0</m:t>
                              </m:r>
                            </m:e>
                            <m:e>
                              <m:r>
                                <a:rPr lang="pt-BR" i="1">
                                  <a:latin typeface="Cambria Math" panose="02040503050406030204" pitchFamily="18" charset="0"/>
                                </a:rPr>
                                <m:t>1,</m:t>
                              </m:r>
                              <m:r>
                                <a:rPr lang="pt-BR" b="0" i="0" smtClean="0">
                                  <a:latin typeface="Cambria Math" panose="02040503050406030204" pitchFamily="18" charset="0"/>
                                </a:rPr>
                                <m:t> </m:t>
                              </m:r>
                              <m:r>
                                <m:rPr>
                                  <m:sty m:val="p"/>
                                </m:rPr>
                                <a:rPr lang="pt-BR">
                                  <a:latin typeface="Cambria Math" panose="02040503050406030204" pitchFamily="18" charset="0"/>
                                </a:rPr>
                                <m:t>se</m:t>
                              </m:r>
                              <m:r>
                                <a:rPr lang="pt-BR" b="0" i="0" smtClean="0">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m:rPr>
                                  <m:nor/>
                                </m:rPr>
                                <a:rPr lang="pt-BR" dirty="0"/>
                                <m:t> </m:t>
                              </m:r>
                              <m:r>
                                <a:rPr lang="pt-BR" i="1">
                                  <a:latin typeface="Cambria Math" panose="02040503050406030204" pitchFamily="18" charset="0"/>
                                </a:rPr>
                                <m:t>&gt;0</m:t>
                              </m:r>
                            </m:e>
                          </m:eqArr>
                        </m:e>
                      </m:d>
                      <m:r>
                        <a:rPr lang="pt-BR" b="0" i="0" smtClean="0">
                          <a:latin typeface="Cambria Math" panose="02040503050406030204" pitchFamily="18" charset="0"/>
                        </a:rPr>
                        <m:t>.</m:t>
                      </m:r>
                    </m:oMath>
                  </m:oMathPara>
                </a14:m>
                <a:endParaRPr lang="pt-BR" b="0" dirty="0"/>
              </a:p>
              <a:p>
                <a:r>
                  <a:rPr lang="pt-BR" dirty="0"/>
                  <a:t>A derivada é indeterminada para </a:t>
                </a:r>
                <a14:m>
                  <m:oMath xmlns:m="http://schemas.openxmlformats.org/officeDocument/2006/math">
                    <m:r>
                      <a:rPr lang="pt-BR" i="1" smtClean="0">
                        <a:latin typeface="Cambria Math" panose="02040503050406030204" pitchFamily="18" charset="0"/>
                      </a:rPr>
                      <m:t>𝑔</m:t>
                    </m:r>
                    <m:d>
                      <m:dPr>
                        <m:ctrlPr>
                          <a:rPr lang="pt-BR" i="1" smtClean="0">
                            <a:latin typeface="Cambria Math" panose="02040503050406030204" pitchFamily="18" charset="0"/>
                          </a:rPr>
                        </m:ctrlPr>
                      </m:dPr>
                      <m:e>
                        <m:r>
                          <a:rPr lang="pt-BR" b="1" i="1">
                            <a:latin typeface="Cambria Math" panose="02040503050406030204" pitchFamily="18" charset="0"/>
                          </a:rPr>
                          <m:t>𝒙</m:t>
                        </m:r>
                      </m:e>
                    </m:d>
                    <m:r>
                      <a:rPr lang="pt-BR" b="0" i="1" smtClean="0">
                        <a:latin typeface="Cambria Math" panose="02040503050406030204" pitchFamily="18" charset="0"/>
                      </a:rPr>
                      <m:t>=0</m:t>
                    </m:r>
                  </m:oMath>
                </a14:m>
                <a:r>
                  <a:rPr lang="pt-BR" dirty="0"/>
                  <a:t>. </a:t>
                </a:r>
                <a:endParaRPr lang="pt-BR" b="0" i="0" dirty="0">
                  <a:effectLst/>
                </a:endParaRPr>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5142156" y="1825624"/>
                <a:ext cx="6859346" cy="5032375"/>
              </a:xfrm>
              <a:blipFill>
                <a:blip r:embed="rId3"/>
                <a:stretch>
                  <a:fillRect l="-1600" t="-2663" r="-889"/>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3C8C2B4F-0E30-4DE9-7C7F-04857DE425BF}"/>
              </a:ext>
            </a:extLst>
          </p:cNvPr>
          <p:cNvPicPr>
            <a:picLocks noChangeAspect="1"/>
          </p:cNvPicPr>
          <p:nvPr/>
        </p:nvPicPr>
        <p:blipFill rotWithShape="1">
          <a:blip r:embed="rId4"/>
          <a:srcRect l="4832" t="5799" r="8612"/>
          <a:stretch/>
        </p:blipFill>
        <p:spPr>
          <a:xfrm>
            <a:off x="935916" y="2686239"/>
            <a:ext cx="3492558" cy="2850764"/>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4E689C38-6BCF-BE04-D0CC-329E7D8B8582}"/>
                  </a:ext>
                </a:extLst>
              </p:cNvPr>
              <p:cNvSpPr txBox="1"/>
              <p:nvPr/>
            </p:nvSpPr>
            <p:spPr>
              <a:xfrm>
                <a:off x="2311232" y="5345529"/>
                <a:ext cx="1032387" cy="276999"/>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oMath>
                  </m:oMathPara>
                </a14:m>
                <a:endParaRPr lang="pt-BR" sz="1200" dirty="0"/>
              </a:p>
            </p:txBody>
          </p:sp>
        </mc:Choice>
        <mc:Fallback xmlns="">
          <p:sp>
            <p:nvSpPr>
              <p:cNvPr id="10" name="CaixaDeTexto 9">
                <a:extLst>
                  <a:ext uri="{FF2B5EF4-FFF2-40B4-BE49-F238E27FC236}">
                    <a16:creationId xmlns:a16="http://schemas.microsoft.com/office/drawing/2014/main" id="{4E689C38-6BCF-BE04-D0CC-329E7D8B8582}"/>
                  </a:ext>
                </a:extLst>
              </p:cNvPr>
              <p:cNvSpPr txBox="1">
                <a:spLocks noRot="1" noChangeAspect="1" noMove="1" noResize="1" noEditPoints="1" noAdjustHandles="1" noChangeArrowheads="1" noChangeShapeType="1" noTextEdit="1"/>
              </p:cNvSpPr>
              <p:nvPr/>
            </p:nvSpPr>
            <p:spPr>
              <a:xfrm>
                <a:off x="2311232" y="5345529"/>
                <a:ext cx="1032387"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80ED1133-791C-EB74-9BED-C91A11BC44AC}"/>
                  </a:ext>
                </a:extLst>
              </p:cNvPr>
              <p:cNvSpPr txBox="1"/>
              <p:nvPr/>
            </p:nvSpPr>
            <p:spPr>
              <a:xfrm rot="16200000">
                <a:off x="356656" y="3670711"/>
                <a:ext cx="963088" cy="483466"/>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200" i="1" smtClean="0">
                              <a:latin typeface="Cambria Math" panose="02040503050406030204" pitchFamily="18" charset="0"/>
                            </a:rPr>
                          </m:ctrlPr>
                        </m:fPr>
                        <m:num>
                          <m:r>
                            <a:rPr lang="pt-BR" sz="1200" i="1">
                              <a:latin typeface="Cambria Math" panose="02040503050406030204" pitchFamily="18" charset="0"/>
                            </a:rPr>
                            <m:t>𝜕</m:t>
                          </m:r>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r>
                            <m:rPr>
                              <m:nor/>
                            </m:rPr>
                            <a:rPr lang="pt-BR" sz="1200" dirty="0"/>
                            <m:t> </m:t>
                          </m:r>
                        </m:num>
                        <m:den>
                          <m:r>
                            <a:rPr lang="pt-BR" sz="1200" i="1">
                              <a:latin typeface="Cambria Math" panose="02040503050406030204" pitchFamily="18" charset="0"/>
                            </a:rPr>
                            <m:t>𝜕</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den>
                      </m:f>
                    </m:oMath>
                  </m:oMathPara>
                </a14:m>
                <a:endParaRPr lang="pt-BR" sz="1200" dirty="0"/>
              </a:p>
            </p:txBody>
          </p:sp>
        </mc:Choice>
        <mc:Fallback xmlns="">
          <p:sp>
            <p:nvSpPr>
              <p:cNvPr id="11" name="CaixaDeTexto 10">
                <a:extLst>
                  <a:ext uri="{FF2B5EF4-FFF2-40B4-BE49-F238E27FC236}">
                    <a16:creationId xmlns:a16="http://schemas.microsoft.com/office/drawing/2014/main" id="{80ED1133-791C-EB74-9BED-C91A11BC44AC}"/>
                  </a:ext>
                </a:extLst>
              </p:cNvPr>
              <p:cNvSpPr txBox="1">
                <a:spLocks noRot="1" noChangeAspect="1" noMove="1" noResize="1" noEditPoints="1" noAdjustHandles="1" noChangeArrowheads="1" noChangeShapeType="1" noTextEdit="1"/>
              </p:cNvSpPr>
              <p:nvPr/>
            </p:nvSpPr>
            <p:spPr>
              <a:xfrm rot="16200000">
                <a:off x="356656" y="3670711"/>
                <a:ext cx="963088" cy="483466"/>
              </a:xfrm>
              <a:prstGeom prst="rect">
                <a:avLst/>
              </a:prstGeom>
              <a:blipFill>
                <a:blip r:embed="rId6"/>
                <a:stretch>
                  <a:fillRect r="-6329"/>
                </a:stretch>
              </a:blipFill>
            </p:spPr>
            <p:txBody>
              <a:bodyPr/>
              <a:lstStyle/>
              <a:p>
                <a:r>
                  <a:rPr lang="pt-BR">
                    <a:noFill/>
                  </a:rPr>
                  <a:t> </a:t>
                </a:r>
              </a:p>
            </p:txBody>
          </p:sp>
        </mc:Fallback>
      </mc:AlternateContent>
      <p:sp>
        <p:nvSpPr>
          <p:cNvPr id="16" name="Rectangle 5">
            <a:extLst>
              <a:ext uri="{FF2B5EF4-FFF2-40B4-BE49-F238E27FC236}">
                <a16:creationId xmlns:a16="http://schemas.microsoft.com/office/drawing/2014/main" id="{222B6A0C-7A1D-DD01-F4B1-51B74E10B344}"/>
              </a:ext>
            </a:extLst>
          </p:cNvPr>
          <p:cNvSpPr/>
          <p:nvPr/>
        </p:nvSpPr>
        <p:spPr>
          <a:xfrm>
            <a:off x="1140313" y="2379959"/>
            <a:ext cx="3374226" cy="338554"/>
          </a:xfrm>
          <a:prstGeom prst="rect">
            <a:avLst/>
          </a:prstGeom>
        </p:spPr>
        <p:txBody>
          <a:bodyPr wrap="square">
            <a:spAutoFit/>
          </a:bodyPr>
          <a:lstStyle/>
          <a:p>
            <a:pPr algn="ctr"/>
            <a:r>
              <a:rPr lang="pt-BR" sz="1600" dirty="0"/>
              <a:t>Derivada da função retificadora</a:t>
            </a:r>
          </a:p>
        </p:txBody>
      </p:sp>
    </p:spTree>
    <p:extLst>
      <p:ext uri="{BB962C8B-B14F-4D97-AF65-F5344CB8AC3E}">
        <p14:creationId xmlns:p14="http://schemas.microsoft.com/office/powerpoint/2010/main" val="178674213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Função de ativação retificadora</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4933741" y="1825624"/>
                <a:ext cx="7067761" cy="5032375"/>
              </a:xfrm>
            </p:spPr>
            <p:txBody>
              <a:bodyPr>
                <a:normAutofit/>
              </a:bodyPr>
              <a:lstStyle/>
              <a:p>
                <a:r>
                  <a:rPr lang="pt-BR" b="0" i="0" dirty="0">
                    <a:effectLst/>
                  </a:rPr>
                  <a:t>Uma desvantagem é que ela causar o problema </a:t>
                </a:r>
                <a:r>
                  <a:rPr lang="pt-BR" dirty="0"/>
                  <a:t>conhecido como</a:t>
                </a:r>
                <a:r>
                  <a:rPr lang="pt-BR" b="0" i="0" dirty="0">
                    <a:effectLst/>
                  </a:rPr>
                  <a:t> </a:t>
                </a:r>
                <a:r>
                  <a:rPr lang="pt-BR" b="1" i="1" dirty="0" err="1">
                    <a:solidFill>
                      <a:srgbClr val="7030A0"/>
                    </a:solidFill>
                    <a:effectLst/>
                  </a:rPr>
                  <a:t>ReLU</a:t>
                </a:r>
                <a:r>
                  <a:rPr lang="pt-BR" b="1" i="1" dirty="0">
                    <a:solidFill>
                      <a:srgbClr val="7030A0"/>
                    </a:solidFill>
                    <a:effectLst/>
                  </a:rPr>
                  <a:t> agonizante</a:t>
                </a:r>
                <a:r>
                  <a:rPr lang="pt-BR" b="0" i="0" dirty="0">
                    <a:effectLst/>
                  </a:rPr>
                  <a:t>.</a:t>
                </a:r>
              </a:p>
              <a:p>
                <a:r>
                  <a:rPr lang="pt-BR" b="0" i="0" dirty="0">
                    <a:effectLst/>
                  </a:rPr>
                  <a:t>Esse </a:t>
                </a:r>
                <a:r>
                  <a:rPr lang="pt-BR" b="1" i="1" dirty="0">
                    <a:solidFill>
                      <a:srgbClr val="00B050"/>
                    </a:solidFill>
                    <a:effectLst/>
                  </a:rPr>
                  <a:t>problema ocorre durante o treinamento </a:t>
                </a:r>
                <a:r>
                  <a:rPr lang="pt-BR" b="0" i="0" dirty="0">
                    <a:effectLst/>
                  </a:rPr>
                  <a:t>da rede, quando </a:t>
                </a:r>
                <a:r>
                  <a:rPr lang="pt-BR" dirty="0"/>
                  <a:t>a ativação do nó, </a:t>
                </a:r>
                <a14:m>
                  <m:oMath xmlns:m="http://schemas.openxmlformats.org/officeDocument/2006/math">
                    <m:r>
                      <a:rPr lang="pt-BR" sz="2800" i="1" smtClean="0">
                        <a:latin typeface="Cambria Math" panose="02040503050406030204" pitchFamily="18" charset="0"/>
                      </a:rPr>
                      <m:t>𝑔</m:t>
                    </m:r>
                    <m:d>
                      <m:dPr>
                        <m:ctrlPr>
                          <a:rPr lang="pt-BR" sz="2800" i="1" smtClean="0">
                            <a:latin typeface="Cambria Math" panose="02040503050406030204" pitchFamily="18" charset="0"/>
                          </a:rPr>
                        </m:ctrlPr>
                      </m:dPr>
                      <m:e>
                        <m:r>
                          <a:rPr lang="pt-BR" sz="2800" b="1" i="1">
                            <a:latin typeface="Cambria Math" panose="02040503050406030204" pitchFamily="18" charset="0"/>
                          </a:rPr>
                          <m:t>𝒙</m:t>
                        </m:r>
                      </m:e>
                    </m:d>
                  </m:oMath>
                </a14:m>
                <a:r>
                  <a:rPr lang="pt-BR" dirty="0"/>
                  <a:t>, é </a:t>
                </a:r>
                <a:r>
                  <a:rPr lang="pt-BR" b="1" i="1" dirty="0">
                    <a:solidFill>
                      <a:srgbClr val="7030A0"/>
                    </a:solidFill>
                  </a:rPr>
                  <a:t>negativa</a:t>
                </a:r>
                <a:r>
                  <a:rPr lang="pt-BR" dirty="0"/>
                  <a:t>.</a:t>
                </a:r>
              </a:p>
              <a:p>
                <a:r>
                  <a:rPr lang="pt-BR" dirty="0"/>
                  <a:t>Isso faz com que sua </a:t>
                </a:r>
                <a:r>
                  <a:rPr lang="pt-BR" b="1" i="1" dirty="0">
                    <a:solidFill>
                      <a:srgbClr val="7030A0"/>
                    </a:solidFill>
                  </a:rPr>
                  <a:t>saída e</a:t>
                </a:r>
                <a:r>
                  <a:rPr lang="pt-BR" dirty="0"/>
                  <a:t>, consequentemente, a </a:t>
                </a:r>
                <a:r>
                  <a:rPr lang="pt-BR" b="1" i="1" dirty="0">
                    <a:solidFill>
                      <a:srgbClr val="7030A0"/>
                    </a:solidFill>
                  </a:rPr>
                  <a:t>derivada parcial da função de ativação sejam iguais a 0</a:t>
                </a:r>
                <a:r>
                  <a:rPr lang="pt-BR" dirty="0"/>
                  <a:t>.</a:t>
                </a:r>
              </a:p>
              <a:p>
                <a:r>
                  <a:rPr lang="pt-BR" dirty="0">
                    <a:effectLst/>
                  </a:rPr>
                  <a:t>Quando isso ocorre, o </a:t>
                </a:r>
                <a:r>
                  <a:rPr lang="pt-BR" b="1" i="1" dirty="0">
                    <a:solidFill>
                      <a:srgbClr val="7030A0"/>
                    </a:solidFill>
                    <a:effectLst/>
                  </a:rPr>
                  <a:t>nó não tem seus pesos atualizados</a:t>
                </a:r>
                <a:r>
                  <a:rPr lang="pt-BR" dirty="0">
                    <a:effectLst/>
                  </a:rPr>
                  <a:t> durante o treinamento, </a:t>
                </a:r>
                <a:r>
                  <a:rPr lang="pt-BR" b="1" i="1" dirty="0">
                    <a:solidFill>
                      <a:srgbClr val="002060"/>
                    </a:solidFill>
                    <a:effectLst/>
                  </a:rPr>
                  <a:t>permanecendo </a:t>
                </a:r>
                <a:r>
                  <a:rPr lang="pt-BR" b="1" i="1" dirty="0">
                    <a:solidFill>
                      <a:srgbClr val="002060"/>
                    </a:solidFill>
                  </a:rPr>
                  <a:t>inalterados</a:t>
                </a:r>
                <a:r>
                  <a:rPr lang="pt-BR" b="0" i="0" dirty="0">
                    <a:effectLst/>
                  </a:rPr>
                  <a:t>.</a:t>
                </a:r>
              </a:p>
            </p:txBody>
          </p:sp>
        </mc:Choice>
        <mc:Fallback xmlns="">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4933741" y="1825624"/>
                <a:ext cx="7067761" cy="5032375"/>
              </a:xfrm>
              <a:blipFill>
                <a:blip r:embed="rId3"/>
                <a:stretch>
                  <a:fillRect l="-1552" t="-1937" r="-1983"/>
                </a:stretch>
              </a:blipFill>
            </p:spPr>
            <p:txBody>
              <a:bodyPr/>
              <a:lstStyle/>
              <a:p>
                <a:r>
                  <a:rPr lang="pt-BR">
                    <a:noFill/>
                  </a:rPr>
                  <a:t> </a:t>
                </a:r>
              </a:p>
            </p:txBody>
          </p:sp>
        </mc:Fallback>
      </mc:AlternateContent>
      <p:pic>
        <p:nvPicPr>
          <p:cNvPr id="4" name="Imagem 3">
            <a:extLst>
              <a:ext uri="{FF2B5EF4-FFF2-40B4-BE49-F238E27FC236}">
                <a16:creationId xmlns:a16="http://schemas.microsoft.com/office/drawing/2014/main" id="{96ECAEDE-8070-9B44-26C9-52D815BFED42}"/>
              </a:ext>
            </a:extLst>
          </p:cNvPr>
          <p:cNvPicPr>
            <a:picLocks noChangeAspect="1"/>
          </p:cNvPicPr>
          <p:nvPr/>
        </p:nvPicPr>
        <p:blipFill rotWithShape="1">
          <a:blip r:embed="rId4"/>
          <a:srcRect l="5002" t="6467" r="8442" b="1020"/>
          <a:stretch/>
        </p:blipFill>
        <p:spPr>
          <a:xfrm>
            <a:off x="1770497" y="1942323"/>
            <a:ext cx="2512197" cy="2013784"/>
          </a:xfrm>
          <a:prstGeom prst="rect">
            <a:avLst/>
          </a:prstGeom>
        </p:spPr>
      </p:pic>
      <mc:AlternateContent xmlns:mc="http://schemas.openxmlformats.org/markup-compatibility/2006" xmlns:a14="http://schemas.microsoft.com/office/drawing/2010/main">
        <mc:Choice Requires="a14">
          <p:sp>
            <p:nvSpPr>
              <p:cNvPr id="5" name="CaixaDeTexto 4">
                <a:extLst>
                  <a:ext uri="{FF2B5EF4-FFF2-40B4-BE49-F238E27FC236}">
                    <a16:creationId xmlns:a16="http://schemas.microsoft.com/office/drawing/2014/main" id="{5712CB71-5F2C-4AA7-C445-78041D010827}"/>
                  </a:ext>
                </a:extLst>
              </p:cNvPr>
              <p:cNvSpPr txBox="1"/>
              <p:nvPr/>
            </p:nvSpPr>
            <p:spPr>
              <a:xfrm>
                <a:off x="2138844" y="2071205"/>
                <a:ext cx="1834540" cy="27699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pt-BR" sz="1200" i="1">
                          <a:latin typeface="Cambria Math" panose="02040503050406030204" pitchFamily="18" charset="0"/>
                        </a:rPr>
                        <m:t>𝑓</m:t>
                      </m:r>
                      <m:d>
                        <m:dPr>
                          <m:ctrlPr>
                            <a:rPr lang="pt-BR" sz="1200" i="1">
                              <a:latin typeface="Cambria Math" panose="02040503050406030204" pitchFamily="18" charset="0"/>
                            </a:rPr>
                          </m:ctrlPr>
                        </m:dPr>
                        <m:e>
                          <m:r>
                            <a:rPr lang="pt-BR" sz="1200" b="0" i="1" smtClean="0">
                              <a:latin typeface="Cambria Math" panose="02040503050406030204" pitchFamily="18" charset="0"/>
                            </a:rPr>
                            <m:t>𝑔</m:t>
                          </m:r>
                          <m:r>
                            <a:rPr lang="pt-BR" sz="1200" b="0" i="1" smtClean="0">
                              <a:latin typeface="Cambria Math" panose="02040503050406030204" pitchFamily="18" charset="0"/>
                            </a:rPr>
                            <m:t>(</m:t>
                          </m:r>
                          <m:r>
                            <a:rPr lang="pt-BR" sz="1200" b="1" i="1" smtClean="0">
                              <a:latin typeface="Cambria Math" panose="02040503050406030204" pitchFamily="18" charset="0"/>
                            </a:rPr>
                            <m:t>𝒙</m:t>
                          </m:r>
                          <m:r>
                            <a:rPr lang="pt-BR" sz="1200" b="0" i="1" smtClean="0">
                              <a:latin typeface="Cambria Math" panose="02040503050406030204" pitchFamily="18" charset="0"/>
                            </a:rPr>
                            <m:t>)</m:t>
                          </m:r>
                        </m:e>
                      </m:d>
                      <m:r>
                        <a:rPr lang="pt-BR" sz="1200" i="1">
                          <a:latin typeface="Cambria Math" panose="02040503050406030204" pitchFamily="18" charset="0"/>
                        </a:rPr>
                        <m:t>=</m:t>
                      </m:r>
                      <m:r>
                        <m:rPr>
                          <m:sty m:val="p"/>
                        </m:rPr>
                        <a:rPr lang="pt-BR" sz="1200">
                          <a:latin typeface="Cambria Math" panose="02040503050406030204" pitchFamily="18" charset="0"/>
                        </a:rPr>
                        <m:t>max</m:t>
                      </m:r>
                      <m:d>
                        <m:dPr>
                          <m:ctrlPr>
                            <a:rPr lang="pt-BR" sz="1200" i="1">
                              <a:latin typeface="Cambria Math" panose="02040503050406030204" pitchFamily="18" charset="0"/>
                            </a:rPr>
                          </m:ctrlPr>
                        </m:dPr>
                        <m:e>
                          <m:r>
                            <a:rPr lang="pt-BR" sz="1200" i="1">
                              <a:latin typeface="Cambria Math" panose="02040503050406030204" pitchFamily="18" charset="0"/>
                            </a:rPr>
                            <m:t>0,</m:t>
                          </m:r>
                          <m:r>
                            <a:rPr lang="pt-BR" sz="1200" i="1">
                              <a:latin typeface="Cambria Math" panose="02040503050406030204" pitchFamily="18" charset="0"/>
                            </a:rPr>
                            <m:t>𝑔</m:t>
                          </m:r>
                          <m:r>
                            <a:rPr lang="pt-BR" sz="1200" i="1">
                              <a:latin typeface="Cambria Math" panose="02040503050406030204" pitchFamily="18" charset="0"/>
                            </a:rPr>
                            <m:t>(</m:t>
                          </m:r>
                          <m:r>
                            <a:rPr lang="pt-BR" sz="1200" b="1" i="1">
                              <a:latin typeface="Cambria Math" panose="02040503050406030204" pitchFamily="18" charset="0"/>
                            </a:rPr>
                            <m:t>𝒙</m:t>
                          </m:r>
                          <m:r>
                            <a:rPr lang="pt-BR" sz="1200" i="1">
                              <a:latin typeface="Cambria Math" panose="02040503050406030204" pitchFamily="18" charset="0"/>
                            </a:rPr>
                            <m:t>)</m:t>
                          </m:r>
                        </m:e>
                      </m:d>
                    </m:oMath>
                  </m:oMathPara>
                </a14:m>
                <a:endParaRPr lang="pt-BR" sz="1200" dirty="0"/>
              </a:p>
            </p:txBody>
          </p:sp>
        </mc:Choice>
        <mc:Fallback xmlns="">
          <p:sp>
            <p:nvSpPr>
              <p:cNvPr id="5" name="CaixaDeTexto 4">
                <a:extLst>
                  <a:ext uri="{FF2B5EF4-FFF2-40B4-BE49-F238E27FC236}">
                    <a16:creationId xmlns:a16="http://schemas.microsoft.com/office/drawing/2014/main" id="{5712CB71-5F2C-4AA7-C445-78041D010827}"/>
                  </a:ext>
                </a:extLst>
              </p:cNvPr>
              <p:cNvSpPr txBox="1">
                <a:spLocks noRot="1" noChangeAspect="1" noMove="1" noResize="1" noEditPoints="1" noAdjustHandles="1" noChangeArrowheads="1" noChangeShapeType="1" noTextEdit="1"/>
              </p:cNvSpPr>
              <p:nvPr/>
            </p:nvSpPr>
            <p:spPr>
              <a:xfrm>
                <a:off x="2138844" y="2071205"/>
                <a:ext cx="1834540" cy="276999"/>
              </a:xfrm>
              <a:prstGeom prst="rect">
                <a:avLst/>
              </a:prstGeom>
              <a:blipFill>
                <a:blip r:embed="rId5"/>
                <a:stretch>
                  <a:fillRect b="-8889"/>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7" name="CaixaDeTexto 6">
                <a:extLst>
                  <a:ext uri="{FF2B5EF4-FFF2-40B4-BE49-F238E27FC236}">
                    <a16:creationId xmlns:a16="http://schemas.microsoft.com/office/drawing/2014/main" id="{39646284-D717-CCFF-C733-4613ED4C2067}"/>
                  </a:ext>
                </a:extLst>
              </p:cNvPr>
              <p:cNvSpPr txBox="1"/>
              <p:nvPr/>
            </p:nvSpPr>
            <p:spPr>
              <a:xfrm rot="16200000">
                <a:off x="1248776" y="2699592"/>
                <a:ext cx="963088"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smtClean="0">
                          <a:latin typeface="Cambria Math" panose="02040503050406030204" pitchFamily="18" charset="0"/>
                        </a:rPr>
                        <m:t>𝑓</m:t>
                      </m:r>
                      <m:d>
                        <m:dPr>
                          <m:ctrlPr>
                            <a:rPr lang="pt-BR" sz="1100" i="1">
                              <a:latin typeface="Cambria Math" panose="02040503050406030204" pitchFamily="18" charset="0"/>
                            </a:rPr>
                          </m:ctrlPr>
                        </m:dPr>
                        <m:e>
                          <m:r>
                            <a:rPr lang="pt-BR" sz="1100" b="0" i="1" smtClean="0">
                              <a:latin typeface="Cambria Math" panose="02040503050406030204" pitchFamily="18" charset="0"/>
                            </a:rPr>
                            <m:t>𝑔</m:t>
                          </m:r>
                          <m:r>
                            <a:rPr lang="pt-BR" sz="1100" b="0" i="1" smtClean="0">
                              <a:latin typeface="Cambria Math" panose="02040503050406030204" pitchFamily="18" charset="0"/>
                            </a:rPr>
                            <m:t>(</m:t>
                          </m:r>
                          <m:r>
                            <a:rPr lang="pt-BR" sz="1100" b="1" i="1" smtClean="0">
                              <a:latin typeface="Cambria Math" panose="02040503050406030204" pitchFamily="18" charset="0"/>
                            </a:rPr>
                            <m:t>𝒙</m:t>
                          </m:r>
                          <m:r>
                            <a:rPr lang="pt-BR" sz="1100" b="0" i="1" smtClean="0">
                              <a:latin typeface="Cambria Math" panose="02040503050406030204" pitchFamily="18" charset="0"/>
                            </a:rPr>
                            <m:t>)</m:t>
                          </m:r>
                        </m:e>
                      </m:d>
                    </m:oMath>
                  </m:oMathPara>
                </a14:m>
                <a:endParaRPr lang="pt-BR" sz="1100" dirty="0"/>
              </a:p>
            </p:txBody>
          </p:sp>
        </mc:Choice>
        <mc:Fallback xmlns="">
          <p:sp>
            <p:nvSpPr>
              <p:cNvPr id="7" name="CaixaDeTexto 6">
                <a:extLst>
                  <a:ext uri="{FF2B5EF4-FFF2-40B4-BE49-F238E27FC236}">
                    <a16:creationId xmlns:a16="http://schemas.microsoft.com/office/drawing/2014/main" id="{39646284-D717-CCFF-C733-4613ED4C2067}"/>
                  </a:ext>
                </a:extLst>
              </p:cNvPr>
              <p:cNvSpPr txBox="1">
                <a:spLocks noRot="1" noChangeAspect="1" noMove="1" noResize="1" noEditPoints="1" noAdjustHandles="1" noChangeArrowheads="1" noChangeShapeType="1" noTextEdit="1"/>
              </p:cNvSpPr>
              <p:nvPr/>
            </p:nvSpPr>
            <p:spPr>
              <a:xfrm rot="16200000">
                <a:off x="1248776" y="2699592"/>
                <a:ext cx="963088" cy="261610"/>
              </a:xfrm>
              <a:prstGeom prst="rect">
                <a:avLst/>
              </a:prstGeom>
              <a:blipFill>
                <a:blip r:embed="rId6"/>
                <a:stretch>
                  <a:fillRect r="-697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6" name="CaixaDeTexto 5">
                <a:extLst>
                  <a:ext uri="{FF2B5EF4-FFF2-40B4-BE49-F238E27FC236}">
                    <a16:creationId xmlns:a16="http://schemas.microsoft.com/office/drawing/2014/main" id="{0D10596A-3E18-4D4A-6415-9CDBEC4E9929}"/>
                  </a:ext>
                </a:extLst>
              </p:cNvPr>
              <p:cNvSpPr txBox="1"/>
              <p:nvPr/>
            </p:nvSpPr>
            <p:spPr>
              <a:xfrm>
                <a:off x="2610414" y="3862861"/>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6" name="CaixaDeTexto 5">
                <a:extLst>
                  <a:ext uri="{FF2B5EF4-FFF2-40B4-BE49-F238E27FC236}">
                    <a16:creationId xmlns:a16="http://schemas.microsoft.com/office/drawing/2014/main" id="{0D10596A-3E18-4D4A-6415-9CDBEC4E9929}"/>
                  </a:ext>
                </a:extLst>
              </p:cNvPr>
              <p:cNvSpPr txBox="1">
                <a:spLocks noRot="1" noChangeAspect="1" noMove="1" noResize="1" noEditPoints="1" noAdjustHandles="1" noChangeArrowheads="1" noChangeShapeType="1" noTextEdit="1"/>
              </p:cNvSpPr>
              <p:nvPr/>
            </p:nvSpPr>
            <p:spPr>
              <a:xfrm>
                <a:off x="2610414" y="3862861"/>
                <a:ext cx="1032387" cy="261610"/>
              </a:xfrm>
              <a:prstGeom prst="rect">
                <a:avLst/>
              </a:prstGeom>
              <a:blipFill>
                <a:blip r:embed="rId7"/>
                <a:stretch>
                  <a:fillRect b="-4651"/>
                </a:stretch>
              </a:blipFill>
            </p:spPr>
            <p:txBody>
              <a:bodyPr/>
              <a:lstStyle/>
              <a:p>
                <a:r>
                  <a:rPr lang="pt-BR">
                    <a:noFill/>
                  </a:rPr>
                  <a:t> </a:t>
                </a:r>
              </a:p>
            </p:txBody>
          </p:sp>
        </mc:Fallback>
      </mc:AlternateContent>
      <p:pic>
        <p:nvPicPr>
          <p:cNvPr id="9" name="Imagem 8">
            <a:extLst>
              <a:ext uri="{FF2B5EF4-FFF2-40B4-BE49-F238E27FC236}">
                <a16:creationId xmlns:a16="http://schemas.microsoft.com/office/drawing/2014/main" id="{A5612E3A-613C-E624-A52C-8F571A186D9E}"/>
              </a:ext>
            </a:extLst>
          </p:cNvPr>
          <p:cNvPicPr>
            <a:picLocks noChangeAspect="1"/>
          </p:cNvPicPr>
          <p:nvPr/>
        </p:nvPicPr>
        <p:blipFill rotWithShape="1">
          <a:blip r:embed="rId8"/>
          <a:srcRect l="4832" t="5799" r="8612"/>
          <a:stretch/>
        </p:blipFill>
        <p:spPr>
          <a:xfrm>
            <a:off x="1763661" y="4442320"/>
            <a:ext cx="2512197" cy="2050555"/>
          </a:xfrm>
          <a:prstGeom prst="rect">
            <a:avLst/>
          </a:prstGeom>
        </p:spPr>
      </p:pic>
      <mc:AlternateContent xmlns:mc="http://schemas.openxmlformats.org/markup-compatibility/2006" xmlns:a14="http://schemas.microsoft.com/office/drawing/2010/main">
        <mc:Choice Requires="a14">
          <p:sp>
            <p:nvSpPr>
              <p:cNvPr id="10" name="CaixaDeTexto 9">
                <a:extLst>
                  <a:ext uri="{FF2B5EF4-FFF2-40B4-BE49-F238E27FC236}">
                    <a16:creationId xmlns:a16="http://schemas.microsoft.com/office/drawing/2014/main" id="{EB14C765-0461-48B6-CC2D-B0E386EDC69F}"/>
                  </a:ext>
                </a:extLst>
              </p:cNvPr>
              <p:cNvSpPr txBox="1"/>
              <p:nvPr/>
            </p:nvSpPr>
            <p:spPr>
              <a:xfrm>
                <a:off x="2610414" y="6362070"/>
                <a:ext cx="1032387" cy="261610"/>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oMath>
                  </m:oMathPara>
                </a14:m>
                <a:endParaRPr lang="pt-BR" sz="1100" dirty="0"/>
              </a:p>
            </p:txBody>
          </p:sp>
        </mc:Choice>
        <mc:Fallback xmlns="">
          <p:sp>
            <p:nvSpPr>
              <p:cNvPr id="10" name="CaixaDeTexto 9">
                <a:extLst>
                  <a:ext uri="{FF2B5EF4-FFF2-40B4-BE49-F238E27FC236}">
                    <a16:creationId xmlns:a16="http://schemas.microsoft.com/office/drawing/2014/main" id="{EB14C765-0461-48B6-CC2D-B0E386EDC69F}"/>
                  </a:ext>
                </a:extLst>
              </p:cNvPr>
              <p:cNvSpPr txBox="1">
                <a:spLocks noRot="1" noChangeAspect="1" noMove="1" noResize="1" noEditPoints="1" noAdjustHandles="1" noChangeArrowheads="1" noChangeShapeType="1" noTextEdit="1"/>
              </p:cNvSpPr>
              <p:nvPr/>
            </p:nvSpPr>
            <p:spPr>
              <a:xfrm>
                <a:off x="2610414" y="6362070"/>
                <a:ext cx="1032387" cy="261610"/>
              </a:xfrm>
              <a:prstGeom prst="rect">
                <a:avLst/>
              </a:prstGeom>
              <a:blipFill>
                <a:blip r:embed="rId7"/>
                <a:stretch>
                  <a:fillRect b="-465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 name="CaixaDeTexto 10">
                <a:extLst>
                  <a:ext uri="{FF2B5EF4-FFF2-40B4-BE49-F238E27FC236}">
                    <a16:creationId xmlns:a16="http://schemas.microsoft.com/office/drawing/2014/main" id="{98EBD8C4-33DA-8566-BBEE-AA36569A3C2A}"/>
                  </a:ext>
                </a:extLst>
              </p:cNvPr>
              <p:cNvSpPr txBox="1"/>
              <p:nvPr/>
            </p:nvSpPr>
            <p:spPr>
              <a:xfrm rot="16200000">
                <a:off x="1137019" y="5121782"/>
                <a:ext cx="963088" cy="450893"/>
              </a:xfrm>
              <a:prstGeom prst="rect">
                <a:avLst/>
              </a:prstGeom>
              <a:solidFill>
                <a:schemeClr val="bg1"/>
              </a:solid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pt-BR" sz="1100" i="1" smtClean="0">
                              <a:latin typeface="Cambria Math" panose="02040503050406030204" pitchFamily="18" charset="0"/>
                            </a:rPr>
                          </m:ctrlPr>
                        </m:fPr>
                        <m:num>
                          <m:r>
                            <a:rPr lang="pt-BR" sz="1100" i="1">
                              <a:latin typeface="Cambria Math" panose="02040503050406030204" pitchFamily="18" charset="0"/>
                            </a:rPr>
                            <m:t>𝜕</m:t>
                          </m:r>
                          <m:r>
                            <a:rPr lang="pt-BR" sz="1100" i="1">
                              <a:latin typeface="Cambria Math" panose="02040503050406030204" pitchFamily="18" charset="0"/>
                            </a:rPr>
                            <m:t>𝑓</m:t>
                          </m:r>
                          <m:d>
                            <m:dPr>
                              <m:ctrlPr>
                                <a:rPr lang="pt-BR" sz="1100" i="1">
                                  <a:latin typeface="Cambria Math" panose="02040503050406030204" pitchFamily="18" charset="0"/>
                                </a:rPr>
                              </m:ctrlPr>
                            </m:dPr>
                            <m:e>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e>
                          </m:d>
                          <m:r>
                            <m:rPr>
                              <m:nor/>
                            </m:rPr>
                            <a:rPr lang="pt-BR" sz="1100" dirty="0"/>
                            <m:t> </m:t>
                          </m:r>
                        </m:num>
                        <m:den>
                          <m:r>
                            <a:rPr lang="pt-BR" sz="1100" i="1">
                              <a:latin typeface="Cambria Math" panose="02040503050406030204" pitchFamily="18" charset="0"/>
                            </a:rPr>
                            <m:t>𝜕</m:t>
                          </m:r>
                          <m:r>
                            <a:rPr lang="pt-BR" sz="1100" i="1">
                              <a:latin typeface="Cambria Math" panose="02040503050406030204" pitchFamily="18" charset="0"/>
                            </a:rPr>
                            <m:t>𝑔</m:t>
                          </m:r>
                          <m:r>
                            <a:rPr lang="pt-BR" sz="1100" i="1">
                              <a:latin typeface="Cambria Math" panose="02040503050406030204" pitchFamily="18" charset="0"/>
                            </a:rPr>
                            <m:t>(</m:t>
                          </m:r>
                          <m:r>
                            <a:rPr lang="pt-BR" sz="1100" b="1" i="1">
                              <a:latin typeface="Cambria Math" panose="02040503050406030204" pitchFamily="18" charset="0"/>
                            </a:rPr>
                            <m:t>𝒙</m:t>
                          </m:r>
                          <m:r>
                            <a:rPr lang="pt-BR" sz="1100" i="1">
                              <a:latin typeface="Cambria Math" panose="02040503050406030204" pitchFamily="18" charset="0"/>
                            </a:rPr>
                            <m:t>)</m:t>
                          </m:r>
                        </m:den>
                      </m:f>
                    </m:oMath>
                  </m:oMathPara>
                </a14:m>
                <a:endParaRPr lang="pt-BR" sz="1100" dirty="0"/>
              </a:p>
            </p:txBody>
          </p:sp>
        </mc:Choice>
        <mc:Fallback xmlns="">
          <p:sp>
            <p:nvSpPr>
              <p:cNvPr id="11" name="CaixaDeTexto 10">
                <a:extLst>
                  <a:ext uri="{FF2B5EF4-FFF2-40B4-BE49-F238E27FC236}">
                    <a16:creationId xmlns:a16="http://schemas.microsoft.com/office/drawing/2014/main" id="{98EBD8C4-33DA-8566-BBEE-AA36569A3C2A}"/>
                  </a:ext>
                </a:extLst>
              </p:cNvPr>
              <p:cNvSpPr txBox="1">
                <a:spLocks noRot="1" noChangeAspect="1" noMove="1" noResize="1" noEditPoints="1" noAdjustHandles="1" noChangeArrowheads="1" noChangeShapeType="1" noTextEdit="1"/>
              </p:cNvSpPr>
              <p:nvPr/>
            </p:nvSpPr>
            <p:spPr>
              <a:xfrm rot="16200000">
                <a:off x="1137019" y="5121782"/>
                <a:ext cx="963088" cy="450893"/>
              </a:xfrm>
              <a:prstGeom prst="rect">
                <a:avLst/>
              </a:prstGeom>
              <a:blipFill>
                <a:blip r:embed="rId9"/>
                <a:stretch>
                  <a:fillRect r="-4110"/>
                </a:stretch>
              </a:blipFill>
            </p:spPr>
            <p:txBody>
              <a:bodyPr/>
              <a:lstStyle/>
              <a:p>
                <a:r>
                  <a:rPr lang="pt-BR">
                    <a:noFill/>
                  </a:rPr>
                  <a:t> </a:t>
                </a:r>
              </a:p>
            </p:txBody>
          </p:sp>
        </mc:Fallback>
      </mc:AlternateContent>
    </p:spTree>
    <p:extLst>
      <p:ext uri="{BB962C8B-B14F-4D97-AF65-F5344CB8AC3E}">
        <p14:creationId xmlns:p14="http://schemas.microsoft.com/office/powerpoint/2010/main" val="1416248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536642" y="1825624"/>
            <a:ext cx="6561573" cy="5032375"/>
          </a:xfrm>
        </p:spPr>
        <p:txBody>
          <a:bodyPr>
            <a:normAutofit lnSpcReduction="10000"/>
          </a:bodyPr>
          <a:lstStyle/>
          <a:p>
            <a:r>
              <a:rPr lang="pt-BR" dirty="0"/>
              <a:t>Uma </a:t>
            </a:r>
            <a:r>
              <a:rPr lang="pt-BR" b="1" i="1" dirty="0"/>
              <a:t>rede neural </a:t>
            </a:r>
            <a:r>
              <a:rPr lang="pt-BR" dirty="0"/>
              <a:t>nada mais é do que uma </a:t>
            </a:r>
            <a:r>
              <a:rPr lang="pt-BR" b="1" i="1" dirty="0">
                <a:solidFill>
                  <a:srgbClr val="00B050"/>
                </a:solidFill>
              </a:rPr>
              <a:t>combinação de neurônios</a:t>
            </a:r>
            <a:r>
              <a:rPr lang="pt-BR" b="1" i="1" dirty="0"/>
              <a:t> </a:t>
            </a:r>
            <a:r>
              <a:rPr lang="pt-BR" dirty="0"/>
              <a:t>conectados entre si através de </a:t>
            </a:r>
            <a:r>
              <a:rPr lang="pt-BR" b="1" i="1" dirty="0"/>
              <a:t>ligações direcionadas </a:t>
            </a:r>
            <a:r>
              <a:rPr lang="pt-BR" dirty="0"/>
              <a:t>(ou seja, as conexões têm uma direção associada).</a:t>
            </a:r>
          </a:p>
          <a:p>
            <a:pPr lvl="1">
              <a:buFont typeface="Wingdings" panose="05000000000000000000" pitchFamily="2" charset="2"/>
              <a:buChar char="§"/>
            </a:pPr>
            <a:r>
              <a:rPr lang="pt-BR" sz="2400" dirty="0"/>
              <a:t>Neurônios também são chamados de </a:t>
            </a:r>
            <a:r>
              <a:rPr lang="pt-BR" sz="2400" b="1" i="1" dirty="0"/>
              <a:t>nós</a:t>
            </a:r>
            <a:r>
              <a:rPr lang="pt-BR" sz="2400" dirty="0"/>
              <a:t> ou </a:t>
            </a:r>
            <a:r>
              <a:rPr lang="pt-BR" sz="2400" b="1" i="1" dirty="0"/>
              <a:t>unidades</a:t>
            </a:r>
            <a:r>
              <a:rPr lang="pt-BR" sz="2400" dirty="0"/>
              <a:t>.</a:t>
            </a:r>
          </a:p>
          <a:p>
            <a:pPr lvl="1">
              <a:buFont typeface="Wingdings" panose="05000000000000000000" pitchFamily="2" charset="2"/>
              <a:buChar char="§"/>
            </a:pPr>
            <a:r>
              <a:rPr lang="pt-BR" b="1" i="1" dirty="0">
                <a:solidFill>
                  <a:srgbClr val="0070C0"/>
                </a:solidFill>
              </a:rPr>
              <a:t>Cada ligação </a:t>
            </a:r>
            <a:r>
              <a:rPr lang="pt-BR" dirty="0"/>
              <a:t>entre nós </a:t>
            </a:r>
            <a:r>
              <a:rPr lang="pt-BR" b="1" i="1" dirty="0">
                <a:solidFill>
                  <a:srgbClr val="0070C0"/>
                </a:solidFill>
              </a:rPr>
              <a:t>possui um peso (sináptico) associado</a:t>
            </a:r>
            <a:r>
              <a:rPr lang="pt-BR" dirty="0"/>
              <a:t>.</a:t>
            </a:r>
          </a:p>
          <a:p>
            <a:r>
              <a:rPr lang="pt-BR" dirty="0"/>
              <a:t>As </a:t>
            </a:r>
            <a:r>
              <a:rPr lang="pt-BR" b="1" i="1" dirty="0">
                <a:solidFill>
                  <a:srgbClr val="7030A0"/>
                </a:solidFill>
              </a:rPr>
              <a:t>propriedades da rede neural</a:t>
            </a:r>
            <a:r>
              <a:rPr lang="pt-BR" b="1" i="1" dirty="0"/>
              <a:t> </a:t>
            </a:r>
            <a:r>
              <a:rPr lang="pt-BR" dirty="0"/>
              <a:t>são determinadas por sua </a:t>
            </a:r>
            <a:r>
              <a:rPr lang="pt-BR" b="1" i="1" dirty="0">
                <a:solidFill>
                  <a:srgbClr val="7030A0"/>
                </a:solidFill>
              </a:rPr>
              <a:t>arquitetura</a:t>
            </a:r>
            <a:r>
              <a:rPr lang="pt-BR" dirty="0"/>
              <a:t>, i.e., como os neurônios estão conectados, quantidade neurônios e de camadas escondidas, função de ativação, etc.</a:t>
            </a:r>
          </a:p>
        </p:txBody>
      </p:sp>
      <p:grpSp>
        <p:nvGrpSpPr>
          <p:cNvPr id="7" name="Agrupar 6">
            <a:extLst>
              <a:ext uri="{FF2B5EF4-FFF2-40B4-BE49-F238E27FC236}">
                <a16:creationId xmlns:a16="http://schemas.microsoft.com/office/drawing/2014/main" id="{F7E01E8E-1DEF-672D-9A52-91155E5C0925}"/>
              </a:ext>
            </a:extLst>
          </p:cNvPr>
          <p:cNvGrpSpPr/>
          <p:nvPr/>
        </p:nvGrpSpPr>
        <p:grpSpPr>
          <a:xfrm>
            <a:off x="294753" y="1937708"/>
            <a:ext cx="5004946" cy="4555167"/>
            <a:chOff x="330729" y="1937708"/>
            <a:chExt cx="5004946" cy="4555167"/>
          </a:xfrm>
        </p:grpSpPr>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grpSp>
    </p:spTree>
    <p:extLst>
      <p:ext uri="{BB962C8B-B14F-4D97-AF65-F5344CB8AC3E}">
        <p14:creationId xmlns:p14="http://schemas.microsoft.com/office/powerpoint/2010/main" val="268978087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2E3438D-F516-F1D3-A02F-51857586D07A}"/>
              </a:ext>
            </a:extLst>
          </p:cNvPr>
          <p:cNvSpPr>
            <a:spLocks noGrp="1"/>
          </p:cNvSpPr>
          <p:nvPr>
            <p:ph type="title"/>
          </p:nvPr>
        </p:nvSpPr>
        <p:spPr/>
        <p:txBody>
          <a:bodyPr/>
          <a:lstStyle/>
          <a:p>
            <a:r>
              <a:rPr lang="pt-BR" dirty="0"/>
              <a:t>Variantes da função de ativação retificadora</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BCAAD57B-65A0-9DAD-79FC-2AE2692EB84B}"/>
                  </a:ext>
                </a:extLst>
              </p:cNvPr>
              <p:cNvSpPr>
                <a:spLocks noGrp="1"/>
              </p:cNvSpPr>
              <p:nvPr>
                <p:ph idx="1"/>
              </p:nvPr>
            </p:nvSpPr>
            <p:spPr>
              <a:xfrm>
                <a:off x="6752492" y="1825624"/>
                <a:ext cx="5355771" cy="5032375"/>
              </a:xfrm>
            </p:spPr>
            <p:txBody>
              <a:bodyPr>
                <a:normAutofit/>
              </a:bodyPr>
              <a:lstStyle/>
              <a:p>
                <a:r>
                  <a:rPr lang="pt-BR" dirty="0"/>
                  <a:t>Para resolver o problema das </a:t>
                </a:r>
                <a:r>
                  <a:rPr lang="pt-BR" b="1" i="1" dirty="0"/>
                  <a:t>ReLUs agonizantes</a:t>
                </a:r>
                <a:r>
                  <a:rPr lang="pt-BR" dirty="0"/>
                  <a:t>, usa-se variantes da função </a:t>
                </a:r>
                <a:r>
                  <a:rPr lang="pt-BR" dirty="0" err="1"/>
                  <a:t>ReLU</a:t>
                </a:r>
                <a:r>
                  <a:rPr lang="pt-BR" dirty="0"/>
                  <a:t> que possuam gradiente diferente de zero para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b="1" i="1">
                            <a:latin typeface="Cambria Math" panose="02040503050406030204" pitchFamily="18" charset="0"/>
                          </a:rPr>
                          <m:t>𝒙</m:t>
                        </m:r>
                      </m:e>
                    </m:d>
                    <m:r>
                      <a:rPr lang="pt-BR" i="1">
                        <a:latin typeface="Cambria Math" panose="02040503050406030204" pitchFamily="18" charset="0"/>
                      </a:rPr>
                      <m:t>&lt;0</m:t>
                    </m:r>
                  </m:oMath>
                </a14:m>
                <a:r>
                  <a:rPr lang="pt-BR" dirty="0"/>
                  <a:t>, como, por exemplo, </a:t>
                </a:r>
              </a:p>
              <a:p>
                <a:pPr lvl="1">
                  <a:buFont typeface="Wingdings" panose="05000000000000000000" pitchFamily="2" charset="2"/>
                  <a:buChar char="§"/>
                </a:pPr>
                <a:r>
                  <a:rPr lang="pt-BR" dirty="0" err="1">
                    <a:hlinkClick r:id="rId3"/>
                  </a:rPr>
                  <a:t>Leaky</a:t>
                </a:r>
                <a:r>
                  <a:rPr lang="pt-BR" dirty="0">
                    <a:hlinkClick r:id="rId3"/>
                  </a:rPr>
                  <a:t> </a:t>
                </a:r>
                <a:r>
                  <a:rPr lang="pt-BR" dirty="0" err="1">
                    <a:hlinkClick r:id="rId3"/>
                  </a:rPr>
                  <a:t>ReLU</a:t>
                </a:r>
                <a:r>
                  <a:rPr lang="pt-BR" dirty="0">
                    <a:hlinkClick r:id="rId3"/>
                  </a:rPr>
                  <a:t>, </a:t>
                </a:r>
              </a:p>
              <a:p>
                <a:pPr lvl="1">
                  <a:buFont typeface="Wingdings" panose="05000000000000000000" pitchFamily="2" charset="2"/>
                  <a:buChar char="§"/>
                </a:pPr>
                <a:r>
                  <a:rPr lang="pt-BR" dirty="0" err="1">
                    <a:hlinkClick r:id="rId3"/>
                  </a:rPr>
                  <a:t>Parametric</a:t>
                </a:r>
                <a:r>
                  <a:rPr lang="pt-BR" dirty="0">
                    <a:hlinkClick r:id="rId3"/>
                  </a:rPr>
                  <a:t> </a:t>
                </a:r>
                <a:r>
                  <a:rPr lang="pt-BR" dirty="0" err="1">
                    <a:hlinkClick r:id="rId3"/>
                  </a:rPr>
                  <a:t>ReLU</a:t>
                </a:r>
                <a:r>
                  <a:rPr lang="pt-BR" dirty="0">
                    <a:hlinkClick r:id="rId3"/>
                  </a:rPr>
                  <a:t> (</a:t>
                </a:r>
                <a:r>
                  <a:rPr lang="pt-BR" dirty="0" err="1">
                    <a:hlinkClick r:id="rId3"/>
                  </a:rPr>
                  <a:t>PReLU</a:t>
                </a:r>
                <a:r>
                  <a:rPr lang="pt-BR" dirty="0">
                    <a:hlinkClick r:id="rId3"/>
                  </a:rPr>
                  <a:t>), </a:t>
                </a:r>
              </a:p>
              <a:p>
                <a:pPr lvl="1">
                  <a:buFont typeface="Wingdings" panose="05000000000000000000" pitchFamily="2" charset="2"/>
                  <a:buChar char="§"/>
                </a:pPr>
                <a:r>
                  <a:rPr lang="pt-BR" dirty="0" err="1">
                    <a:hlinkClick r:id="rId3"/>
                  </a:rPr>
                  <a:t>Gaussian</a:t>
                </a:r>
                <a:r>
                  <a:rPr lang="pt-BR" dirty="0">
                    <a:hlinkClick r:id="rId3"/>
                  </a:rPr>
                  <a:t> </a:t>
                </a:r>
                <a:r>
                  <a:rPr lang="pt-BR" dirty="0" err="1">
                    <a:hlinkClick r:id="rId3"/>
                  </a:rPr>
                  <a:t>Error</a:t>
                </a:r>
                <a:r>
                  <a:rPr lang="pt-BR" dirty="0">
                    <a:hlinkClick r:id="rId3"/>
                  </a:rPr>
                  <a:t> Linear Unit (GELU), </a:t>
                </a:r>
              </a:p>
              <a:p>
                <a:pPr lvl="1">
                  <a:buFont typeface="Wingdings" panose="05000000000000000000" pitchFamily="2" charset="2"/>
                  <a:buChar char="§"/>
                </a:pPr>
                <a:r>
                  <a:rPr lang="pt-BR" dirty="0">
                    <a:hlinkClick r:id="rId3"/>
                  </a:rPr>
                  <a:t>etc.</a:t>
                </a:r>
                <a:endParaRPr lang="pt-BR" dirty="0"/>
              </a:p>
            </p:txBody>
          </p:sp>
        </mc:Choice>
        <mc:Fallback>
          <p:sp>
            <p:nvSpPr>
              <p:cNvPr id="3" name="Espaço Reservado para Conteúdo 2">
                <a:extLst>
                  <a:ext uri="{FF2B5EF4-FFF2-40B4-BE49-F238E27FC236}">
                    <a16:creationId xmlns:a16="http://schemas.microsoft.com/office/drawing/2014/main" id="{BCAAD57B-65A0-9DAD-79FC-2AE2692EB84B}"/>
                  </a:ext>
                </a:extLst>
              </p:cNvPr>
              <p:cNvSpPr>
                <a:spLocks noGrp="1" noRot="1" noChangeAspect="1" noMove="1" noResize="1" noEditPoints="1" noAdjustHandles="1" noChangeArrowheads="1" noChangeShapeType="1" noTextEdit="1"/>
              </p:cNvSpPr>
              <p:nvPr>
                <p:ph idx="1"/>
              </p:nvPr>
            </p:nvSpPr>
            <p:spPr>
              <a:xfrm>
                <a:off x="6752492" y="1825624"/>
                <a:ext cx="5355771" cy="5032375"/>
              </a:xfrm>
              <a:blipFill>
                <a:blip r:embed="rId4"/>
                <a:stretch>
                  <a:fillRect l="-2050" t="-1937"/>
                </a:stretch>
              </a:blipFill>
            </p:spPr>
            <p:txBody>
              <a:bodyPr/>
              <a:lstStyle/>
              <a:p>
                <a:r>
                  <a:rPr lang="pt-BR">
                    <a:noFill/>
                  </a:rPr>
                  <a:t> </a:t>
                </a:r>
              </a:p>
            </p:txBody>
          </p:sp>
        </mc:Fallback>
      </mc:AlternateContent>
      <p:pic>
        <p:nvPicPr>
          <p:cNvPr id="1026" name="Picture 2" descr="ReLU Activation Function Variants Explained | LReLU | PReLU | GELU | SILU |  ELU - YouTube">
            <a:extLst>
              <a:ext uri="{FF2B5EF4-FFF2-40B4-BE49-F238E27FC236}">
                <a16:creationId xmlns:a16="http://schemas.microsoft.com/office/drawing/2014/main" id="{F4151C9A-6017-2B4F-D4A0-D0046CA5613E}"/>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812" t="20104" r="23187" b="3566"/>
          <a:stretch/>
        </p:blipFill>
        <p:spPr bwMode="auto">
          <a:xfrm>
            <a:off x="83737" y="2321169"/>
            <a:ext cx="6547120" cy="374803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6959407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3613D26-C76F-D3F7-FC01-BA23B862E2B2}"/>
              </a:ext>
            </a:extLst>
          </p:cNvPr>
          <p:cNvSpPr>
            <a:spLocks noGrp="1"/>
          </p:cNvSpPr>
          <p:nvPr>
            <p:ph type="title"/>
          </p:nvPr>
        </p:nvSpPr>
        <p:spPr/>
        <p:txBody>
          <a:bodyPr/>
          <a:lstStyle/>
          <a:p>
            <a:r>
              <a:rPr lang="pt-BR" dirty="0"/>
              <a:t>Outras formas de se minimizar a dissipação e a explosão do gradiente</a:t>
            </a:r>
          </a:p>
        </p:txBody>
      </p:sp>
      <p:sp>
        <p:nvSpPr>
          <p:cNvPr id="3" name="Espaço Reservado para Conteúdo 2">
            <a:extLst>
              <a:ext uri="{FF2B5EF4-FFF2-40B4-BE49-F238E27FC236}">
                <a16:creationId xmlns:a16="http://schemas.microsoft.com/office/drawing/2014/main" id="{0D16A970-E5B0-45AB-5F13-4EB2F6AB2E7A}"/>
              </a:ext>
            </a:extLst>
          </p:cNvPr>
          <p:cNvSpPr>
            <a:spLocks noGrp="1"/>
          </p:cNvSpPr>
          <p:nvPr>
            <p:ph idx="1"/>
          </p:nvPr>
        </p:nvSpPr>
        <p:spPr>
          <a:xfrm>
            <a:off x="838199" y="1825624"/>
            <a:ext cx="10928421" cy="5032375"/>
          </a:xfrm>
        </p:spPr>
        <p:txBody>
          <a:bodyPr>
            <a:normAutofit/>
          </a:bodyPr>
          <a:lstStyle/>
          <a:p>
            <a:r>
              <a:rPr lang="pt-BR" dirty="0"/>
              <a:t>Além do uso de funções de ativação </a:t>
            </a:r>
            <a:r>
              <a:rPr lang="pt-BR" dirty="0" err="1"/>
              <a:t>ReLU</a:t>
            </a:r>
            <a:r>
              <a:rPr lang="pt-BR" dirty="0"/>
              <a:t> ou de suas variantes, outras formas de se minimizar esses problemas são:</a:t>
            </a:r>
          </a:p>
          <a:p>
            <a:pPr lvl="1">
              <a:buFont typeface="Wingdings" panose="05000000000000000000" pitchFamily="2" charset="2"/>
              <a:buChar char="§"/>
            </a:pPr>
            <a:r>
              <a:rPr lang="pt-BR" b="1" dirty="0"/>
              <a:t>Inicialização apropriada dos pesos</a:t>
            </a:r>
            <a:r>
              <a:rPr lang="pt-BR" dirty="0"/>
              <a:t>: </a:t>
            </a:r>
            <a:r>
              <a:rPr lang="pt-BR" b="1" i="1" dirty="0">
                <a:solidFill>
                  <a:srgbClr val="00B050"/>
                </a:solidFill>
              </a:rPr>
              <a:t>garantem que as variâncias de saída das camadas (e de seus respectivos gradientes) não aumentem ao longo da rede</a:t>
            </a:r>
            <a:r>
              <a:rPr lang="pt-BR" dirty="0"/>
              <a:t>, </a:t>
            </a:r>
            <a:r>
              <a:rPr lang="pt-BR" b="0" i="0" dirty="0">
                <a:effectLst/>
              </a:rPr>
              <a:t>ajudando a </a:t>
            </a:r>
            <a:r>
              <a:rPr lang="pt-BR" dirty="0"/>
              <a:t>mitigar ambos os problemas.</a:t>
            </a:r>
          </a:p>
          <a:p>
            <a:pPr lvl="1">
              <a:buFont typeface="Wingdings" panose="05000000000000000000" pitchFamily="2" charset="2"/>
              <a:buChar char="§"/>
            </a:pPr>
            <a:r>
              <a:rPr lang="pt-BR" b="1" dirty="0"/>
              <a:t>Normalização (</a:t>
            </a:r>
            <a:r>
              <a:rPr lang="pt-BR" b="1" i="1" dirty="0"/>
              <a:t>padronização</a:t>
            </a:r>
            <a:r>
              <a:rPr lang="pt-BR" b="1" dirty="0"/>
              <a:t>) de batch</a:t>
            </a:r>
            <a:r>
              <a:rPr lang="pt-BR" dirty="0"/>
              <a:t>: </a:t>
            </a:r>
            <a:r>
              <a:rPr lang="pt-BR" b="1" i="1" dirty="0">
                <a:solidFill>
                  <a:srgbClr val="00B050"/>
                </a:solidFill>
                <a:effectLst/>
              </a:rPr>
              <a:t>mantém as ativações de cada camada da rede próximas à média zero e desvio padrão unitário </a:t>
            </a:r>
            <a:r>
              <a:rPr lang="pt-BR" b="0" i="0" dirty="0">
                <a:effectLst/>
              </a:rPr>
              <a:t>durante o treinamento, minimizando ambos os problemas.</a:t>
            </a:r>
            <a:endParaRPr lang="pt-BR" dirty="0"/>
          </a:p>
          <a:p>
            <a:pPr lvl="1">
              <a:buFont typeface="Wingdings" panose="05000000000000000000" pitchFamily="2" charset="2"/>
              <a:buChar char="§"/>
            </a:pPr>
            <a:r>
              <a:rPr lang="pt-BR" b="1" dirty="0"/>
              <a:t>Poda do gradiente</a:t>
            </a:r>
            <a:r>
              <a:rPr lang="pt-BR" dirty="0"/>
              <a:t>: </a:t>
            </a:r>
            <a:r>
              <a:rPr lang="pt-BR" b="1" i="1" dirty="0">
                <a:solidFill>
                  <a:srgbClr val="00B050"/>
                </a:solidFill>
              </a:rPr>
              <a:t>limita (poda) os valores dos gradientes</a:t>
            </a:r>
            <a:r>
              <a:rPr lang="pt-BR" dirty="0">
                <a:solidFill>
                  <a:srgbClr val="00B050"/>
                </a:solidFill>
              </a:rPr>
              <a:t> </a:t>
            </a:r>
            <a:r>
              <a:rPr lang="pt-BR" dirty="0"/>
              <a:t>durante o treinamento para que eles excedam algum limite pré-definido, mitigando apenas o problema da explosão do gradiente.</a:t>
            </a:r>
          </a:p>
        </p:txBody>
      </p:sp>
    </p:spTree>
    <p:extLst>
      <p:ext uri="{BB962C8B-B14F-4D97-AF65-F5344CB8AC3E}">
        <p14:creationId xmlns:p14="http://schemas.microsoft.com/office/powerpoint/2010/main" val="218115748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a:t>
            </a:r>
          </a:p>
        </p:txBody>
      </p:sp>
      <p:sp>
        <p:nvSpPr>
          <p:cNvPr id="3" name="Content Placeholder 2"/>
          <p:cNvSpPr>
            <a:spLocks noGrp="1"/>
          </p:cNvSpPr>
          <p:nvPr>
            <p:ph idx="1"/>
          </p:nvPr>
        </p:nvSpPr>
        <p:spPr>
          <a:xfrm>
            <a:off x="838199" y="1825624"/>
            <a:ext cx="10994409" cy="4547879"/>
          </a:xfrm>
        </p:spPr>
        <p:txBody>
          <a:bodyPr/>
          <a:lstStyle/>
          <a:p>
            <a:r>
              <a:rPr lang="pt-BR" b="1" dirty="0"/>
              <a:t>Quiz</a:t>
            </a:r>
            <a:r>
              <a:rPr lang="pt-BR" dirty="0"/>
              <a:t>: “</a:t>
            </a:r>
            <a:r>
              <a:rPr lang="pt-BR" i="1" dirty="0"/>
              <a:t>T320 - Quiz – Redes Neurais Artificiais (Parte III)</a:t>
            </a:r>
            <a:r>
              <a:rPr lang="pt-BR" dirty="0"/>
              <a:t>” que se encontra no MS Teams.</a:t>
            </a:r>
          </a:p>
        </p:txBody>
      </p:sp>
    </p:spTree>
    <p:extLst>
      <p:ext uri="{BB962C8B-B14F-4D97-AF65-F5344CB8AC3E}">
        <p14:creationId xmlns:p14="http://schemas.microsoft.com/office/powerpoint/2010/main" val="371831127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3" name="Content Placeholder 2"/>
          <p:cNvSpPr>
            <a:spLocks noGrp="1"/>
          </p:cNvSpPr>
          <p:nvPr>
            <p:ph idx="1"/>
          </p:nvPr>
        </p:nvSpPr>
        <p:spPr>
          <a:xfrm>
            <a:off x="838199" y="1825624"/>
            <a:ext cx="7307180" cy="5032376"/>
          </a:xfrm>
        </p:spPr>
        <p:txBody>
          <a:bodyPr>
            <a:normAutofit fontScale="92500" lnSpcReduction="20000"/>
          </a:bodyPr>
          <a:lstStyle/>
          <a:p>
            <a:r>
              <a:rPr lang="pt-BR" dirty="0"/>
              <a:t>Existem basicamente duas maneiras distintas para se conectar os </a:t>
            </a:r>
            <a:r>
              <a:rPr lang="pt-BR" b="1" i="1" dirty="0"/>
              <a:t>nós</a:t>
            </a:r>
            <a:r>
              <a:rPr lang="pt-BR" dirty="0"/>
              <a:t> de uma rede, </a:t>
            </a:r>
            <a:r>
              <a:rPr lang="pt-BR" b="1" i="1" dirty="0"/>
              <a:t>direta</a:t>
            </a:r>
            <a:r>
              <a:rPr lang="pt-BR" dirty="0"/>
              <a:t> e </a:t>
            </a:r>
            <a:r>
              <a:rPr lang="pt-BR" b="1" i="1" dirty="0"/>
              <a:t>reversa</a:t>
            </a:r>
            <a:r>
              <a:rPr lang="pt-BR" dirty="0"/>
              <a:t>.</a:t>
            </a:r>
          </a:p>
          <a:p>
            <a:r>
              <a:rPr lang="pt-BR" dirty="0"/>
              <a:t>Na figura ao lado, os </a:t>
            </a:r>
            <a:r>
              <a:rPr lang="pt-BR" b="1" i="1" dirty="0"/>
              <a:t>nós</a:t>
            </a:r>
            <a:r>
              <a:rPr lang="pt-BR" dirty="0"/>
              <a:t> da rede têm conexões em apenas uma única direção. </a:t>
            </a:r>
          </a:p>
          <a:p>
            <a:r>
              <a:rPr lang="pt-BR" dirty="0"/>
              <a:t>Esse tipo de rede é conhecida como </a:t>
            </a:r>
            <a:r>
              <a:rPr lang="pt-BR" b="1" i="1" dirty="0"/>
              <a:t>rede de alimentação direta </a:t>
            </a:r>
            <a:r>
              <a:rPr lang="pt-BR" dirty="0"/>
              <a:t>(do inglês, </a:t>
            </a:r>
            <a:r>
              <a:rPr lang="pt-BR" i="1" dirty="0" err="1"/>
              <a:t>feedforward</a:t>
            </a:r>
            <a:r>
              <a:rPr lang="pt-BR" dirty="0"/>
              <a:t>) ou </a:t>
            </a:r>
            <a:r>
              <a:rPr lang="pt-BR" b="1" i="1" dirty="0"/>
              <a:t>sem realimentação</a:t>
            </a:r>
            <a:r>
              <a:rPr lang="pt-BR" dirty="0"/>
              <a:t>.</a:t>
            </a:r>
          </a:p>
          <a:p>
            <a:r>
              <a:rPr lang="pt-BR" dirty="0"/>
              <a:t>O sinal percorre a rede em uma única direção, da entrada para a saída. </a:t>
            </a:r>
          </a:p>
          <a:p>
            <a:r>
              <a:rPr lang="pt-BR" dirty="0"/>
              <a:t>Os </a:t>
            </a:r>
            <a:r>
              <a:rPr lang="pt-BR" b="1" i="1" dirty="0"/>
              <a:t>nós</a:t>
            </a:r>
            <a:r>
              <a:rPr lang="pt-BR" dirty="0"/>
              <a:t> da mesma camada </a:t>
            </a:r>
            <a:r>
              <a:rPr lang="pt-BR" b="1" i="1" dirty="0"/>
              <a:t>não são conectados entre si</a:t>
            </a:r>
            <a:r>
              <a:rPr lang="pt-BR" dirty="0"/>
              <a:t>.</a:t>
            </a:r>
          </a:p>
          <a:p>
            <a:r>
              <a:rPr lang="pt-BR" dirty="0"/>
              <a:t>Esse tipo de rede representa uma </a:t>
            </a:r>
            <a:r>
              <a:rPr lang="pt-BR" b="1" i="1" dirty="0"/>
              <a:t>função de suas entradas atuais</a:t>
            </a:r>
            <a:r>
              <a:rPr lang="pt-BR" dirty="0"/>
              <a:t> e, portanto, não possui um estado interno além dos próprios pesos.</a:t>
            </a:r>
          </a:p>
          <a:p>
            <a:endParaRPr lang="pt-BR" dirty="0"/>
          </a:p>
        </p:txBody>
      </p:sp>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013742" y="2255520"/>
            <a:ext cx="4102058" cy="3355038"/>
          </a:xfrm>
          <a:prstGeom prst="rect">
            <a:avLst/>
          </a:prstGeom>
        </p:spPr>
      </p:pic>
    </p:spTree>
    <p:extLst>
      <p:ext uri="{BB962C8B-B14F-4D97-AF65-F5344CB8AC3E}">
        <p14:creationId xmlns:p14="http://schemas.microsoft.com/office/powerpoint/2010/main" val="400436017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Conectando Neurônios</a:t>
            </a:r>
          </a:p>
        </p:txBody>
      </p:sp>
      <p:sp>
        <p:nvSpPr>
          <p:cNvPr id="6" name="Content Placeholder 5"/>
          <p:cNvSpPr>
            <a:spLocks noGrp="1"/>
          </p:cNvSpPr>
          <p:nvPr>
            <p:ph idx="1"/>
          </p:nvPr>
        </p:nvSpPr>
        <p:spPr>
          <a:xfrm>
            <a:off x="838200" y="2184018"/>
            <a:ext cx="11163300" cy="4673982"/>
          </a:xfrm>
        </p:spPr>
        <p:txBody>
          <a:bodyPr>
            <a:normAutofit fontScale="85000" lnSpcReduction="10000"/>
          </a:bodyPr>
          <a:lstStyle/>
          <a:p>
            <a:r>
              <a:rPr lang="pt-BR" dirty="0"/>
              <a:t>Na figura acima, os </a:t>
            </a:r>
            <a:r>
              <a:rPr lang="pt-BR" b="1" i="1" dirty="0"/>
              <a:t>nós</a:t>
            </a:r>
            <a:r>
              <a:rPr lang="pt-BR" dirty="0"/>
              <a:t> da rede têm conexões em 2 direções, desta forma, o sinal percorre a rede nas direções </a:t>
            </a:r>
            <a:r>
              <a:rPr lang="pt-BR" b="1" i="1" dirty="0"/>
              <a:t>direta e reversa</a:t>
            </a:r>
            <a:r>
              <a:rPr lang="pt-BR" dirty="0"/>
              <a:t>.</a:t>
            </a:r>
          </a:p>
          <a:p>
            <a:r>
              <a:rPr lang="pt-BR" dirty="0"/>
              <a:t>Este tipo de rede é conhecida como </a:t>
            </a:r>
            <a:r>
              <a:rPr lang="pt-BR" b="1" i="1" dirty="0"/>
              <a:t>rede recorrente </a:t>
            </a:r>
            <a:r>
              <a:rPr lang="pt-BR" dirty="0"/>
              <a:t>ou </a:t>
            </a:r>
            <a:r>
              <a:rPr lang="pt-BR" b="1" i="1" dirty="0">
                <a:solidFill>
                  <a:srgbClr val="00B050"/>
                </a:solidFill>
              </a:rPr>
              <a:t>rede com realimentação</a:t>
            </a:r>
            <a:r>
              <a:rPr lang="pt-BR" dirty="0"/>
              <a:t>.</a:t>
            </a:r>
          </a:p>
          <a:p>
            <a:r>
              <a:rPr lang="pt-BR" dirty="0"/>
              <a:t>Nessas redes, a saída dos </a:t>
            </a:r>
            <a:r>
              <a:rPr lang="pt-BR" b="1" i="1" dirty="0"/>
              <a:t>nós</a:t>
            </a:r>
            <a:r>
              <a:rPr lang="pt-BR" dirty="0"/>
              <a:t> alimentam </a:t>
            </a:r>
            <a:r>
              <a:rPr lang="pt-BR" b="1" i="1" dirty="0"/>
              <a:t>nós</a:t>
            </a:r>
            <a:r>
              <a:rPr lang="pt-BR" dirty="0"/>
              <a:t> da mesma camada (inclusive o próprio </a:t>
            </a:r>
            <a:r>
              <a:rPr lang="pt-BR" b="1" i="1" dirty="0"/>
              <a:t>nó</a:t>
            </a:r>
            <a:r>
              <a:rPr lang="pt-BR" dirty="0"/>
              <a:t>) ou de camadas anteriores.</a:t>
            </a:r>
          </a:p>
          <a:p>
            <a:r>
              <a:rPr lang="pt-BR" dirty="0"/>
              <a:t>Isso significa que a rede forma um </a:t>
            </a:r>
            <a:r>
              <a:rPr lang="pt-BR" b="1" i="1" dirty="0">
                <a:solidFill>
                  <a:srgbClr val="00B050"/>
                </a:solidFill>
              </a:rPr>
              <a:t>sistema dinâmico </a:t>
            </a:r>
            <a:r>
              <a:rPr lang="pt-BR" dirty="0"/>
              <a:t>que pode atingir um estado estável, exibir oscilações ou mesmo um comportamento caótico, ou seja, divergir.</a:t>
            </a:r>
          </a:p>
          <a:p>
            <a:r>
              <a:rPr lang="pt-BR" dirty="0"/>
              <a:t>Além disso, a saída da rede é </a:t>
            </a:r>
            <a:r>
              <a:rPr lang="pt-BR" b="1" i="1" dirty="0"/>
              <a:t>função da entrada atual e de seu estado interno</a:t>
            </a:r>
            <a:r>
              <a:rPr lang="pt-BR" dirty="0"/>
              <a:t>, ou seja, de saídas anteriores.</a:t>
            </a:r>
          </a:p>
          <a:p>
            <a:r>
              <a:rPr lang="pt-BR" dirty="0"/>
              <a:t>Portanto, </a:t>
            </a:r>
            <a:r>
              <a:rPr lang="pt-BR" b="1" i="1" dirty="0"/>
              <a:t>redes recorrentes </a:t>
            </a:r>
            <a:r>
              <a:rPr lang="pt-BR" dirty="0"/>
              <a:t>possuem </a:t>
            </a:r>
            <a:r>
              <a:rPr lang="pt-BR" b="1" i="1" dirty="0">
                <a:solidFill>
                  <a:srgbClr val="00B050"/>
                </a:solidFill>
              </a:rPr>
              <a:t>memória</a:t>
            </a:r>
            <a:r>
              <a:rPr lang="pt-BR" dirty="0"/>
              <a:t>.</a:t>
            </a:r>
          </a:p>
          <a:p>
            <a:r>
              <a:rPr lang="pt-BR" dirty="0"/>
              <a:t>Essas redes são úteis para o </a:t>
            </a:r>
            <a:r>
              <a:rPr lang="pt-BR" b="1" i="1" dirty="0">
                <a:solidFill>
                  <a:srgbClr val="00B050"/>
                </a:solidFill>
              </a:rPr>
              <a:t>processamento de dados sequenciais</a:t>
            </a:r>
            <a:r>
              <a:rPr lang="pt-BR" dirty="0"/>
              <a:t>, como som, dados de séries temporais (preços de ações, padrões cerebrais, etc.) ou linguagem natural (escrita e fala).</a:t>
            </a:r>
          </a:p>
        </p:txBody>
      </p:sp>
      <p:pic>
        <p:nvPicPr>
          <p:cNvPr id="3" name="Imagem 2"/>
          <p:cNvPicPr>
            <a:picLocks noChangeAspect="1"/>
          </p:cNvPicPr>
          <p:nvPr/>
        </p:nvPicPr>
        <p:blipFill rotWithShape="1">
          <a:blip r:embed="rId3">
            <a:extLst>
              <a:ext uri="{28A0092B-C50C-407E-A947-70E740481C1C}">
                <a14:useLocalDpi xmlns:a14="http://schemas.microsoft.com/office/drawing/2010/main" val="0"/>
              </a:ext>
            </a:extLst>
          </a:blip>
          <a:srcRect l="4813"/>
          <a:stretch/>
        </p:blipFill>
        <p:spPr>
          <a:xfrm>
            <a:off x="7591235" y="47626"/>
            <a:ext cx="3236783" cy="2222118"/>
          </a:xfrm>
          <a:prstGeom prst="rect">
            <a:avLst/>
          </a:prstGeom>
        </p:spPr>
      </p:pic>
    </p:spTree>
    <p:extLst>
      <p:ext uri="{BB962C8B-B14F-4D97-AF65-F5344CB8AC3E}">
        <p14:creationId xmlns:p14="http://schemas.microsoft.com/office/powerpoint/2010/main" val="82135801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Regressão Não-Linear</a:t>
            </a:r>
          </a:p>
        </p:txBody>
      </p:sp>
      <mc:AlternateContent xmlns:mc="http://schemas.openxmlformats.org/markup-compatibility/2006" xmlns:a14="http://schemas.microsoft.com/office/drawing/2010/main">
        <mc:Choice Requires="a14">
          <p:sp>
            <p:nvSpPr>
              <p:cNvPr id="5" name="Content Placeholder 4"/>
              <p:cNvSpPr>
                <a:spLocks noGrp="1"/>
              </p:cNvSpPr>
              <p:nvPr>
                <p:ph idx="1"/>
              </p:nvPr>
            </p:nvSpPr>
            <p:spPr>
              <a:xfrm>
                <a:off x="838199" y="1825624"/>
                <a:ext cx="11182351" cy="5032376"/>
              </a:xfrm>
            </p:spPr>
            <p:txBody>
              <a:bodyPr>
                <a:normAutofit fontScale="77500" lnSpcReduction="20000"/>
              </a:bodyPr>
              <a:lstStyle/>
              <a:p>
                <a:r>
                  <a:rPr lang="pt-BR" dirty="0"/>
                  <a:t>A rede MLP da figura ao lado tem sua saída definida por</a:t>
                </a:r>
              </a:p>
              <a:p>
                <a:pPr marL="0" indent="0" algn="ctr">
                  <a:buNone/>
                </a:pP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m:t>
                    </m:r>
                    <m:r>
                      <a:rPr lang="pt-BR" b="0" i="1" smtClean="0">
                        <a:latin typeface="Cambria Math" panose="02040503050406030204" pitchFamily="18" charset="0"/>
                      </a:rPr>
                      <m:t>𝑓</m:t>
                    </m:r>
                    <m:d>
                      <m:dPr>
                        <m:ctrlPr>
                          <a:rPr lang="pt-BR" b="0" i="1" smtClean="0">
                            <a:latin typeface="Cambria Math" panose="02040503050406030204" pitchFamily="18" charset="0"/>
                          </a:rPr>
                        </m:ctrlPr>
                      </m:dPr>
                      <m:e>
                        <m:sSup>
                          <m:sSupPr>
                            <m:ctrlPr>
                              <a:rPr lang="pt-BR" b="0" i="1" smtClean="0">
                                <a:latin typeface="Cambria Math" panose="02040503050406030204" pitchFamily="18" charset="0"/>
                              </a:rPr>
                            </m:ctrlPr>
                          </m:sSupPr>
                          <m:e>
                            <m:r>
                              <a:rPr lang="pt-BR" b="1" i="1">
                                <a:latin typeface="Cambria Math" panose="02040503050406030204" pitchFamily="18" charset="0"/>
                              </a:rPr>
                              <m:t>𝒘</m:t>
                            </m:r>
                          </m:e>
                          <m:sup>
                            <m:r>
                              <a:rPr lang="pt-BR" b="0" i="1" smtClean="0">
                                <a:latin typeface="Cambria Math" panose="02040503050406030204" pitchFamily="18" charset="0"/>
                              </a:rPr>
                              <m:t>𝑇</m:t>
                            </m:r>
                          </m:sup>
                        </m:sSup>
                        <m:r>
                          <a:rPr lang="pt-BR" i="1">
                            <a:latin typeface="Cambria Math" panose="02040503050406030204" pitchFamily="18" charset="0"/>
                          </a:rPr>
                          <m:t>𝑓</m:t>
                        </m:r>
                        <m:d>
                          <m:dPr>
                            <m:ctrlPr>
                              <a:rPr lang="pt-BR" i="1" smtClean="0">
                                <a:latin typeface="Cambria Math" panose="02040503050406030204" pitchFamily="18" charset="0"/>
                              </a:rPr>
                            </m:ctrlPr>
                          </m:dPr>
                          <m:e>
                            <m:sSup>
                              <m:sSupPr>
                                <m:ctrlPr>
                                  <a:rPr lang="pt-BR" i="1">
                                    <a:latin typeface="Cambria Math" panose="02040503050406030204" pitchFamily="18" charset="0"/>
                                  </a:rPr>
                                </m:ctrlPr>
                              </m:sSupPr>
                              <m:e>
                                <m:r>
                                  <a:rPr lang="pt-BR" b="1" i="1">
                                    <a:latin typeface="Cambria Math" panose="02040503050406030204" pitchFamily="18" charset="0"/>
                                  </a:rPr>
                                  <m:t>𝑾</m:t>
                                </m:r>
                              </m:e>
                              <m:sup>
                                <m:r>
                                  <a:rPr lang="pt-BR" i="1">
                                    <a:latin typeface="Cambria Math" panose="02040503050406030204" pitchFamily="18" charset="0"/>
                                  </a:rPr>
                                  <m:t>𝑇</m:t>
                                </m:r>
                              </m:sup>
                            </m:sSup>
                            <m:r>
                              <a:rPr lang="pt-BR" b="1" i="1">
                                <a:latin typeface="Cambria Math" panose="02040503050406030204" pitchFamily="18" charset="0"/>
                              </a:rPr>
                              <m:t>𝒙</m:t>
                            </m:r>
                          </m:e>
                        </m:d>
                      </m:e>
                    </m:d>
                  </m:oMath>
                </a14:m>
                <a:r>
                  <a:rPr lang="pt-BR" dirty="0"/>
                  <a:t>,</a:t>
                </a:r>
              </a:p>
              <a:p>
                <a:pPr marL="0" indent="0">
                  <a:buNone/>
                </a:pPr>
                <a:r>
                  <a:rPr lang="pt-BR" dirty="0"/>
                  <a:t>onde </a:t>
                </a:r>
                <a14:m>
                  <m:oMath xmlns:m="http://schemas.openxmlformats.org/officeDocument/2006/math">
                    <m:r>
                      <a:rPr lang="pt-BR" i="1">
                        <a:latin typeface="Cambria Math" panose="02040503050406030204" pitchFamily="18" charset="0"/>
                      </a:rPr>
                      <m:t>𝑓</m:t>
                    </m:r>
                    <m:r>
                      <a:rPr lang="pt-BR" b="0" i="1" smtClean="0">
                        <a:latin typeface="Cambria Math" panose="02040503050406030204" pitchFamily="18" charset="0"/>
                      </a:rPr>
                      <m:t>(.)</m:t>
                    </m:r>
                  </m:oMath>
                </a14:m>
                <a:r>
                  <a:rPr lang="pt-BR" dirty="0"/>
                  <a:t> é a </a:t>
                </a:r>
                <a:r>
                  <a:rPr lang="pt-BR" b="1" i="1" dirty="0"/>
                  <a:t>função de ativação</a:t>
                </a:r>
                <a:r>
                  <a:rPr lang="pt-BR" dirty="0"/>
                  <a:t> escolhida, </a:t>
                </a:r>
                <a14:m>
                  <m:oMath xmlns:m="http://schemas.openxmlformats.org/officeDocument/2006/math">
                    <m:r>
                      <a:rPr lang="pt-BR" b="1" i="1" smtClean="0">
                        <a:latin typeface="Cambria Math" panose="02040503050406030204" pitchFamily="18" charset="0"/>
                      </a:rPr>
                      <m:t>𝑾</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2"/>
                                  <m:mcJc m:val="center"/>
                                </m:mcPr>
                              </m:mc>
                            </m:mcs>
                            <m:ctrlPr>
                              <a:rPr lang="pt-BR" b="0" i="1" smtClean="0">
                                <a:latin typeface="Cambria Math" panose="02040503050406030204" pitchFamily="18" charset="0"/>
                              </a:rPr>
                            </m:ctrlPr>
                          </m:mP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12</m:t>
                                  </m:r>
                                </m:sub>
                              </m:sSub>
                            </m:e>
                          </m:mr>
                          <m:mr>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21</m:t>
                                  </m:r>
                                </m:sub>
                              </m:sSub>
                            </m:e>
                            <m:e>
                              <m:sSub>
                                <m:sSubPr>
                                  <m:ctrlPr>
                                    <a:rPr lang="pt-BR" b="0" i="1" smtClean="0">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22</m:t>
                                  </m:r>
                                </m:sub>
                              </m:sSub>
                            </m:e>
                          </m:mr>
                        </m:m>
                      </m:e>
                    </m:d>
                  </m:oMath>
                </a14:m>
                <a:r>
                  <a:rPr lang="pt-BR" dirty="0"/>
                  <a:t> e </a:t>
                </a:r>
                <a14:m>
                  <m:oMath xmlns:m="http://schemas.openxmlformats.org/officeDocument/2006/math">
                    <m:r>
                      <a:rPr lang="pt-BR" b="1" i="1" smtClean="0">
                        <a:latin typeface="Cambria Math" panose="02040503050406030204" pitchFamily="18" charset="0"/>
                      </a:rPr>
                      <m:t>𝒘</m:t>
                    </m:r>
                    <m:r>
                      <a:rPr lang="pt-BR" b="0" i="1" smtClean="0">
                        <a:latin typeface="Cambria Math" panose="02040503050406030204" pitchFamily="18" charset="0"/>
                      </a:rPr>
                      <m:t>=</m:t>
                    </m:r>
                    <m:d>
                      <m:dPr>
                        <m:begChr m:val="["/>
                        <m:endChr m:val="]"/>
                        <m:ctrlPr>
                          <a:rPr lang="pt-BR" b="0" i="1" smtClean="0">
                            <a:latin typeface="Cambria Math" panose="02040503050406030204" pitchFamily="18" charset="0"/>
                          </a:rPr>
                        </m:ctrlPr>
                      </m:dPr>
                      <m:e>
                        <m:m>
                          <m:mPr>
                            <m:mcs>
                              <m:mc>
                                <m:mcPr>
                                  <m:count m:val="1"/>
                                  <m:mcJc m:val="center"/>
                                </m:mcPr>
                              </m:mc>
                            </m:mcs>
                            <m:ctrlPr>
                              <a:rPr lang="pt-BR" b="0" i="1" smtClean="0">
                                <a:latin typeface="Cambria Math" panose="02040503050406030204" pitchFamily="18" charset="0"/>
                              </a:rPr>
                            </m:ctrlPr>
                          </m:mP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1</m:t>
                                  </m:r>
                                </m:sub>
                              </m:sSub>
                            </m:e>
                          </m:mr>
                          <m:mr>
                            <m:e>
                              <m:sSub>
                                <m:sSubPr>
                                  <m:ctrlPr>
                                    <a:rPr lang="pt-BR" i="1">
                                      <a:latin typeface="Cambria Math" panose="02040503050406030204" pitchFamily="18" charset="0"/>
                                    </a:rPr>
                                  </m:ctrlPr>
                                </m:sSubPr>
                                <m:e>
                                  <m:r>
                                    <a:rPr lang="pt-BR" b="0" i="1" smtClean="0">
                                      <a:latin typeface="Cambria Math" panose="02040503050406030204" pitchFamily="18" charset="0"/>
                                    </a:rPr>
                                    <m:t>𝑤</m:t>
                                  </m:r>
                                </m:e>
                                <m:sub>
                                  <m:r>
                                    <a:rPr lang="pt-BR" b="0" i="1" smtClean="0">
                                      <a:latin typeface="Cambria Math" panose="02040503050406030204" pitchFamily="18" charset="0"/>
                                    </a:rPr>
                                    <m:t>2</m:t>
                                  </m:r>
                                </m:sub>
                              </m:sSub>
                            </m:e>
                          </m:mr>
                        </m:m>
                      </m:e>
                    </m:d>
                  </m:oMath>
                </a14:m>
                <a:r>
                  <a:rPr lang="pt-BR" dirty="0"/>
                  <a:t>.</a:t>
                </a:r>
              </a:p>
              <a:p>
                <a:r>
                  <a:rPr lang="pt-BR" dirty="0"/>
                  <a:t>Percebam que a saída da rede é dada pelo </a:t>
                </a:r>
                <a:r>
                  <a:rPr lang="pt-BR" b="1" i="1" dirty="0"/>
                  <a:t>aninhamento</a:t>
                </a:r>
                <a:r>
                  <a:rPr lang="pt-BR" dirty="0"/>
                  <a:t> das saídas de </a:t>
                </a:r>
                <a:r>
                  <a:rPr lang="pt-BR" b="1" i="1" dirty="0"/>
                  <a:t>funções de ativação não-lineares</a:t>
                </a:r>
                <a:r>
                  <a:rPr lang="pt-BR" dirty="0"/>
                  <a:t>.</a:t>
                </a:r>
              </a:p>
              <a:p>
                <a:r>
                  <a:rPr lang="pt-BR" dirty="0"/>
                  <a:t>Sendo assim, as funções que uma rede neural pode representar (i.e., aproximar) podem ser </a:t>
                </a:r>
                <a:r>
                  <a:rPr lang="pt-BR" b="1" i="1" dirty="0"/>
                  <a:t>altamente não-lineares </a:t>
                </a:r>
                <a:r>
                  <a:rPr lang="pt-BR" dirty="0"/>
                  <a:t>dependendo da quantidade de camadas e nós.</a:t>
                </a:r>
              </a:p>
              <a:p>
                <a:r>
                  <a:rPr lang="pt-BR" dirty="0"/>
                  <a:t>Portanto, redes neurais podem ser vistas como ferramentas para a realização de </a:t>
                </a:r>
                <a:r>
                  <a:rPr lang="pt-BR" b="1" i="1" dirty="0"/>
                  <a:t>regressão não-linear</a:t>
                </a:r>
                <a:r>
                  <a:rPr lang="pt-BR" dirty="0"/>
                  <a:t>, mas também podemos resolver outros problemas como os de classificação.</a:t>
                </a:r>
              </a:p>
              <a:p>
                <a:r>
                  <a:rPr lang="pt-BR" dirty="0"/>
                  <a:t>Com </a:t>
                </a:r>
                <a:r>
                  <a:rPr lang="pt-BR" b="1" i="1" dirty="0">
                    <a:solidFill>
                      <a:srgbClr val="00B050"/>
                    </a:solidFill>
                  </a:rPr>
                  <a:t>uma única camada oculta suficientemente grande, é possível representar qualquer </a:t>
                </a:r>
                <a:r>
                  <a:rPr lang="pt-BR" b="1" i="1" dirty="0">
                    <a:solidFill>
                      <a:srgbClr val="00B0F0"/>
                    </a:solidFill>
                  </a:rPr>
                  <a:t>função contínua </a:t>
                </a:r>
                <a:r>
                  <a:rPr lang="pt-BR" b="1" i="1" dirty="0">
                    <a:solidFill>
                      <a:srgbClr val="00B050"/>
                    </a:solidFill>
                  </a:rPr>
                  <a:t>das entradas</a:t>
                </a:r>
                <a:r>
                  <a:rPr lang="pt-BR" dirty="0"/>
                  <a:t> com uma precisão arbitrária (depende da topologia).</a:t>
                </a:r>
              </a:p>
              <a:p>
                <a:r>
                  <a:rPr lang="pt-BR" dirty="0"/>
                  <a:t>Com </a:t>
                </a:r>
                <a:r>
                  <a:rPr lang="pt-BR" b="1" i="1" dirty="0">
                    <a:solidFill>
                      <a:srgbClr val="00B050"/>
                    </a:solidFill>
                  </a:rPr>
                  <a:t>duas camadas ocultas, até </a:t>
                </a:r>
                <a:r>
                  <a:rPr lang="pt-BR" b="1" i="1" dirty="0">
                    <a:solidFill>
                      <a:srgbClr val="00B0F0"/>
                    </a:solidFill>
                  </a:rPr>
                  <a:t>funções descontínuas</a:t>
                </a:r>
                <a:r>
                  <a:rPr lang="pt-BR" b="1" i="1" dirty="0">
                    <a:solidFill>
                      <a:srgbClr val="00B050"/>
                    </a:solidFill>
                  </a:rPr>
                  <a:t> podem ser representadas</a:t>
                </a:r>
                <a:r>
                  <a:rPr lang="pt-BR" dirty="0"/>
                  <a:t>.</a:t>
                </a:r>
              </a:p>
              <a:p>
                <a:r>
                  <a:rPr lang="pt-BR" dirty="0"/>
                  <a:t>Portanto, dizemos que as redes neurais possuem </a:t>
                </a:r>
                <a:r>
                  <a:rPr lang="pt-BR" b="1" i="1" dirty="0"/>
                  <a:t>capacidade de aproximação universal </a:t>
                </a:r>
                <a:r>
                  <a:rPr lang="pt-BR" dirty="0"/>
                  <a:t>de funções.</a:t>
                </a:r>
              </a:p>
              <a:p>
                <a:r>
                  <a:rPr lang="pt-BR" dirty="0"/>
                  <a:t>Veremos alguns exemplos desta capacidade de aproximação a seguir.</a:t>
                </a:r>
              </a:p>
              <a:p>
                <a:pPr marL="0" indent="0">
                  <a:buNone/>
                </a:pPr>
                <a:endParaRPr lang="pt-BR" dirty="0"/>
              </a:p>
            </p:txBody>
          </p:sp>
        </mc:Choice>
        <mc:Fallback xmlns="">
          <p:sp>
            <p:nvSpPr>
              <p:cNvPr id="5" name="Content Placeholder 4"/>
              <p:cNvSpPr>
                <a:spLocks noGrp="1" noRot="1" noChangeAspect="1" noMove="1" noResize="1" noEditPoints="1" noAdjustHandles="1" noChangeArrowheads="1" noChangeShapeType="1" noTextEdit="1"/>
              </p:cNvSpPr>
              <p:nvPr>
                <p:ph idx="1"/>
              </p:nvPr>
            </p:nvSpPr>
            <p:spPr>
              <a:xfrm>
                <a:off x="838199" y="1825624"/>
                <a:ext cx="11182351" cy="5032376"/>
              </a:xfrm>
              <a:blipFill rotWithShape="0">
                <a:blip r:embed="rId3"/>
                <a:stretch>
                  <a:fillRect l="-654" t="-2421" b="-969"/>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a:extLst>
              <a:ext uri="{28A0092B-C50C-407E-A947-70E740481C1C}">
                <a14:useLocalDpi xmlns:a14="http://schemas.microsoft.com/office/drawing/2010/main" val="0"/>
              </a:ext>
            </a:extLst>
          </a:blip>
          <a:srcRect l="5251" r="1406" b="5995"/>
          <a:stretch/>
        </p:blipFill>
        <p:spPr>
          <a:xfrm>
            <a:off x="8286749" y="71438"/>
            <a:ext cx="3552825" cy="2096396"/>
          </a:xfrm>
          <a:prstGeom prst="rect">
            <a:avLst/>
          </a:prstGeom>
        </p:spPr>
      </p:pic>
    </p:spTree>
    <p:extLst>
      <p:ext uri="{BB962C8B-B14F-4D97-AF65-F5344CB8AC3E}">
        <p14:creationId xmlns:p14="http://schemas.microsoft.com/office/powerpoint/2010/main" val="3969588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9985"/>
            <a:ext cx="10973308" cy="1325563"/>
          </a:xfrm>
        </p:spPr>
        <p:txBody>
          <a:bodyPr/>
          <a:lstStyle/>
          <a:p>
            <a:r>
              <a:rPr lang="pt-BR" dirty="0"/>
              <a:t>Aproximação universal de funções: Classificação</a:t>
            </a:r>
          </a:p>
        </p:txBody>
      </p:sp>
      <p:pic>
        <p:nvPicPr>
          <p:cNvPr id="8" name="Picture 7"/>
          <p:cNvPicPr>
            <a:picLocks noChangeAspect="1"/>
          </p:cNvPicPr>
          <p:nvPr/>
        </p:nvPicPr>
        <p:blipFill rotWithShape="1">
          <a:blip r:embed="rId3" cstate="print">
            <a:extLst>
              <a:ext uri="{28A0092B-C50C-407E-A947-70E740481C1C}">
                <a14:useLocalDpi xmlns:a14="http://schemas.microsoft.com/office/drawing/2010/main" val="0"/>
              </a:ext>
            </a:extLst>
          </a:blip>
          <a:srcRect l="1474" t="11394" r="9410" b="5159"/>
          <a:stretch/>
        </p:blipFill>
        <p:spPr>
          <a:xfrm>
            <a:off x="4698584" y="2625461"/>
            <a:ext cx="2205787" cy="2065469"/>
          </a:xfrm>
          <a:prstGeom prst="rect">
            <a:avLst/>
          </a:prstGeom>
        </p:spPr>
      </p:pic>
      <p:pic>
        <p:nvPicPr>
          <p:cNvPr id="9" name="Picture 8"/>
          <p:cNvPicPr>
            <a:picLocks noChangeAspect="1"/>
          </p:cNvPicPr>
          <p:nvPr/>
        </p:nvPicPr>
        <p:blipFill rotWithShape="1">
          <a:blip r:embed="rId4" cstate="print">
            <a:extLst>
              <a:ext uri="{28A0092B-C50C-407E-A947-70E740481C1C}">
                <a14:useLocalDpi xmlns:a14="http://schemas.microsoft.com/office/drawing/2010/main" val="0"/>
              </a:ext>
            </a:extLst>
          </a:blip>
          <a:srcRect l="20068" t="16157" r="9864" b="11962"/>
          <a:stretch/>
        </p:blipFill>
        <p:spPr>
          <a:xfrm>
            <a:off x="4794805" y="4688526"/>
            <a:ext cx="2013344" cy="2065469"/>
          </a:xfrm>
          <a:prstGeom prst="rect">
            <a:avLst/>
          </a:prstGeom>
        </p:spPr>
      </p:pic>
      <p:pic>
        <p:nvPicPr>
          <p:cNvPr id="10" name="Picture 9"/>
          <p:cNvPicPr>
            <a:picLocks noChangeAspect="1"/>
          </p:cNvPicPr>
          <p:nvPr/>
        </p:nvPicPr>
        <p:blipFill rotWithShape="1">
          <a:blip r:embed="rId5" cstate="print">
            <a:extLst>
              <a:ext uri="{28A0092B-C50C-407E-A947-70E740481C1C}">
                <a14:useLocalDpi xmlns:a14="http://schemas.microsoft.com/office/drawing/2010/main" val="0"/>
              </a:ext>
            </a:extLst>
          </a:blip>
          <a:srcRect l="1700" t="11395" r="9410" b="4932"/>
          <a:stretch/>
        </p:blipFill>
        <p:spPr>
          <a:xfrm>
            <a:off x="7300182" y="2625462"/>
            <a:ext cx="2191657" cy="2063064"/>
          </a:xfrm>
          <a:prstGeom prst="rect">
            <a:avLst/>
          </a:prstGeom>
        </p:spPr>
      </p:pic>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0974" t="16383" r="9864" b="11735"/>
          <a:stretch/>
        </p:blipFill>
        <p:spPr>
          <a:xfrm>
            <a:off x="7401781" y="4688526"/>
            <a:ext cx="1988457" cy="2066691"/>
          </a:xfrm>
          <a:prstGeom prst="rect">
            <a:avLst/>
          </a:prstGeom>
        </p:spPr>
      </p:pic>
      <p:pic>
        <p:nvPicPr>
          <p:cNvPr id="12" name="Picture 11"/>
          <p:cNvPicPr>
            <a:picLocks noChangeAspect="1"/>
          </p:cNvPicPr>
          <p:nvPr/>
        </p:nvPicPr>
        <p:blipFill rotWithShape="1">
          <a:blip r:embed="rId7" cstate="print">
            <a:extLst>
              <a:ext uri="{28A0092B-C50C-407E-A947-70E740481C1C}">
                <a14:useLocalDpi xmlns:a14="http://schemas.microsoft.com/office/drawing/2010/main" val="0"/>
              </a:ext>
            </a:extLst>
          </a:blip>
          <a:srcRect l="3060" t="11848" r="9864" b="5385"/>
          <a:stretch/>
        </p:blipFill>
        <p:spPr>
          <a:xfrm>
            <a:off x="9717434" y="2625012"/>
            <a:ext cx="2170930" cy="2063514"/>
          </a:xfrm>
          <a:prstGeom prst="rect">
            <a:avLst/>
          </a:prstGeom>
        </p:spPr>
      </p:pic>
      <p:pic>
        <p:nvPicPr>
          <p:cNvPr id="13" name="Picture 12"/>
          <p:cNvPicPr>
            <a:picLocks noChangeAspect="1"/>
          </p:cNvPicPr>
          <p:nvPr/>
        </p:nvPicPr>
        <p:blipFill rotWithShape="1">
          <a:blip r:embed="rId8" cstate="print">
            <a:extLst>
              <a:ext uri="{28A0092B-C50C-407E-A947-70E740481C1C}">
                <a14:useLocalDpi xmlns:a14="http://schemas.microsoft.com/office/drawing/2010/main" val="0"/>
              </a:ext>
            </a:extLst>
          </a:blip>
          <a:srcRect l="20974" t="16610" r="9864" b="12642"/>
          <a:stretch/>
        </p:blipFill>
        <p:spPr>
          <a:xfrm>
            <a:off x="9794290" y="4690481"/>
            <a:ext cx="2017218" cy="2063514"/>
          </a:xfrm>
          <a:prstGeom prst="rect">
            <a:avLst/>
          </a:prstGeom>
        </p:spPr>
      </p:pic>
      <p:sp>
        <p:nvSpPr>
          <p:cNvPr id="14" name="TextBox 13"/>
          <p:cNvSpPr txBox="1"/>
          <p:nvPr/>
        </p:nvSpPr>
        <p:spPr>
          <a:xfrm>
            <a:off x="4632031" y="1684338"/>
            <a:ext cx="2555354" cy="954107"/>
          </a:xfrm>
          <a:prstGeom prst="rect">
            <a:avLst/>
          </a:prstGeom>
          <a:noFill/>
        </p:spPr>
        <p:txBody>
          <a:bodyPr wrap="square" rtlCol="0">
            <a:spAutoFit/>
          </a:bodyPr>
          <a:lstStyle/>
          <a:p>
            <a:pPr algn="ctr"/>
            <a:r>
              <a:rPr lang="pt-BR" sz="1400" dirty="0"/>
              <a:t>Função AND: MLP com 0 camadas escondidas, apenas um neurônio na camada de saída. </a:t>
            </a:r>
          </a:p>
          <a:p>
            <a:pPr algn="ctr"/>
            <a:r>
              <a:rPr lang="pt-BR" sz="1400" dirty="0"/>
              <a:t>Total: 1 nó.</a:t>
            </a:r>
          </a:p>
        </p:txBody>
      </p:sp>
      <p:sp>
        <p:nvSpPr>
          <p:cNvPr id="15" name="TextBox 14"/>
          <p:cNvSpPr txBox="1"/>
          <p:nvPr/>
        </p:nvSpPr>
        <p:spPr>
          <a:xfrm>
            <a:off x="7252277" y="1882065"/>
            <a:ext cx="2400264" cy="738664"/>
          </a:xfrm>
          <a:prstGeom prst="rect">
            <a:avLst/>
          </a:prstGeom>
          <a:noFill/>
        </p:spPr>
        <p:txBody>
          <a:bodyPr wrap="square" rtlCol="0">
            <a:spAutoFit/>
          </a:bodyPr>
          <a:lstStyle/>
          <a:p>
            <a:pPr algn="ctr"/>
            <a:r>
              <a:rPr lang="pt-BR" sz="1400" dirty="0"/>
              <a:t>Função XOR: MLP com 1 camada escondida com 2 nós.</a:t>
            </a:r>
          </a:p>
          <a:p>
            <a:pPr algn="ctr"/>
            <a:r>
              <a:rPr lang="pt-BR" sz="1400" dirty="0"/>
              <a:t>Total: 3 nós.</a:t>
            </a:r>
          </a:p>
        </p:txBody>
      </p:sp>
      <p:sp>
        <p:nvSpPr>
          <p:cNvPr id="16" name="TextBox 15"/>
          <p:cNvSpPr txBox="1"/>
          <p:nvPr/>
        </p:nvSpPr>
        <p:spPr>
          <a:xfrm>
            <a:off x="9567956" y="1899781"/>
            <a:ext cx="2624044" cy="738664"/>
          </a:xfrm>
          <a:prstGeom prst="rect">
            <a:avLst/>
          </a:prstGeom>
          <a:noFill/>
        </p:spPr>
        <p:txBody>
          <a:bodyPr wrap="square" rtlCol="0">
            <a:spAutoFit/>
          </a:bodyPr>
          <a:lstStyle/>
          <a:p>
            <a:pPr algn="ctr"/>
            <a:r>
              <a:rPr lang="pt-BR" sz="1400" dirty="0"/>
              <a:t>Círculos concêntricos: MLP com 1 camada escondida com 4 nós.</a:t>
            </a:r>
          </a:p>
          <a:p>
            <a:pPr algn="ctr"/>
            <a:r>
              <a:rPr lang="pt-BR" sz="1400" dirty="0"/>
              <a:t>Total: 5 nós.</a:t>
            </a:r>
          </a:p>
        </p:txBody>
      </p:sp>
      <p:sp>
        <p:nvSpPr>
          <p:cNvPr id="17" name="Content Placeholder 2"/>
          <p:cNvSpPr>
            <a:spLocks noGrp="1"/>
          </p:cNvSpPr>
          <p:nvPr>
            <p:ph idx="1"/>
          </p:nvPr>
        </p:nvSpPr>
        <p:spPr>
          <a:xfrm>
            <a:off x="838200" y="1825624"/>
            <a:ext cx="3855004" cy="5032375"/>
          </a:xfrm>
        </p:spPr>
        <p:txBody>
          <a:bodyPr>
            <a:normAutofit fontScale="92500"/>
          </a:bodyPr>
          <a:lstStyle/>
          <a:p>
            <a:r>
              <a:rPr lang="pt-BR" dirty="0"/>
              <a:t>Fig. 1: Um nó aproxima uma função de limiar suave. </a:t>
            </a:r>
          </a:p>
          <a:p>
            <a:r>
              <a:rPr lang="pt-BR" dirty="0"/>
              <a:t>Fig. 2: Combinando duas funções de limiar suave com direções opostas, podemos obter uma função em formato de onda.</a:t>
            </a:r>
          </a:p>
          <a:p>
            <a:r>
              <a:rPr lang="pt-BR" dirty="0"/>
              <a:t>Fig. 3: Combinando duas ondas perpendiculares, nós obtemos uma função em formato cilíndrico.</a:t>
            </a:r>
          </a:p>
        </p:txBody>
      </p:sp>
      <p:sp>
        <p:nvSpPr>
          <p:cNvPr id="3" name="Rectangle 2"/>
          <p:cNvSpPr/>
          <p:nvPr/>
        </p:nvSpPr>
        <p:spPr>
          <a:xfrm>
            <a:off x="8185085" y="1365376"/>
            <a:ext cx="3727559" cy="307777"/>
          </a:xfrm>
          <a:prstGeom prst="rect">
            <a:avLst/>
          </a:prstGeom>
        </p:spPr>
        <p:txBody>
          <a:bodyPr wrap="none">
            <a:spAutoFit/>
          </a:bodyPr>
          <a:lstStyle/>
          <a:p>
            <a:pPr lvl="0">
              <a:defRPr/>
            </a:pPr>
            <a:r>
              <a:rPr lang="pt-BR" sz="1400" dirty="0">
                <a:solidFill>
                  <a:srgbClr val="00B0F0"/>
                </a:solidFill>
                <a:hlinkClick r:id="rId9"/>
              </a:rPr>
              <a:t>Exemplo: FunctionApproximationWithMLP.ipynb</a:t>
            </a:r>
            <a:endParaRPr lang="pt-BR" sz="1400" dirty="0">
              <a:solidFill>
                <a:srgbClr val="00B0F0"/>
              </a:solidFill>
            </a:endParaRPr>
          </a:p>
        </p:txBody>
      </p:sp>
    </p:spTree>
    <p:extLst>
      <p:ext uri="{BB962C8B-B14F-4D97-AF65-F5344CB8AC3E}">
        <p14:creationId xmlns:p14="http://schemas.microsoft.com/office/powerpoint/2010/main" val="403431374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Aproximação universal de funções: Regressão</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825624"/>
                <a:ext cx="4663698" cy="5032375"/>
              </a:xfrm>
            </p:spPr>
            <p:txBody>
              <a:bodyPr/>
              <a:lstStyle/>
              <a:p>
                <a:r>
                  <a:rPr lang="pt-BR" dirty="0"/>
                  <a:t>Redes neurais podem ser usadas para aproximar funções como as mostradas abaixo:</a:t>
                </a:r>
              </a:p>
              <a:p>
                <a:pPr lvl="1"/>
                <a14:m>
                  <m:oMath xmlns:m="http://schemas.openxmlformats.org/officeDocument/2006/math">
                    <m:r>
                      <a:rPr lang="pt-BR" b="0" i="1" smtClean="0">
                        <a:latin typeface="Cambria Math" panose="02040503050406030204" pitchFamily="18" charset="0"/>
                      </a:rPr>
                      <m:t>𝑓</m:t>
                    </m:r>
                    <m:d>
                      <m:dPr>
                        <m:ctrlPr>
                          <a:rPr lang="pt-BR" b="0" i="1" smtClean="0">
                            <a:latin typeface="Cambria Math" panose="02040503050406030204" pitchFamily="18" charset="0"/>
                          </a:rPr>
                        </m:ctrlPr>
                      </m:dPr>
                      <m:e>
                        <m:r>
                          <a:rPr lang="pt-BR" b="0" i="1" smtClean="0">
                            <a:latin typeface="Cambria Math" panose="02040503050406030204" pitchFamily="18" charset="0"/>
                          </a:rPr>
                          <m:t>𝑥</m:t>
                        </m:r>
                      </m:e>
                    </m:d>
                    <m:r>
                      <a:rPr lang="pt-BR" b="0" i="1" smtClean="0">
                        <a:latin typeface="Cambria Math" panose="02040503050406030204" pitchFamily="18" charset="0"/>
                      </a:rPr>
                      <m:t>=</m:t>
                    </m:r>
                    <m:sSup>
                      <m:sSupPr>
                        <m:ctrlPr>
                          <a:rPr lang="pt-BR" b="0" i="1" smtClean="0">
                            <a:latin typeface="Cambria Math" panose="02040503050406030204" pitchFamily="18" charset="0"/>
                          </a:rPr>
                        </m:ctrlPr>
                      </m:sSupPr>
                      <m:e>
                        <m:r>
                          <a:rPr lang="pt-BR" b="0" i="1" smtClean="0">
                            <a:latin typeface="Cambria Math" panose="02040503050406030204" pitchFamily="18" charset="0"/>
                          </a:rPr>
                          <m:t>𝑥</m:t>
                        </m:r>
                      </m:e>
                      <m:sup>
                        <m:r>
                          <a:rPr lang="pt-BR" b="0" i="1" smtClean="0">
                            <a:latin typeface="Cambria Math" panose="02040503050406030204" pitchFamily="18" charset="0"/>
                          </a:rPr>
                          <m:t>2</m:t>
                        </m:r>
                      </m:sup>
                    </m:sSup>
                    <m:r>
                      <a:rPr lang="pt-BR" b="0" i="1" smtClean="0">
                        <a:latin typeface="Cambria Math" panose="02040503050406030204" pitchFamily="18" charset="0"/>
                      </a:rPr>
                      <m:t>, −1</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ea typeface="Cambria Math" panose="02040503050406030204" pitchFamily="18" charset="0"/>
                      </a:rPr>
                      <m:t>≤1,</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smtClean="0">
                            <a:latin typeface="Cambria Math" panose="02040503050406030204" pitchFamily="18" charset="0"/>
                          </a:rPr>
                        </m:ctrlPr>
                      </m:fPr>
                      <m:num>
                        <m:r>
                          <a:rPr lang="pt-BR" b="0" i="1" smtClean="0">
                            <a:latin typeface="Cambria Math" panose="02040503050406030204" pitchFamily="18" charset="0"/>
                          </a:rPr>
                          <m:t>1</m:t>
                        </m:r>
                      </m:num>
                      <m:den>
                        <m:r>
                          <a:rPr lang="pt-BR" b="0" i="1" smtClean="0">
                            <a:latin typeface="Cambria Math" panose="02040503050406030204" pitchFamily="18" charset="0"/>
                          </a:rPr>
                          <m:t>𝑥</m:t>
                        </m:r>
                      </m:den>
                    </m:f>
                    <m:r>
                      <a:rPr lang="pt-BR" b="0" i="1" smtClean="0">
                        <a:latin typeface="Cambria Math" panose="02040503050406030204" pitchFamily="18" charset="0"/>
                      </a:rPr>
                      <m:t>, </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≤1</m:t>
                    </m:r>
                    <m:r>
                      <a:rPr lang="pt-BR" b="0" i="1" smtClean="0">
                        <a:latin typeface="Cambria Math" panose="02040503050406030204" pitchFamily="18" charset="0"/>
                        <a:ea typeface="Cambria Math" panose="02040503050406030204" pitchFamily="18" charset="0"/>
                      </a:rPr>
                      <m:t>00,</m:t>
                    </m:r>
                  </m:oMath>
                </a14:m>
                <a:endParaRPr lang="pt-BR" dirty="0"/>
              </a:p>
              <a:p>
                <a:pPr lvl="1"/>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smtClean="0">
                            <a:latin typeface="Cambria Math" panose="02040503050406030204" pitchFamily="18" charset="0"/>
                          </a:rPr>
                        </m:ctrlPr>
                      </m:funcPr>
                      <m:fName>
                        <m:r>
                          <m:rPr>
                            <m:sty m:val="p"/>
                          </m:rPr>
                          <a:rPr lang="pt-BR" i="0" smtClean="0">
                            <a:latin typeface="Cambria Math" panose="02040503050406030204" pitchFamily="18" charset="0"/>
                          </a:rPr>
                          <m:t>sin</m:t>
                        </m:r>
                      </m:fName>
                      <m:e>
                        <m:r>
                          <a:rPr lang="pt-BR" b="0" i="1" smtClean="0">
                            <a:latin typeface="Cambria Math" panose="02040503050406030204" pitchFamily="18" charset="0"/>
                          </a:rPr>
                          <m:t>(</m:t>
                        </m:r>
                        <m:r>
                          <a:rPr lang="pt-BR" b="0" i="1" smtClean="0">
                            <a:latin typeface="Cambria Math" panose="02040503050406030204" pitchFamily="18" charset="0"/>
                          </a:rPr>
                          <m:t>𝑥</m:t>
                        </m:r>
                        <m:r>
                          <a:rPr lang="pt-BR" b="0" i="1" smtClean="0">
                            <a:latin typeface="Cambria Math" panose="02040503050406030204" pitchFamily="18" charset="0"/>
                          </a:rPr>
                          <m:t>)</m:t>
                        </m:r>
                      </m:e>
                    </m:func>
                    <m:r>
                      <a:rPr lang="pt-BR" b="0" i="1" smtClean="0">
                        <a:latin typeface="Cambria Math" panose="02040503050406030204" pitchFamily="18" charset="0"/>
                      </a:rPr>
                      <m:t>,</m:t>
                    </m:r>
                    <m:r>
                      <a:rPr lang="pt-BR" i="1">
                        <a:latin typeface="Cambria Math" panose="02040503050406030204" pitchFamily="18" charset="0"/>
                      </a:rPr>
                      <m:t>1</m:t>
                    </m:r>
                    <m:r>
                      <a:rPr lang="pt-BR" i="1">
                        <a:latin typeface="Cambria Math" panose="02040503050406030204" pitchFamily="18" charset="0"/>
                        <a:ea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2</m:t>
                    </m:r>
                    <m:r>
                      <a:rPr lang="pt-BR" b="0" i="1" smtClean="0">
                        <a:latin typeface="Cambria Math" panose="02040503050406030204" pitchFamily="18" charset="0"/>
                        <a:ea typeface="Cambria Math" panose="02040503050406030204" pitchFamily="18" charset="0"/>
                      </a:rPr>
                      <m:t>𝜋</m:t>
                    </m:r>
                    <m:r>
                      <a:rPr lang="pt-BR" b="0" i="1" smtClean="0">
                        <a:latin typeface="Cambria Math" panose="02040503050406030204" pitchFamily="18" charset="0"/>
                        <a:ea typeface="Cambria Math" panose="02040503050406030204" pitchFamily="18" charset="0"/>
                      </a:rPr>
                      <m:t>.</m:t>
                    </m:r>
                  </m:oMath>
                </a14:m>
                <a:endParaRPr lang="pt-BR"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825624"/>
                <a:ext cx="4663698" cy="5032375"/>
              </a:xfrm>
              <a:blipFill rotWithShape="0">
                <a:blip r:embed="rId3"/>
                <a:stretch>
                  <a:fillRect l="-2353" t="-1937"/>
                </a:stretch>
              </a:blipFill>
            </p:spPr>
            <p:txBody>
              <a:bodyPr/>
              <a:lstStyle/>
              <a:p>
                <a:r>
                  <a:rPr lang="pt-BR">
                    <a:noFill/>
                  </a:rPr>
                  <a:t> </a:t>
                </a:r>
              </a:p>
            </p:txBody>
          </p:sp>
        </mc:Fallback>
      </mc:AlternateContent>
      <p:pic>
        <p:nvPicPr>
          <p:cNvPr id="7" name="Picture 6"/>
          <p:cNvPicPr>
            <a:picLocks noChangeAspect="1"/>
          </p:cNvPicPr>
          <p:nvPr/>
        </p:nvPicPr>
        <p:blipFill rotWithShape="1">
          <a:blip r:embed="rId4" cstate="print">
            <a:extLst>
              <a:ext uri="{28A0092B-C50C-407E-A947-70E740481C1C}">
                <a14:useLocalDpi xmlns:a14="http://schemas.microsoft.com/office/drawing/2010/main" val="0"/>
              </a:ext>
            </a:extLst>
          </a:blip>
          <a:srcRect l="3579" t="10064" r="8850"/>
          <a:stretch/>
        </p:blipFill>
        <p:spPr>
          <a:xfrm>
            <a:off x="5346918" y="2047156"/>
            <a:ext cx="3208150" cy="2196550"/>
          </a:xfrm>
          <a:prstGeom prst="rect">
            <a:avLst/>
          </a:prstGeom>
        </p:spPr>
      </p:pic>
      <mc:AlternateContent xmlns:mc="http://schemas.openxmlformats.org/markup-compatibility/2006" xmlns:a14="http://schemas.microsoft.com/office/drawing/2010/main">
        <mc:Choice Requires="a14">
          <p:sp>
            <p:nvSpPr>
              <p:cNvPr id="9" name="Rectangle 8"/>
              <p:cNvSpPr/>
              <p:nvPr/>
            </p:nvSpPr>
            <p:spPr>
              <a:xfrm>
                <a:off x="6332137" y="1668248"/>
                <a:ext cx="1237711"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sSup>
                        <m:sSupPr>
                          <m:ctrlPr>
                            <a:rPr lang="pt-BR" i="1">
                              <a:latin typeface="Cambria Math" panose="02040503050406030204" pitchFamily="18" charset="0"/>
                            </a:rPr>
                          </m:ctrlPr>
                        </m:sSupPr>
                        <m:e>
                          <m:r>
                            <a:rPr lang="pt-BR" i="1">
                              <a:latin typeface="Cambria Math" panose="02040503050406030204" pitchFamily="18" charset="0"/>
                            </a:rPr>
                            <m:t>𝑥</m:t>
                          </m:r>
                        </m:e>
                        <m:sup>
                          <m:r>
                            <a:rPr lang="pt-BR" i="1">
                              <a:latin typeface="Cambria Math" panose="02040503050406030204" pitchFamily="18" charset="0"/>
                            </a:rPr>
                            <m:t>2</m:t>
                          </m:r>
                        </m:sup>
                      </m:sSup>
                    </m:oMath>
                  </m:oMathPara>
                </a14:m>
                <a:endParaRPr lang="pt-BR" dirty="0"/>
              </a:p>
            </p:txBody>
          </p:sp>
        </mc:Choice>
        <mc:Fallback xmlns="">
          <p:sp>
            <p:nvSpPr>
              <p:cNvPr id="9" name="Rectangle 8"/>
              <p:cNvSpPr>
                <a:spLocks noRot="1" noChangeAspect="1" noMove="1" noResize="1" noEditPoints="1" noAdjustHandles="1" noChangeArrowheads="1" noChangeShapeType="1" noTextEdit="1"/>
              </p:cNvSpPr>
              <p:nvPr/>
            </p:nvSpPr>
            <p:spPr>
              <a:xfrm>
                <a:off x="6332137" y="1668248"/>
                <a:ext cx="1237711" cy="369332"/>
              </a:xfrm>
              <a:prstGeom prst="rect">
                <a:avLst/>
              </a:prstGeom>
              <a:blipFill rotWithShape="0">
                <a:blip r:embed="rId5"/>
                <a:stretch>
                  <a:fillRect b="-13333"/>
                </a:stretch>
              </a:blipFill>
            </p:spPr>
            <p:txBody>
              <a:bodyPr/>
              <a:lstStyle/>
              <a:p>
                <a:r>
                  <a:rPr lang="pt-BR">
                    <a:noFill/>
                  </a:rPr>
                  <a:t> </a:t>
                </a:r>
              </a:p>
            </p:txBody>
          </p:sp>
        </mc:Fallback>
      </mc:AlternateContent>
      <p:pic>
        <p:nvPicPr>
          <p:cNvPr id="11" name="Picture 10"/>
          <p:cNvPicPr>
            <a:picLocks noChangeAspect="1"/>
          </p:cNvPicPr>
          <p:nvPr/>
        </p:nvPicPr>
        <p:blipFill rotWithShape="1">
          <a:blip r:embed="rId6" cstate="print">
            <a:extLst>
              <a:ext uri="{28A0092B-C50C-407E-A947-70E740481C1C}">
                <a14:useLocalDpi xmlns:a14="http://schemas.microsoft.com/office/drawing/2010/main" val="0"/>
              </a:ext>
            </a:extLst>
          </a:blip>
          <a:srcRect l="2990" t="10911" r="9440"/>
          <a:stretch/>
        </p:blipFill>
        <p:spPr>
          <a:xfrm>
            <a:off x="8797874" y="2047156"/>
            <a:ext cx="3239146" cy="2196874"/>
          </a:xfrm>
          <a:prstGeom prst="rect">
            <a:avLst/>
          </a:prstGeom>
        </p:spPr>
      </p:pic>
      <mc:AlternateContent xmlns:mc="http://schemas.openxmlformats.org/markup-compatibility/2006" xmlns:a14="http://schemas.microsoft.com/office/drawing/2010/main">
        <mc:Choice Requires="a14">
          <p:sp>
            <p:nvSpPr>
              <p:cNvPr id="12" name="Rectangle 11"/>
              <p:cNvSpPr/>
              <p:nvPr/>
            </p:nvSpPr>
            <p:spPr>
              <a:xfrm>
                <a:off x="10081823" y="1384322"/>
                <a:ext cx="1124731" cy="6127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𝑥</m:t>
                          </m:r>
                        </m:den>
                      </m:f>
                    </m:oMath>
                  </m:oMathPara>
                </a14:m>
                <a:endParaRPr lang="pt-BR" dirty="0"/>
              </a:p>
            </p:txBody>
          </p:sp>
        </mc:Choice>
        <mc:Fallback xmlns="">
          <p:sp>
            <p:nvSpPr>
              <p:cNvPr id="12" name="Rectangle 11"/>
              <p:cNvSpPr>
                <a:spLocks noRot="1" noChangeAspect="1" noMove="1" noResize="1" noEditPoints="1" noAdjustHandles="1" noChangeArrowheads="1" noChangeShapeType="1" noTextEdit="1"/>
              </p:cNvSpPr>
              <p:nvPr/>
            </p:nvSpPr>
            <p:spPr>
              <a:xfrm>
                <a:off x="10081823" y="1384322"/>
                <a:ext cx="1124731" cy="612732"/>
              </a:xfrm>
              <a:prstGeom prst="rect">
                <a:avLst/>
              </a:prstGeom>
              <a:blipFill rotWithShape="0">
                <a:blip r:embed="rId7"/>
                <a:stretch>
                  <a:fillRect/>
                </a:stretch>
              </a:blipFill>
            </p:spPr>
            <p:txBody>
              <a:bodyPr/>
              <a:lstStyle/>
              <a:p>
                <a:r>
                  <a:rPr lang="pt-BR">
                    <a:noFill/>
                  </a:rPr>
                  <a:t> </a:t>
                </a:r>
              </a:p>
            </p:txBody>
          </p:sp>
        </mc:Fallback>
      </mc:AlternateContent>
      <p:sp>
        <p:nvSpPr>
          <p:cNvPr id="13" name="Rectangle 12"/>
          <p:cNvSpPr/>
          <p:nvPr/>
        </p:nvSpPr>
        <p:spPr>
          <a:xfrm>
            <a:off x="838200" y="6380443"/>
            <a:ext cx="3115661" cy="307777"/>
          </a:xfrm>
          <a:prstGeom prst="rect">
            <a:avLst/>
          </a:prstGeom>
        </p:spPr>
        <p:txBody>
          <a:bodyPr wrap="none">
            <a:spAutoFit/>
          </a:bodyPr>
          <a:lstStyle/>
          <a:p>
            <a:pPr lvl="0">
              <a:defRPr/>
            </a:pPr>
            <a:r>
              <a:rPr lang="pt-BR" sz="1400" dirty="0">
                <a:solidFill>
                  <a:srgbClr val="00B0F0"/>
                </a:solidFill>
                <a:hlinkClick r:id="rId8"/>
              </a:rPr>
              <a:t>Exemplo: function_approximation.ipynb</a:t>
            </a:r>
            <a:endParaRPr lang="pt-BR" sz="1400" dirty="0">
              <a:solidFill>
                <a:srgbClr val="00B0F0"/>
              </a:solidFill>
            </a:endParaRPr>
          </a:p>
        </p:txBody>
      </p:sp>
      <p:pic>
        <p:nvPicPr>
          <p:cNvPr id="14" name="Picture 13"/>
          <p:cNvPicPr>
            <a:picLocks noChangeAspect="1"/>
          </p:cNvPicPr>
          <p:nvPr/>
        </p:nvPicPr>
        <p:blipFill rotWithShape="1">
          <a:blip r:embed="rId9" cstate="print">
            <a:extLst>
              <a:ext uri="{28A0092B-C50C-407E-A947-70E740481C1C}">
                <a14:useLocalDpi xmlns:a14="http://schemas.microsoft.com/office/drawing/2010/main" val="0"/>
              </a:ext>
            </a:extLst>
          </a:blip>
          <a:srcRect t="10654" r="9383"/>
          <a:stretch/>
        </p:blipFill>
        <p:spPr>
          <a:xfrm>
            <a:off x="6993967" y="4615147"/>
            <a:ext cx="3365008" cy="2211857"/>
          </a:xfrm>
          <a:prstGeom prst="rect">
            <a:avLst/>
          </a:prstGeom>
        </p:spPr>
      </p:pic>
      <mc:AlternateContent xmlns:mc="http://schemas.openxmlformats.org/markup-compatibility/2006" xmlns:a14="http://schemas.microsoft.com/office/drawing/2010/main">
        <mc:Choice Requires="a14">
          <p:sp>
            <p:nvSpPr>
              <p:cNvPr id="15" name="Rectangle 14"/>
              <p:cNvSpPr/>
              <p:nvPr/>
            </p:nvSpPr>
            <p:spPr>
              <a:xfrm>
                <a:off x="8027801" y="4199846"/>
                <a:ext cx="160883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𝑥</m:t>
                          </m:r>
                        </m:e>
                      </m:d>
                      <m:r>
                        <a:rPr lang="pt-BR" i="1">
                          <a:latin typeface="Cambria Math" panose="02040503050406030204" pitchFamily="18" charset="0"/>
                        </a:rPr>
                        <m:t>=</m:t>
                      </m:r>
                      <m:func>
                        <m:funcPr>
                          <m:ctrlPr>
                            <a:rPr lang="pt-BR" i="1">
                              <a:latin typeface="Cambria Math" panose="02040503050406030204" pitchFamily="18" charset="0"/>
                            </a:rPr>
                          </m:ctrlPr>
                        </m:funcPr>
                        <m:fName>
                          <m:r>
                            <m:rPr>
                              <m:sty m:val="p"/>
                            </m:rPr>
                            <a:rPr lang="pt-BR">
                              <a:latin typeface="Cambria Math" panose="02040503050406030204" pitchFamily="18" charset="0"/>
                            </a:rPr>
                            <m:t>sin</m:t>
                          </m:r>
                        </m:fName>
                        <m:e>
                          <m:r>
                            <a:rPr lang="pt-BR" i="1">
                              <a:latin typeface="Cambria Math" panose="02040503050406030204" pitchFamily="18" charset="0"/>
                            </a:rPr>
                            <m:t>(</m:t>
                          </m:r>
                          <m:r>
                            <a:rPr lang="pt-BR" i="1">
                              <a:latin typeface="Cambria Math" panose="02040503050406030204" pitchFamily="18" charset="0"/>
                            </a:rPr>
                            <m:t>𝑥</m:t>
                          </m:r>
                          <m:r>
                            <a:rPr lang="pt-BR" i="1">
                              <a:latin typeface="Cambria Math" panose="02040503050406030204" pitchFamily="18" charset="0"/>
                            </a:rPr>
                            <m:t>)</m:t>
                          </m:r>
                        </m:e>
                      </m:func>
                    </m:oMath>
                  </m:oMathPara>
                </a14:m>
                <a:endParaRPr lang="pt-BR" dirty="0"/>
              </a:p>
            </p:txBody>
          </p:sp>
        </mc:Choice>
        <mc:Fallback xmlns="">
          <p:sp>
            <p:nvSpPr>
              <p:cNvPr id="15" name="Rectangle 14"/>
              <p:cNvSpPr>
                <a:spLocks noRot="1" noChangeAspect="1" noMove="1" noResize="1" noEditPoints="1" noAdjustHandles="1" noChangeArrowheads="1" noChangeShapeType="1" noTextEdit="1"/>
              </p:cNvSpPr>
              <p:nvPr/>
            </p:nvSpPr>
            <p:spPr>
              <a:xfrm>
                <a:off x="8027801" y="4199846"/>
                <a:ext cx="1608837" cy="369332"/>
              </a:xfrm>
              <a:prstGeom prst="rect">
                <a:avLst/>
              </a:prstGeom>
              <a:blipFill rotWithShape="0">
                <a:blip r:embed="rId10"/>
                <a:stretch>
                  <a:fillRect b="-11475"/>
                </a:stretch>
              </a:blipFill>
            </p:spPr>
            <p:txBody>
              <a:bodyPr/>
              <a:lstStyle/>
              <a:p>
                <a:r>
                  <a:rPr lang="pt-BR">
                    <a:noFill/>
                  </a:rPr>
                  <a:t> </a:t>
                </a:r>
              </a:p>
            </p:txBody>
          </p:sp>
        </mc:Fallback>
      </mc:AlternateContent>
    </p:spTree>
    <p:extLst>
      <p:ext uri="{BB962C8B-B14F-4D97-AF65-F5344CB8AC3E}">
        <p14:creationId xmlns:p14="http://schemas.microsoft.com/office/powerpoint/2010/main" val="124681140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199" y="1825624"/>
            <a:ext cx="11089193" cy="5032376"/>
          </a:xfrm>
        </p:spPr>
        <p:txBody>
          <a:bodyPr/>
          <a:lstStyle/>
          <a:p>
            <a:r>
              <a:rPr lang="pt-BR" b="1" dirty="0"/>
              <a:t>Quiz</a:t>
            </a:r>
            <a:r>
              <a:rPr lang="pt-BR" dirty="0"/>
              <a:t>: “</a:t>
            </a:r>
            <a:r>
              <a:rPr lang="pt-BR" i="1" dirty="0"/>
              <a:t>T320 - Quiz – Redes Neurais Artificiais (Parte IV)</a:t>
            </a:r>
            <a:r>
              <a:rPr lang="pt-BR" dirty="0"/>
              <a:t>” que se encontra no MS Teams.</a:t>
            </a:r>
          </a:p>
          <a:p>
            <a:r>
              <a:rPr lang="pt-BR" b="1" dirty="0"/>
              <a:t>Exercício Prático</a:t>
            </a:r>
            <a:r>
              <a:rPr lang="pt-BR" dirty="0"/>
              <a:t>: </a:t>
            </a:r>
            <a:r>
              <a:rPr lang="pt-BR" b="1" dirty="0">
                <a:hlinkClick r:id="rId3"/>
              </a:rPr>
              <a:t>Laboratório #7</a:t>
            </a:r>
            <a:r>
              <a:rPr lang="pt-BR" dirty="0"/>
              <a:t>.</a:t>
            </a:r>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a:t>.</a:t>
            </a:r>
          </a:p>
        </p:txBody>
      </p:sp>
    </p:spTree>
    <p:extLst>
      <p:ext uri="{BB962C8B-B14F-4D97-AF65-F5344CB8AC3E}">
        <p14:creationId xmlns:p14="http://schemas.microsoft.com/office/powerpoint/2010/main" val="21375522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6687714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Algumas das </a:t>
            </a:r>
            <a:r>
              <a:rPr lang="pt-BR" b="1" i="1" dirty="0"/>
              <a:t>limitações dos perceptrons</a:t>
            </a:r>
            <a:r>
              <a:rPr lang="pt-BR" dirty="0"/>
              <a:t> (e.g., classificação apenas de classes linearmente separáveis) podem ser </a:t>
            </a:r>
            <a:r>
              <a:rPr lang="pt-BR" b="1" i="1" dirty="0"/>
              <a:t>superadas </a:t>
            </a:r>
            <a:r>
              <a:rPr lang="pt-BR" b="1" i="1" dirty="0">
                <a:solidFill>
                  <a:srgbClr val="00B050"/>
                </a:solidFill>
              </a:rPr>
              <a:t>adicionando-se</a:t>
            </a:r>
            <a:r>
              <a:rPr lang="pt-BR" b="1" i="1" dirty="0"/>
              <a:t> </a:t>
            </a:r>
            <a:r>
              <a:rPr lang="pt-BR" b="1" i="1" dirty="0">
                <a:solidFill>
                  <a:srgbClr val="7030A0"/>
                </a:solidFill>
              </a:rPr>
              <a:t>camadas intermediárias</a:t>
            </a:r>
            <a:r>
              <a:rPr lang="pt-BR" dirty="0">
                <a:solidFill>
                  <a:srgbClr val="7030A0"/>
                </a:solidFill>
              </a:rPr>
              <a:t> </a:t>
            </a:r>
            <a:r>
              <a:rPr lang="pt-BR" dirty="0"/>
              <a:t>de </a:t>
            </a:r>
            <a:r>
              <a:rPr lang="pt-BR" b="1" i="1" dirty="0"/>
              <a:t>perceptrons</a:t>
            </a:r>
            <a:r>
              <a:rPr lang="pt-BR" dirty="0"/>
              <a:t>. </a:t>
            </a:r>
          </a:p>
          <a:p>
            <a:r>
              <a:rPr lang="pt-BR" dirty="0"/>
              <a:t>As camadas intermediárias são também chamadas de </a:t>
            </a:r>
            <a:r>
              <a:rPr lang="pt-BR" b="1" i="1" dirty="0">
                <a:solidFill>
                  <a:srgbClr val="7030A0"/>
                </a:solidFill>
              </a:rPr>
              <a:t>ocultas</a:t>
            </a:r>
            <a:r>
              <a:rPr lang="pt-BR" dirty="0"/>
              <a:t> ou </a:t>
            </a:r>
            <a:r>
              <a:rPr lang="pt-BR" b="1" i="1" dirty="0">
                <a:solidFill>
                  <a:srgbClr val="7030A0"/>
                </a:solidFill>
              </a:rPr>
              <a:t>escondidas</a:t>
            </a:r>
            <a:r>
              <a:rPr lang="pt-BR" dirty="0"/>
              <a:t>.</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1717992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Stupid Neural Network - 9GA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965" y="480707"/>
            <a:ext cx="3401957" cy="2189086"/>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4" descr="Don't be afraid of artificial neural networks - it is easy to start! An overview of deep learning with links to didactic material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93788" y="480707"/>
            <a:ext cx="3730405" cy="2612607"/>
          </a:xfrm>
          <a:prstGeom prst="rect">
            <a:avLst/>
          </a:prstGeom>
          <a:noFill/>
          <a:extLst>
            <a:ext uri="{909E8E84-426E-40DD-AFC4-6F175D3DCCD1}">
              <a14:hiddenFill xmlns:a14="http://schemas.microsoft.com/office/drawing/2010/main">
                <a:solidFill>
                  <a:srgbClr val="FFFFFF"/>
                </a:solidFill>
              </a14:hiddenFill>
            </a:ext>
          </a:extLst>
        </p:spPr>
      </p:pic>
      <p:pic>
        <p:nvPicPr>
          <p:cNvPr id="4" name="Picture 6" descr="Journey to Machine Learning – Towards Data Scienc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66206" y="3360518"/>
            <a:ext cx="3815474" cy="2148322"/>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8" descr="13 Best New Neural Network Books To Read In 2020 - BookAuthority"/>
          <p:cNvPicPr>
            <a:picLocks noChangeAspect="1" noChangeArrowheads="1"/>
          </p:cNvPicPr>
          <p:nvPr/>
        </p:nvPicPr>
        <p:blipFill rotWithShape="1">
          <a:blip r:embed="rId5">
            <a:extLst>
              <a:ext uri="{28A0092B-C50C-407E-A947-70E740481C1C}">
                <a14:useLocalDpi xmlns:a14="http://schemas.microsoft.com/office/drawing/2010/main" val="0"/>
              </a:ext>
            </a:extLst>
          </a:blip>
          <a:srcRect l="12224" r="9242" b="29845"/>
          <a:stretch/>
        </p:blipFill>
        <p:spPr bwMode="auto">
          <a:xfrm>
            <a:off x="4672303" y="3938633"/>
            <a:ext cx="2050141" cy="2749875"/>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10" descr="https://storage.googleapis.com/groundai-web-prod/media/users/user_129478/project_202937/images/x1.png"/>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817616" y="4070557"/>
            <a:ext cx="2476500" cy="2486026"/>
          </a:xfrm>
          <a:prstGeom prst="rect">
            <a:avLst/>
          </a:prstGeom>
          <a:noFill/>
          <a:extLst>
            <a:ext uri="{909E8E84-426E-40DD-AFC4-6F175D3DCCD1}">
              <a14:hiddenFill xmlns:a14="http://schemas.microsoft.com/office/drawing/2010/main">
                <a:solidFill>
                  <a:srgbClr val="FFFFFF"/>
                </a:solidFill>
              </a14:hiddenFill>
            </a:ext>
          </a:extLst>
        </p:spPr>
      </p:pic>
      <p:pic>
        <p:nvPicPr>
          <p:cNvPr id="1038" name="Picture 14" descr="Introduction to Deep Learning | Hacker Noon"/>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732017" y="565503"/>
            <a:ext cx="2855639" cy="2861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477088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Figuras</a:t>
            </a:r>
          </a:p>
        </p:txBody>
      </p:sp>
    </p:spTree>
    <p:extLst>
      <p:ext uri="{BB962C8B-B14F-4D97-AF65-F5344CB8AC3E}">
        <p14:creationId xmlns:p14="http://schemas.microsoft.com/office/powerpoint/2010/main" val="71281923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1" name="Grupo 40"/>
          <p:cNvGrpSpPr/>
          <p:nvPr/>
        </p:nvGrpSpPr>
        <p:grpSpPr>
          <a:xfrm>
            <a:off x="3470196" y="2403432"/>
            <a:ext cx="3194373" cy="1413976"/>
            <a:chOff x="3470196" y="2403432"/>
            <a:chExt cx="3194373" cy="1413976"/>
          </a:xfrm>
        </p:grpSpPr>
        <p:sp>
          <p:nvSpPr>
            <p:cNvPr id="4" name="Elipse 3"/>
            <p:cNvSpPr/>
            <p:nvPr/>
          </p:nvSpPr>
          <p:spPr>
            <a:xfrm>
              <a:off x="4475285" y="2409092"/>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1</a:t>
              </a:r>
            </a:p>
          </p:txBody>
        </p:sp>
        <p:sp>
          <p:nvSpPr>
            <p:cNvPr id="5" name="Elipse 4"/>
            <p:cNvSpPr/>
            <p:nvPr/>
          </p:nvSpPr>
          <p:spPr>
            <a:xfrm>
              <a:off x="4475285" y="3349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2</a:t>
              </a:r>
            </a:p>
          </p:txBody>
        </p:sp>
        <p:sp>
          <p:nvSpPr>
            <p:cNvPr id="6" name="Elipse 5"/>
            <p:cNvSpPr/>
            <p:nvPr/>
          </p:nvSpPr>
          <p:spPr>
            <a:xfrm>
              <a:off x="5550877" y="2881408"/>
              <a:ext cx="468000" cy="46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pt-BR" dirty="0">
                  <a:solidFill>
                    <a:schemeClr val="tx1"/>
                  </a:solidFill>
                </a:rPr>
                <a:t>3</a:t>
              </a:r>
            </a:p>
          </p:txBody>
        </p:sp>
        <p:cxnSp>
          <p:nvCxnSpPr>
            <p:cNvPr id="8" name="Conector de seta reta 7"/>
            <p:cNvCxnSpPr>
              <a:stCxn id="4" idx="6"/>
              <a:endCxn id="6" idx="2"/>
            </p:cNvCxnSpPr>
            <p:nvPr/>
          </p:nvCxnSpPr>
          <p:spPr>
            <a:xfrm>
              <a:off x="4943285" y="2643092"/>
              <a:ext cx="607592" cy="472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p:cNvCxnSpPr>
              <a:stCxn id="5" idx="6"/>
              <a:endCxn id="6" idx="2"/>
            </p:cNvCxnSpPr>
            <p:nvPr/>
          </p:nvCxnSpPr>
          <p:spPr>
            <a:xfrm flipV="1">
              <a:off x="4943285" y="3115408"/>
              <a:ext cx="607592" cy="46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1" name="Conector de seta reta 10"/>
            <p:cNvCxnSpPr>
              <a:stCxn id="6" idx="6"/>
            </p:cNvCxnSpPr>
            <p:nvPr/>
          </p:nvCxnSpPr>
          <p:spPr>
            <a:xfrm>
              <a:off x="6018877" y="3115408"/>
              <a:ext cx="355546"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Retângulo 14"/>
            <p:cNvSpPr/>
            <p:nvPr/>
          </p:nvSpPr>
          <p:spPr>
            <a:xfrm>
              <a:off x="3833103" y="2589092"/>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16" name="Conector de seta reta 15"/>
            <p:cNvCxnSpPr>
              <a:stCxn id="15" idx="3"/>
              <a:endCxn id="4" idx="2"/>
            </p:cNvCxnSpPr>
            <p:nvPr/>
          </p:nvCxnSpPr>
          <p:spPr>
            <a:xfrm>
              <a:off x="3941103" y="2643092"/>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9" name="Retângulo 18"/>
            <p:cNvSpPr/>
            <p:nvPr/>
          </p:nvSpPr>
          <p:spPr>
            <a:xfrm>
              <a:off x="3833103" y="3529408"/>
              <a:ext cx="108000" cy="108000"/>
            </a:xfrm>
            <a:prstGeom prst="rect">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600"/>
            </a:p>
          </p:txBody>
        </p:sp>
        <p:cxnSp>
          <p:nvCxnSpPr>
            <p:cNvPr id="20" name="Conector de seta reta 19"/>
            <p:cNvCxnSpPr>
              <a:stCxn id="19" idx="3"/>
              <a:endCxn id="5" idx="2"/>
            </p:cNvCxnSpPr>
            <p:nvPr/>
          </p:nvCxnSpPr>
          <p:spPr>
            <a:xfrm>
              <a:off x="3941103" y="3583408"/>
              <a:ext cx="534182"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Conector de seta reta 23"/>
            <p:cNvCxnSpPr>
              <a:stCxn id="15" idx="3"/>
              <a:endCxn id="5" idx="2"/>
            </p:cNvCxnSpPr>
            <p:nvPr/>
          </p:nvCxnSpPr>
          <p:spPr>
            <a:xfrm>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Conector de seta reta 25"/>
            <p:cNvCxnSpPr>
              <a:stCxn id="19" idx="3"/>
              <a:endCxn id="4" idx="2"/>
            </p:cNvCxnSpPr>
            <p:nvPr/>
          </p:nvCxnSpPr>
          <p:spPr>
            <a:xfrm flipV="1">
              <a:off x="3941103" y="2643092"/>
              <a:ext cx="534182" cy="94031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27" name="CaixaDeTexto 26"/>
                <p:cNvSpPr txBox="1"/>
                <p:nvPr/>
              </p:nvSpPr>
              <p:spPr>
                <a:xfrm>
                  <a:off x="3470196" y="2458426"/>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1</m:t>
                            </m:r>
                          </m:sub>
                        </m:sSub>
                      </m:oMath>
                    </m:oMathPara>
                  </a14:m>
                  <a:endParaRPr lang="pt-BR" sz="1600" dirty="0"/>
                </a:p>
              </p:txBody>
            </p:sp>
          </mc:Choice>
          <mc:Fallback xmlns="">
            <p:sp>
              <p:nvSpPr>
                <p:cNvPr id="27" name="CaixaDeTexto 26"/>
                <p:cNvSpPr txBox="1">
                  <a:spLocks noRot="1" noChangeAspect="1" noMove="1" noResize="1" noEditPoints="1" noAdjustHandles="1" noChangeArrowheads="1" noChangeShapeType="1" noTextEdit="1"/>
                </p:cNvSpPr>
                <p:nvPr/>
              </p:nvSpPr>
              <p:spPr>
                <a:xfrm>
                  <a:off x="3470196" y="2458426"/>
                  <a:ext cx="290146" cy="338554"/>
                </a:xfrm>
                <a:prstGeom prst="rect">
                  <a:avLst/>
                </a:prstGeom>
                <a:blipFill rotWithShape="0">
                  <a:blip r:embed="rId2"/>
                  <a:stretch>
                    <a:fillRect r="-12500"/>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CaixaDeTexto 27"/>
                <p:cNvSpPr txBox="1"/>
                <p:nvPr/>
              </p:nvSpPr>
              <p:spPr>
                <a:xfrm>
                  <a:off x="3470196" y="3398742"/>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1600" i="1" smtClean="0">
                                <a:latin typeface="Cambria Math" panose="02040503050406030204" pitchFamily="18" charset="0"/>
                              </a:rPr>
                            </m:ctrlPr>
                          </m:sSubPr>
                          <m:e>
                            <m:r>
                              <a:rPr lang="pt-BR" sz="1600" b="0" i="1" smtClean="0">
                                <a:latin typeface="Cambria Math" panose="02040503050406030204" pitchFamily="18" charset="0"/>
                              </a:rPr>
                              <m:t>𝑥</m:t>
                            </m:r>
                          </m:e>
                          <m:sub>
                            <m:r>
                              <a:rPr lang="pt-BR" sz="1600" b="0" i="1" smtClean="0">
                                <a:latin typeface="Cambria Math" panose="02040503050406030204" pitchFamily="18" charset="0"/>
                              </a:rPr>
                              <m:t>2</m:t>
                            </m:r>
                          </m:sub>
                        </m:sSub>
                      </m:oMath>
                    </m:oMathPara>
                  </a14:m>
                  <a:endParaRPr lang="pt-BR" sz="1600" dirty="0"/>
                </a:p>
              </p:txBody>
            </p:sp>
          </mc:Choice>
          <mc:Fallback xmlns="">
            <p:sp>
              <p:nvSpPr>
                <p:cNvPr id="28" name="CaixaDeTexto 27"/>
                <p:cNvSpPr txBox="1">
                  <a:spLocks noRot="1" noChangeAspect="1" noMove="1" noResize="1" noEditPoints="1" noAdjustHandles="1" noChangeArrowheads="1" noChangeShapeType="1" noTextEdit="1"/>
                </p:cNvSpPr>
                <p:nvPr/>
              </p:nvSpPr>
              <p:spPr>
                <a:xfrm>
                  <a:off x="3470196" y="3398742"/>
                  <a:ext cx="290146" cy="338554"/>
                </a:xfrm>
                <a:prstGeom prst="rect">
                  <a:avLst/>
                </a:prstGeom>
                <a:blipFill rotWithShape="0">
                  <a:blip r:embed="rId3"/>
                  <a:stretch>
                    <a:fillRect r="-1458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9" name="CaixaDeTexto 28"/>
                <p:cNvSpPr txBox="1"/>
                <p:nvPr/>
              </p:nvSpPr>
              <p:spPr>
                <a:xfrm>
                  <a:off x="6374423" y="2943973"/>
                  <a:ext cx="290146" cy="33855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pt-BR" sz="1600" b="0" i="1" smtClean="0">
                            <a:latin typeface="Cambria Math" panose="02040503050406030204" pitchFamily="18" charset="0"/>
                          </a:rPr>
                          <m:t>𝑦</m:t>
                        </m:r>
                      </m:oMath>
                    </m:oMathPara>
                  </a14:m>
                  <a:endParaRPr lang="pt-BR" sz="1600" dirty="0"/>
                </a:p>
              </p:txBody>
            </p:sp>
          </mc:Choice>
          <mc:Fallback xmlns="">
            <p:sp>
              <p:nvSpPr>
                <p:cNvPr id="29" name="CaixaDeTexto 28"/>
                <p:cNvSpPr txBox="1">
                  <a:spLocks noRot="1" noChangeAspect="1" noMove="1" noResize="1" noEditPoints="1" noAdjustHandles="1" noChangeArrowheads="1" noChangeShapeType="1" noTextEdit="1"/>
                </p:cNvSpPr>
                <p:nvPr/>
              </p:nvSpPr>
              <p:spPr>
                <a:xfrm>
                  <a:off x="6374423" y="2943973"/>
                  <a:ext cx="290146" cy="338554"/>
                </a:xfrm>
                <a:prstGeom prst="rect">
                  <a:avLst/>
                </a:prstGeom>
                <a:blipFill rotWithShape="0">
                  <a:blip r:embed="rId4"/>
                  <a:stretch>
                    <a:fillRect b="-363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4" name="CaixaDeTexto 33"/>
                <p:cNvSpPr txBox="1"/>
                <p:nvPr/>
              </p:nvSpPr>
              <p:spPr>
                <a:xfrm>
                  <a:off x="5082877" y="2599173"/>
                  <a:ext cx="290146" cy="280077"/>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4" name="CaixaDeTexto 33"/>
                <p:cNvSpPr txBox="1">
                  <a:spLocks noRot="1" noChangeAspect="1" noMove="1" noResize="1" noEditPoints="1" noAdjustHandles="1" noChangeArrowheads="1" noChangeShapeType="1" noTextEdit="1"/>
                </p:cNvSpPr>
                <p:nvPr/>
              </p:nvSpPr>
              <p:spPr>
                <a:xfrm>
                  <a:off x="5082877" y="2599173"/>
                  <a:ext cx="290146" cy="280077"/>
                </a:xfrm>
                <a:prstGeom prst="rect">
                  <a:avLst/>
                </a:prstGeom>
                <a:blipFill rotWithShape="0">
                  <a:blip r:embed="rId5"/>
                  <a:stretch>
                    <a:fillRect r="-23404"/>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6" name="CaixaDeTexto 35"/>
                <p:cNvSpPr txBox="1"/>
                <p:nvPr/>
              </p:nvSpPr>
              <p:spPr>
                <a:xfrm>
                  <a:off x="5082877" y="3349408"/>
                  <a:ext cx="290146" cy="280461"/>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3</m:t>
                            </m:r>
                          </m:sup>
                        </m:sSubSup>
                      </m:oMath>
                    </m:oMathPara>
                  </a14:m>
                  <a:endParaRPr lang="pt-BR" sz="1200" dirty="0"/>
                </a:p>
              </p:txBody>
            </p:sp>
          </mc:Choice>
          <mc:Fallback xmlns="">
            <p:sp>
              <p:nvSpPr>
                <p:cNvPr id="36" name="CaixaDeTexto 35"/>
                <p:cNvSpPr txBox="1">
                  <a:spLocks noRot="1" noChangeAspect="1" noMove="1" noResize="1" noEditPoints="1" noAdjustHandles="1" noChangeArrowheads="1" noChangeShapeType="1" noTextEdit="1"/>
                </p:cNvSpPr>
                <p:nvPr/>
              </p:nvSpPr>
              <p:spPr>
                <a:xfrm>
                  <a:off x="5082877" y="3349408"/>
                  <a:ext cx="290146" cy="280461"/>
                </a:xfrm>
                <a:prstGeom prst="rect">
                  <a:avLst/>
                </a:prstGeom>
                <a:blipFill rotWithShape="0">
                  <a:blip r:embed="rId6"/>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7" name="CaixaDeTexto 36"/>
                <p:cNvSpPr txBox="1"/>
                <p:nvPr/>
              </p:nvSpPr>
              <p:spPr>
                <a:xfrm>
                  <a:off x="3986066" y="3537844"/>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37" name="CaixaDeTexto 36"/>
                <p:cNvSpPr txBox="1">
                  <a:spLocks noRot="1" noChangeAspect="1" noMove="1" noResize="1" noEditPoints="1" noAdjustHandles="1" noChangeArrowheads="1" noChangeShapeType="1" noTextEdit="1"/>
                </p:cNvSpPr>
                <p:nvPr/>
              </p:nvSpPr>
              <p:spPr>
                <a:xfrm>
                  <a:off x="3986066" y="3537844"/>
                  <a:ext cx="290146" cy="279564"/>
                </a:xfrm>
                <a:prstGeom prst="rect">
                  <a:avLst/>
                </a:prstGeom>
                <a:blipFill rotWithShape="0">
                  <a:blip r:embed="rId7"/>
                  <a:stretch>
                    <a:fillRect r="-25532"/>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8" name="CaixaDeTexto 37"/>
                <p:cNvSpPr txBox="1"/>
                <p:nvPr/>
              </p:nvSpPr>
              <p:spPr>
                <a:xfrm>
                  <a:off x="3987031" y="2403432"/>
                  <a:ext cx="290146" cy="27879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8" name="CaixaDeTexto 37"/>
                <p:cNvSpPr txBox="1">
                  <a:spLocks noRot="1" noChangeAspect="1" noMove="1" noResize="1" noEditPoints="1" noAdjustHandles="1" noChangeArrowheads="1" noChangeShapeType="1" noTextEdit="1"/>
                </p:cNvSpPr>
                <p:nvPr/>
              </p:nvSpPr>
              <p:spPr>
                <a:xfrm>
                  <a:off x="3987031" y="2403432"/>
                  <a:ext cx="290146" cy="278794"/>
                </a:xfrm>
                <a:prstGeom prst="rect">
                  <a:avLst/>
                </a:prstGeom>
                <a:blipFill rotWithShape="0">
                  <a:blip r:embed="rId8"/>
                  <a:stretch>
                    <a:fillRect r="-20833"/>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CaixaDeTexto 38"/>
                <p:cNvSpPr txBox="1"/>
                <p:nvPr/>
              </p:nvSpPr>
              <p:spPr>
                <a:xfrm>
                  <a:off x="3743623" y="3104766"/>
                  <a:ext cx="290146" cy="279179"/>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21</m:t>
                            </m:r>
                          </m:sub>
                          <m:sup>
                            <m:r>
                              <a:rPr lang="pt-BR" sz="1200" b="0" i="1" smtClean="0">
                                <a:latin typeface="Cambria Math" panose="02040503050406030204" pitchFamily="18" charset="0"/>
                              </a:rPr>
                              <m:t>1</m:t>
                            </m:r>
                          </m:sup>
                        </m:sSubSup>
                      </m:oMath>
                    </m:oMathPara>
                  </a14:m>
                  <a:endParaRPr lang="pt-BR" sz="1200" dirty="0"/>
                </a:p>
              </p:txBody>
            </p:sp>
          </mc:Choice>
          <mc:Fallback xmlns="">
            <p:sp>
              <p:nvSpPr>
                <p:cNvPr id="39" name="CaixaDeTexto 38"/>
                <p:cNvSpPr txBox="1">
                  <a:spLocks noRot="1" noChangeAspect="1" noMove="1" noResize="1" noEditPoints="1" noAdjustHandles="1" noChangeArrowheads="1" noChangeShapeType="1" noTextEdit="1"/>
                </p:cNvSpPr>
                <p:nvPr/>
              </p:nvSpPr>
              <p:spPr>
                <a:xfrm>
                  <a:off x="3743623" y="3104766"/>
                  <a:ext cx="290146" cy="279179"/>
                </a:xfrm>
                <a:prstGeom prst="rect">
                  <a:avLst/>
                </a:prstGeom>
                <a:blipFill rotWithShape="0">
                  <a:blip r:embed="rId9"/>
                  <a:stretch>
                    <a:fillRect r="-2291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0" name="CaixaDeTexto 39"/>
                <p:cNvSpPr txBox="1"/>
                <p:nvPr/>
              </p:nvSpPr>
              <p:spPr>
                <a:xfrm>
                  <a:off x="3736270" y="2736226"/>
                  <a:ext cx="290146" cy="279564"/>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Sup>
                          <m:sSubSupPr>
                            <m:ctrlPr>
                              <a:rPr lang="pt-BR" sz="1200" i="1" smtClean="0">
                                <a:latin typeface="Cambria Math" panose="02040503050406030204" pitchFamily="18" charset="0"/>
                              </a:rPr>
                            </m:ctrlPr>
                          </m:sSubSupPr>
                          <m:e>
                            <m:r>
                              <a:rPr lang="pt-BR" sz="1200" b="0" i="1" smtClean="0">
                                <a:latin typeface="Cambria Math" panose="02040503050406030204" pitchFamily="18" charset="0"/>
                              </a:rPr>
                              <m:t>𝑤</m:t>
                            </m:r>
                          </m:e>
                          <m:sub>
                            <m:r>
                              <a:rPr lang="pt-BR" sz="1200" b="0" i="1" smtClean="0">
                                <a:latin typeface="Cambria Math" panose="02040503050406030204" pitchFamily="18" charset="0"/>
                              </a:rPr>
                              <m:t>12</m:t>
                            </m:r>
                          </m:sub>
                          <m:sup>
                            <m:r>
                              <a:rPr lang="pt-BR" sz="1200" b="0" i="1" smtClean="0">
                                <a:latin typeface="Cambria Math" panose="02040503050406030204" pitchFamily="18" charset="0"/>
                              </a:rPr>
                              <m:t>2</m:t>
                            </m:r>
                          </m:sup>
                        </m:sSubSup>
                      </m:oMath>
                    </m:oMathPara>
                  </a14:m>
                  <a:endParaRPr lang="pt-BR" sz="1200" dirty="0"/>
                </a:p>
              </p:txBody>
            </p:sp>
          </mc:Choice>
          <mc:Fallback xmlns="">
            <p:sp>
              <p:nvSpPr>
                <p:cNvPr id="40" name="CaixaDeTexto 39"/>
                <p:cNvSpPr txBox="1">
                  <a:spLocks noRot="1" noChangeAspect="1" noMove="1" noResize="1" noEditPoints="1" noAdjustHandles="1" noChangeArrowheads="1" noChangeShapeType="1" noTextEdit="1"/>
                </p:cNvSpPr>
                <p:nvPr/>
              </p:nvSpPr>
              <p:spPr>
                <a:xfrm>
                  <a:off x="3736270" y="2736226"/>
                  <a:ext cx="290146" cy="279564"/>
                </a:xfrm>
                <a:prstGeom prst="rect">
                  <a:avLst/>
                </a:prstGeom>
                <a:blipFill rotWithShape="0">
                  <a:blip r:embed="rId10"/>
                  <a:stretch>
                    <a:fillRect r="-20833"/>
                  </a:stretch>
                </a:blipFill>
              </p:spPr>
              <p:txBody>
                <a:bodyPr/>
                <a:lstStyle/>
                <a:p>
                  <a:r>
                    <a:rPr lang="pt-BR">
                      <a:noFill/>
                    </a:rPr>
                    <a:t> </a:t>
                  </a:r>
                </a:p>
              </p:txBody>
            </p:sp>
          </mc:Fallback>
        </mc:AlternateContent>
      </p:grpSp>
      <p:grpSp>
        <p:nvGrpSpPr>
          <p:cNvPr id="25" name="Grupo 24"/>
          <p:cNvGrpSpPr/>
          <p:nvPr/>
        </p:nvGrpSpPr>
        <p:grpSpPr>
          <a:xfrm>
            <a:off x="6825355" y="3349408"/>
            <a:ext cx="4415416" cy="2812519"/>
            <a:chOff x="2462905" y="1458051"/>
            <a:chExt cx="4415416" cy="2812519"/>
          </a:xfrm>
        </p:grpSpPr>
        <p:sp>
          <p:nvSpPr>
            <p:cNvPr id="30" name="Rectangle 3"/>
            <p:cNvSpPr/>
            <p:nvPr/>
          </p:nvSpPr>
          <p:spPr>
            <a:xfrm>
              <a:off x="3143842" y="157071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Rectangle 4"/>
            <p:cNvSpPr/>
            <p:nvPr/>
          </p:nvSpPr>
          <p:spPr>
            <a:xfrm>
              <a:off x="3143842" y="2136582"/>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7"/>
            <p:cNvSpPr/>
            <p:nvPr/>
          </p:nvSpPr>
          <p:spPr>
            <a:xfrm>
              <a:off x="4191148" y="16715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sz="1200" dirty="0">
                <a:solidFill>
                  <a:schemeClr val="tx1"/>
                </a:solidFill>
              </a:endParaRPr>
            </a:p>
          </p:txBody>
        </p:sp>
        <p:sp>
          <p:nvSpPr>
            <p:cNvPr id="33" name="Oval 8"/>
            <p:cNvSpPr/>
            <p:nvPr/>
          </p:nvSpPr>
          <p:spPr>
            <a:xfrm>
              <a:off x="4191148" y="2731223"/>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Oval 15"/>
            <p:cNvSpPr/>
            <p:nvPr/>
          </p:nvSpPr>
          <p:spPr>
            <a:xfrm>
              <a:off x="5487229" y="1927201"/>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16"/>
            <p:cNvSpPr/>
            <p:nvPr/>
          </p:nvSpPr>
          <p:spPr>
            <a:xfrm>
              <a:off x="5487229" y="2579464"/>
              <a:ext cx="540000" cy="540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3" name="Straight Arrow Connector 115"/>
            <p:cNvCxnSpPr>
              <a:stCxn id="35" idx="6"/>
            </p:cNvCxnSpPr>
            <p:nvPr/>
          </p:nvCxnSpPr>
          <p:spPr>
            <a:xfrm>
              <a:off x="6027229" y="2197201"/>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118"/>
            <p:cNvCxnSpPr/>
            <p:nvPr/>
          </p:nvCxnSpPr>
          <p:spPr>
            <a:xfrm>
              <a:off x="6027229" y="2849464"/>
              <a:ext cx="540135"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5" name="TextBox 120"/>
                <p:cNvSpPr txBox="1"/>
                <p:nvPr/>
              </p:nvSpPr>
              <p:spPr>
                <a:xfrm>
                  <a:off x="2744355" y="1458051"/>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m:oMathPara>
                  </a14:m>
                  <a:endParaRPr lang="pt-BR" dirty="0"/>
                </a:p>
              </p:txBody>
            </p:sp>
          </mc:Choice>
          <mc:Fallback xmlns="">
            <p:sp>
              <p:nvSpPr>
                <p:cNvPr id="45" name="TextBox 120"/>
                <p:cNvSpPr txBox="1">
                  <a:spLocks noRot="1" noChangeAspect="1" noMove="1" noResize="1" noEditPoints="1" noAdjustHandles="1" noChangeArrowheads="1" noChangeShapeType="1" noTextEdit="1"/>
                </p:cNvSpPr>
                <p:nvPr/>
              </p:nvSpPr>
              <p:spPr>
                <a:xfrm>
                  <a:off x="2744355" y="1458051"/>
                  <a:ext cx="314325" cy="369332"/>
                </a:xfrm>
                <a:prstGeom prst="rect">
                  <a:avLst/>
                </a:prstGeom>
                <a:blipFill rotWithShape="0">
                  <a:blip r:embed="rId11"/>
                  <a:stretch>
                    <a:fillRect r="-1568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6" name="TextBox 121"/>
                <p:cNvSpPr txBox="1"/>
                <p:nvPr/>
              </p:nvSpPr>
              <p:spPr>
                <a:xfrm>
                  <a:off x="2744355" y="2023916"/>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oMath>
                    </m:oMathPara>
                  </a14:m>
                  <a:endParaRPr lang="pt-BR" dirty="0"/>
                </a:p>
              </p:txBody>
            </p:sp>
          </mc:Choice>
          <mc:Fallback xmlns="">
            <p:sp>
              <p:nvSpPr>
                <p:cNvPr id="46" name="TextBox 121"/>
                <p:cNvSpPr txBox="1">
                  <a:spLocks noRot="1" noChangeAspect="1" noMove="1" noResize="1" noEditPoints="1" noAdjustHandles="1" noChangeArrowheads="1" noChangeShapeType="1" noTextEdit="1"/>
                </p:cNvSpPr>
                <p:nvPr/>
              </p:nvSpPr>
              <p:spPr>
                <a:xfrm>
                  <a:off x="2744355" y="2023916"/>
                  <a:ext cx="314325" cy="369332"/>
                </a:xfrm>
                <a:prstGeom prst="rect">
                  <a:avLst/>
                </a:prstGeom>
                <a:blipFill rotWithShape="0">
                  <a:blip r:embed="rId12"/>
                  <a:stretch>
                    <a:fillRect r="-1764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7" name="TextBox 123"/>
                <p:cNvSpPr txBox="1"/>
                <p:nvPr/>
              </p:nvSpPr>
              <p:spPr>
                <a:xfrm>
                  <a:off x="2732582" y="2556682"/>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47" name="TextBox 123"/>
                <p:cNvSpPr txBox="1">
                  <a:spLocks noRot="1" noChangeAspect="1" noMove="1" noResize="1" noEditPoints="1" noAdjustHandles="1" noChangeArrowheads="1" noChangeShapeType="1" noTextEdit="1"/>
                </p:cNvSpPr>
                <p:nvPr/>
              </p:nvSpPr>
              <p:spPr>
                <a:xfrm>
                  <a:off x="2732582" y="2556682"/>
                  <a:ext cx="234342" cy="369332"/>
                </a:xfrm>
                <a:prstGeom prst="rect">
                  <a:avLst/>
                </a:prstGeom>
                <a:blipFill rotWithShape="0">
                  <a:blip r:embed="rId13"/>
                  <a:stretch>
                    <a:fillRect r="-68421"/>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8" name="TextBox 126"/>
                <p:cNvSpPr txBox="1"/>
                <p:nvPr/>
              </p:nvSpPr>
              <p:spPr>
                <a:xfrm>
                  <a:off x="6563996" y="1977053"/>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1</m:t>
                            </m:r>
                          </m:sub>
                        </m:sSub>
                      </m:oMath>
                    </m:oMathPara>
                  </a14:m>
                  <a:endParaRPr lang="pt-BR" dirty="0"/>
                </a:p>
              </p:txBody>
            </p:sp>
          </mc:Choice>
          <mc:Fallback xmlns="">
            <p:sp>
              <p:nvSpPr>
                <p:cNvPr id="48" name="TextBox 126"/>
                <p:cNvSpPr txBox="1">
                  <a:spLocks noRot="1" noChangeAspect="1" noMove="1" noResize="1" noEditPoints="1" noAdjustHandles="1" noChangeArrowheads="1" noChangeShapeType="1" noTextEdit="1"/>
                </p:cNvSpPr>
                <p:nvPr/>
              </p:nvSpPr>
              <p:spPr>
                <a:xfrm>
                  <a:off x="6563996" y="1977053"/>
                  <a:ext cx="314325" cy="369332"/>
                </a:xfrm>
                <a:prstGeom prst="rect">
                  <a:avLst/>
                </a:prstGeom>
                <a:blipFill rotWithShape="0">
                  <a:blip r:embed="rId14"/>
                  <a:stretch>
                    <a:fillRect r="-15385" b="-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49" name="TextBox 127"/>
                <p:cNvSpPr txBox="1"/>
                <p:nvPr/>
              </p:nvSpPr>
              <p:spPr>
                <a:xfrm>
                  <a:off x="6563995" y="2624938"/>
                  <a:ext cx="31432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𝑦</m:t>
                            </m:r>
                          </m:e>
                          <m:sub>
                            <m:r>
                              <a:rPr lang="pt-BR" b="0" i="1" smtClean="0">
                                <a:latin typeface="Cambria Math" panose="02040503050406030204" pitchFamily="18" charset="0"/>
                              </a:rPr>
                              <m:t>2</m:t>
                            </m:r>
                          </m:sub>
                        </m:sSub>
                      </m:oMath>
                    </m:oMathPara>
                  </a14:m>
                  <a:endParaRPr lang="pt-BR" dirty="0"/>
                </a:p>
              </p:txBody>
            </p:sp>
          </mc:Choice>
          <mc:Fallback xmlns="">
            <p:sp>
              <p:nvSpPr>
                <p:cNvPr id="49" name="TextBox 127"/>
                <p:cNvSpPr txBox="1">
                  <a:spLocks noRot="1" noChangeAspect="1" noMove="1" noResize="1" noEditPoints="1" noAdjustHandles="1" noChangeArrowheads="1" noChangeShapeType="1" noTextEdit="1"/>
                </p:cNvSpPr>
                <p:nvPr/>
              </p:nvSpPr>
              <p:spPr>
                <a:xfrm>
                  <a:off x="6563995" y="2624938"/>
                  <a:ext cx="314325" cy="369332"/>
                </a:xfrm>
                <a:prstGeom prst="rect">
                  <a:avLst/>
                </a:prstGeom>
                <a:blipFill rotWithShape="0">
                  <a:blip r:embed="rId15"/>
                  <a:stretch>
                    <a:fillRect r="-17308" b="-6667"/>
                  </a:stretch>
                </a:blipFill>
              </p:spPr>
              <p:txBody>
                <a:bodyPr/>
                <a:lstStyle/>
                <a:p>
                  <a:r>
                    <a:rPr lang="pt-BR">
                      <a:noFill/>
                    </a:rPr>
                    <a:t> </a:t>
                  </a:r>
                </a:p>
              </p:txBody>
            </p:sp>
          </mc:Fallback>
        </mc:AlternateContent>
        <p:sp>
          <p:nvSpPr>
            <p:cNvPr id="50" name="TextBox 129"/>
            <p:cNvSpPr txBox="1"/>
            <p:nvPr/>
          </p:nvSpPr>
          <p:spPr>
            <a:xfrm>
              <a:off x="3705067" y="3624239"/>
              <a:ext cx="1512162" cy="646331"/>
            </a:xfrm>
            <a:prstGeom prst="rect">
              <a:avLst/>
            </a:prstGeom>
            <a:noFill/>
          </p:spPr>
          <p:txBody>
            <a:bodyPr wrap="square" rtlCol="0">
              <a:spAutoFit/>
            </a:bodyPr>
            <a:lstStyle/>
            <a:p>
              <a:pPr algn="ctr"/>
              <a:r>
                <a:rPr lang="pt-BR" dirty="0"/>
                <a:t>Camada escondida</a:t>
              </a:r>
            </a:p>
          </p:txBody>
        </p:sp>
        <p:sp>
          <p:nvSpPr>
            <p:cNvPr id="51" name="TextBox 130"/>
            <p:cNvSpPr txBox="1"/>
            <p:nvPr/>
          </p:nvSpPr>
          <p:spPr>
            <a:xfrm>
              <a:off x="2462905" y="3624239"/>
              <a:ext cx="1512162" cy="646331"/>
            </a:xfrm>
            <a:prstGeom prst="rect">
              <a:avLst/>
            </a:prstGeom>
            <a:noFill/>
          </p:spPr>
          <p:txBody>
            <a:bodyPr wrap="square" rtlCol="0">
              <a:spAutoFit/>
            </a:bodyPr>
            <a:lstStyle/>
            <a:p>
              <a:pPr algn="ctr"/>
              <a:r>
                <a:rPr lang="pt-BR" dirty="0"/>
                <a:t>Camada de Entrada</a:t>
              </a:r>
            </a:p>
          </p:txBody>
        </p:sp>
        <p:sp>
          <p:nvSpPr>
            <p:cNvPr id="52" name="TextBox 132"/>
            <p:cNvSpPr txBox="1"/>
            <p:nvPr/>
          </p:nvSpPr>
          <p:spPr>
            <a:xfrm>
              <a:off x="5051833" y="3622543"/>
              <a:ext cx="1512162" cy="646331"/>
            </a:xfrm>
            <a:prstGeom prst="rect">
              <a:avLst/>
            </a:prstGeom>
            <a:noFill/>
          </p:spPr>
          <p:txBody>
            <a:bodyPr wrap="square" rtlCol="0">
              <a:spAutoFit/>
            </a:bodyPr>
            <a:lstStyle/>
            <a:p>
              <a:pPr algn="ctr"/>
              <a:r>
                <a:rPr lang="pt-BR" dirty="0"/>
                <a:t>Camada de saída</a:t>
              </a:r>
            </a:p>
          </p:txBody>
        </p:sp>
        <p:sp>
          <p:nvSpPr>
            <p:cNvPr id="53" name="Rectangle 86"/>
            <p:cNvSpPr/>
            <p:nvPr/>
          </p:nvSpPr>
          <p:spPr>
            <a:xfrm>
              <a:off x="3143842" y="2702447"/>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4" name="Rectangle 88"/>
            <p:cNvSpPr/>
            <p:nvPr/>
          </p:nvSpPr>
          <p:spPr>
            <a:xfrm>
              <a:off x="3143842" y="3271223"/>
              <a:ext cx="144000" cy="144000"/>
            </a:xfrm>
            <a:prstGeom prst="rect">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5" name="TextBox 90"/>
                <p:cNvSpPr txBox="1"/>
                <p:nvPr/>
              </p:nvSpPr>
              <p:spPr>
                <a:xfrm>
                  <a:off x="2744355" y="3165648"/>
                  <a:ext cx="23434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𝐾</m:t>
                            </m:r>
                          </m:sub>
                        </m:sSub>
                      </m:oMath>
                    </m:oMathPara>
                  </a14:m>
                  <a:endParaRPr lang="pt-BR" dirty="0"/>
                </a:p>
              </p:txBody>
            </p:sp>
          </mc:Choice>
          <mc:Fallback xmlns="">
            <p:sp>
              <p:nvSpPr>
                <p:cNvPr id="55" name="TextBox 90"/>
                <p:cNvSpPr txBox="1">
                  <a:spLocks noRot="1" noChangeAspect="1" noMove="1" noResize="1" noEditPoints="1" noAdjustHandles="1" noChangeArrowheads="1" noChangeShapeType="1" noTextEdit="1"/>
                </p:cNvSpPr>
                <p:nvPr/>
              </p:nvSpPr>
              <p:spPr>
                <a:xfrm>
                  <a:off x="2744355" y="3165648"/>
                  <a:ext cx="234342" cy="369332"/>
                </a:xfrm>
                <a:prstGeom prst="rect">
                  <a:avLst/>
                </a:prstGeom>
                <a:blipFill rotWithShape="0">
                  <a:blip r:embed="rId16"/>
                  <a:stretch>
                    <a:fillRect r="-68421"/>
                  </a:stretch>
                </a:blipFill>
              </p:spPr>
              <p:txBody>
                <a:bodyPr/>
                <a:lstStyle/>
                <a:p>
                  <a:r>
                    <a:rPr lang="pt-BR">
                      <a:noFill/>
                    </a:rPr>
                    <a:t> </a:t>
                  </a:r>
                </a:p>
              </p:txBody>
            </p:sp>
          </mc:Fallback>
        </mc:AlternateContent>
        <p:cxnSp>
          <p:nvCxnSpPr>
            <p:cNvPr id="56" name="Straight Arrow Connector 2"/>
            <p:cNvCxnSpPr>
              <a:stCxn id="30" idx="3"/>
              <a:endCxn id="32" idx="2"/>
            </p:cNvCxnSpPr>
            <p:nvPr/>
          </p:nvCxnSpPr>
          <p:spPr>
            <a:xfrm>
              <a:off x="3287842" y="1642717"/>
              <a:ext cx="903306" cy="29884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19"/>
            <p:cNvCxnSpPr>
              <a:stCxn id="30" idx="3"/>
              <a:endCxn id="33" idx="2"/>
            </p:cNvCxnSpPr>
            <p:nvPr/>
          </p:nvCxnSpPr>
          <p:spPr>
            <a:xfrm>
              <a:off x="3287842" y="1642717"/>
              <a:ext cx="903306" cy="135850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21"/>
            <p:cNvCxnSpPr>
              <a:stCxn id="31" idx="3"/>
              <a:endCxn id="32" idx="2"/>
            </p:cNvCxnSpPr>
            <p:nvPr/>
          </p:nvCxnSpPr>
          <p:spPr>
            <a:xfrm flipV="1">
              <a:off x="3287842" y="1941564"/>
              <a:ext cx="903306" cy="267018"/>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25"/>
            <p:cNvCxnSpPr>
              <a:stCxn id="53" idx="3"/>
              <a:endCxn id="32" idx="2"/>
            </p:cNvCxnSpPr>
            <p:nvPr/>
          </p:nvCxnSpPr>
          <p:spPr>
            <a:xfrm flipV="1">
              <a:off x="3287842" y="1941564"/>
              <a:ext cx="903306" cy="832883"/>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29"/>
            <p:cNvCxnSpPr>
              <a:stCxn id="54" idx="3"/>
              <a:endCxn id="32" idx="2"/>
            </p:cNvCxnSpPr>
            <p:nvPr/>
          </p:nvCxnSpPr>
          <p:spPr>
            <a:xfrm flipV="1">
              <a:off x="3287842" y="1941564"/>
              <a:ext cx="903306" cy="14016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33"/>
            <p:cNvCxnSpPr>
              <a:stCxn id="31" idx="3"/>
              <a:endCxn id="33" idx="2"/>
            </p:cNvCxnSpPr>
            <p:nvPr/>
          </p:nvCxnSpPr>
          <p:spPr>
            <a:xfrm>
              <a:off x="3287842" y="2208582"/>
              <a:ext cx="903306" cy="792641"/>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45"/>
            <p:cNvCxnSpPr>
              <a:stCxn id="53" idx="3"/>
              <a:endCxn id="33" idx="2"/>
            </p:cNvCxnSpPr>
            <p:nvPr/>
          </p:nvCxnSpPr>
          <p:spPr>
            <a:xfrm>
              <a:off x="3287842" y="2774447"/>
              <a:ext cx="903306" cy="226776"/>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49"/>
            <p:cNvCxnSpPr>
              <a:stCxn id="54" idx="3"/>
              <a:endCxn id="33" idx="2"/>
            </p:cNvCxnSpPr>
            <p:nvPr/>
          </p:nvCxnSpPr>
          <p:spPr>
            <a:xfrm flipV="1">
              <a:off x="3287842" y="3001223"/>
              <a:ext cx="903306" cy="34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4" name="Curved Connector 51"/>
            <p:cNvCxnSpPr>
              <a:stCxn id="32" idx="6"/>
              <a:endCxn id="32" idx="4"/>
            </p:cNvCxnSpPr>
            <p:nvPr/>
          </p:nvCxnSpPr>
          <p:spPr>
            <a:xfrm flipH="1">
              <a:off x="4461148" y="1941564"/>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5" name="Curved Connector 56"/>
            <p:cNvCxnSpPr>
              <a:stCxn id="33" idx="6"/>
              <a:endCxn id="33" idx="0"/>
            </p:cNvCxnSpPr>
            <p:nvPr/>
          </p:nvCxnSpPr>
          <p:spPr>
            <a:xfrm flipH="1" flipV="1">
              <a:off x="4461148" y="2731223"/>
              <a:ext cx="270000" cy="270000"/>
            </a:xfrm>
            <a:prstGeom prst="curvedConnector4">
              <a:avLst>
                <a:gd name="adj1" fmla="val -84667"/>
                <a:gd name="adj2" fmla="val 184667"/>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58"/>
            <p:cNvCxnSpPr>
              <a:stCxn id="32" idx="6"/>
              <a:endCxn id="35" idx="2"/>
            </p:cNvCxnSpPr>
            <p:nvPr/>
          </p:nvCxnSpPr>
          <p:spPr>
            <a:xfrm>
              <a:off x="4731148" y="1941564"/>
              <a:ext cx="756081" cy="2556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2"/>
            <p:cNvCxnSpPr>
              <a:stCxn id="33" idx="6"/>
              <a:endCxn id="42" idx="2"/>
            </p:cNvCxnSpPr>
            <p:nvPr/>
          </p:nvCxnSpPr>
          <p:spPr>
            <a:xfrm flipV="1">
              <a:off x="4731148" y="2849464"/>
              <a:ext cx="756081" cy="151759"/>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6"/>
            <p:cNvCxnSpPr>
              <a:stCxn id="32" idx="6"/>
              <a:endCxn id="42" idx="2"/>
            </p:cNvCxnSpPr>
            <p:nvPr/>
          </p:nvCxnSpPr>
          <p:spPr>
            <a:xfrm>
              <a:off x="4731148" y="1941564"/>
              <a:ext cx="756081" cy="9079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70"/>
            <p:cNvCxnSpPr>
              <a:stCxn id="33" idx="6"/>
              <a:endCxn id="35" idx="2"/>
            </p:cNvCxnSpPr>
            <p:nvPr/>
          </p:nvCxnSpPr>
          <p:spPr>
            <a:xfrm flipV="1">
              <a:off x="4731148" y="2197201"/>
              <a:ext cx="756081" cy="8040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Conector em curva 69"/>
            <p:cNvCxnSpPr>
              <a:stCxn id="35" idx="6"/>
              <a:endCxn id="32" idx="0"/>
            </p:cNvCxnSpPr>
            <p:nvPr/>
          </p:nvCxnSpPr>
          <p:spPr>
            <a:xfrm flipH="1" flipV="1">
              <a:off x="4461148" y="1671564"/>
              <a:ext cx="1566081" cy="525637"/>
            </a:xfrm>
            <a:prstGeom prst="curvedConnector4">
              <a:avLst>
                <a:gd name="adj1" fmla="val -14597"/>
                <a:gd name="adj2" fmla="val 143490"/>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Conector em curva 70"/>
            <p:cNvCxnSpPr>
              <a:stCxn id="42" idx="6"/>
              <a:endCxn id="33" idx="4"/>
            </p:cNvCxnSpPr>
            <p:nvPr/>
          </p:nvCxnSpPr>
          <p:spPr>
            <a:xfrm flipH="1">
              <a:off x="4461148" y="2849464"/>
              <a:ext cx="1566081" cy="421759"/>
            </a:xfrm>
            <a:prstGeom prst="curvedConnector4">
              <a:avLst>
                <a:gd name="adj1" fmla="val -14597"/>
                <a:gd name="adj2" fmla="val 15420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5589772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pt-BR" dirty="0"/>
              <a:t>O Problema da Dissipação do Gradiente</a:t>
            </a:r>
          </a:p>
        </p:txBody>
      </p:sp>
      <mc:AlternateContent xmlns:mc="http://schemas.openxmlformats.org/markup-compatibility/2006" xmlns:a14="http://schemas.microsoft.com/office/drawing/2010/main">
        <mc:Choice Requires="a14">
          <p:sp>
            <p:nvSpPr>
              <p:cNvPr id="3" name="Espaço Reservado para Conteúdo 2"/>
              <p:cNvSpPr>
                <a:spLocks noGrp="1"/>
              </p:cNvSpPr>
              <p:nvPr>
                <p:ph idx="1"/>
              </p:nvPr>
            </p:nvSpPr>
            <p:spPr/>
            <p:txBody>
              <a:bodyPr>
                <a:normAutofit fontScale="92500" lnSpcReduction="10000"/>
              </a:bodyPr>
              <a:lstStyle/>
              <a:p>
                <a:r>
                  <a:rPr lang="pt-BR" dirty="0"/>
                  <a:t>Vamos entender esse problema através de um exemplo.</a:t>
                </a:r>
              </a:p>
              <a:p>
                <a:r>
                  <a:rPr lang="pt-BR" dirty="0"/>
                  <a:t>Dada a simplificação de uma rede neural mostrada na figura abaixo, a qual contém</a:t>
                </a:r>
              </a:p>
              <a:p>
                <a:pPr lvl="1">
                  <a:buFont typeface="Wingdings" panose="05000000000000000000" pitchFamily="2" charset="2"/>
                  <a:buChar char="§"/>
                </a:pPr>
                <a:r>
                  <a:rPr lang="pt-BR" dirty="0"/>
                  <a:t>Três nós com as seguintes funções de ativação </a:t>
                </a:r>
                <a14:m>
                  <m:oMath xmlns:m="http://schemas.openxmlformats.org/officeDocument/2006/math">
                    <m:r>
                      <a:rPr lang="pt-BR" i="1">
                        <a:latin typeface="Cambria Math" panose="02040503050406030204" pitchFamily="18" charset="0"/>
                      </a:rPr>
                      <m:t>h</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a:t>
                </a:r>
                <a14:m>
                  <m:oMath xmlns:m="http://schemas.openxmlformats.org/officeDocument/2006/math">
                    <m:r>
                      <a:rPr lang="pt-BR" i="1">
                        <a:latin typeface="Cambria Math" panose="02040503050406030204" pitchFamily="18" charset="0"/>
                      </a:rPr>
                      <m:t>𝑔</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 e </a:t>
                </a:r>
                <a14:m>
                  <m:oMath xmlns:m="http://schemas.openxmlformats.org/officeDocument/2006/math">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m:t>
                        </m:r>
                      </m:e>
                    </m:d>
                  </m:oMath>
                </a14:m>
                <a:r>
                  <a:rPr lang="pt-BR" dirty="0"/>
                  <a:t>.</a:t>
                </a:r>
              </a:p>
              <a:p>
                <a:pPr lvl="1">
                  <a:buFont typeface="Wingdings" panose="05000000000000000000" pitchFamily="2" charset="2"/>
                  <a:buChar char="§"/>
                </a:pPr>
                <a:r>
                  <a:rPr lang="pt-BR" dirty="0"/>
                  <a:t>Pesos </a:t>
                </a:r>
                <a14:m>
                  <m:oMath xmlns:m="http://schemas.openxmlformats.org/officeDocument/2006/math">
                    <m:r>
                      <a:rPr lang="pt-BR" i="1">
                        <a:latin typeface="Cambria Math" panose="02040503050406030204" pitchFamily="18" charset="0"/>
                      </a:rPr>
                      <m:t>𝑤</m:t>
                    </m:r>
                  </m:oMath>
                </a14:m>
                <a:r>
                  <a:rPr lang="pt-BR" dirty="0"/>
                  <a:t>, 1 e 1, conectando os três nós, respectivamente.</a:t>
                </a:r>
              </a:p>
              <a:p>
                <a:pPr lvl="1">
                  <a:buFont typeface="Wingdings" panose="05000000000000000000" pitchFamily="2" charset="2"/>
                  <a:buChar char="§"/>
                </a:pPr>
                <a:r>
                  <a:rPr lang="pt-BR" dirty="0"/>
                  <a:t>Entrada </a:t>
                </a:r>
                <a14:m>
                  <m:oMath xmlns:m="http://schemas.openxmlformats.org/officeDocument/2006/math">
                    <m:r>
                      <a:rPr lang="pt-BR" i="1">
                        <a:latin typeface="Cambria Math" panose="02040503050406030204" pitchFamily="18" charset="0"/>
                      </a:rPr>
                      <m:t>𝑥</m:t>
                    </m:r>
                    <m:r>
                      <a:rPr lang="pt-BR" i="1">
                        <a:latin typeface="Cambria Math" panose="02040503050406030204" pitchFamily="18" charset="0"/>
                      </a:rPr>
                      <m:t>=1</m:t>
                    </m:r>
                  </m:oMath>
                </a14:m>
                <a:r>
                  <a:rPr lang="pt-BR" dirty="0"/>
                  <a:t>.</a:t>
                </a:r>
              </a:p>
              <a:p>
                <a:r>
                  <a:rPr lang="pt-BR" dirty="0"/>
                  <a:t>Para atualizarmos o valor do peso </a:t>
                </a:r>
                <a14:m>
                  <m:oMath xmlns:m="http://schemas.openxmlformats.org/officeDocument/2006/math">
                    <m:r>
                      <a:rPr lang="pt-BR" i="1">
                        <a:latin typeface="Cambria Math" panose="02040503050406030204" pitchFamily="18" charset="0"/>
                      </a:rPr>
                      <m:t>𝑤</m:t>
                    </m:r>
                  </m:oMath>
                </a14:m>
                <a:r>
                  <a:rPr lang="pt-BR" dirty="0"/>
                  <a:t> com o gradiente descendente, precisamos encontrar a derivada parcial de </a:t>
                </a:r>
                <a14:m>
                  <m:oMath xmlns:m="http://schemas.openxmlformats.org/officeDocument/2006/math">
                    <m:r>
                      <a:rPr lang="pt-BR" i="1">
                        <a:latin typeface="Cambria Math" panose="02040503050406030204" pitchFamily="18" charset="0"/>
                      </a:rPr>
                      <m:t>𝑦</m:t>
                    </m:r>
                  </m:oMath>
                </a14:m>
                <a:r>
                  <a:rPr lang="pt-BR" dirty="0"/>
                  <a:t> em relação à </a:t>
                </a:r>
                <a14:m>
                  <m:oMath xmlns:m="http://schemas.openxmlformats.org/officeDocument/2006/math">
                    <m:r>
                      <a:rPr lang="pt-BR" i="1">
                        <a:latin typeface="Cambria Math" panose="02040503050406030204" pitchFamily="18" charset="0"/>
                      </a:rPr>
                      <m:t>𝑤</m:t>
                    </m:r>
                  </m:oMath>
                </a14:m>
                <a:r>
                  <a:rPr lang="pt-BR" dirty="0"/>
                  <a:t>.</a:t>
                </a:r>
              </a:p>
              <a:p>
                <a:r>
                  <a:rPr lang="pt-BR" dirty="0"/>
                  <a:t>Para encontrar a derivada, usamos a regra da cadeia</a:t>
                </a:r>
                <a:endParaRPr lang="pt-BR" i="1" dirty="0">
                  <a:latin typeface="Cambria Math" panose="02040503050406030204" pitchFamily="18" charset="0"/>
                </a:endParaRPr>
              </a:p>
              <a:p>
                <a:pPr marL="0" indent="0">
                  <a:buNone/>
                </a:pPr>
                <a14:m>
                  <m:oMathPara xmlns:m="http://schemas.openxmlformats.org/officeDocument/2006/math">
                    <m:oMathParaPr>
                      <m:jc m:val="centerGroup"/>
                    </m:oMathParaPr>
                    <m:oMath xmlns:m="http://schemas.openxmlformats.org/officeDocument/2006/math">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𝑦</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r>
                        <a:rPr lang="pt-BR" sz="2600" i="1">
                          <a:latin typeface="Cambria Math" panose="02040503050406030204" pitchFamily="18" charset="0"/>
                        </a:rPr>
                        <m:t>=</m:t>
                      </m:r>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𝑓</m:t>
                          </m:r>
                          <m:d>
                            <m:dPr>
                              <m:ctrlPr>
                                <a:rPr lang="pt-BR" sz="2600" i="1">
                                  <a:latin typeface="Cambria Math" panose="02040503050406030204" pitchFamily="18" charset="0"/>
                                </a:rPr>
                              </m:ctrlPr>
                            </m:dPr>
                            <m:e>
                              <m:r>
                                <a:rPr lang="pt-BR" sz="2600" i="1">
                                  <a:latin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d>
                            <m:dPr>
                              <m:ctrlPr>
                                <a:rPr lang="pt-BR" sz="2600" i="1">
                                  <a:latin typeface="Cambria Math" panose="02040503050406030204" pitchFamily="18" charset="0"/>
                                </a:rPr>
                              </m:ctrlPr>
                            </m:dPr>
                            <m:e>
                              <m:r>
                                <a:rPr lang="pt-BR" sz="2600" i="1">
                                  <a:latin typeface="Cambria Math" panose="02040503050406030204" pitchFamily="18" charset="0"/>
                                </a:rPr>
                                <m:t>h</m:t>
                              </m:r>
                              <m:r>
                                <a:rPr lang="pt-BR" sz="2600" i="1">
                                  <a:latin typeface="Cambria Math" panose="02040503050406030204" pitchFamily="18" charset="0"/>
                                </a:rPr>
                                <m:t>(</m:t>
                              </m:r>
                              <m:r>
                                <a:rPr lang="pt-BR" sz="2600" i="1">
                                  <a:latin typeface="Cambria Math" panose="02040503050406030204" pitchFamily="18" charset="0"/>
                                </a:rPr>
                                <m:t>𝑤</m:t>
                              </m:r>
                              <m:r>
                                <a:rPr lang="pt-BR" sz="2600" i="1">
                                  <a:latin typeface="Cambria Math" panose="02040503050406030204" pitchFamily="18" charset="0"/>
                                </a:rPr>
                                <m:t>)</m:t>
                              </m:r>
                            </m:e>
                          </m:d>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𝑔</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r>
                            <a:rPr lang="pt-BR" sz="2600" i="1">
                              <a:latin typeface="Cambria Math" panose="02040503050406030204" pitchFamily="18" charset="0"/>
                            </a:rPr>
                            <m:t>)</m:t>
                          </m:r>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h</m:t>
                          </m:r>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r>
                            <a:rPr lang="pt-BR" sz="2600" i="1">
                              <a:latin typeface="Cambria Math" panose="02040503050406030204" pitchFamily="18" charset="0"/>
                            </a:rPr>
                            <m:t>)</m:t>
                          </m:r>
                        </m:den>
                      </m:f>
                      <m:f>
                        <m:fPr>
                          <m:ctrlPr>
                            <a:rPr lang="pt-BR" sz="2600" i="1">
                              <a:latin typeface="Cambria Math" panose="02040503050406030204" pitchFamily="18" charset="0"/>
                            </a:rPr>
                          </m:ctrlPr>
                        </m:fPr>
                        <m:num>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rPr>
                            <m:t>h</m:t>
                          </m:r>
                          <m:d>
                            <m:dPr>
                              <m:ctrlPr>
                                <a:rPr lang="pt-BR" sz="2600" i="1">
                                  <a:latin typeface="Cambria Math" panose="02040503050406030204" pitchFamily="18" charset="0"/>
                                </a:rPr>
                              </m:ctrlPr>
                            </m:dPr>
                            <m:e>
                              <m:r>
                                <a:rPr lang="pt-BR" sz="2600" i="1">
                                  <a:latin typeface="Cambria Math" panose="02040503050406030204" pitchFamily="18" charset="0"/>
                                </a:rPr>
                                <m:t>𝑤</m:t>
                              </m:r>
                            </m:e>
                          </m:d>
                        </m:num>
                        <m:den>
                          <m:r>
                            <a:rPr lang="pt-BR" sz="2600" i="1">
                              <a:latin typeface="Cambria Math" panose="02040503050406030204" pitchFamily="18" charset="0"/>
                              <a:ea typeface="Cambria Math" panose="02040503050406030204" pitchFamily="18" charset="0"/>
                            </a:rPr>
                            <m:t>𝜕</m:t>
                          </m:r>
                          <m:r>
                            <a:rPr lang="pt-BR" sz="2600" i="1">
                              <a:latin typeface="Cambria Math" panose="02040503050406030204" pitchFamily="18" charset="0"/>
                              <a:ea typeface="Cambria Math" panose="02040503050406030204" pitchFamily="18" charset="0"/>
                            </a:rPr>
                            <m:t>𝑤</m:t>
                          </m:r>
                        </m:den>
                      </m:f>
                    </m:oMath>
                  </m:oMathPara>
                </a14:m>
                <a:endParaRPr lang="pt-BR" dirty="0"/>
              </a:p>
            </p:txBody>
          </p:sp>
        </mc:Choice>
        <mc:Fallback xmlns="">
          <p:sp>
            <p:nvSpPr>
              <p:cNvPr id="3" name="Espaço Reservado para Conteúdo 2"/>
              <p:cNvSpPr>
                <a:spLocks noGrp="1" noRot="1" noChangeAspect="1" noMove="1" noResize="1" noEditPoints="1" noAdjustHandles="1" noChangeArrowheads="1" noChangeShapeType="1" noTextEdit="1"/>
              </p:cNvSpPr>
              <p:nvPr>
                <p:ph idx="1"/>
              </p:nvPr>
            </p:nvSpPr>
            <p:spPr>
              <a:blipFill rotWithShape="0">
                <a:blip r:embed="rId3"/>
                <a:stretch>
                  <a:fillRect l="-928" t="-2801" r="-290"/>
                </a:stretch>
              </a:blipFill>
            </p:spPr>
            <p:txBody>
              <a:bodyPr/>
              <a:lstStyle/>
              <a:p>
                <a:r>
                  <a:rPr lang="pt-BR">
                    <a:noFill/>
                  </a:rPr>
                  <a:t> </a:t>
                </a:r>
              </a:p>
            </p:txBody>
          </p:sp>
        </mc:Fallback>
      </mc:AlternateContent>
      <p:grpSp>
        <p:nvGrpSpPr>
          <p:cNvPr id="4" name="Agrupar 23">
            <a:extLst>
              <a:ext uri="{FF2B5EF4-FFF2-40B4-BE49-F238E27FC236}">
                <a16:creationId xmlns:a16="http://schemas.microsoft.com/office/drawing/2014/main" id="{B2B2E9E4-40EA-4EF3-A1B4-7C4B37E726F4}"/>
              </a:ext>
            </a:extLst>
          </p:cNvPr>
          <p:cNvGrpSpPr/>
          <p:nvPr/>
        </p:nvGrpSpPr>
        <p:grpSpPr>
          <a:xfrm>
            <a:off x="2729869" y="6016442"/>
            <a:ext cx="6903711" cy="749666"/>
            <a:chOff x="4473339" y="2985718"/>
            <a:chExt cx="6903711" cy="749666"/>
          </a:xfrm>
        </p:grpSpPr>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4"/>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5"/>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Elipse 6">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6"/>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5" idx="6"/>
              <a:endCxn id="6"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 name="Conector de Seta Reta 9">
              <a:extLst>
                <a:ext uri="{FF2B5EF4-FFF2-40B4-BE49-F238E27FC236}">
                  <a16:creationId xmlns:a16="http://schemas.microsoft.com/office/drawing/2014/main" id="{8FDC2F6D-7AEF-4D5B-AD32-8005F3C27C47}"/>
                </a:ext>
              </a:extLst>
            </p:cNvPr>
            <p:cNvCxnSpPr>
              <a:stCxn id="6" idx="6"/>
              <a:endCxn id="7"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1" name="Retângulo 10">
                  <a:extLst>
                    <a:ext uri="{FF2B5EF4-FFF2-40B4-BE49-F238E27FC236}">
                      <a16:creationId xmlns:a16="http://schemas.microsoft.com/office/drawing/2014/main" id="{BB399603-1FD4-44D2-8C65-4FA371297954}"/>
                    </a:ext>
                  </a:extLst>
                </p:cNvPr>
                <p:cNvSpPr/>
                <p:nvPr/>
              </p:nvSpPr>
              <p:spPr>
                <a:xfrm>
                  <a:off x="9488648" y="3133618"/>
                  <a:ext cx="1888402"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id="{BB399603-1FD4-44D2-8C65-4FA371297954}"/>
                    </a:ext>
                  </a:extLst>
                </p:cNvPr>
                <p:cNvSpPr>
                  <a:spLocks noRot="1" noChangeAspect="1" noMove="1" noResize="1" noEditPoints="1" noAdjustHandles="1" noChangeArrowheads="1" noChangeShapeType="1" noTextEdit="1"/>
                </p:cNvSpPr>
                <p:nvPr/>
              </p:nvSpPr>
              <p:spPr>
                <a:xfrm>
                  <a:off x="9488648" y="3133618"/>
                  <a:ext cx="1888402" cy="369332"/>
                </a:xfrm>
                <a:prstGeom prst="rect">
                  <a:avLst/>
                </a:prstGeom>
                <a:blipFill>
                  <a:blip r:embed="rId7"/>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Retângulo 11">
                  <a:extLst>
                    <a:ext uri="{FF2B5EF4-FFF2-40B4-BE49-F238E27FC236}">
                      <a16:creationId xmlns:a16="http://schemas.microsoft.com/office/drawing/2014/main" id="{FAB24333-A3E1-42FB-A469-DC8B3C8AE5A8}"/>
                    </a:ext>
                  </a:extLst>
                </p:cNvPr>
                <p:cNvSpPr/>
                <p:nvPr/>
              </p:nvSpPr>
              <p:spPr>
                <a:xfrm>
                  <a:off x="7705461" y="3366052"/>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a:latin typeface="Cambria Math" panose="02040503050406030204" pitchFamily="18" charset="0"/>
                          </a:rPr>
                          <m:t> </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i="1">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id="{FAB24333-A3E1-42FB-A469-DC8B3C8AE5A8}"/>
                    </a:ext>
                  </a:extLst>
                </p:cNvPr>
                <p:cNvSpPr>
                  <a:spLocks noRot="1" noChangeAspect="1" noMove="1" noResize="1" noEditPoints="1" noAdjustHandles="1" noChangeArrowheads="1" noChangeShapeType="1" noTextEdit="1"/>
                </p:cNvSpPr>
                <p:nvPr/>
              </p:nvSpPr>
              <p:spPr>
                <a:xfrm>
                  <a:off x="7705461" y="3366052"/>
                  <a:ext cx="971813" cy="369332"/>
                </a:xfrm>
                <a:prstGeom prst="rect">
                  <a:avLst/>
                </a:prstGeom>
                <a:blipFill>
                  <a:blip r:embed="rId8"/>
                  <a:stretch>
                    <a:fillRect l="-1887" r="-4403"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Retângulo 12">
                  <a:extLst>
                    <a:ext uri="{FF2B5EF4-FFF2-40B4-BE49-F238E27FC236}">
                      <a16:creationId xmlns:a16="http://schemas.microsoft.com/office/drawing/2014/main" id="{F6753DB7-75B6-4A62-9915-3372A17CDB94}"/>
                    </a:ext>
                  </a:extLst>
                </p:cNvPr>
                <p:cNvSpPr/>
                <p:nvPr/>
              </p:nvSpPr>
              <p:spPr>
                <a:xfrm>
                  <a:off x="6186223" y="3359550"/>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𝑤</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id="{F6753DB7-75B6-4A62-9915-3372A17CDB94}"/>
                    </a:ext>
                  </a:extLst>
                </p:cNvPr>
                <p:cNvSpPr>
                  <a:spLocks noRot="1" noChangeAspect="1" noMove="1" noResize="1" noEditPoints="1" noAdjustHandles="1" noChangeArrowheads="1" noChangeShapeType="1" noTextEdit="1"/>
                </p:cNvSpPr>
                <p:nvPr/>
              </p:nvSpPr>
              <p:spPr>
                <a:xfrm>
                  <a:off x="6186223" y="3359550"/>
                  <a:ext cx="943237" cy="369332"/>
                </a:xfrm>
                <a:prstGeom prst="rect">
                  <a:avLst/>
                </a:prstGeom>
                <a:blipFill>
                  <a:blip r:embed="rId9"/>
                  <a:stretch>
                    <a:fillRect b="-1311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8BEB5D43-CA6F-418B-AC1B-D8E50C603710}"/>
                    </a:ext>
                  </a:extLst>
                </p:cNvPr>
                <p:cNvSpPr/>
                <p:nvPr/>
              </p:nvSpPr>
              <p:spPr>
                <a:xfrm>
                  <a:off x="4473339" y="3170384"/>
                  <a:ext cx="848886"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𝑥</m:t>
                        </m:r>
                        <m:r>
                          <a:rPr lang="pt-BR" b="0" i="1" smtClean="0">
                            <a:latin typeface="Cambria Math" panose="02040503050406030204" pitchFamily="18" charset="0"/>
                          </a:rPr>
                          <m:t>=1</m:t>
                        </m:r>
                      </m:oMath>
                    </m:oMathPara>
                  </a14:m>
                  <a:endParaRPr lang="en-US" dirty="0"/>
                </a:p>
              </p:txBody>
            </p:sp>
          </mc:Choice>
          <mc:Fallback xmlns="">
            <p:sp>
              <p:nvSpPr>
                <p:cNvPr id="17" name="Retângulo 16">
                  <a:extLst>
                    <a:ext uri="{FF2B5EF4-FFF2-40B4-BE49-F238E27FC236}">
                      <a16:creationId xmlns:a16="http://schemas.microsoft.com/office/drawing/2014/main" id="{8BEB5D43-CA6F-418B-AC1B-D8E50C603710}"/>
                    </a:ext>
                  </a:extLst>
                </p:cNvPr>
                <p:cNvSpPr>
                  <a:spLocks noRot="1" noChangeAspect="1" noMove="1" noResize="1" noEditPoints="1" noAdjustHandles="1" noChangeArrowheads="1" noChangeShapeType="1" noTextEdit="1"/>
                </p:cNvSpPr>
                <p:nvPr/>
              </p:nvSpPr>
              <p:spPr>
                <a:xfrm>
                  <a:off x="4473339" y="3170384"/>
                  <a:ext cx="848886" cy="369332"/>
                </a:xfrm>
                <a:prstGeom prst="rect">
                  <a:avLst/>
                </a:prstGeom>
                <a:blipFill>
                  <a:blip r:embed="rId10"/>
                  <a:stretch>
                    <a:fillRect/>
                  </a:stretch>
                </a:blipFill>
              </p:spPr>
              <p:txBody>
                <a:bodyPr/>
                <a:lstStyle/>
                <a:p>
                  <a:r>
                    <a:rPr lang="en-US">
                      <a:noFill/>
                    </a:rPr>
                    <a:t> </a:t>
                  </a:r>
                </a:p>
              </p:txBody>
            </p:sp>
          </mc:Fallback>
        </mc:AlternateContent>
        <p:cxnSp>
          <p:nvCxnSpPr>
            <p:cNvPr id="15"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D9842835-461A-4F7C-8DC5-389F1085CC06}"/>
                    </a:ext>
                  </a:extLst>
                </p:cNvPr>
                <p:cNvSpPr/>
                <p:nvPr/>
              </p:nvSpPr>
              <p:spPr>
                <a:xfrm>
                  <a:off x="5223117" y="3020937"/>
                  <a:ext cx="41421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i="1">
                            <a:latin typeface="Cambria Math" panose="02040503050406030204" pitchFamily="18" charset="0"/>
                          </a:rPr>
                          <m:t>𝑤</m:t>
                        </m:r>
                      </m:oMath>
                    </m:oMathPara>
                  </a14:m>
                  <a:endParaRPr lang="en-US" dirty="0"/>
                </a:p>
              </p:txBody>
            </p:sp>
          </mc:Choice>
          <mc:Fallback xmlns="">
            <p:sp>
              <p:nvSpPr>
                <p:cNvPr id="19" name="Retângulo 18">
                  <a:extLst>
                    <a:ext uri="{FF2B5EF4-FFF2-40B4-BE49-F238E27FC236}">
                      <a16:creationId xmlns:a16="http://schemas.microsoft.com/office/drawing/2014/main" id="{D9842835-461A-4F7C-8DC5-389F1085CC06}"/>
                    </a:ext>
                  </a:extLst>
                </p:cNvPr>
                <p:cNvSpPr>
                  <a:spLocks noRot="1" noChangeAspect="1" noMove="1" noResize="1" noEditPoints="1" noAdjustHandles="1" noChangeArrowheads="1" noChangeShapeType="1" noTextEdit="1"/>
                </p:cNvSpPr>
                <p:nvPr/>
              </p:nvSpPr>
              <p:spPr>
                <a:xfrm>
                  <a:off x="5223117" y="3020937"/>
                  <a:ext cx="414216" cy="369332"/>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Retângulo 16">
                  <a:extLst>
                    <a:ext uri="{FF2B5EF4-FFF2-40B4-BE49-F238E27FC236}">
                      <a16:creationId xmlns:a16="http://schemas.microsoft.com/office/drawing/2014/main" id="{ACDAE330-BCC1-4F77-8EA6-C3DB7D574120}"/>
                    </a:ext>
                  </a:extLst>
                </p:cNvPr>
                <p:cNvSpPr/>
                <p:nvPr/>
              </p:nvSpPr>
              <p:spPr>
                <a:xfrm>
                  <a:off x="6184759" y="2985718"/>
                  <a:ext cx="944702"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0" name="Retângulo 19">
                  <a:extLst>
                    <a:ext uri="{FF2B5EF4-FFF2-40B4-BE49-F238E27FC236}">
                      <a16:creationId xmlns:a16="http://schemas.microsoft.com/office/drawing/2014/main" id="{ACDAE330-BCC1-4F77-8EA6-C3DB7D574120}"/>
                    </a:ext>
                  </a:extLst>
                </p:cNvPr>
                <p:cNvSpPr>
                  <a:spLocks noRot="1" noChangeAspect="1" noMove="1" noResize="1" noEditPoints="1" noAdjustHandles="1" noChangeArrowheads="1" noChangeShapeType="1" noTextEdit="1"/>
                </p:cNvSpPr>
                <p:nvPr/>
              </p:nvSpPr>
              <p:spPr>
                <a:xfrm>
                  <a:off x="6184759" y="2985718"/>
                  <a:ext cx="944702" cy="369332"/>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Retângulo 17">
                  <a:extLst>
                    <a:ext uri="{FF2B5EF4-FFF2-40B4-BE49-F238E27FC236}">
                      <a16:creationId xmlns:a16="http://schemas.microsoft.com/office/drawing/2014/main" id="{D7251400-1BF3-4485-B8CB-FDE69339835B}"/>
                    </a:ext>
                  </a:extLst>
                </p:cNvPr>
                <p:cNvSpPr/>
                <p:nvPr/>
              </p:nvSpPr>
              <p:spPr>
                <a:xfrm>
                  <a:off x="7705459" y="2996720"/>
                  <a:ext cx="971816" cy="369332"/>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1</m:t>
                        </m:r>
                      </m:oMath>
                    </m:oMathPara>
                  </a14:m>
                  <a:endParaRPr lang="en-US" dirty="0"/>
                </a:p>
              </p:txBody>
            </p:sp>
          </mc:Choice>
          <mc:Fallback xmlns="">
            <p:sp>
              <p:nvSpPr>
                <p:cNvPr id="21" name="Retângulo 20">
                  <a:extLst>
                    <a:ext uri="{FF2B5EF4-FFF2-40B4-BE49-F238E27FC236}">
                      <a16:creationId xmlns:a16="http://schemas.microsoft.com/office/drawing/2014/main" id="{D7251400-1BF3-4485-B8CB-FDE69339835B}"/>
                    </a:ext>
                  </a:extLst>
                </p:cNvPr>
                <p:cNvSpPr>
                  <a:spLocks noRot="1" noChangeAspect="1" noMove="1" noResize="1" noEditPoints="1" noAdjustHandles="1" noChangeArrowheads="1" noChangeShapeType="1" noTextEdit="1"/>
                </p:cNvSpPr>
                <p:nvPr/>
              </p:nvSpPr>
              <p:spPr>
                <a:xfrm>
                  <a:off x="7705459" y="2996720"/>
                  <a:ext cx="971816" cy="369332"/>
                </a:xfrm>
                <a:prstGeom prst="rect">
                  <a:avLst/>
                </a:prstGeom>
                <a:blipFill>
                  <a:blip r:embed="rId13"/>
                  <a:stretch>
                    <a:fillRect/>
                  </a:stretch>
                </a:blipFill>
              </p:spPr>
              <p:txBody>
                <a:bodyPr/>
                <a:lstStyle/>
                <a:p>
                  <a:r>
                    <a:rPr lang="en-US">
                      <a:noFill/>
                    </a:rPr>
                    <a:t> </a:t>
                  </a:r>
                </a:p>
              </p:txBody>
            </p:sp>
          </mc:Fallback>
        </mc:AlternateContent>
      </p:grpSp>
    </p:spTree>
    <p:extLst>
      <p:ext uri="{BB962C8B-B14F-4D97-AF65-F5344CB8AC3E}">
        <p14:creationId xmlns:p14="http://schemas.microsoft.com/office/powerpoint/2010/main" val="8979932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4" name="Agrupar 23">
            <a:extLst>
              <a:ext uri="{FF2B5EF4-FFF2-40B4-BE49-F238E27FC236}">
                <a16:creationId xmlns:a16="http://schemas.microsoft.com/office/drawing/2014/main" id="{B2B2E9E4-40EA-4EF3-A1B4-7C4B37E726F4}"/>
              </a:ext>
            </a:extLst>
          </p:cNvPr>
          <p:cNvGrpSpPr/>
          <p:nvPr/>
        </p:nvGrpSpPr>
        <p:grpSpPr>
          <a:xfrm>
            <a:off x="3073092" y="3054167"/>
            <a:ext cx="6451647" cy="657332"/>
            <a:chOff x="4902287" y="2985718"/>
            <a:chExt cx="6451647" cy="657332"/>
          </a:xfrm>
        </p:grpSpPr>
        <mc:AlternateContent xmlns:mc="http://schemas.openxmlformats.org/markup-compatibility/2006" xmlns:a14="http://schemas.microsoft.com/office/drawing/2010/main">
          <mc:Choice Requires="a14">
            <p:sp>
              <p:nvSpPr>
                <p:cNvPr id="4" name="Elipse 3">
                  <a:extLst>
                    <a:ext uri="{FF2B5EF4-FFF2-40B4-BE49-F238E27FC236}">
                      <a16:creationId xmlns:a16="http://schemas.microsoft.com/office/drawing/2014/main" id="{6E02C4AE-F573-42F7-B89A-4B4B97A1874A}"/>
                    </a:ext>
                  </a:extLst>
                </p:cNvPr>
                <p:cNvSpPr/>
                <p:nvPr/>
              </p:nvSpPr>
              <p:spPr>
                <a:xfrm>
                  <a:off x="561022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h</m:t>
                        </m:r>
                        <m:r>
                          <a:rPr lang="pt-BR" b="0" i="1" smtClean="0">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4" name="Elipse 3">
                  <a:extLst>
                    <a:ext uri="{FF2B5EF4-FFF2-40B4-BE49-F238E27FC236}">
                      <a16:creationId xmlns:a16="http://schemas.microsoft.com/office/drawing/2014/main" id="{6E02C4AE-F573-42F7-B89A-4B4B97A1874A}"/>
                    </a:ext>
                  </a:extLst>
                </p:cNvPr>
                <p:cNvSpPr>
                  <a:spLocks noRot="1" noChangeAspect="1" noMove="1" noResize="1" noEditPoints="1" noAdjustHandles="1" noChangeArrowheads="1" noChangeShapeType="1" noTextEdit="1"/>
                </p:cNvSpPr>
                <p:nvPr/>
              </p:nvSpPr>
              <p:spPr>
                <a:xfrm>
                  <a:off x="5610225" y="3067050"/>
                  <a:ext cx="576000" cy="576000"/>
                </a:xfrm>
                <a:prstGeom prst="ellipse">
                  <a:avLst/>
                </a:prstGeom>
                <a:blipFill>
                  <a:blip r:embed="rId2"/>
                  <a:stretch>
                    <a:fillRect r="-412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Elipse 4">
                  <a:extLst>
                    <a:ext uri="{FF2B5EF4-FFF2-40B4-BE49-F238E27FC236}">
                      <a16:creationId xmlns:a16="http://schemas.microsoft.com/office/drawing/2014/main" id="{72D7C50D-C426-411D-8AD2-049893155314}"/>
                    </a:ext>
                  </a:extLst>
                </p:cNvPr>
                <p:cNvSpPr/>
                <p:nvPr/>
              </p:nvSpPr>
              <p:spPr>
                <a:xfrm>
                  <a:off x="7129462"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𝑔</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5" name="Elipse 4">
                  <a:extLst>
                    <a:ext uri="{FF2B5EF4-FFF2-40B4-BE49-F238E27FC236}">
                      <a16:creationId xmlns:a16="http://schemas.microsoft.com/office/drawing/2014/main" id="{72D7C50D-C426-411D-8AD2-049893155314}"/>
                    </a:ext>
                  </a:extLst>
                </p:cNvPr>
                <p:cNvSpPr>
                  <a:spLocks noRot="1" noChangeAspect="1" noMove="1" noResize="1" noEditPoints="1" noAdjustHandles="1" noChangeArrowheads="1" noChangeShapeType="1" noTextEdit="1"/>
                </p:cNvSpPr>
                <p:nvPr/>
              </p:nvSpPr>
              <p:spPr>
                <a:xfrm>
                  <a:off x="7129462" y="3067050"/>
                  <a:ext cx="576000" cy="576000"/>
                </a:xfrm>
                <a:prstGeom prst="ellipse">
                  <a:avLst/>
                </a:prstGeom>
                <a:blipFill>
                  <a:blip r:embed="rId3"/>
                  <a:stretch>
                    <a:fillRect r="-515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Elipse 5">
                  <a:extLst>
                    <a:ext uri="{FF2B5EF4-FFF2-40B4-BE49-F238E27FC236}">
                      <a16:creationId xmlns:a16="http://schemas.microsoft.com/office/drawing/2014/main" id="{F3B03121-AED8-4DD2-BFA9-11F1631876D1}"/>
                    </a:ext>
                  </a:extLst>
                </p:cNvPr>
                <p:cNvSpPr/>
                <p:nvPr/>
              </p:nvSpPr>
              <p:spPr>
                <a:xfrm>
                  <a:off x="8677275" y="3067050"/>
                  <a:ext cx="576000" cy="576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14:m>
                    <m:oMathPara xmlns:m="http://schemas.openxmlformats.org/officeDocument/2006/math">
                      <m:oMathParaPr>
                        <m:jc m:val="center"/>
                      </m:oMathParaPr>
                      <m:oMath xmlns:m="http://schemas.openxmlformats.org/officeDocument/2006/math">
                        <m:r>
                          <a:rPr lang="pt-BR" b="0" i="1" smtClean="0">
                            <a:solidFill>
                              <a:schemeClr val="tx1"/>
                            </a:solidFill>
                            <a:latin typeface="Cambria Math" panose="02040503050406030204" pitchFamily="18" charset="0"/>
                          </a:rPr>
                          <m:t> </m:t>
                        </m:r>
                        <m:r>
                          <a:rPr lang="pt-BR" b="0" i="1" smtClean="0">
                            <a:solidFill>
                              <a:schemeClr val="tx1"/>
                            </a:solidFill>
                            <a:latin typeface="Cambria Math" panose="02040503050406030204" pitchFamily="18" charset="0"/>
                          </a:rPr>
                          <m:t>𝑓</m:t>
                        </m:r>
                        <m:r>
                          <a:rPr lang="pt-BR" i="1">
                            <a:solidFill>
                              <a:schemeClr val="tx1"/>
                            </a:solidFill>
                            <a:latin typeface="Cambria Math" panose="02040503050406030204" pitchFamily="18" charset="0"/>
                          </a:rPr>
                          <m:t>(.)</m:t>
                        </m:r>
                      </m:oMath>
                    </m:oMathPara>
                  </a14:m>
                  <a:endParaRPr lang="en-US" dirty="0">
                    <a:solidFill>
                      <a:schemeClr val="tx1"/>
                    </a:solidFill>
                  </a:endParaRPr>
                </a:p>
              </p:txBody>
            </p:sp>
          </mc:Choice>
          <mc:Fallback xmlns="">
            <p:sp>
              <p:nvSpPr>
                <p:cNvPr id="6" name="Elipse 5">
                  <a:extLst>
                    <a:ext uri="{FF2B5EF4-FFF2-40B4-BE49-F238E27FC236}">
                      <a16:creationId xmlns:a16="http://schemas.microsoft.com/office/drawing/2014/main" id="{F3B03121-AED8-4DD2-BFA9-11F1631876D1}"/>
                    </a:ext>
                  </a:extLst>
                </p:cNvPr>
                <p:cNvSpPr>
                  <a:spLocks noRot="1" noChangeAspect="1" noMove="1" noResize="1" noEditPoints="1" noAdjustHandles="1" noChangeArrowheads="1" noChangeShapeType="1" noTextEdit="1"/>
                </p:cNvSpPr>
                <p:nvPr/>
              </p:nvSpPr>
              <p:spPr>
                <a:xfrm>
                  <a:off x="8677275" y="3067050"/>
                  <a:ext cx="576000" cy="576000"/>
                </a:xfrm>
                <a:prstGeom prst="ellipse">
                  <a:avLst/>
                </a:prstGeom>
                <a:blipFill>
                  <a:blip r:embed="rId4"/>
                  <a:stretch>
                    <a:fillRect l="-3093" r="-4124"/>
                  </a:stretch>
                </a:blipFill>
              </p:spPr>
              <p:txBody>
                <a:bodyPr/>
                <a:lstStyle/>
                <a:p>
                  <a:r>
                    <a:rPr lang="en-US">
                      <a:noFill/>
                    </a:rPr>
                    <a:t> </a:t>
                  </a:r>
                </a:p>
              </p:txBody>
            </p:sp>
          </mc:Fallback>
        </mc:AlternateContent>
        <p:cxnSp>
          <p:nvCxnSpPr>
            <p:cNvPr id="8" name="Conector de Seta Reta 7">
              <a:extLst>
                <a:ext uri="{FF2B5EF4-FFF2-40B4-BE49-F238E27FC236}">
                  <a16:creationId xmlns:a16="http://schemas.microsoft.com/office/drawing/2014/main" id="{4DB247EE-A5CD-4605-B5AE-0574C92FD396}"/>
                </a:ext>
              </a:extLst>
            </p:cNvPr>
            <p:cNvCxnSpPr>
              <a:cxnSpLocks/>
              <a:stCxn id="4" idx="6"/>
              <a:endCxn id="5" idx="2"/>
            </p:cNvCxnSpPr>
            <p:nvPr/>
          </p:nvCxnSpPr>
          <p:spPr>
            <a:xfrm>
              <a:off x="6186225" y="3355050"/>
              <a:ext cx="943237"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 name="Conector de Seta Reta 9">
              <a:extLst>
                <a:ext uri="{FF2B5EF4-FFF2-40B4-BE49-F238E27FC236}">
                  <a16:creationId xmlns:a16="http://schemas.microsoft.com/office/drawing/2014/main" id="{8FDC2F6D-7AEF-4D5B-AD32-8005F3C27C47}"/>
                </a:ext>
              </a:extLst>
            </p:cNvPr>
            <p:cNvCxnSpPr>
              <a:stCxn id="5" idx="6"/>
              <a:endCxn id="6" idx="2"/>
            </p:cNvCxnSpPr>
            <p:nvPr/>
          </p:nvCxnSpPr>
          <p:spPr>
            <a:xfrm>
              <a:off x="7705462" y="3355050"/>
              <a:ext cx="971813"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Conector de Seta Reta 12">
              <a:extLst>
                <a:ext uri="{FF2B5EF4-FFF2-40B4-BE49-F238E27FC236}">
                  <a16:creationId xmlns:a16="http://schemas.microsoft.com/office/drawing/2014/main" id="{894AD04A-1FF4-48E9-81C3-E481324E92F6}"/>
                </a:ext>
              </a:extLst>
            </p:cNvPr>
            <p:cNvCxnSpPr/>
            <p:nvPr/>
          </p:nvCxnSpPr>
          <p:spPr>
            <a:xfrm>
              <a:off x="9253275" y="3355050"/>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4" name="Retângulo 13">
                  <a:extLst>
                    <a:ext uri="{FF2B5EF4-FFF2-40B4-BE49-F238E27FC236}">
                      <a16:creationId xmlns:a16="http://schemas.microsoft.com/office/drawing/2014/main" id="{BB399603-1FD4-44D2-8C65-4FA371297954}"/>
                    </a:ext>
                  </a:extLst>
                </p:cNvPr>
                <p:cNvSpPr/>
                <p:nvPr/>
              </p:nvSpPr>
              <p:spPr>
                <a:xfrm>
                  <a:off x="9511763" y="3133618"/>
                  <a:ext cx="1842171" cy="369332"/>
                </a:xfrm>
                <a:prstGeom prst="rect">
                  <a:avLst/>
                </a:prstGeom>
              </p:spPr>
              <p:txBody>
                <a:bodyPr wrap="non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𝑦</m:t>
                        </m:r>
                        <m:r>
                          <a:rPr lang="pt-BR" b="0" i="1" smtClean="0">
                            <a:latin typeface="Cambria Math" panose="02040503050406030204" pitchFamily="18" charset="0"/>
                          </a:rPr>
                          <m:t>=</m:t>
                        </m:r>
                        <m:r>
                          <a:rPr lang="pt-BR" i="1">
                            <a:latin typeface="Cambria Math" panose="02040503050406030204" pitchFamily="18" charset="0"/>
                          </a:rPr>
                          <m:t>𝑓</m:t>
                        </m:r>
                        <m:r>
                          <a:rPr lang="pt-BR" i="1">
                            <a:latin typeface="Cambria Math" panose="02040503050406030204" pitchFamily="18" charset="0"/>
                          </a:rPr>
                          <m:t>(</m:t>
                        </m:r>
                        <m:r>
                          <a:rPr lang="pt-BR" i="1">
                            <a:latin typeface="Cambria Math" panose="02040503050406030204" pitchFamily="18" charset="0"/>
                          </a:rPr>
                          <m:t>𝑔</m:t>
                        </m:r>
                        <m:r>
                          <a:rPr lang="pt-BR" i="1">
                            <a:latin typeface="Cambria Math" panose="02040503050406030204" pitchFamily="18" charset="0"/>
                          </a:rPr>
                          <m:t>(</m:t>
                        </m:r>
                        <m:r>
                          <a:rPr lang="pt-BR" i="1">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4" name="Retângulo 13">
                  <a:extLst>
                    <a:ext uri="{FF2B5EF4-FFF2-40B4-BE49-F238E27FC236}">
                      <a16:creationId xmlns:a16="http://schemas.microsoft.com/office/drawing/2014/main" xmlns:a14="http://schemas.microsoft.com/office/drawing/2010/main" xmlns="" id="{BB399603-1FD4-44D2-8C65-4FA371297954}"/>
                    </a:ext>
                  </a:extLst>
                </p:cNvPr>
                <p:cNvSpPr>
                  <a:spLocks noRot="1" noChangeAspect="1" noMove="1" noResize="1" noEditPoints="1" noAdjustHandles="1" noChangeArrowheads="1" noChangeShapeType="1" noTextEdit="1"/>
                </p:cNvSpPr>
                <p:nvPr/>
              </p:nvSpPr>
              <p:spPr>
                <a:xfrm>
                  <a:off x="9511763" y="3133618"/>
                  <a:ext cx="1842171"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Retângulo 14">
                  <a:extLst>
                    <a:ext uri="{FF2B5EF4-FFF2-40B4-BE49-F238E27FC236}">
                      <a16:creationId xmlns:a16="http://schemas.microsoft.com/office/drawing/2014/main" id="{FAB24333-A3E1-42FB-A469-DC8B3C8AE5A8}"/>
                    </a:ext>
                  </a:extLst>
                </p:cNvPr>
                <p:cNvSpPr/>
                <p:nvPr/>
              </p:nvSpPr>
              <p:spPr>
                <a:xfrm>
                  <a:off x="7693179" y="2985718"/>
                  <a:ext cx="971813"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i="1" smtClean="0">
                            <a:latin typeface="Cambria Math" panose="02040503050406030204" pitchFamily="18" charset="0"/>
                          </a:rPr>
                          <m:t>𝑔</m:t>
                        </m:r>
                        <m:r>
                          <a:rPr lang="pt-BR" i="1" smtClean="0">
                            <a:latin typeface="Cambria Math" panose="02040503050406030204" pitchFamily="18" charset="0"/>
                          </a:rPr>
                          <m:t>(</m:t>
                        </m:r>
                        <m:r>
                          <a:rPr lang="pt-BR" i="1" smtClean="0">
                            <a:latin typeface="Cambria Math" panose="02040503050406030204" pitchFamily="18" charset="0"/>
                          </a:rPr>
                          <m:t>h</m:t>
                        </m:r>
                        <m:r>
                          <a:rPr lang="pt-BR" i="1" smtClean="0">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5" name="Retângulo 14">
                  <a:extLst>
                    <a:ext uri="{FF2B5EF4-FFF2-40B4-BE49-F238E27FC236}">
                      <a16:creationId xmlns:a16="http://schemas.microsoft.com/office/drawing/2014/main" xmlns:a14="http://schemas.microsoft.com/office/drawing/2010/main" xmlns="" id="{FAB24333-A3E1-42FB-A469-DC8B3C8AE5A8}"/>
                    </a:ext>
                  </a:extLst>
                </p:cNvPr>
                <p:cNvSpPr>
                  <a:spLocks noRot="1" noChangeAspect="1" noMove="1" noResize="1" noEditPoints="1" noAdjustHandles="1" noChangeArrowheads="1" noChangeShapeType="1" noTextEdit="1"/>
                </p:cNvSpPr>
                <p:nvPr/>
              </p:nvSpPr>
              <p:spPr>
                <a:xfrm>
                  <a:off x="7693179" y="2985718"/>
                  <a:ext cx="971813" cy="369332"/>
                </a:xfrm>
                <a:prstGeom prst="rect">
                  <a:avLst/>
                </a:prstGeom>
                <a:blipFill rotWithShape="0">
                  <a:blip r:embed="rId6"/>
                  <a:stretch>
                    <a:fillRect r="-2516"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Retângulo 15">
                  <a:extLst>
                    <a:ext uri="{FF2B5EF4-FFF2-40B4-BE49-F238E27FC236}">
                      <a16:creationId xmlns:a16="http://schemas.microsoft.com/office/drawing/2014/main" id="{F6753DB7-75B6-4A62-9915-3372A17CDB94}"/>
                    </a:ext>
                  </a:extLst>
                </p:cNvPr>
                <p:cNvSpPr/>
                <p:nvPr/>
              </p:nvSpPr>
              <p:spPr>
                <a:xfrm>
                  <a:off x="6171937" y="2985718"/>
                  <a:ext cx="943237" cy="369332"/>
                </a:xfrm>
                <a:prstGeom prst="rect">
                  <a:avLst/>
                </a:prstGeom>
              </p:spPr>
              <p:txBody>
                <a:bodyPr wrap="square">
                  <a:spAutoFit/>
                </a:bodyPr>
                <a:lstStyle/>
                <a:p>
                  <a:pPr algn="ctr"/>
                  <a14:m>
                    <m:oMathPara xmlns:m="http://schemas.openxmlformats.org/officeDocument/2006/math">
                      <m:oMathParaPr>
                        <m:jc m:val="center"/>
                      </m:oMathParaPr>
                      <m:oMath xmlns:m="http://schemas.openxmlformats.org/officeDocument/2006/math">
                        <m:r>
                          <a:rPr lang="pt-BR" i="1" smtClean="0">
                            <a:latin typeface="Cambria Math" panose="02040503050406030204" pitchFamily="18" charset="0"/>
                          </a:rPr>
                          <m:t> </m:t>
                        </m:r>
                        <m:r>
                          <a:rPr lang="pt-BR" b="0" i="1" smtClean="0">
                            <a:latin typeface="Cambria Math" panose="02040503050406030204" pitchFamily="18" charset="0"/>
                          </a:rPr>
                          <m:t>h</m:t>
                        </m:r>
                        <m:r>
                          <a:rPr lang="pt-BR" i="1">
                            <a:latin typeface="Cambria Math" panose="02040503050406030204" pitchFamily="18" charset="0"/>
                          </a:rPr>
                          <m:t>(</m:t>
                        </m:r>
                        <m:r>
                          <a:rPr lang="pt-BR" b="0" i="1" smtClean="0">
                            <a:latin typeface="Cambria Math" panose="02040503050406030204" pitchFamily="18" charset="0"/>
                          </a:rPr>
                          <m:t>𝑥</m:t>
                        </m:r>
                        <m:r>
                          <a:rPr lang="pt-BR" i="1">
                            <a:latin typeface="Cambria Math" panose="02040503050406030204" pitchFamily="18" charset="0"/>
                          </a:rPr>
                          <m:t>)</m:t>
                        </m:r>
                      </m:oMath>
                    </m:oMathPara>
                  </a14:m>
                  <a:endParaRPr lang="en-US" dirty="0"/>
                </a:p>
              </p:txBody>
            </p:sp>
          </mc:Choice>
          <mc:Fallback xmlns="">
            <p:sp>
              <p:nvSpPr>
                <p:cNvPr id="16" name="Retângulo 15">
                  <a:extLst>
                    <a:ext uri="{FF2B5EF4-FFF2-40B4-BE49-F238E27FC236}">
                      <a16:creationId xmlns:a16="http://schemas.microsoft.com/office/drawing/2014/main" xmlns:a14="http://schemas.microsoft.com/office/drawing/2010/main" xmlns="" id="{F6753DB7-75B6-4A62-9915-3372A17CDB94}"/>
                    </a:ext>
                  </a:extLst>
                </p:cNvPr>
                <p:cNvSpPr>
                  <a:spLocks noRot="1" noChangeAspect="1" noMove="1" noResize="1" noEditPoints="1" noAdjustHandles="1" noChangeArrowheads="1" noChangeShapeType="1" noTextEdit="1"/>
                </p:cNvSpPr>
                <p:nvPr/>
              </p:nvSpPr>
              <p:spPr>
                <a:xfrm>
                  <a:off x="6171937" y="2985718"/>
                  <a:ext cx="943237" cy="369332"/>
                </a:xfrm>
                <a:prstGeom prst="rect">
                  <a:avLst/>
                </a:prstGeom>
                <a:blipFill rotWithShape="0">
                  <a:blip r:embed="rId7"/>
                  <a:stretch>
                    <a:fillRect b="-13115"/>
                  </a:stretch>
                </a:blipFill>
              </p:spPr>
              <p:txBody>
                <a:bodyPr/>
                <a:lstStyle/>
                <a:p>
                  <a:r>
                    <a:rPr lang="pt-BR">
                      <a:noFill/>
                    </a:rPr>
                    <a:t> </a:t>
                  </a:r>
                </a:p>
              </p:txBody>
            </p:sp>
          </mc:Fallback>
        </mc:AlternateContent>
        <p:cxnSp>
          <p:nvCxnSpPr>
            <p:cNvPr id="18" name="Conector de Seta Reta 17">
              <a:extLst>
                <a:ext uri="{FF2B5EF4-FFF2-40B4-BE49-F238E27FC236}">
                  <a16:creationId xmlns:a16="http://schemas.microsoft.com/office/drawing/2014/main" id="{54CB43BD-2566-471D-88EE-64FDFF39B9D8}"/>
                </a:ext>
              </a:extLst>
            </p:cNvPr>
            <p:cNvCxnSpPr/>
            <p:nvPr/>
          </p:nvCxnSpPr>
          <p:spPr>
            <a:xfrm>
              <a:off x="5250225" y="3360359"/>
              <a:ext cx="36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 name="Retângulo 18">
                  <a:extLst>
                    <a:ext uri="{FF2B5EF4-FFF2-40B4-BE49-F238E27FC236}">
                      <a16:creationId xmlns:a16="http://schemas.microsoft.com/office/drawing/2014/main" id="{D9842835-461A-4F7C-8DC5-389F1085CC06}"/>
                    </a:ext>
                  </a:extLst>
                </p:cNvPr>
                <p:cNvSpPr/>
                <p:nvPr/>
              </p:nvSpPr>
              <p:spPr>
                <a:xfrm>
                  <a:off x="4902287" y="3133618"/>
                  <a:ext cx="36798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pt-BR" b="0" i="1" smtClean="0">
                            <a:latin typeface="Cambria Math" panose="02040503050406030204" pitchFamily="18" charset="0"/>
                          </a:rPr>
                          <m:t>𝑥</m:t>
                        </m:r>
                      </m:oMath>
                    </m:oMathPara>
                  </a14:m>
                  <a:endParaRPr lang="en-US" dirty="0"/>
                </a:p>
              </p:txBody>
            </p:sp>
          </mc:Choice>
          <mc:Fallback xmlns="">
            <p:sp>
              <p:nvSpPr>
                <p:cNvPr id="19" name="Retângulo 18">
                  <a:extLst>
                    <a:ext uri="{FF2B5EF4-FFF2-40B4-BE49-F238E27FC236}">
                      <a16:creationId xmlns:a16="http://schemas.microsoft.com/office/drawing/2014/main" xmlns:a14="http://schemas.microsoft.com/office/drawing/2010/main" xmlns="" id="{D9842835-461A-4F7C-8DC5-389F1085CC06}"/>
                    </a:ext>
                  </a:extLst>
                </p:cNvPr>
                <p:cNvSpPr>
                  <a:spLocks noRot="1" noChangeAspect="1" noMove="1" noResize="1" noEditPoints="1" noAdjustHandles="1" noChangeArrowheads="1" noChangeShapeType="1" noTextEdit="1"/>
                </p:cNvSpPr>
                <p:nvPr/>
              </p:nvSpPr>
              <p:spPr>
                <a:xfrm>
                  <a:off x="4902287" y="3133618"/>
                  <a:ext cx="367986" cy="369332"/>
                </a:xfrm>
                <a:prstGeom prst="rect">
                  <a:avLst/>
                </a:prstGeom>
                <a:blipFill rotWithShape="0">
                  <a:blip r:embed="rId8"/>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21478234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436158" y="1825624"/>
            <a:ext cx="6591718" cy="5032375"/>
          </a:xfrm>
        </p:spPr>
        <p:txBody>
          <a:bodyPr>
            <a:normAutofit lnSpcReduction="10000"/>
          </a:bodyPr>
          <a:lstStyle/>
          <a:p>
            <a:r>
              <a:rPr lang="pt-BR" dirty="0"/>
              <a:t>A rede ao lado é do tipo </a:t>
            </a:r>
            <a:r>
              <a:rPr lang="pt-BR" b="1" i="1" dirty="0">
                <a:solidFill>
                  <a:srgbClr val="0070C0"/>
                </a:solidFill>
              </a:rPr>
              <a:t>densamente conectada</a:t>
            </a:r>
            <a:r>
              <a:rPr lang="pt-BR" dirty="0"/>
              <a:t> e de </a:t>
            </a:r>
            <a:r>
              <a:rPr lang="pt-BR" b="1" i="1" dirty="0">
                <a:solidFill>
                  <a:srgbClr val="0070C0"/>
                </a:solidFill>
              </a:rPr>
              <a:t>alimentação direta</a:t>
            </a:r>
            <a:r>
              <a:rPr lang="pt-BR" dirty="0"/>
              <a:t>.</a:t>
            </a:r>
          </a:p>
          <a:p>
            <a:pPr lvl="1">
              <a:buFont typeface="Wingdings" panose="05000000000000000000" pitchFamily="2" charset="2"/>
              <a:buChar char="§"/>
            </a:pPr>
            <a:r>
              <a:rPr lang="pt-BR" dirty="0"/>
              <a:t>Cada uma das saídas de uma camada </a:t>
            </a:r>
            <a:r>
              <a:rPr lang="pt-BR" b="1" i="1" dirty="0">
                <a:solidFill>
                  <a:srgbClr val="7030A0"/>
                </a:solidFill>
              </a:rPr>
              <a:t>se conecta a todos os nós</a:t>
            </a:r>
            <a:r>
              <a:rPr lang="pt-BR" dirty="0"/>
              <a:t> da camada seguinte através de pesos sinápticos.</a:t>
            </a:r>
          </a:p>
          <a:p>
            <a:pPr lvl="1">
              <a:buFont typeface="Wingdings" panose="05000000000000000000" pitchFamily="2" charset="2"/>
              <a:buChar char="§"/>
            </a:pPr>
            <a:r>
              <a:rPr lang="pt-BR" dirty="0"/>
              <a:t>Os </a:t>
            </a:r>
            <a:r>
              <a:rPr lang="pt-BR" b="1" i="1" dirty="0">
                <a:solidFill>
                  <a:srgbClr val="7030A0"/>
                </a:solidFill>
              </a:rPr>
              <a:t>dados fluem através da rede em uma única direção</a:t>
            </a:r>
            <a:r>
              <a:rPr lang="pt-BR" dirty="0"/>
              <a:t>, da camada de entrada para a camada de saída, sem ciclos ou </a:t>
            </a:r>
            <a:r>
              <a:rPr lang="pt-BR" i="1" dirty="0"/>
              <a:t>loops</a:t>
            </a:r>
            <a:r>
              <a:rPr lang="pt-BR" dirty="0"/>
              <a:t> de retroalimentação.</a:t>
            </a:r>
          </a:p>
          <a:p>
            <a:r>
              <a:rPr lang="pt-BR" dirty="0"/>
              <a:t>Essa rede é chamada de </a:t>
            </a:r>
            <a:r>
              <a:rPr lang="pt-BR" b="1" i="1" dirty="0">
                <a:solidFill>
                  <a:srgbClr val="00B050"/>
                </a:solidFill>
              </a:rPr>
              <a:t>perceptron de múltiplas camadas</a:t>
            </a:r>
            <a:r>
              <a:rPr lang="pt-BR" dirty="0"/>
              <a:t> (do inglês, </a:t>
            </a:r>
            <a:r>
              <a:rPr lang="pt-BR" i="1" dirty="0" err="1"/>
              <a:t>Multilayer</a:t>
            </a:r>
            <a:r>
              <a:rPr lang="pt-BR" i="1" dirty="0"/>
              <a:t> Perceptron</a:t>
            </a:r>
            <a:r>
              <a:rPr lang="pt-BR" dirty="0"/>
              <a:t> - MLP) ou de </a:t>
            </a:r>
            <a:r>
              <a:rPr lang="pt-BR" b="1" i="1" dirty="0">
                <a:solidFill>
                  <a:srgbClr val="00B050"/>
                </a:solidFill>
              </a:rPr>
              <a:t>rede densamente conectada (de alimentação direta) </a:t>
            </a:r>
            <a:r>
              <a:rPr lang="pt-BR" dirty="0"/>
              <a:t>(do inglês, </a:t>
            </a:r>
            <a:r>
              <a:rPr lang="pt-BR" i="1" dirty="0" err="1"/>
              <a:t>Dense</a:t>
            </a:r>
            <a:r>
              <a:rPr lang="pt-BR" i="1" dirty="0"/>
              <a:t> Neural Network</a:t>
            </a:r>
            <a:r>
              <a:rPr lang="pt-BR" dirty="0"/>
              <a:t> -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325823841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767755" y="1825624"/>
            <a:ext cx="6260122" cy="5032375"/>
          </a:xfrm>
        </p:spPr>
        <p:txBody>
          <a:bodyPr>
            <a:normAutofit lnSpcReduction="10000"/>
          </a:bodyPr>
          <a:lstStyle/>
          <a:p>
            <a:r>
              <a:rPr lang="pt-BR" dirty="0"/>
              <a:t>As </a:t>
            </a:r>
            <a:r>
              <a:rPr lang="pt-BR" dirty="0" err="1"/>
              <a:t>RNAs</a:t>
            </a:r>
            <a:r>
              <a:rPr lang="pt-BR" dirty="0"/>
              <a:t> são o coração do </a:t>
            </a:r>
            <a:r>
              <a:rPr lang="pt-BR" b="1" i="1" dirty="0" err="1"/>
              <a:t>deep</a:t>
            </a:r>
            <a:r>
              <a:rPr lang="pt-BR" b="1" i="1" dirty="0"/>
              <a:t> </a:t>
            </a:r>
            <a:r>
              <a:rPr lang="pt-BR" b="1" i="1" dirty="0" err="1"/>
              <a:t>learning</a:t>
            </a:r>
            <a:r>
              <a:rPr lang="pt-BR" b="1" i="1" dirty="0"/>
              <a:t> ou aprendizado profundo</a:t>
            </a:r>
            <a:r>
              <a:rPr lang="pt-BR" dirty="0"/>
              <a:t>. </a:t>
            </a:r>
          </a:p>
          <a:p>
            <a:r>
              <a:rPr lang="pt-BR" dirty="0"/>
              <a:t>O termo "</a:t>
            </a:r>
            <a:r>
              <a:rPr lang="pt-BR" b="1" i="1" dirty="0">
                <a:solidFill>
                  <a:srgbClr val="00B050"/>
                </a:solidFill>
              </a:rPr>
              <a:t>profundo</a:t>
            </a:r>
            <a:r>
              <a:rPr lang="pt-BR" dirty="0"/>
              <a:t>" vem fato de que essas redes podem possuir </a:t>
            </a:r>
            <a:r>
              <a:rPr lang="pt-BR" b="1" i="1" dirty="0">
                <a:solidFill>
                  <a:srgbClr val="7030A0"/>
                </a:solidFill>
              </a:rPr>
              <a:t>muitas camadas ocultas</a:t>
            </a:r>
            <a:r>
              <a:rPr lang="pt-BR" dirty="0"/>
              <a:t>.</a:t>
            </a:r>
          </a:p>
          <a:p>
            <a:r>
              <a:rPr lang="pt-BR" dirty="0"/>
              <a:t>Em geral, quando uma RNA tem duas ou mais camadas ocultas, ela pode ser chamada de </a:t>
            </a:r>
            <a:r>
              <a:rPr lang="pt-BR" b="1" i="1" dirty="0"/>
              <a:t>rede neural profunda</a:t>
            </a:r>
            <a:r>
              <a:rPr lang="pt-BR" dirty="0"/>
              <a:t> (ou em inglês, </a:t>
            </a:r>
            <a:r>
              <a:rPr lang="pt-BR" i="1" dirty="0" err="1"/>
              <a:t>Deep</a:t>
            </a:r>
            <a:r>
              <a:rPr lang="pt-BR" i="1" dirty="0"/>
              <a:t> Neural Network </a:t>
            </a:r>
            <a:r>
              <a:rPr lang="pt-BR" dirty="0"/>
              <a:t>- DNN).</a:t>
            </a:r>
          </a:p>
          <a:p>
            <a:r>
              <a:rPr lang="pt-BR" dirty="0"/>
              <a:t>A rede MLP ao lado possui duas camadas ocultas e, portanto, poderia ser chamada de DNN.</a:t>
            </a:r>
          </a:p>
        </p:txBody>
      </p:sp>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9156064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647174" y="1825624"/>
            <a:ext cx="6380702" cy="5032375"/>
          </a:xfrm>
        </p:spPr>
        <p:txBody>
          <a:bodyPr>
            <a:normAutofit/>
          </a:bodyPr>
          <a:lstStyle/>
          <a:p>
            <a:r>
              <a:rPr lang="pt-BR" dirty="0"/>
              <a:t>Em particular, uma MLP com </a:t>
            </a:r>
            <a:r>
              <a:rPr lang="pt-BR" b="1" i="1" dirty="0">
                <a:solidFill>
                  <a:srgbClr val="00B050"/>
                </a:solidFill>
              </a:rPr>
              <a:t>uma camada oculta com dois nós </a:t>
            </a:r>
            <a:r>
              <a:rPr lang="pt-BR" dirty="0"/>
              <a:t>e </a:t>
            </a:r>
            <a:r>
              <a:rPr lang="pt-BR" b="1" i="1" dirty="0">
                <a:solidFill>
                  <a:srgbClr val="00B050"/>
                </a:solidFill>
              </a:rPr>
              <a:t>uma camada de saída com um nó </a:t>
            </a:r>
            <a:r>
              <a:rPr lang="pt-BR" dirty="0"/>
              <a:t>pode resolver o problema da lógica XOR.</a:t>
            </a:r>
          </a:p>
          <a:p>
            <a:r>
              <a:rPr lang="pt-BR" dirty="0"/>
              <a:t>Lembrem-se que um único </a:t>
            </a:r>
            <a:r>
              <a:rPr lang="pt-BR" b="1" i="1" dirty="0"/>
              <a:t>perceptron</a:t>
            </a:r>
            <a:r>
              <a:rPr lang="pt-BR" dirty="0"/>
              <a:t> não é capaz de realizar essa tarefa.</a:t>
            </a:r>
          </a:p>
          <a:p>
            <a:r>
              <a:rPr lang="pt-BR" dirty="0"/>
              <a:t>Os dois nós da camada oculta </a:t>
            </a:r>
            <a:r>
              <a:rPr lang="pt-BR" b="1" i="1" dirty="0">
                <a:solidFill>
                  <a:srgbClr val="7030A0"/>
                </a:solidFill>
              </a:rPr>
              <a:t>aprendem separadores lineares</a:t>
            </a:r>
            <a:r>
              <a:rPr lang="pt-BR" dirty="0"/>
              <a:t> que são </a:t>
            </a:r>
            <a:r>
              <a:rPr lang="pt-BR" b="1" i="1" dirty="0">
                <a:solidFill>
                  <a:srgbClr val="7030A0"/>
                </a:solidFill>
              </a:rPr>
              <a:t>combinados</a:t>
            </a:r>
            <a:r>
              <a:rPr lang="pt-BR" dirty="0"/>
              <a:t> para obter a </a:t>
            </a:r>
            <a:r>
              <a:rPr lang="pt-BR" b="1" i="1" dirty="0">
                <a:solidFill>
                  <a:srgbClr val="7030A0"/>
                </a:solidFill>
              </a:rPr>
              <a:t>separação não linear</a:t>
            </a:r>
            <a:r>
              <a:rPr lang="pt-BR" dirty="0"/>
              <a:t> resultante.</a:t>
            </a:r>
          </a:p>
        </p:txBody>
      </p:sp>
      <p:pic>
        <p:nvPicPr>
          <p:cNvPr id="6" name="Imagem 5">
            <a:extLst>
              <a:ext uri="{FF2B5EF4-FFF2-40B4-BE49-F238E27FC236}">
                <a16:creationId xmlns:a16="http://schemas.microsoft.com/office/drawing/2014/main" id="{3231D813-872C-944C-AE49-5D2E7109DE4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45512" y="1976349"/>
            <a:ext cx="4148735" cy="1892266"/>
          </a:xfrm>
          <a:prstGeom prst="rect">
            <a:avLst/>
          </a:prstGeom>
        </p:spPr>
      </p:pic>
      <p:pic>
        <p:nvPicPr>
          <p:cNvPr id="1026" name="Picture 2">
            <a:extLst>
              <a:ext uri="{FF2B5EF4-FFF2-40B4-BE49-F238E27FC236}">
                <a16:creationId xmlns:a16="http://schemas.microsoft.com/office/drawing/2014/main" id="{5416B4AC-AC9A-7CD6-6172-846FCE816E5D}"/>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5512" y="4154276"/>
            <a:ext cx="3535266" cy="264539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2806509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717513" y="1825624"/>
                <a:ext cx="6310364" cy="5032375"/>
              </a:xfrm>
            </p:spPr>
            <p:txBody>
              <a:bodyPr>
                <a:normAutofit/>
              </a:bodyPr>
              <a:lstStyle/>
              <a:p>
                <a:r>
                  <a:rPr lang="pt-BR" dirty="0"/>
                  <a:t>Considerando </a:t>
                </a:r>
                <a:r>
                  <a:rPr lang="pt-BR" b="1" i="1" dirty="0">
                    <a:solidFill>
                      <a:srgbClr val="7030A0"/>
                    </a:solidFill>
                  </a:rPr>
                  <a:t>qualquer dois nós da rede</a:t>
                </a:r>
                <a:r>
                  <a:rPr lang="pt-BR" dirty="0"/>
                  <a:t>, a </a:t>
                </a:r>
                <a:r>
                  <a:rPr lang="pt-BR" b="1" i="1" dirty="0"/>
                  <a:t>ligação</a:t>
                </a:r>
                <a:r>
                  <a:rPr lang="pt-BR" dirty="0"/>
                  <a:t> do </a:t>
                </a:r>
                <a14:m>
                  <m:oMath xmlns:m="http://schemas.openxmlformats.org/officeDocument/2006/math">
                    <m:r>
                      <a:rPr lang="pt-BR" i="1">
                        <a:latin typeface="Cambria Math" panose="02040503050406030204" pitchFamily="18" charset="0"/>
                      </a:rPr>
                      <m:t>𝑖</m:t>
                    </m:r>
                  </m:oMath>
                </a14:m>
                <a:r>
                  <a:rPr lang="pt-BR" dirty="0"/>
                  <a:t>-ésimo </a:t>
                </a:r>
                <a:r>
                  <a:rPr lang="pt-BR" b="1" i="1" dirty="0"/>
                  <a:t>nó </a:t>
                </a:r>
                <a:r>
                  <a:rPr lang="pt-BR" dirty="0"/>
                  <a:t>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 é feita através do </a:t>
                </a:r>
                <a:r>
                  <a:rPr lang="pt-BR" b="1" i="1" dirty="0"/>
                  <a:t>peso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oMath>
                </a14:m>
                <a:r>
                  <a:rPr lang="pt-BR" dirty="0"/>
                  <a:t>.</a:t>
                </a:r>
              </a:p>
              <a:p>
                <a:r>
                  <a:rPr lang="pt-BR" dirty="0"/>
                  <a:t>A ligação </a:t>
                </a:r>
                <a:r>
                  <a:rPr lang="pt-BR" b="1" i="1" dirty="0"/>
                  <a:t>propaga</a:t>
                </a:r>
                <a:r>
                  <a:rPr lang="pt-BR" dirty="0"/>
                  <a:t> o </a:t>
                </a:r>
                <a:r>
                  <a:rPr lang="pt-BR" b="1" i="1" dirty="0">
                    <a:solidFill>
                      <a:srgbClr val="00B050"/>
                    </a:solidFill>
                  </a:rPr>
                  <a:t>sinal de saída</a:t>
                </a:r>
                <a:r>
                  <a:rPr lang="pt-BR" b="1" i="1" dirty="0"/>
                  <a:t> </a:t>
                </a:r>
                <a:r>
                  <a:rPr lang="pt-BR" dirty="0"/>
                  <a:t>do </a:t>
                </a:r>
                <a14:m>
                  <m:oMath xmlns:m="http://schemas.openxmlformats.org/officeDocument/2006/math">
                    <m:r>
                      <a:rPr lang="pt-BR" i="1">
                        <a:latin typeface="Cambria Math" panose="02040503050406030204" pitchFamily="18" charset="0"/>
                      </a:rPr>
                      <m:t>𝑖</m:t>
                    </m:r>
                  </m:oMath>
                </a14:m>
                <a:r>
                  <a:rPr lang="pt-BR" dirty="0"/>
                  <a:t>-ésimo </a:t>
                </a:r>
                <a:r>
                  <a:rPr lang="pt-BR" b="1" i="1" dirty="0"/>
                  <a:t>nó</a:t>
                </a:r>
                <a:r>
                  <a:rPr lang="pt-BR" dirty="0"/>
                  <a:t> para o </a:t>
                </a:r>
                <a14:m>
                  <m:oMath xmlns:m="http://schemas.openxmlformats.org/officeDocument/2006/math">
                    <m:r>
                      <a:rPr lang="pt-BR" i="1">
                        <a:latin typeface="Cambria Math" panose="02040503050406030204" pitchFamily="18" charset="0"/>
                      </a:rPr>
                      <m:t>𝑗</m:t>
                    </m:r>
                  </m:oMath>
                </a14:m>
                <a:r>
                  <a:rPr lang="pt-BR" dirty="0"/>
                  <a:t>-ésimo </a:t>
                </a:r>
                <a:r>
                  <a:rPr lang="pt-BR" b="1" i="1" dirty="0"/>
                  <a:t>nó</a:t>
                </a:r>
                <a:r>
                  <a:rPr lang="pt-BR" dirty="0"/>
                  <a:t>.</a:t>
                </a:r>
              </a:p>
              <a:p>
                <a:pPr lvl="1">
                  <a:buFont typeface="Wingdings" panose="05000000000000000000" pitchFamily="2" charset="2"/>
                  <a:buChar char="§"/>
                </a:pPr>
                <a:r>
                  <a:rPr lang="pt-BR" dirty="0"/>
                  <a:t>O </a:t>
                </a:r>
                <a:r>
                  <a:rPr lang="pt-BR" b="1" i="1" dirty="0">
                    <a:solidFill>
                      <a:srgbClr val="00B050"/>
                    </a:solidFill>
                  </a:rPr>
                  <a:t>sinal de saída </a:t>
                </a:r>
                <a:r>
                  <a:rPr lang="pt-BR" dirty="0"/>
                  <a:t>do </a:t>
                </a:r>
                <a14:m>
                  <m:oMath xmlns:m="http://schemas.openxmlformats.org/officeDocument/2006/math">
                    <m:r>
                      <a:rPr lang="pt-BR" i="1">
                        <a:latin typeface="Cambria Math" panose="02040503050406030204" pitchFamily="18" charset="0"/>
                      </a:rPr>
                      <m:t>𝑖</m:t>
                    </m:r>
                  </m:oMath>
                </a14:m>
                <a:r>
                  <a:rPr lang="pt-BR" dirty="0"/>
                  <a:t>-ésimo nó é denotado por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r>
                  <a:rPr lang="pt-BR" dirty="0"/>
                  <a:t>. </a:t>
                </a:r>
              </a:p>
              <a:p>
                <a:r>
                  <a:rPr lang="pt-BR" dirty="0"/>
                  <a:t>O valor do </a:t>
                </a:r>
                <a:r>
                  <a:rPr lang="pt-BR" b="1" i="1" dirty="0"/>
                  <a:t>peso</a:t>
                </a:r>
                <a:r>
                  <a:rPr lang="pt-BR" dirty="0"/>
                  <a:t> determina a </a:t>
                </a:r>
                <a:r>
                  <a:rPr lang="pt-BR" b="1" i="1" dirty="0"/>
                  <a:t>força</a:t>
                </a:r>
                <a:r>
                  <a:rPr lang="pt-BR" dirty="0"/>
                  <a:t> e o </a:t>
                </a:r>
                <a:r>
                  <a:rPr lang="pt-BR" b="1" i="1" dirty="0"/>
                  <a:t>sinal</a:t>
                </a:r>
                <a:r>
                  <a:rPr lang="pt-BR" dirty="0"/>
                  <a:t> da </a:t>
                </a:r>
                <a:r>
                  <a:rPr lang="pt-BR" b="1" i="1" dirty="0"/>
                  <a:t>ligação</a:t>
                </a:r>
                <a:r>
                  <a:rPr lang="pt-BR" dirty="0"/>
                  <a:t>.</a:t>
                </a:r>
              </a:p>
              <a:p>
                <a:r>
                  <a:rPr lang="pt-BR" dirty="0"/>
                  <a:t>A ligação pode ser </a:t>
                </a:r>
                <a:r>
                  <a:rPr lang="pt-BR" b="1" i="1" dirty="0"/>
                  <a:t>excitatória</a:t>
                </a:r>
                <a:r>
                  <a:rPr lang="pt-BR" dirty="0"/>
                  <a:t> ou </a:t>
                </a:r>
                <a:r>
                  <a:rPr lang="pt-BR" b="1" i="1" dirty="0"/>
                  <a:t>inibitória</a:t>
                </a:r>
                <a:r>
                  <a:rPr lang="pt-BR" dirty="0"/>
                  <a:t> dependendo do sinal do peso.</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717513" y="1825624"/>
                <a:ext cx="6310364" cy="5032375"/>
              </a:xfrm>
              <a:blipFill>
                <a:blip r:embed="rId3"/>
                <a:stretch>
                  <a:fillRect l="-1739" t="-1937" r="-97"/>
                </a:stretch>
              </a:blipFill>
            </p:spPr>
            <p:txBody>
              <a:bodyPr/>
              <a:lstStyle/>
              <a:p>
                <a:r>
                  <a:rPr lang="pt-BR">
                    <a:noFill/>
                  </a:rPr>
                  <a:t> </a:t>
                </a:r>
              </a:p>
            </p:txBody>
          </p:sp>
        </mc:Fallback>
      </mc:AlternateContent>
      <p:pic>
        <p:nvPicPr>
          <p:cNvPr id="4" name="Picture 3">
            <a:extLst>
              <a:ext uri="{FF2B5EF4-FFF2-40B4-BE49-F238E27FC236}">
                <a16:creationId xmlns:a16="http://schemas.microsoft.com/office/drawing/2014/main" id="{2375B322-3EC1-D2DA-FCA0-079D0F024002}"/>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30729" y="2399373"/>
            <a:ext cx="5004946" cy="4093502"/>
          </a:xfrm>
          <a:prstGeom prst="rect">
            <a:avLst/>
          </a:prstGeom>
        </p:spPr>
      </p:pic>
      <p:sp>
        <p:nvSpPr>
          <p:cNvPr id="5" name="TextBox 4">
            <a:extLst>
              <a:ext uri="{FF2B5EF4-FFF2-40B4-BE49-F238E27FC236}">
                <a16:creationId xmlns:a16="http://schemas.microsoft.com/office/drawing/2014/main" id="{83F930E5-6712-361B-247C-D228F5DDBE05}"/>
              </a:ext>
            </a:extLst>
          </p:cNvPr>
          <p:cNvSpPr txBox="1"/>
          <p:nvPr/>
        </p:nvSpPr>
        <p:spPr>
          <a:xfrm>
            <a:off x="1619510" y="1937708"/>
            <a:ext cx="1877369" cy="461665"/>
          </a:xfrm>
          <a:prstGeom prst="rect">
            <a:avLst/>
          </a:prstGeom>
          <a:noFill/>
        </p:spPr>
        <p:txBody>
          <a:bodyPr wrap="square" rtlCol="0">
            <a:spAutoFit/>
          </a:bodyPr>
          <a:lstStyle/>
          <a:p>
            <a:pPr algn="ctr"/>
            <a:r>
              <a:rPr lang="pt-BR" sz="1200" b="1" dirty="0">
                <a:solidFill>
                  <a:srgbClr val="FF0000"/>
                </a:solidFill>
              </a:rPr>
              <a:t>Cada ligação tem um peso (sináptico) associado.</a:t>
            </a:r>
          </a:p>
        </p:txBody>
      </p:sp>
    </p:spTree>
    <p:extLst>
      <p:ext uri="{BB962C8B-B14F-4D97-AF65-F5344CB8AC3E}">
        <p14:creationId xmlns:p14="http://schemas.microsoft.com/office/powerpoint/2010/main" val="108676886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B853D2-2519-5DFA-B404-14D7870FF7AB}"/>
              </a:ext>
            </a:extLst>
          </p:cNvPr>
          <p:cNvSpPr>
            <a:spLocks noGrp="1"/>
          </p:cNvSpPr>
          <p:nvPr>
            <p:ph type="title"/>
          </p:nvPr>
        </p:nvSpPr>
        <p:spPr/>
        <p:txBody>
          <a:bodyPr/>
          <a:lstStyle/>
          <a:p>
            <a:r>
              <a:rPr lang="pt-BR" dirty="0"/>
              <a:t>Perceptron de múltiplas camadas</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8C0AEE39-1D1E-B813-CD69-1065FC112257}"/>
                  </a:ext>
                </a:extLst>
              </p:cNvPr>
              <p:cNvSpPr>
                <a:spLocks noGrp="1"/>
              </p:cNvSpPr>
              <p:nvPr>
                <p:ph idx="1"/>
              </p:nvPr>
            </p:nvSpPr>
            <p:spPr>
              <a:xfrm>
                <a:off x="5206700" y="1825624"/>
                <a:ext cx="6903140" cy="5032375"/>
              </a:xfrm>
            </p:spPr>
            <p:txBody>
              <a:bodyPr>
                <a:normAutofit lnSpcReduction="10000"/>
              </a:bodyPr>
              <a:lstStyle/>
              <a:p>
                <a:r>
                  <a:rPr lang="pt-BR" b="1" i="1" dirty="0">
                    <a:solidFill>
                      <a:srgbClr val="7030A0"/>
                    </a:solidFill>
                  </a:rPr>
                  <a:t>Cada nó </a:t>
                </a:r>
                <a:r>
                  <a:rPr lang="pt-BR" dirty="0"/>
                  <a:t>tem a entrada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(i.e., o atributo de bias) sempre com valor igual a 1 e um peso associado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0</m:t>
                        </m:r>
                        <m:r>
                          <a:rPr lang="pt-BR" i="1">
                            <a:latin typeface="Cambria Math" panose="02040503050406030204" pitchFamily="18" charset="0"/>
                          </a:rPr>
                          <m:t>𝑗</m:t>
                        </m:r>
                      </m:sub>
                    </m:sSub>
                  </m:oMath>
                </a14:m>
                <a:r>
                  <a:rPr lang="pt-BR" dirty="0"/>
                  <a:t>, chamado de </a:t>
                </a:r>
                <a:r>
                  <a:rPr lang="pt-BR" b="1" i="1" dirty="0">
                    <a:solidFill>
                      <a:srgbClr val="00B050"/>
                    </a:solidFill>
                  </a:rPr>
                  <a:t>peso de bias</a:t>
                </a:r>
                <a:r>
                  <a:rPr lang="pt-BR" dirty="0"/>
                  <a:t>. </a:t>
                </a:r>
              </a:p>
              <a:p>
                <a:pPr lvl="1">
                  <a:buFont typeface="Wingdings" panose="05000000000000000000" pitchFamily="2" charset="2"/>
                  <a:buChar char="§"/>
                </a:pPr>
                <a:r>
                  <a:rPr lang="pt-BR" dirty="0"/>
                  <a:t>Ou seja, a entrada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0</m:t>
                        </m:r>
                      </m:sub>
                    </m:sSub>
                  </m:oMath>
                </a14:m>
                <a:r>
                  <a:rPr lang="pt-BR" dirty="0"/>
                  <a:t> </a:t>
                </a:r>
                <a:r>
                  <a:rPr lang="pt-BR" b="1" i="1" dirty="0"/>
                  <a:t>não está conectada a nenhum outro nó</a:t>
                </a:r>
                <a:r>
                  <a:rPr lang="pt-BR" dirty="0"/>
                  <a:t>.</a:t>
                </a:r>
              </a:p>
              <a:p>
                <a:r>
                  <a:rPr lang="pt-BR" dirty="0"/>
                  <a:t>O </a:t>
                </a:r>
                <a14:m>
                  <m:oMath xmlns:m="http://schemas.openxmlformats.org/officeDocument/2006/math">
                    <m:r>
                      <a:rPr lang="pt-BR" i="1" smtClean="0">
                        <a:latin typeface="Cambria Math" panose="02040503050406030204" pitchFamily="18" charset="0"/>
                      </a:rPr>
                      <m:t>𝑗</m:t>
                    </m:r>
                  </m:oMath>
                </a14:m>
                <a:r>
                  <a:rPr lang="pt-BR" dirty="0"/>
                  <a:t>-ésimo </a:t>
                </a:r>
                <a:r>
                  <a:rPr lang="pt-BR" b="1" i="1" dirty="0"/>
                  <a:t>nó</a:t>
                </a:r>
                <a:r>
                  <a:rPr lang="pt-BR" dirty="0"/>
                  <a:t> calcula a </a:t>
                </a:r>
                <a:r>
                  <a:rPr lang="pt-BR" b="1" i="1" dirty="0">
                    <a:solidFill>
                      <a:srgbClr val="00B050"/>
                    </a:solidFill>
                  </a:rPr>
                  <a:t>soma ponderada </a:t>
                </a:r>
                <a:r>
                  <a:rPr lang="pt-BR" dirty="0"/>
                  <a:t>de suas entradas,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oMath>
                </a14:m>
                <a:endParaRPr lang="pt-BR" dirty="0"/>
              </a:p>
              <a:p>
                <a:pPr marL="0" indent="0" algn="ctr">
                  <a:buNone/>
                </a:pPr>
                <a14:m>
                  <m:oMath xmlns:m="http://schemas.openxmlformats.org/officeDocument/2006/math">
                    <m:r>
                      <a:rPr lang="pt-BR" b="0" i="1" smtClean="0">
                        <a:latin typeface="Cambria Math" panose="02040503050406030204" pitchFamily="18" charset="0"/>
                      </a:rPr>
                      <m:t>𝑔</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e>
                    </m:d>
                    <m:r>
                      <a:rPr lang="pt-BR" i="1">
                        <a:latin typeface="Cambria Math" panose="02040503050406030204" pitchFamily="18" charset="0"/>
                      </a:rPr>
                      <m:t>=</m:t>
                    </m:r>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b="0" i="1" smtClean="0">
                            <a:latin typeface="Cambria Math" panose="02040503050406030204" pitchFamily="18" charset="0"/>
                          </a:rPr>
                          <m:t>𝐾</m:t>
                        </m:r>
                      </m:sup>
                      <m:e>
                        <m:sSub>
                          <m:sSubPr>
                            <m:ctrlPr>
                              <a:rPr lang="pt-BR" i="1">
                                <a:latin typeface="Cambria Math" panose="02040503050406030204" pitchFamily="18" charset="0"/>
                              </a:rPr>
                            </m:ctrlPr>
                          </m:sSubPr>
                          <m:e>
                            <m:r>
                              <a:rPr lang="pt-BR" i="1">
                                <a:latin typeface="Cambria Math" panose="02040503050406030204" pitchFamily="18" charset="0"/>
                              </a:rPr>
                              <m:t>𝑤</m:t>
                            </m:r>
                          </m:e>
                          <m:sub>
                            <m:r>
                              <a:rPr lang="pt-BR" i="1">
                                <a:latin typeface="Cambria Math" panose="02040503050406030204" pitchFamily="18" charset="0"/>
                              </a:rPr>
                              <m:t>𝑖𝑗</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𝑖</m:t>
                            </m:r>
                          </m:sub>
                        </m:sSub>
                      </m:e>
                    </m:nary>
                    <m:r>
                      <a:rPr lang="pt-BR" b="0" i="1" smtClean="0">
                        <a:latin typeface="Cambria Math" panose="02040503050406030204" pitchFamily="18" charset="0"/>
                      </a:rPr>
                      <m:t>=</m:t>
                    </m:r>
                    <m:sSup>
                      <m:sSupPr>
                        <m:ctrlPr>
                          <a:rPr lang="pt-BR" i="1">
                            <a:latin typeface="Cambria Math" panose="02040503050406030204" pitchFamily="18" charset="0"/>
                          </a:rPr>
                        </m:ctrlPr>
                      </m:sSupPr>
                      <m:e>
                        <m:r>
                          <a:rPr lang="pt-BR" b="1" i="1">
                            <a:latin typeface="Cambria Math" panose="02040503050406030204" pitchFamily="18" charset="0"/>
                          </a:rPr>
                          <m:t>𝒘</m:t>
                        </m:r>
                      </m:e>
                      <m:sup>
                        <m:r>
                          <a:rPr lang="pt-BR" i="1">
                            <a:latin typeface="Cambria Math" panose="02040503050406030204" pitchFamily="18" charset="0"/>
                          </a:rPr>
                          <m:t>𝑇</m:t>
                        </m:r>
                      </m:sup>
                    </m:sSup>
                    <m:r>
                      <a:rPr lang="pt-BR" b="1" i="1">
                        <a:latin typeface="Cambria Math" panose="02040503050406030204" pitchFamily="18" charset="0"/>
                      </a:rPr>
                      <m:t>𝒙</m:t>
                    </m:r>
                  </m:oMath>
                </a14:m>
                <a:r>
                  <a:rPr lang="pt-BR" dirty="0"/>
                  <a:t>,</a:t>
                </a:r>
              </a:p>
              <a:p>
                <a:pPr marL="0" indent="0">
                  <a:buNone/>
                </a:pPr>
                <a:r>
                  <a:rPr lang="pt-BR" dirty="0"/>
                  <a:t>e, em seguida, aplica uma </a:t>
                </a:r>
                <a:r>
                  <a:rPr lang="pt-BR" b="1" i="1" dirty="0">
                    <a:solidFill>
                      <a:srgbClr val="00B050"/>
                    </a:solidFill>
                  </a:rPr>
                  <a:t>função de ativação</a:t>
                </a:r>
                <a:r>
                  <a:rPr lang="pt-BR" dirty="0">
                    <a:solidFill>
                      <a:srgbClr val="00B050"/>
                    </a:solidFill>
                  </a:rPr>
                  <a:t> </a:t>
                </a:r>
                <a:r>
                  <a:rPr lang="pt-BR" dirty="0"/>
                  <a:t>(i.e., de limiar), </a:t>
                </a:r>
                <a14:m>
                  <m:oMath xmlns:m="http://schemas.openxmlformats.org/officeDocument/2006/math">
                    <m:r>
                      <a:rPr lang="pt-BR" i="1">
                        <a:latin typeface="Cambria Math" panose="02040503050406030204" pitchFamily="18" charset="0"/>
                      </a:rPr>
                      <m:t>𝑓</m:t>
                    </m:r>
                    <m:r>
                      <a:rPr lang="pt-BR" i="1">
                        <a:latin typeface="Cambria Math" panose="02040503050406030204" pitchFamily="18" charset="0"/>
                      </a:rPr>
                      <m:t>(.)</m:t>
                    </m:r>
                  </m:oMath>
                </a14:m>
                <a:r>
                  <a:rPr lang="pt-BR" dirty="0"/>
                  <a:t>, à soma para gerar sua saída</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𝑦</m:t>
                        </m:r>
                      </m:e>
                      <m:sub>
                        <m:r>
                          <a:rPr lang="pt-BR" i="1">
                            <a:latin typeface="Cambria Math" panose="02040503050406030204" pitchFamily="18" charset="0"/>
                          </a:rPr>
                          <m:t>𝑗</m:t>
                        </m:r>
                      </m:sub>
                    </m:sSub>
                    <m:r>
                      <a:rPr lang="pt-BR" i="1">
                        <a:latin typeface="Cambria Math" panose="02040503050406030204" pitchFamily="18" charset="0"/>
                      </a:rPr>
                      <m:t>=</m:t>
                    </m:r>
                    <m:r>
                      <a:rPr lang="pt-BR" i="1">
                        <a:latin typeface="Cambria Math" panose="02040503050406030204" pitchFamily="18" charset="0"/>
                      </a:rPr>
                      <m:t>𝑓</m:t>
                    </m:r>
                    <m:d>
                      <m:dPr>
                        <m:ctrlPr>
                          <a:rPr lang="pt-BR" i="1">
                            <a:latin typeface="Cambria Math" panose="02040503050406030204" pitchFamily="18" charset="0"/>
                          </a:rPr>
                        </m:ctrlPr>
                      </m:dPr>
                      <m:e>
                        <m:r>
                          <a:rPr lang="pt-BR" i="1">
                            <a:latin typeface="Cambria Math" panose="02040503050406030204" pitchFamily="18" charset="0"/>
                          </a:rPr>
                          <m:t>𝑔</m:t>
                        </m:r>
                        <m:r>
                          <a:rPr lang="pt-BR"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e>
                    </m:d>
                  </m:oMath>
                </a14:m>
                <a:r>
                  <a:rPr lang="pt-BR" dirty="0"/>
                  <a:t>.</a:t>
                </a:r>
              </a:p>
            </p:txBody>
          </p:sp>
        </mc:Choice>
        <mc:Fallback xmlns="">
          <p:sp>
            <p:nvSpPr>
              <p:cNvPr id="3" name="Espaço Reservado para Conteúdo 2">
                <a:extLst>
                  <a:ext uri="{FF2B5EF4-FFF2-40B4-BE49-F238E27FC236}">
                    <a16:creationId xmlns:a16="http://schemas.microsoft.com/office/drawing/2014/main" id="{8C0AEE39-1D1E-B813-CD69-1065FC112257}"/>
                  </a:ext>
                </a:extLst>
              </p:cNvPr>
              <p:cNvSpPr>
                <a:spLocks noGrp="1" noRot="1" noChangeAspect="1" noMove="1" noResize="1" noEditPoints="1" noAdjustHandles="1" noChangeArrowheads="1" noChangeShapeType="1" noTextEdit="1"/>
              </p:cNvSpPr>
              <p:nvPr>
                <p:ph idx="1"/>
              </p:nvPr>
            </p:nvSpPr>
            <p:spPr>
              <a:xfrm>
                <a:off x="5206700" y="1825624"/>
                <a:ext cx="6903140" cy="5032375"/>
              </a:xfrm>
              <a:blipFill>
                <a:blip r:embed="rId3"/>
                <a:stretch>
                  <a:fillRect l="-1765" t="-2663" r="-2030"/>
                </a:stretch>
              </a:blipFill>
            </p:spPr>
            <p:txBody>
              <a:bodyPr/>
              <a:lstStyle/>
              <a:p>
                <a:r>
                  <a:rPr lang="pt-BR">
                    <a:noFill/>
                  </a:rPr>
                  <a:t> </a:t>
                </a:r>
              </a:p>
            </p:txBody>
          </p:sp>
        </mc:Fallback>
      </mc:AlternateContent>
      <p:pic>
        <p:nvPicPr>
          <p:cNvPr id="6" name="Picture 3">
            <a:extLst>
              <a:ext uri="{FF2B5EF4-FFF2-40B4-BE49-F238E27FC236}">
                <a16:creationId xmlns:a16="http://schemas.microsoft.com/office/drawing/2014/main" id="{A8606E6C-F082-84E1-E138-6045949FD43B}"/>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89737" y="2800823"/>
            <a:ext cx="4735694" cy="2190724"/>
          </a:xfrm>
          <a:prstGeom prst="rect">
            <a:avLst/>
          </a:prstGeom>
        </p:spPr>
      </p:pic>
    </p:spTree>
    <p:extLst>
      <p:ext uri="{BB962C8B-B14F-4D97-AF65-F5344CB8AC3E}">
        <p14:creationId xmlns:p14="http://schemas.microsoft.com/office/powerpoint/2010/main" val="382037492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16499</TotalTime>
  <Words>8280</Words>
  <Application>Microsoft Office PowerPoint</Application>
  <PresentationFormat>Widescreen</PresentationFormat>
  <Paragraphs>542</Paragraphs>
  <Slides>44</Slides>
  <Notes>37</Notes>
  <HiddenSlides>0</HiddenSlides>
  <MMClips>0</MMClips>
  <ScaleCrop>false</ScaleCrop>
  <HeadingPairs>
    <vt:vector size="6" baseType="variant">
      <vt:variant>
        <vt:lpstr>Fontes usadas</vt:lpstr>
      </vt:variant>
      <vt:variant>
        <vt:i4>6</vt:i4>
      </vt:variant>
      <vt:variant>
        <vt:lpstr>Tema</vt:lpstr>
      </vt:variant>
      <vt:variant>
        <vt:i4>1</vt:i4>
      </vt:variant>
      <vt:variant>
        <vt:lpstr>Títulos de slides</vt:lpstr>
      </vt:variant>
      <vt:variant>
        <vt:i4>44</vt:i4>
      </vt:variant>
    </vt:vector>
  </HeadingPairs>
  <TitlesOfParts>
    <vt:vector size="51" baseType="lpstr">
      <vt:lpstr>Arial</vt:lpstr>
      <vt:lpstr>Calibri</vt:lpstr>
      <vt:lpstr>Calibri Light</vt:lpstr>
      <vt:lpstr>Cambria Math</vt:lpstr>
      <vt:lpstr>Söhne</vt:lpstr>
      <vt:lpstr>Wingdings</vt:lpstr>
      <vt:lpstr>Office Theme</vt:lpstr>
      <vt:lpstr>T320 - Introdução ao Aprendizado de Máquina II: Redes Neurais Artificiais (Parte II)</vt:lpstr>
      <vt:lpstr>Recapitulando</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Perceptron de múltiplas camadas</vt:lpstr>
      <vt:lpstr>Funções de ativação</vt:lpstr>
      <vt:lpstr>Função logística</vt:lpstr>
      <vt:lpstr>Função logística e sua derivada</vt:lpstr>
      <vt:lpstr>Função tangente hiperbólica</vt:lpstr>
      <vt:lpstr>Função tangente hiperbólica e sua derivada</vt:lpstr>
      <vt:lpstr>Apresentação do PowerPoint</vt:lpstr>
      <vt:lpstr>O problema da dissipação do gradiente</vt:lpstr>
      <vt:lpstr>O problema da dissipação do gradiente</vt:lpstr>
      <vt:lpstr>O problema da dissipação do gradiente</vt:lpstr>
      <vt:lpstr>Regra da cadeia</vt:lpstr>
      <vt:lpstr>Regra da cadeia</vt:lpstr>
      <vt:lpstr>O problema da dissipação do gradiente</vt:lpstr>
      <vt:lpstr>Dissipação do gradiente </vt:lpstr>
      <vt:lpstr>Dissipação do gradiente </vt:lpstr>
      <vt:lpstr>Dissipação do gradiente </vt:lpstr>
      <vt:lpstr>Explosão do gradiente </vt:lpstr>
      <vt:lpstr>Função de ativação retificadora</vt:lpstr>
      <vt:lpstr>Função de ativação retificadora</vt:lpstr>
      <vt:lpstr>Função de ativação retificadora</vt:lpstr>
      <vt:lpstr>Variantes da função de ativação retificadora</vt:lpstr>
      <vt:lpstr>Outras formas de se minimizar a dissipação e a explosão do gradiente</vt:lpstr>
      <vt:lpstr>Tarefa</vt:lpstr>
      <vt:lpstr>Conectando Neurônios</vt:lpstr>
      <vt:lpstr>Conectando Neurônios</vt:lpstr>
      <vt:lpstr>Regressão Não-Linear</vt:lpstr>
      <vt:lpstr>Aproximação universal de funções: Classificação</vt:lpstr>
      <vt:lpstr>Aproximação universal de funções: Regressão</vt:lpstr>
      <vt:lpstr>Tarefas</vt:lpstr>
      <vt:lpstr>Apresentação do PowerPoint</vt:lpstr>
      <vt:lpstr>Apresentação do PowerPoint</vt:lpstr>
      <vt:lpstr>Apresentação do PowerPoint</vt:lpstr>
      <vt:lpstr>Apresentação do PowerPoint</vt:lpstr>
      <vt:lpstr>O Problema da Dissipação do Gradiente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 Classificadores Lineares</dc:title>
  <dc:creator>Felipe Augusto Pereira de Figueiredo</dc:creator>
  <cp:lastModifiedBy>Felipe Augusto Pereira de Figueiredo</cp:lastModifiedBy>
  <cp:revision>1481</cp:revision>
  <dcterms:created xsi:type="dcterms:W3CDTF">2020-04-06T23:46:10Z</dcterms:created>
  <dcterms:modified xsi:type="dcterms:W3CDTF">2023-10-29T12:09:32Z</dcterms:modified>
</cp:coreProperties>
</file>