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3" r:id="rId3"/>
    <p:sldId id="350" r:id="rId4"/>
    <p:sldId id="351" r:id="rId5"/>
    <p:sldId id="352" r:id="rId6"/>
    <p:sldId id="353" r:id="rId7"/>
    <p:sldId id="364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  <p:sldId id="369" r:id="rId17"/>
    <p:sldId id="370" r:id="rId18"/>
    <p:sldId id="37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114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29/09/2021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SPAMClassificationLogisticRegressionSciKit.ipynb</a:t>
            </a:r>
          </a:p>
          <a:p>
            <a:endParaRPr lang="pt-BR" dirty="0" smtClean="0"/>
          </a:p>
          <a:p>
            <a:r>
              <a:rPr lang="pt-BR" b="1" i="0" dirty="0" smtClean="0"/>
              <a:t>OBS</a:t>
            </a:r>
            <a:r>
              <a:rPr lang="pt-BR" dirty="0" smtClean="0"/>
              <a:t>.: Assim como os outros modelos lineares, os modelos de Regressão Logística podem ser regularizados usando penalidades de L1 ou L2. O Scitkit-Learn adiciona uma penalidade L2 por padrão.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→1, o erro tende a infinito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 função de erro para todo o conjunto de treinamento é simplesmente o erro médio para todos</a:t>
            </a:r>
            <a:r>
              <a:rPr lang="pt-BR" sz="1200" baseline="0" dirty="0" smtClean="0"/>
              <a:t> os exemplos </a:t>
            </a:r>
            <a:r>
              <a:rPr lang="pt-BR" sz="1200" dirty="0" smtClean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Ela pode ser escrita em uma única expressão</a:t>
            </a:r>
            <a:r>
              <a:rPr lang="pt-BR" sz="1200" baseline="0" dirty="0" smtClean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https://colab.research.google.com/github/zz4fap/t320_aprendizado_de_maquina/blob/main/notebooks/classificação/logistic_regression_with_gradient_descent.ipynb</a:t>
            </a: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Referência</a:t>
            </a:r>
            <a:r>
              <a:rPr lang="pt-BR" dirty="0" smtClean="0"/>
              <a:t>:</a:t>
            </a:r>
          </a:p>
          <a:p>
            <a:r>
              <a:rPr lang="pt-BR" dirty="0" smtClean="0">
                <a:hlinkClick r:id="rId3"/>
              </a:rPr>
              <a:t>https://math.stackexchange.com/questions/477207/derivative-of-cost-function-for-logistic-regression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#3</a:t>
            </a:r>
            <a:r>
              <a:rPr lang="pt-BR" sz="1200" dirty="0" smtClean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Nós podemos </a:t>
                </a:r>
                <a:r>
                  <a:rPr lang="pt-BR" dirty="0"/>
                  <a:t>reduzir a definição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 para </a:t>
                </a:r>
                <a:r>
                  <a:rPr lang="pt-BR" b="1" i="1" dirty="0" smtClean="0"/>
                  <a:t>cada exemplo </a:t>
                </a:r>
                <a:r>
                  <a:rPr lang="pt-BR" dirty="0" smtClean="0"/>
                  <a:t>a </a:t>
                </a:r>
                <a:r>
                  <a:rPr lang="pt-BR" dirty="0"/>
                  <a:t>uma expressão </a:t>
                </a:r>
                <a:r>
                  <a:rPr lang="pt-BR" dirty="0" smtClean="0"/>
                  <a:t>única,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𝐸𝑟𝑟𝑜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pt-BR" sz="2600" dirty="0" smtClean="0"/>
                  <a:t>.</a:t>
                </a:r>
              </a:p>
              <a:p>
                <a:r>
                  <a:rPr lang="pt-BR" dirty="0" smtClean="0"/>
                  <a:t>Com isto, podemos definir a seguinte </a:t>
                </a:r>
                <a:r>
                  <a:rPr lang="pt-BR" b="1" i="1" dirty="0" smtClean="0"/>
                  <a:t>função de erro médio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sz="23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);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sz="23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);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má </a:t>
                </a:r>
                <a:r>
                  <a:rPr lang="pt-BR" dirty="0" smtClean="0"/>
                  <a:t>notícia é </a:t>
                </a:r>
                <a:r>
                  <a:rPr lang="pt-BR" dirty="0"/>
                  <a:t>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 smtClean="0"/>
                  <a:t>para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(ou seja, não </a:t>
                </a:r>
                <a:r>
                  <a:rPr lang="pt-BR" dirty="0"/>
                  <a:t>há </a:t>
                </a:r>
                <a:r>
                  <a:rPr lang="pt-BR" dirty="0" smtClean="0"/>
                  <a:t>um equivalente </a:t>
                </a:r>
                <a:r>
                  <a:rPr lang="pt-BR" dirty="0"/>
                  <a:t>da </a:t>
                </a:r>
                <a:r>
                  <a:rPr lang="pt-BR" b="1" i="1" dirty="0"/>
                  <a:t>e</a:t>
                </a:r>
                <a:r>
                  <a:rPr lang="pt-BR" b="1" i="1" dirty="0" smtClean="0"/>
                  <a:t>quação </a:t>
                </a:r>
                <a:r>
                  <a:rPr lang="pt-BR" b="1" i="1" dirty="0"/>
                  <a:t>n</a:t>
                </a:r>
                <a:r>
                  <a:rPr lang="pt-BR" b="1" i="1" dirty="0" smtClean="0"/>
                  <a:t>ormal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boa notícia é que 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 portanto, é garantido que o algoritmo do </a:t>
                </a:r>
                <a:r>
                  <a:rPr lang="pt-BR" b="1" i="1" dirty="0" smtClean="0"/>
                  <a:t>gradiente descendente </a:t>
                </a:r>
                <a:r>
                  <a:rPr lang="pt-BR" dirty="0" smtClean="0"/>
                  <a:t>encontre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o </a:t>
                </a:r>
                <a:r>
                  <a:rPr lang="pt-BR" dirty="0"/>
                  <a:t>mínimo global </a:t>
                </a:r>
                <a:r>
                  <a:rPr lang="pt-BR" dirty="0" smtClean="0"/>
                  <a:t>(dado que </a:t>
                </a:r>
                <a:r>
                  <a:rPr lang="pt-BR" dirty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seja muito </a:t>
                </a:r>
                <a:r>
                  <a:rPr lang="pt-BR" dirty="0"/>
                  <a:t>grande e você </a:t>
                </a:r>
                <a:r>
                  <a:rPr lang="pt-BR" dirty="0" smtClean="0"/>
                  <a:t>espere tempo </a:t>
                </a:r>
                <a:r>
                  <a:rPr lang="pt-BR" dirty="0"/>
                  <a:t>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767" t="-2095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</a:t>
                </a:r>
                <a:r>
                  <a:rPr lang="pt-BR" dirty="0" smtClean="0"/>
                  <a:t>àquele obtido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</a:t>
                </a:r>
                <a:r>
                  <a:rPr lang="pt-BR" dirty="0" smtClean="0"/>
                  <a:t>a função de </a:t>
                </a:r>
                <a:r>
                  <a:rPr lang="pt-BR" b="1" i="1" dirty="0" smtClean="0"/>
                  <a:t>erro quadrático médio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Agora, de </a:t>
                </a:r>
                <a:r>
                  <a:rPr lang="pt-BR" dirty="0"/>
                  <a:t>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70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68945" y="125960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4"/>
              </a:rPr>
              <a:t>Exemplo</a:t>
            </a:r>
            <a:r>
              <a:rPr lang="pt-BR" sz="1600" dirty="0" smtClean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 smtClean="0"/>
                  <a:t> como sendo a equação de um </a:t>
                </a:r>
                <a:r>
                  <a:rPr lang="pt-BR" sz="1400" b="1" i="1" dirty="0" smtClean="0"/>
                  <a:t>hiperplano</a:t>
                </a:r>
                <a:r>
                  <a:rPr lang="pt-BR" sz="1400" dirty="0" smtClean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 smtClean="0"/>
                  <a:t>, mas o resultado é </a:t>
                </a:r>
                <a:r>
                  <a:rPr lang="pt-BR" sz="1400" dirty="0" smtClean="0"/>
                  <a:t>diretamente estendido </a:t>
                </a:r>
                <a:r>
                  <a:rPr lang="pt-BR" sz="1400" dirty="0" smtClean="0"/>
                  <a:t>para polinômios.</a:t>
                </a:r>
                <a:endParaRPr lang="pt-BR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blipFill rotWithShape="0">
                <a:blip r:embed="rId5"/>
                <a:stretch>
                  <a:fillRect l="-8625" t="-873" r="-1348" b="-39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68945" y="3672114"/>
            <a:ext cx="2755626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 smtClean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575" r="-4018" b="-7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5" y="4281714"/>
            <a:ext cx="856342" cy="12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vimos, 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também assumir a forma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, mas</a:t>
                </a:r>
                <a:r>
                  <a:rPr lang="pt-BR" dirty="0" smtClean="0"/>
                  <a:t>, </a:t>
                </a:r>
                <a:r>
                  <a:rPr lang="pt-BR" dirty="0" smtClean="0"/>
                  <a:t>muitas vezes, nós não sabemos qual a melhor ordem para este polinômio.</a:t>
                </a:r>
              </a:p>
              <a:p>
                <a:r>
                  <a:rPr lang="pt-BR" dirty="0" smtClean="0"/>
                  <a:t>Assim, </a:t>
                </a:r>
                <a:r>
                  <a:rPr lang="pt-BR" dirty="0"/>
                  <a:t>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</a:t>
                </a:r>
                <a:r>
                  <a:rPr lang="pt-BR" b="1" i="1" dirty="0" smtClean="0"/>
                  <a:t>regularização </a:t>
                </a:r>
                <a:r>
                  <a:rPr lang="pt-BR" dirty="0" smtClean="0"/>
                  <a:t>(e.g., LASSO, Ridge, Elastic-Net, </a:t>
                </a:r>
                <a:r>
                  <a:rPr lang="pt-BR" dirty="0"/>
                  <a:t>E</a:t>
                </a:r>
                <a:r>
                  <a:rPr lang="pt-BR" dirty="0" smtClean="0"/>
                  <a:t>arly-stop) também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empregadas em seu treinamento, assim como </a:t>
                </a:r>
                <a:r>
                  <a:rPr lang="pt-BR" b="1" i="1" dirty="0"/>
                  <a:t>validação </a:t>
                </a:r>
                <a:r>
                  <a:rPr lang="pt-BR" b="1" i="1" dirty="0" smtClean="0"/>
                  <a:t>cruzada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3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Predicted label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True label</a:t>
            </a:r>
            <a:endParaRPr lang="pt-BR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Aprendemos outra </a:t>
                </a:r>
                <a:r>
                  <a:rPr lang="pt-BR" dirty="0"/>
                  <a:t>função de limiar, chamada de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com a qual é possível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encontrar </a:t>
                </a:r>
                <a:r>
                  <a:rPr lang="pt-BR" dirty="0"/>
                  <a:t>uma solução </a:t>
                </a:r>
                <a:r>
                  <a:rPr lang="pt-BR" dirty="0" smtClean="0"/>
                  <a:t>eficiente para o problema da </a:t>
                </a:r>
                <a:r>
                  <a:rPr lang="pt-BR" b="1" i="1" dirty="0" smtClean="0"/>
                  <a:t>classificação binária</a:t>
                </a:r>
                <a:r>
                  <a:rPr lang="pt-BR" dirty="0" smtClean="0"/>
                  <a:t> </a:t>
                </a:r>
                <a:r>
                  <a:rPr lang="pt-BR" dirty="0"/>
                  <a:t>com o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descendente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termos </a:t>
                </a:r>
                <a:r>
                  <a:rPr lang="pt-BR" dirty="0"/>
                  <a:t>o </a:t>
                </a:r>
                <a:r>
                  <a:rPr lang="pt-BR" b="1" i="1" dirty="0"/>
                  <a:t>grau de confiança </a:t>
                </a:r>
                <a:r>
                  <a:rPr lang="pt-BR" dirty="0"/>
                  <a:t>de uma </a:t>
                </a:r>
                <a:r>
                  <a:rPr lang="pt-BR" dirty="0" smtClean="0"/>
                  <a:t>classificação, ou seja, a </a:t>
                </a:r>
                <a:r>
                  <a:rPr lang="pt-BR" b="1" i="1" dirty="0" smtClean="0"/>
                  <a:t>probabilidade</a:t>
                </a:r>
                <a:r>
                  <a:rPr lang="pt-BR" dirty="0" smtClean="0"/>
                  <a:t> de um exemplo de entrada pertencer a uma das duas classes (Positiva ou Negativa).</a:t>
                </a:r>
              </a:p>
              <a:p>
                <a:r>
                  <a:rPr lang="pt-BR" dirty="0" smtClean="0"/>
                  <a:t>Vimos também que 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ser a equação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, incluindo a equação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 smtClean="0"/>
                  <a:t>vai variar dependendo da </a:t>
                </a:r>
                <a:r>
                  <a:rPr lang="pt-BR" b="1" i="1" dirty="0" smtClean="0"/>
                  <a:t>função discriminate </a:t>
                </a:r>
                <a:r>
                  <a:rPr lang="pt-BR" dirty="0" smtClean="0"/>
                  <a:t>adotada.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  <a:blipFill rotWithShape="0">
                <a:blip r:embed="rId2"/>
                <a:stretch>
                  <a:fillRect l="-958" t="-3081" r="-1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b="1" i="1" dirty="0" smtClean="0"/>
                  <a:t>médio</a:t>
                </a:r>
                <a:r>
                  <a:rPr lang="pt-BR" dirty="0" smtClean="0"/>
                  <a:t> quando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</a:t>
                </a:r>
                <a:r>
                  <a:rPr lang="pt-BR" dirty="0" smtClean="0">
                    <a:latin typeface="Cambria Math" panose="02040503050406030204" pitchFamily="18" charset="0"/>
                  </a:rPr>
                  <a:t>círculo) </a:t>
                </a:r>
                <a:r>
                  <a:rPr lang="pt-BR" dirty="0">
                    <a:latin typeface="Cambria Math" panose="02040503050406030204" pitchFamily="18" charset="0"/>
                  </a:rPr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 (</a:t>
                </a:r>
                <a:r>
                  <a:rPr lang="pt-BR" dirty="0">
                    <a:latin typeface="Cambria Math" panose="02040503050406030204" pitchFamily="18" charset="0"/>
                  </a:rPr>
                  <a:t>equação de </a:t>
                </a:r>
                <a:r>
                  <a:rPr lang="pt-BR" dirty="0" smtClean="0">
                    <a:latin typeface="Cambria Math" panose="02040503050406030204" pitchFamily="18" charset="0"/>
                  </a:rPr>
                  <a:t>uma </a:t>
                </a:r>
                <a:r>
                  <a:rPr lang="pt-BR" dirty="0"/>
                  <a:t>hipérbole retangular</a:t>
                </a:r>
                <a:r>
                  <a:rPr lang="pt-BR" dirty="0" smtClean="0">
                    <a:latin typeface="Cambria Math" panose="02040503050406030204" pitchFamily="18" charset="0"/>
                  </a:rPr>
                  <a:t>) </a:t>
                </a:r>
                <a:r>
                  <a:rPr lang="pt-BR" dirty="0">
                    <a:latin typeface="Cambria Math" panose="02040503050406030204" pitchFamily="18" charset="0"/>
                  </a:rPr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 smtClean="0"/>
                  <a:t> é a multiplicação elemento-a-elemento. </a:t>
                </a:r>
              </a:p>
              <a:p>
                <a:r>
                  <a:rPr lang="pt-BR" dirty="0" smtClean="0"/>
                  <a:t>De posse </a:t>
                </a:r>
                <a:r>
                  <a:rPr lang="pt-BR" dirty="0"/>
                  <a:t>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3"/>
              </a:rPr>
              <a:t>Exemplo</a:t>
            </a:r>
            <a:r>
              <a:rPr lang="pt-BR" sz="1600" dirty="0" smtClean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aprendemos que a </a:t>
            </a:r>
            <a:r>
              <a:rPr lang="pt-BR" b="1" i="1" dirty="0" smtClean="0"/>
              <a:t>classificação</a:t>
            </a:r>
            <a:r>
              <a:rPr lang="pt-BR" dirty="0" smtClean="0"/>
              <a:t> pode ser feita usando-se uma </a:t>
            </a:r>
            <a:r>
              <a:rPr lang="pt-BR" b="1" i="1" dirty="0" smtClean="0"/>
              <a:t>função discriminante</a:t>
            </a:r>
            <a:r>
              <a:rPr lang="pt-BR" dirty="0" smtClean="0"/>
              <a:t>, que nada mais é do que um </a:t>
            </a:r>
            <a:r>
              <a:rPr lang="pt-BR" b="1" i="1" dirty="0" smtClean="0"/>
              <a:t>polinômio</a:t>
            </a:r>
            <a:r>
              <a:rPr lang="pt-BR" dirty="0" smtClean="0"/>
              <a:t>, que tem sua saída passada através de outra função chamada de </a:t>
            </a:r>
            <a:r>
              <a:rPr lang="pt-BR" b="1" i="1" dirty="0" smtClean="0"/>
              <a:t>função de limiar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na </a:t>
            </a:r>
            <a:r>
              <a:rPr lang="pt-BR" b="1" i="1" dirty="0" smtClean="0"/>
              <a:t>regressão linear</a:t>
            </a:r>
            <a:r>
              <a:rPr lang="pt-BR" dirty="0" smtClean="0"/>
              <a:t>, o problema da classificação está em encontrar os pesos da </a:t>
            </a:r>
            <a:r>
              <a:rPr lang="pt-BR" b="1" i="1" dirty="0"/>
              <a:t>função </a:t>
            </a:r>
            <a:r>
              <a:rPr lang="pt-BR" b="1" i="1" dirty="0" smtClean="0"/>
              <a:t>discriminante </a:t>
            </a:r>
            <a:r>
              <a:rPr lang="pt-BR" dirty="0" smtClean="0"/>
              <a:t>de tal forma que as classes sejam separadas da melhor forma possível.</a:t>
            </a:r>
          </a:p>
          <a:p>
            <a:r>
              <a:rPr lang="pt-BR" dirty="0" smtClean="0"/>
              <a:t>Vimos que a função de limiar mais simples é a de </a:t>
            </a:r>
            <a:r>
              <a:rPr lang="pt-BR" b="1" i="1" dirty="0" smtClean="0"/>
              <a:t>limiar rígido</a:t>
            </a:r>
            <a:r>
              <a:rPr lang="pt-BR" dirty="0" smtClean="0"/>
              <a:t>, porém, ela apresenta alguns problemas como não poder ser utilizada para encontrar uma </a:t>
            </a:r>
            <a:r>
              <a:rPr lang="pt-BR" b="1" i="1" dirty="0" smtClean="0"/>
              <a:t>solução em forma fechada </a:t>
            </a:r>
            <a:r>
              <a:rPr lang="pt-BR" dirty="0" smtClean="0"/>
              <a:t>ou com </a:t>
            </a:r>
            <a:r>
              <a:rPr lang="pt-BR" b="1" i="1" dirty="0" smtClean="0"/>
              <a:t>gradiente descendente </a:t>
            </a:r>
            <a:r>
              <a:rPr lang="pt-BR" dirty="0" smtClean="0"/>
              <a:t>e não nos dar a </a:t>
            </a:r>
            <a:r>
              <a:rPr lang="pt-BR" b="1" i="1" dirty="0" smtClean="0"/>
              <a:t>confiança de um resultado </a:t>
            </a:r>
            <a:r>
              <a:rPr lang="pt-BR" dirty="0" smtClean="0"/>
              <a:t>de classificação.</a:t>
            </a:r>
          </a:p>
          <a:p>
            <a:r>
              <a:rPr lang="pt-BR" dirty="0" smtClean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 smtClean="0"/>
              <a:t>quando usamos o </a:t>
            </a:r>
            <a:r>
              <a:rPr lang="pt-BR" b="1" i="1" dirty="0" smtClean="0"/>
              <a:t>limiar rígido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sequência, introduziremos outra função de limiar, chamada de </a:t>
            </a:r>
            <a:r>
              <a:rPr lang="pt-BR" b="1" i="1" dirty="0" smtClean="0"/>
              <a:t>função logística</a:t>
            </a:r>
            <a:r>
              <a:rPr lang="pt-BR" dirty="0" smtClean="0"/>
              <a:t>, com a qual é possível se encontrar uma solução eficiente com o </a:t>
            </a:r>
            <a:r>
              <a:rPr lang="pt-BR" b="1" i="1" dirty="0" smtClean="0"/>
              <a:t>gradiente descendente </a:t>
            </a:r>
            <a:r>
              <a:rPr lang="pt-BR" dirty="0" smtClean="0"/>
              <a:t>e termos o </a:t>
            </a:r>
            <a:r>
              <a:rPr lang="pt-BR" b="1" i="1" dirty="0" smtClean="0"/>
              <a:t>grau de confiança </a:t>
            </a:r>
            <a:r>
              <a:rPr lang="pt-BR" dirty="0" smtClean="0"/>
              <a:t>de uma classificação.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 smtClean="0"/>
              <a:t>Classificação com função de limiar logístico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), com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disso,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dirty="0"/>
                  <a:t>sempre </a:t>
                </a:r>
                <a:r>
                  <a:rPr lang="pt-BR" dirty="0" smtClean="0"/>
                  <a:t>faz </a:t>
                </a:r>
                <a:r>
                  <a:rPr lang="pt-BR" b="1" i="1" dirty="0" smtClean="0"/>
                  <a:t>previsões </a:t>
                </a:r>
                <a:r>
                  <a:rPr lang="pt-BR" dirty="0" smtClean="0"/>
                  <a:t>completamente confiantes das classes </a:t>
                </a:r>
                <a:r>
                  <a:rPr lang="pt-BR" dirty="0"/>
                  <a:t>(i.e., 0 ou 1), mesmo para exemplos muito próximos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</a:t>
                </a:r>
                <a:r>
                  <a:rPr lang="pt-BR" dirty="0" smtClean="0"/>
                  <a:t>nós precisamos de </a:t>
                </a:r>
                <a:r>
                  <a:rPr lang="pt-BR" dirty="0"/>
                  <a:t>previsões mais </a:t>
                </a:r>
                <a:r>
                  <a:rPr lang="pt-BR" dirty="0" smtClean="0"/>
                  <a:t>graduadas, que </a:t>
                </a:r>
                <a:r>
                  <a:rPr lang="pt-BR" dirty="0"/>
                  <a:t>indiquem incertezas quanto à classificação.</a:t>
                </a:r>
              </a:p>
              <a:p>
                <a:r>
                  <a:rPr lang="pt-BR" dirty="0" smtClean="0"/>
                  <a:t>Todos esses problemas podem ser resolvidos com a </a:t>
                </a:r>
                <a:r>
                  <a:rPr lang="pt-BR" b="1" i="1" dirty="0" smtClean="0"/>
                  <a:t>suavização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 através de sua aproximação por uma função que seja contínua, diferenciável e assuma valores reais dentro do intervalo de 0 a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  <a:blipFill rotWithShape="0">
                <a:blip r:embed="rId3"/>
                <a:stretch>
                  <a:fillRect l="-927" t="-1923" r="-1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</a:t>
            </a:r>
            <a:r>
              <a:rPr lang="pt-BR" dirty="0" smtClean="0"/>
              <a:t>com </a:t>
            </a:r>
            <a:r>
              <a:rPr lang="pt-BR" dirty="0"/>
              <a:t>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 smtClean="0"/>
                  <a:t>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(ou </a:t>
                </a:r>
                <a:r>
                  <a:rPr lang="pt-PT" b="1" i="1" dirty="0" smtClean="0"/>
                  <a:t>sigmóide</a:t>
                </a:r>
                <a:r>
                  <a:rPr lang="pt-BR" dirty="0" smtClean="0"/>
                  <a:t>), </a:t>
                </a:r>
                <a:r>
                  <a:rPr lang="pt-BR" dirty="0"/>
                  <a:t>mostrada na figura ao lado </a:t>
                </a:r>
                <a:r>
                  <a:rPr lang="pt-BR" dirty="0" smtClean="0"/>
                  <a:t>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 smtClean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presenta tais propriedades matemáticas. </a:t>
                </a:r>
                <a:endParaRPr lang="pt-BR" dirty="0"/>
              </a:p>
              <a:p>
                <a:pPr algn="just"/>
                <a:r>
                  <a:rPr lang="pt-BR" dirty="0" smtClean="0"/>
                  <a:t>Utilizando 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como </a:t>
                </a:r>
                <a:r>
                  <a:rPr lang="pt-BR" b="1" i="1" dirty="0" smtClean="0"/>
                  <a:t>função de limiar</a:t>
                </a:r>
                <a:r>
                  <a:rPr lang="pt-BR" dirty="0" smtClean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pode ser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,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, etc. </a:t>
                </a:r>
              </a:p>
              <a:p>
                <a:r>
                  <a:rPr lang="pt-BR" dirty="0" smtClean="0"/>
                  <a:t>A saída será um número real entre 0 e 1, o qual pode ser interpretado como uma </a:t>
                </a:r>
                <a:r>
                  <a:rPr lang="pt-BR" b="1" i="1" dirty="0" smtClean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(ou seja, à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A nova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forma uma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suave</a:t>
                </a:r>
                <a:r>
                  <a:rPr lang="pt-BR" dirty="0" smtClean="0"/>
                  <a:t>, a qual confere a probabilidade de 0.5 para exemplos em cima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 se aproxima de 0 ou 1 conforme a posição do exemplo se distancia da fronteira.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 rotWithShape="0"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Quanto mais longe da </a:t>
                </a:r>
                <a:r>
                  <a:rPr lang="pt-BR" sz="1400" b="1" i="1" dirty="0" smtClean="0"/>
                  <a:t>fronteira de decisão</a:t>
                </a:r>
                <a:r>
                  <a:rPr lang="pt-BR" sz="1400" dirty="0" smtClean="0"/>
                  <a:t>, mais próximo o valor de saída da </a:t>
                </a:r>
                <a:r>
                  <a:rPr lang="pt-BR" sz="1400" b="1" i="1" dirty="0" smtClean="0"/>
                  <a:t>função hipótese </a:t>
                </a:r>
                <a:r>
                  <a:rPr lang="pt-BR" sz="1400" dirty="0" smtClean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 smtClean="0"/>
                  <a:t>Em resumo, quanto mais longe, maior o valor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blipFill rotWithShape="0">
                <a:blip r:embed="rId6"/>
                <a:stretch>
                  <a:fillRect t="-649" r="-3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30888" cy="54113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Esse classificador com função de </a:t>
                </a:r>
                <a:r>
                  <a:rPr lang="pt-BR" b="1" i="1" dirty="0" smtClean="0"/>
                  <a:t>limiar logístico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</a:t>
                </a:r>
                <a:r>
                  <a:rPr lang="pt-BR" dirty="0" smtClean="0"/>
                  <a:t>ser um </a:t>
                </a:r>
                <a:r>
                  <a:rPr lang="pt-BR" dirty="0"/>
                  <a:t>spam</a:t>
                </a:r>
                <a:r>
                  <a:rPr lang="pt-BR" dirty="0" smtClean="0"/>
                  <a:t>?</a:t>
                </a:r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</a:t>
                </a:r>
                <a:r>
                  <a:rPr lang="pt-BR" dirty="0"/>
                  <a:t>um </a:t>
                </a:r>
                <a:r>
                  <a:rPr lang="pt-BR" dirty="0" smtClean="0"/>
                  <a:t>algoritmo usado para </a:t>
                </a:r>
                <a:r>
                  <a:rPr lang="pt-BR" b="1" i="1" dirty="0"/>
                  <a:t>classificação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, mas precisamos quantizar sua saída. </a:t>
                </a:r>
              </a:p>
              <a:p>
                <a:r>
                  <a:rPr lang="pt-BR" dirty="0" smtClean="0"/>
                  <a:t>Ele é ótimo </a:t>
                </a:r>
                <a:r>
                  <a:rPr lang="pt-BR" dirty="0"/>
                  <a:t>para situações em que </a:t>
                </a:r>
                <a:r>
                  <a:rPr lang="pt-BR" dirty="0" smtClean="0"/>
                  <a:t>precisamos </a:t>
                </a:r>
                <a:r>
                  <a:rPr lang="pt-BR" dirty="0"/>
                  <a:t>classificar entre duas classes, </a:t>
                </a:r>
                <a:r>
                  <a:rPr lang="pt-BR" dirty="0" smtClean="0"/>
                  <a:t>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 smtClean="0"/>
                  <a:t>Normalmente, se quantiza a saída da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em dois valores, 0 ou 1.</a:t>
                </a:r>
                <a:endParaRPr lang="pt-BR" dirty="0"/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</a:t>
                </a:r>
                <a:r>
                  <a:rPr lang="pt-BR" dirty="0" smtClean="0"/>
                  <a:t>um </a:t>
                </a:r>
                <a:r>
                  <a:rPr lang="pt-BR" dirty="0"/>
                  <a:t>exemplo for igual </a:t>
                </a:r>
                <a:r>
                  <a:rPr lang="pt-BR" dirty="0" smtClean="0"/>
                  <a:t>ou maior </a:t>
                </a:r>
                <a:r>
                  <a:rPr lang="pt-BR" dirty="0"/>
                  <a:t>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</a:t>
                </a:r>
                <a:r>
                  <a:rPr lang="pt-BR" dirty="0" smtClean="0"/>
                  <a:t>à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1, </a:t>
                </a:r>
                <a:r>
                  <a:rPr lang="pt-BR" dirty="0"/>
                  <a:t>ou então </a:t>
                </a:r>
                <a:r>
                  <a:rPr lang="pt-BR" b="1" i="1" dirty="0"/>
                  <a:t>prediz</a:t>
                </a:r>
                <a:r>
                  <a:rPr lang="pt-BR" dirty="0"/>
                  <a:t> que não </a:t>
                </a:r>
                <a:r>
                  <a:rPr lang="pt-BR" dirty="0" smtClean="0"/>
                  <a:t>pertence, ou </a:t>
                </a:r>
                <a:r>
                  <a:rPr lang="pt-BR" dirty="0"/>
                  <a:t>seja,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0. </a:t>
                </a:r>
              </a:p>
              <a:p>
                <a:r>
                  <a:rPr lang="pt-BR" dirty="0" smtClean="0"/>
                  <a:t>Ou seja, a saída </a:t>
                </a:r>
                <a:r>
                  <a:rPr lang="pt-BR" b="1" i="1" dirty="0" smtClean="0"/>
                  <a:t>quantizada</a:t>
                </a:r>
                <a:r>
                  <a:rPr lang="pt-BR" dirty="0" smtClean="0"/>
                  <a:t>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dada por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30888" cy="5411337"/>
              </a:xfrm>
              <a:blipFill rotWithShape="0">
                <a:blip r:embed="rId3"/>
                <a:stretch>
                  <a:fillRect l="-712" t="-2142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Note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</a:t>
                </a:r>
                <a:r>
                  <a:rPr lang="pt-BR" dirty="0" smtClean="0"/>
                  <a:t>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</a:t>
                </a:r>
                <a:r>
                  <a:rPr lang="pt-BR" dirty="0" smtClean="0"/>
                  <a:t>(linear ou não linear)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</a:t>
                </a:r>
                <a:r>
                  <a:rPr lang="pt-BR" dirty="0" smtClean="0"/>
                  <a:t>informação (i.e., atributos) </a:t>
                </a:r>
                <a:r>
                  <a:rPr lang="pt-BR" dirty="0"/>
                  <a:t>possam </a:t>
                </a:r>
                <a:r>
                  <a:rPr lang="pt-BR" dirty="0" smtClean="0"/>
                  <a:t>ditar </a:t>
                </a:r>
                <a:r>
                  <a:rPr lang="pt-BR" dirty="0"/>
                  <a:t>a saída do modelo.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</a:t>
                </a:r>
                <a:r>
                  <a:rPr lang="pt-BR" dirty="0" smtClean="0"/>
                  <a:t>a importância </a:t>
                </a:r>
                <a:r>
                  <a:rPr lang="pt-BR" dirty="0"/>
                  <a:t>relativa </a:t>
                </a:r>
                <a:r>
                  <a:rPr lang="pt-BR" dirty="0" smtClean="0"/>
                  <a:t>de cada </a:t>
                </a:r>
                <a:r>
                  <a:rPr lang="pt-BR" b="1" i="1" dirty="0" smtClean="0"/>
                  <a:t>atributo</a:t>
                </a:r>
                <a:r>
                  <a:rPr lang="pt-BR" dirty="0" smtClean="0"/>
                  <a:t> para </a:t>
                </a:r>
                <a:r>
                  <a:rPr lang="pt-BR" dirty="0"/>
                  <a:t>o resultado.</a:t>
                </a:r>
              </a:p>
              <a:p>
                <a:r>
                  <a:rPr lang="pt-BR" dirty="0"/>
                  <a:t>Mesmo sendo uma técnica </a:t>
                </a:r>
                <a:r>
                  <a:rPr lang="pt-BR" dirty="0" smtClean="0"/>
                  <a:t>bastante simples</a:t>
                </a:r>
                <a:r>
                  <a:rPr lang="pt-BR" dirty="0"/>
                  <a:t>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disto, toda a teoria por trás da </a:t>
                </a:r>
                <a:r>
                  <a:rPr lang="pt-BR" b="1" i="1" dirty="0" smtClean="0"/>
                  <a:t>regressão logística</a:t>
                </a:r>
                <a:r>
                  <a:rPr lang="pt-BR" dirty="0" smtClean="0"/>
                  <a:t> foi a base para a criação das primeiras </a:t>
                </a:r>
                <a:r>
                  <a:rPr lang="pt-BR" b="1" i="1" dirty="0" smtClean="0"/>
                  <a:t>redes neurais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 r="-1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Exemplos</a:t>
            </a:r>
            <a:r>
              <a:rPr lang="pt-BR" sz="1400" dirty="0" smtClean="0"/>
              <a:t>: classificar críticas de filmes como positivas ou negativas, probabilidade de um paciente desenvolver um doença, detecção de spam, classificar transações como fraudulentas ou não, etc.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caracterizada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pode ser uma reta, um plano, um </a:t>
                </a:r>
                <a:r>
                  <a:rPr lang="pt-BR" dirty="0" smtClean="0"/>
                  <a:t>círculo, uma hipérbole,  </a:t>
                </a:r>
                <a:r>
                  <a:rPr lang="pt-BR" dirty="0"/>
                  <a:t>etc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  <a:blipFill rotWithShape="0">
                <a:blip r:embed="rId2"/>
                <a:stretch>
                  <a:fillRect l="-872" t="-2647" r="-1417" b="-1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 uso dessa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 </a:t>
                </a:r>
                <a:r>
                  <a:rPr lang="pt-BR" dirty="0"/>
                  <a:t>faz sentido </a:t>
                </a:r>
                <a:r>
                  <a:rPr lang="pt-BR" dirty="0" smtClean="0"/>
                  <a:t>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</a:t>
                </a:r>
                <a:r>
                  <a:rPr lang="pt-BR" dirty="0" smtClean="0"/>
                  <a:t>classificador estimar </a:t>
                </a:r>
                <a:r>
                  <a:rPr lang="pt-BR" dirty="0"/>
                  <a:t>uma probabilidade próxima a 0 para um exemplo </a:t>
                </a:r>
                <a:r>
                  <a:rPr lang="pt-BR" dirty="0" smtClean="0"/>
                  <a:t>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</a:t>
                </a:r>
                <a:r>
                  <a:rPr lang="pt-BR" dirty="0" smtClean="0"/>
                  <a:t>negativo </a:t>
                </a:r>
                <a:r>
                  <a:rPr lang="pt-BR" dirty="0"/>
                  <a:t>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</a:t>
                </a:r>
                <a:r>
                  <a:rPr lang="pt-BR" dirty="0"/>
                  <a:t>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</a:t>
                </a:r>
                <a:r>
                  <a:rPr lang="pt-BR" dirty="0" smtClean="0"/>
                  <a:t>próxima </a:t>
                </a:r>
                <a:r>
                  <a:rPr lang="pt-BR" dirty="0"/>
                  <a:t>de 1 para um exemplo </a:t>
                </a:r>
                <a:r>
                  <a:rPr lang="pt-BR" dirty="0" smtClean="0"/>
                  <a:t>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</a:t>
                </a:r>
                <a:r>
                  <a:rPr lang="pt-BR" dirty="0" smtClean="0"/>
                  <a:t>, portanto, o erro será próximo de 0 </a:t>
                </a:r>
                <a:r>
                  <a:rPr lang="pt-BR" dirty="0"/>
                  <a:t>para um exemplo </a:t>
                </a:r>
                <a:r>
                  <a:rPr lang="pt-BR" dirty="0" smtClean="0"/>
                  <a:t>negativo.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6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</a:t>
            </a:r>
            <a:r>
              <a:rPr lang="pt-BR" sz="1600" dirty="0" smtClean="0"/>
              <a:t>ao lado mostram </a:t>
            </a:r>
            <a:r>
              <a:rPr lang="pt-BR" sz="1600" dirty="0"/>
              <a:t>as duas situações possíveis para </a:t>
            </a:r>
            <a:r>
              <a:rPr lang="pt-BR" sz="1600" dirty="0" smtClean="0"/>
              <a:t>a </a:t>
            </a:r>
            <a:r>
              <a:rPr lang="pt-BR" sz="1600" b="1" i="1" dirty="0" smtClean="0"/>
              <a:t>função de</a:t>
            </a:r>
            <a:r>
              <a:rPr lang="pt-BR" sz="1600" b="1" i="1" dirty="0"/>
              <a:t> </a:t>
            </a:r>
            <a:r>
              <a:rPr lang="pt-BR" sz="1600" b="1" i="1" dirty="0" smtClean="0"/>
              <a:t>erro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 smtClean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1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 smtClean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0</a:t>
                </a:r>
                <a:endParaRPr lang="pt-BR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9189</TotalTime>
  <Words>1597</Words>
  <Application>Microsoft Office PowerPoint</Application>
  <PresentationFormat>Widescreen</PresentationFormat>
  <Paragraphs>210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PowerPoint Presentation</vt:lpstr>
      <vt:lpstr>PowerPoint Presentation</vt:lpstr>
      <vt:lpstr>Recapitulando</vt:lpstr>
      <vt:lpstr>Recapitulando</vt:lpstr>
      <vt:lpstr>Recapitulando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1638</cp:revision>
  <dcterms:created xsi:type="dcterms:W3CDTF">2020-01-20T13:50:05Z</dcterms:created>
  <dcterms:modified xsi:type="dcterms:W3CDTF">2021-09-30T01:43:51Z</dcterms:modified>
</cp:coreProperties>
</file>