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handoutMasterIdLst>
    <p:handoutMasterId r:id="rId38"/>
  </p:handoutMasterIdLst>
  <p:sldIdLst>
    <p:sldId id="256" r:id="rId2"/>
    <p:sldId id="363" r:id="rId3"/>
    <p:sldId id="385" r:id="rId4"/>
    <p:sldId id="350" r:id="rId5"/>
    <p:sldId id="387" r:id="rId6"/>
    <p:sldId id="386" r:id="rId7"/>
    <p:sldId id="389" r:id="rId8"/>
    <p:sldId id="391" r:id="rId9"/>
    <p:sldId id="393" r:id="rId10"/>
    <p:sldId id="392" r:id="rId11"/>
    <p:sldId id="394" r:id="rId12"/>
    <p:sldId id="390" r:id="rId13"/>
    <p:sldId id="395" r:id="rId14"/>
    <p:sldId id="396" r:id="rId15"/>
    <p:sldId id="399" r:id="rId16"/>
    <p:sldId id="400" r:id="rId17"/>
    <p:sldId id="398" r:id="rId18"/>
    <p:sldId id="402" r:id="rId19"/>
    <p:sldId id="397" r:id="rId20"/>
    <p:sldId id="401" r:id="rId21"/>
    <p:sldId id="384" r:id="rId22"/>
    <p:sldId id="357" r:id="rId23"/>
    <p:sldId id="367" r:id="rId24"/>
    <p:sldId id="370" r:id="rId25"/>
    <p:sldId id="372" r:id="rId26"/>
    <p:sldId id="379" r:id="rId27"/>
    <p:sldId id="324" r:id="rId28"/>
    <p:sldId id="306" r:id="rId29"/>
    <p:sldId id="375" r:id="rId30"/>
    <p:sldId id="376" r:id="rId31"/>
    <p:sldId id="377" r:id="rId32"/>
    <p:sldId id="378" r:id="rId33"/>
    <p:sldId id="362" r:id="rId34"/>
    <p:sldId id="403" r:id="rId35"/>
    <p:sldId id="404" r:id="rId3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6320" autoAdjust="0"/>
  </p:normalViewPr>
  <p:slideViewPr>
    <p:cSldViewPr snapToGrid="0">
      <p:cViewPr varScale="1">
        <p:scale>
          <a:sx n="95" d="100"/>
          <a:sy n="95" d="100"/>
        </p:scale>
        <p:origin x="1560" y="9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9968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29489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r>
                  <a:rPr lang="pt-BR" dirty="0"/>
                  <a:t>[2] https://www.google.com/url?sa=i&amp;url=https%3A%2F%2Fwww.cs.ubc.ca%2Flabs%2Flci%2Fmlrg%2Fslides%2Fnon_convex_optimization.pdf&amp;psig=AOvVaw0AaqLwjchgyY7K1ckrTpcs&amp;ust=1693136067560000&amp;source=images&amp;cd=vfe&amp;opi=89978449&amp;ved=0CBIQjhxqFwoTCKDc18Cd-oADFQAAAAAdAAAAABAE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6547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:r>
                  <a:rPr lang="pt-BR" b="1" i="0">
                    <a:latin typeface="Cambria Math" panose="02040503050406030204" pitchFamily="18" charset="0"/>
                  </a:rPr>
                  <a:t>𝒂</a:t>
                </a:r>
                <a:r>
                  <a:rPr lang="pt-BR" dirty="0"/>
                  <a:t> para que o modelo atribua valores altos de probabilidade para exemplos positivos (i.e., </a:t>
                </a:r>
                <a:r>
                  <a:rPr lang="pt-BR" b="0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/>
                  <a:t>) e valores baixos de probabilidade para exemplos negativos (i.e.,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  <a:p>
                <a:endParaRPr lang="pt-BR" dirty="0"/>
              </a:p>
              <a:p>
                <a:r>
                  <a:rPr lang="pt-BR" dirty="0"/>
                  <a:t>Referência:</a:t>
                </a:r>
              </a:p>
              <a:p>
                <a:r>
                  <a:rPr lang="pt-BR" dirty="0"/>
                  <a:t>[1] https://www.baeldung.com/cs/cost-function-logistic-regression-logarithmic-expr#:~:text=The%20error%20function%20is%20the,descent%20requires%20convex%20cost%20functions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1805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9957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logistic regression, there is no longer a closed-form solution, due to the nonlinearity of the logistic sigmoid function. </a:t>
            </a: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[2] </a:t>
            </a:r>
            <a:r>
              <a:rPr lang="pt-BR" sz="1200" baseline="0" dirty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173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2267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5987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0800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</a:t>
            </a:r>
            <a:r>
              <a:rPr lang="pt-BR" dirty="0" err="1"/>
              <a:t>logit</a:t>
            </a:r>
            <a:r>
              <a:rPr lang="pt-BR" dirty="0"/>
              <a:t>, classificação de entropia máxima (</a:t>
            </a:r>
            <a:r>
              <a:rPr lang="pt-BR" dirty="0" err="1"/>
              <a:t>MaxEnt</a:t>
            </a:r>
            <a:r>
              <a:rPr lang="pt-BR" dirty="0"/>
              <a:t>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3306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245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2629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jpeg"/><Relationship Id="rId4" Type="http://schemas.openxmlformats.org/officeDocument/2006/relationships/image" Target="../media/image25.jpe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90.png"/><Relationship Id="rId7" Type="http://schemas.openxmlformats.org/officeDocument/2006/relationships/image" Target="../media/image2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1.png"/><Relationship Id="rId5" Type="http://schemas.openxmlformats.org/officeDocument/2006/relationships/image" Target="../media/image44.emf"/><Relationship Id="rId4" Type="http://schemas.openxmlformats.org/officeDocument/2006/relationships/image" Target="../media/image4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0.png"/><Relationship Id="rId4" Type="http://schemas.openxmlformats.org/officeDocument/2006/relationships/image" Target="../media/image17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5.emf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6.emf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348C73-D100-F26C-476F-E2F9B18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Esse modelo que estima a probabilidade de um dado exemplo de entrada pertencer à classe positiva,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é um classificador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no sentido estrito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Ele é na verdade um </a:t>
                </a:r>
                <a:r>
                  <a:rPr lang="pt-BR" b="1" i="1" dirty="0" err="1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e é chamado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regressor</a:t>
                </a:r>
                <a:r>
                  <a:rPr lang="pt-BR" dirty="0"/>
                  <a:t> </a:t>
                </a:r>
                <a:r>
                  <a:rPr lang="pt-BR" b="1" i="1" dirty="0"/>
                  <a:t>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É um regressor pois sua saída pode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assumir infinitos valores </a:t>
                </a:r>
                <a:r>
                  <a:rPr lang="pt-BR" dirty="0"/>
                  <a:t>no intervalo entre 0 e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podemos treiná-lo para estimar a probabilidade de um dado email ser um spam.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normalmente usado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classificação binária </a:t>
                </a:r>
                <a:r>
                  <a:rPr lang="pt-BR" dirty="0"/>
                  <a:t>(i.e., classificação entre duas classes,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), mas para isso, precisamos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quantizar sua saída</a:t>
                </a:r>
                <a:r>
                  <a:rPr lang="pt-BR" dirty="0"/>
                  <a:t>. 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F9C095-0678-B568-4C0C-EE5720975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6501" cy="5032375"/>
              </a:xfrm>
              <a:blipFill>
                <a:blip r:embed="rId3"/>
                <a:stretch>
                  <a:fillRect l="-934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25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072F66-404A-E27E-D039-06DFA2184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</p:spPr>
            <p:txBody>
              <a:bodyPr/>
              <a:lstStyle/>
              <a:p>
                <a:r>
                  <a:rPr lang="pt-BR" dirty="0"/>
                  <a:t>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nos valores 0 ou 1 estabelecendo-se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Em geral,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limiar de decisão</a:t>
                </a:r>
                <a:r>
                  <a:rPr lang="pt-BR" dirty="0"/>
                  <a:t> é feito igual a 0.5 (i.e., 50% de probabilidade).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6442BD45-72D4-E6C4-1F35-F41807AA4F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19338" cy="5032375"/>
              </a:xfrm>
              <a:blipFill>
                <a:blip r:embed="rId3"/>
                <a:stretch>
                  <a:fillRect l="-987" t="-1937" r="-142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426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2AC13C-45BB-B28E-F816-A97767018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Notem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b="0" dirty="0"/>
              </a:p>
              <a:p>
                <a:r>
                  <a:rPr lang="pt-BR" dirty="0"/>
                  <a:t>Portanto, 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a classe 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Nosso objetivo será encontrar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apropriada e seus respectivos pesos</a:t>
                </a:r>
                <a:r>
                  <a:rPr lang="pt-BR" dirty="0"/>
                  <a:t> de forma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erro de classificação seja minimizado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Assim, em breve,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definiremos uma função de erro </a:t>
                </a:r>
                <a:r>
                  <a:rPr lang="pt-BR" dirty="0"/>
                  <a:t>que nos ajudará a treinar o modelo.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77809CD-1BD7-E7EB-6571-1A28F2AF7B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97798" y="1825624"/>
                <a:ext cx="7064766" cy="5032375"/>
              </a:xfrm>
              <a:blipFill>
                <a:blip r:embed="rId2"/>
                <a:stretch>
                  <a:fillRect l="-1553" t="-1937" r="-16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DEB44443-FFD9-DE17-AE4D-5329DCB80EFD}"/>
              </a:ext>
            </a:extLst>
          </p:cNvPr>
          <p:cNvGrpSpPr/>
          <p:nvPr/>
        </p:nvGrpSpPr>
        <p:grpSpPr>
          <a:xfrm>
            <a:off x="247552" y="2335145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CFDE865-B8F2-4862-00D0-2F299E8F06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CF28521A-7BAB-5D5B-7A24-F7AE92AD99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1090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Right Brace 5">
              <a:extLst>
                <a:ext uri="{FF2B5EF4-FFF2-40B4-BE49-F238E27FC236}">
                  <a16:creationId xmlns:a16="http://schemas.microsoft.com/office/drawing/2014/main" id="{36FFBC54-E8AA-B8DC-C018-7AF210B1204B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8" name="TextBox 6">
                  <a:extLst>
                    <a:ext uri="{FF2B5EF4-FFF2-40B4-BE49-F238E27FC236}">
                      <a16:creationId xmlns:a16="http://schemas.microsoft.com/office/drawing/2014/main" id="{84CA50B8-20A8-7860-76B6-EBE98B2C59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ight Brace 9">
              <a:extLst>
                <a:ext uri="{FF2B5EF4-FFF2-40B4-BE49-F238E27FC236}">
                  <a16:creationId xmlns:a16="http://schemas.microsoft.com/office/drawing/2014/main" id="{7CD5DAF8-692D-4FFB-3889-4F4811A968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0" name="TextBox 10">
                  <a:extLst>
                    <a:ext uri="{FF2B5EF4-FFF2-40B4-BE49-F238E27FC236}">
                      <a16:creationId xmlns:a16="http://schemas.microsoft.com/office/drawing/2014/main" id="{7B8A9F24-4A03-367E-79F6-C51C042914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E4DC8A7C-AC93-892F-B7D9-AF42FDBFE8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83650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29E9E-E06F-8549-303A-FAF26C45A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7777E0-5EB4-3104-AEAF-D727E61BC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7926" y="1825624"/>
            <a:ext cx="7066421" cy="5032375"/>
          </a:xfrm>
        </p:spPr>
        <p:txBody>
          <a:bodyPr>
            <a:normAutofit/>
          </a:bodyPr>
          <a:lstStyle/>
          <a:p>
            <a:r>
              <a:rPr lang="pt-BR" dirty="0"/>
              <a:t>Mesmo sendo uma técnica bastante simples, a </a:t>
            </a:r>
            <a:r>
              <a:rPr lang="pt-BR" b="1" i="1" dirty="0"/>
              <a:t>regressão logística</a:t>
            </a:r>
            <a:r>
              <a:rPr lang="pt-BR" dirty="0"/>
              <a:t> é muito utilizada em várias aplicações do mundo real em áreas como medicina, marketing, análise de crédito, etc.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sz="2400" b="1" dirty="0"/>
              <a:t>Exemplos</a:t>
            </a:r>
            <a:r>
              <a:rPr lang="pt-BR" sz="2400" dirty="0"/>
              <a:t>: classificar críticas de filmes, probabilidade de um paciente desenvolver uma doença, detecção de spam, classificar transações como fraudulentas ou não, etc.</a:t>
            </a:r>
            <a:endParaRPr lang="pt-BR" dirty="0"/>
          </a:p>
          <a:p>
            <a:r>
              <a:rPr lang="pt-BR" dirty="0"/>
              <a:t>Além disto, toda a teoria por trás da </a:t>
            </a:r>
            <a:r>
              <a:rPr lang="pt-BR" b="1" i="1" dirty="0"/>
              <a:t>regressão logística</a:t>
            </a:r>
            <a:r>
              <a:rPr lang="pt-BR" dirty="0"/>
              <a:t> foi a base para a criação das </a:t>
            </a:r>
            <a:r>
              <a:rPr lang="pt-BR" b="1" i="1" dirty="0">
                <a:solidFill>
                  <a:srgbClr val="00B050"/>
                </a:solidFill>
              </a:rPr>
              <a:t>primeiras redes neurais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pic>
        <p:nvPicPr>
          <p:cNvPr id="1026" name="Picture 2" descr="Introduction | Machine Learning | Google for Developers">
            <a:extLst>
              <a:ext uri="{FF2B5EF4-FFF2-40B4-BE49-F238E27FC236}">
                <a16:creationId xmlns:a16="http://schemas.microsoft.com/office/drawing/2014/main" id="{7C0C75ED-7E2F-A3C6-9F03-C6B1922141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6" t="10017" r="5411" b="10715"/>
          <a:stretch/>
        </p:blipFill>
        <p:spPr bwMode="auto">
          <a:xfrm>
            <a:off x="480767" y="5424931"/>
            <a:ext cx="3026192" cy="134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Hub - saarques/credit-card-fraud-detection: This repository contains  files which were used to create the web app for credit card fraud detection.">
            <a:extLst>
              <a:ext uri="{FF2B5EF4-FFF2-40B4-BE49-F238E27FC236}">
                <a16:creationId xmlns:a16="http://schemas.microsoft.com/office/drawing/2014/main" id="{E1969B2A-E9FC-EF72-48BD-36A42BA60E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8" t="15275" r="5863" b="8858"/>
          <a:stretch/>
        </p:blipFill>
        <p:spPr bwMode="auto">
          <a:xfrm>
            <a:off x="2640641" y="2197603"/>
            <a:ext cx="2158234" cy="1335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entiment Analysis for IMDb Movie Review - Python Machine Learning AI MySQL  Projects Free Source Code Documentation | FreeProjectz">
            <a:extLst>
              <a:ext uri="{FF2B5EF4-FFF2-40B4-BE49-F238E27FC236}">
                <a16:creationId xmlns:a16="http://schemas.microsoft.com/office/drawing/2014/main" id="{B8FAAD1E-0BC9-6A73-F9BE-0A0405C4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67" y="1825624"/>
            <a:ext cx="1990823" cy="1864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The powerful role of artificial intelligence | Early Cancer Detection">
            <a:extLst>
              <a:ext uri="{FF2B5EF4-FFF2-40B4-BE49-F238E27FC236}">
                <a16:creationId xmlns:a16="http://schemas.microsoft.com/office/drawing/2014/main" id="{E996F6A8-F6B9-9B67-16E5-E5DB8DBA37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5066" y="3856484"/>
            <a:ext cx="2978439" cy="1401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8877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525413-F150-7E63-DDA9-0F07CAADF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da classe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para um dado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um dado vetor de pesos,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Consequentemente, 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))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r>
                  <a:rPr lang="pt-BR" dirty="0"/>
                  <a:t>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condicional da 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EC86C15-FE4C-4966-3E89-623FB7C337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98345" y="1825624"/>
                <a:ext cx="7549112" cy="5032375"/>
              </a:xfrm>
              <a:blipFill>
                <a:blip r:embed="rId3"/>
                <a:stretch>
                  <a:fillRect l="-1696" t="-2663" b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4CCF39D0-FE48-6508-8112-034BBE54537C}"/>
              </a:ext>
            </a:extLst>
          </p:cNvPr>
          <p:cNvGrpSpPr/>
          <p:nvPr/>
        </p:nvGrpSpPr>
        <p:grpSpPr>
          <a:xfrm>
            <a:off x="0" y="2407861"/>
            <a:ext cx="4264646" cy="3867900"/>
            <a:chOff x="473795" y="2024060"/>
            <a:chExt cx="4264646" cy="3867900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470E9AF9-01E7-AC21-572E-01D625BAA0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4" name="CaixaDeTexto 13">
                  <a:extLst>
                    <a:ext uri="{FF2B5EF4-FFF2-40B4-BE49-F238E27FC236}">
                      <a16:creationId xmlns:a16="http://schemas.microsoft.com/office/drawing/2014/main" id="{58120DB0-6D11-8F44-3B1B-2640960683B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5"/>
                  <a:stretch>
                    <a:fillRect t="-3125" r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ight Brace 5">
              <a:extLst>
                <a:ext uri="{FF2B5EF4-FFF2-40B4-BE49-F238E27FC236}">
                  <a16:creationId xmlns:a16="http://schemas.microsoft.com/office/drawing/2014/main" id="{9E4BA41F-C50A-EB22-3969-B54B89055799}"/>
                </a:ext>
              </a:extLst>
            </p:cNvPr>
            <p:cNvSpPr/>
            <p:nvPr/>
          </p:nvSpPr>
          <p:spPr>
            <a:xfrm rot="5400000">
              <a:off x="3721046" y="2913581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/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1 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6" name="TextBox 6">
                  <a:extLst>
                    <a:ext uri="{FF2B5EF4-FFF2-40B4-BE49-F238E27FC236}">
                      <a16:creationId xmlns:a16="http://schemas.microsoft.com/office/drawing/2014/main" id="{EAB51CE5-3AEC-BDCD-931E-C785524864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0726" y="3891839"/>
                  <a:ext cx="1804918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357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ight Brace 9">
              <a:extLst>
                <a:ext uri="{FF2B5EF4-FFF2-40B4-BE49-F238E27FC236}">
                  <a16:creationId xmlns:a16="http://schemas.microsoft.com/office/drawing/2014/main" id="{379D0A19-068F-780D-3C10-C89E648FCA59}"/>
                </a:ext>
              </a:extLst>
            </p:cNvPr>
            <p:cNvSpPr/>
            <p:nvPr/>
          </p:nvSpPr>
          <p:spPr>
            <a:xfrm rot="16200000">
              <a:off x="1920322" y="2652479"/>
              <a:ext cx="166155" cy="1800725"/>
            </a:xfrm>
            <a:prstGeom prst="rightBrace">
              <a:avLst>
                <a:gd name="adj1" fmla="val 8333"/>
                <a:gd name="adj2" fmla="val 50741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/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pt-BR" sz="16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1600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sz="1600" i="1" dirty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0 </m:t>
                        </m:r>
                        <m:r>
                          <m:rPr>
                            <m:sty m:val="p"/>
                          </m:rPr>
                          <a:rPr lang="pt-BR" sz="1600" b="0" i="0" dirty="0" smtClean="0">
                            <a:latin typeface="Cambria Math" panose="02040503050406030204" pitchFamily="18" charset="0"/>
                          </a:rPr>
                          <m:t>se</m:t>
                        </m:r>
                        <m:r>
                          <a:rPr lang="pt-BR" sz="16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8" name="TextBox 10">
                  <a:extLst>
                    <a:ext uri="{FF2B5EF4-FFF2-40B4-BE49-F238E27FC236}">
                      <a16:creationId xmlns:a16="http://schemas.microsoft.com/office/drawing/2014/main" id="{D7AB1C2A-A9FD-3845-68F3-F11EEB3590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3037" y="3107812"/>
                  <a:ext cx="1804918" cy="338554"/>
                </a:xfrm>
                <a:prstGeom prst="rect">
                  <a:avLst/>
                </a:prstGeom>
                <a:blipFill>
                  <a:blip r:embed="rId7"/>
                  <a:stretch>
                    <a:fillRect b="-363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FA3D70E1-BF88-3581-1B09-149D5EF556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8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26002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entre classes </a:t>
                </a:r>
                <a:r>
                  <a:rPr lang="pt-BR" dirty="0"/>
                  <a:t>com o regressor logístico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é suave</a:t>
                </a:r>
                <a:r>
                  <a:rPr lang="pt-BR" dirty="0"/>
                  <a:t>, 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após a quantização</a:t>
                </a:r>
                <a:r>
                  <a:rPr lang="pt-BR" dirty="0"/>
                  <a:t> de sua saída, 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 torna abrupta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fronteira de decisão </a:t>
                </a:r>
                <a:r>
                  <a:rPr lang="pt-BR" dirty="0"/>
                  <a:t>(pois após a quantização tem-se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) é determinada quando há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entre as classes.</a:t>
                </a:r>
              </a:p>
              <a:p>
                <a:r>
                  <a:rPr lang="pt-BR" dirty="0"/>
                  <a:t>Ou seja, quando 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</a:t>
                </a:r>
              </a:p>
              <a:p>
                <a:pPr marL="0" indent="0">
                  <a:buNone/>
                </a:pPr>
                <a:r>
                  <a:rPr lang="pt-BR" dirty="0"/>
                  <a:t>que ocorre quando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0.5.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59778" y="1825624"/>
                <a:ext cx="6325386" cy="5032375"/>
              </a:xfrm>
              <a:blipFill>
                <a:blip r:embed="rId3"/>
                <a:stretch>
                  <a:fillRect l="-2025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10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>
            <a:extLst>
              <a:ext uri="{FF2B5EF4-FFF2-40B4-BE49-F238E27FC236}">
                <a16:creationId xmlns:a16="http://schemas.microsoft.com/office/drawing/2014/main" id="{B8A641DB-726F-6426-9FE6-9A9B9C3C8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9903" y="4242547"/>
            <a:ext cx="2378723" cy="215629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A5233AA-51F7-6ACD-208D-18BEC80F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quando o vetor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estiver exatamente em cima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a probabilidade das classes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dado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é de 50%.</a:t>
                </a:r>
              </a:p>
              <a:p>
                <a:r>
                  <a:rPr lang="pt-BR" dirty="0"/>
                  <a:t>Isso indica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está indeciso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885C979-AADA-BE1B-E924-EADEBB483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89164" cy="5032375"/>
              </a:xfrm>
              <a:blipFill>
                <a:blip r:embed="rId3"/>
                <a:stretch>
                  <a:fillRect l="-1833" t="-1937" r="-23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301DF147-5AD8-4827-1B3C-934BCB6CAB6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0241" y="2301118"/>
            <a:ext cx="2252879" cy="151245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81A026-AE51-E462-440C-065E87F63FC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3" t="11662" r="9254"/>
          <a:stretch/>
        </p:blipFill>
        <p:spPr>
          <a:xfrm>
            <a:off x="3172460" y="2301118"/>
            <a:ext cx="2257744" cy="1512454"/>
          </a:xfrm>
          <a:prstGeom prst="rect">
            <a:avLst/>
          </a:prstGeom>
        </p:spPr>
      </p:pic>
      <p:cxnSp>
        <p:nvCxnSpPr>
          <p:cNvPr id="7" name="Conector de seta reta 8">
            <a:extLst>
              <a:ext uri="{FF2B5EF4-FFF2-40B4-BE49-F238E27FC236}">
                <a16:creationId xmlns:a16="http://schemas.microsoft.com/office/drawing/2014/main" id="{A5564AF5-415F-E5A8-B289-2CB45DE72C76}"/>
              </a:ext>
            </a:extLst>
          </p:cNvPr>
          <p:cNvCxnSpPr>
            <a:cxnSpLocks/>
            <a:stCxn id="9" idx="0"/>
            <a:endCxn id="8" idx="2"/>
          </p:cNvCxnSpPr>
          <p:nvPr/>
        </p:nvCxnSpPr>
        <p:spPr>
          <a:xfrm flipV="1">
            <a:off x="4390356" y="2995996"/>
            <a:ext cx="561" cy="212954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tângulo 7">
            <a:extLst>
              <a:ext uri="{FF2B5EF4-FFF2-40B4-BE49-F238E27FC236}">
                <a16:creationId xmlns:a16="http://schemas.microsoft.com/office/drawing/2014/main" id="{F14A03E5-8AEE-CC43-1C61-4E5D3EB0F774}"/>
              </a:ext>
            </a:extLst>
          </p:cNvPr>
          <p:cNvSpPr/>
          <p:nvPr/>
        </p:nvSpPr>
        <p:spPr>
          <a:xfrm rot="2198129">
            <a:off x="3331970" y="2904814"/>
            <a:ext cx="2178268" cy="101176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160CDC7-3DB9-F339-904B-ECCF2FF687F4}"/>
              </a:ext>
            </a:extLst>
          </p:cNvPr>
          <p:cNvSpPr/>
          <p:nvPr/>
        </p:nvSpPr>
        <p:spPr>
          <a:xfrm>
            <a:off x="4336356" y="5125540"/>
            <a:ext cx="108000" cy="108000"/>
          </a:xfrm>
          <a:prstGeom prst="ellips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ED590EC9-E826-C9B7-DB48-DB5893E946E0}"/>
              </a:ext>
            </a:extLst>
          </p:cNvPr>
          <p:cNvSpPr txBox="1"/>
          <p:nvPr/>
        </p:nvSpPr>
        <p:spPr>
          <a:xfrm>
            <a:off x="2329684" y="2618144"/>
            <a:ext cx="974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b="1" dirty="0"/>
              <a:t>Quantização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CA218BEA-C92F-A9D2-5B95-1181A660E6D5}"/>
              </a:ext>
            </a:extLst>
          </p:cNvPr>
          <p:cNvSpPr txBox="1"/>
          <p:nvPr/>
        </p:nvSpPr>
        <p:spPr>
          <a:xfrm>
            <a:off x="3438126" y="1993341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abrupta</a:t>
            </a:r>
          </a:p>
        </p:txBody>
      </p:sp>
      <p:sp>
        <p:nvSpPr>
          <p:cNvPr id="12" name="Seta: para a Direita 11">
            <a:extLst>
              <a:ext uri="{FF2B5EF4-FFF2-40B4-BE49-F238E27FC236}">
                <a16:creationId xmlns:a16="http://schemas.microsoft.com/office/drawing/2014/main" id="{96DC723A-0689-21BA-776F-298D6AEB8996}"/>
              </a:ext>
            </a:extLst>
          </p:cNvPr>
          <p:cNvSpPr/>
          <p:nvPr/>
        </p:nvSpPr>
        <p:spPr>
          <a:xfrm>
            <a:off x="2501514" y="2850735"/>
            <a:ext cx="576483" cy="37793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FDC2F49-7E99-272A-7D45-CF96AD496CCE}"/>
              </a:ext>
            </a:extLst>
          </p:cNvPr>
          <p:cNvSpPr txBox="1"/>
          <p:nvPr/>
        </p:nvSpPr>
        <p:spPr>
          <a:xfrm>
            <a:off x="343944" y="2006844"/>
            <a:ext cx="19857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Transição suave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C42078E-5BB7-D014-6267-4D199DCDA337}"/>
              </a:ext>
            </a:extLst>
          </p:cNvPr>
          <p:cNvSpPr txBox="1"/>
          <p:nvPr/>
        </p:nvSpPr>
        <p:spPr>
          <a:xfrm>
            <a:off x="5014663" y="3682128"/>
            <a:ext cx="79978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Fronteira de decisão</a:t>
            </a:r>
          </a:p>
        </p:txBody>
      </p:sp>
      <p:cxnSp>
        <p:nvCxnSpPr>
          <p:cNvPr id="26" name="Conector: Curvo 25">
            <a:extLst>
              <a:ext uri="{FF2B5EF4-FFF2-40B4-BE49-F238E27FC236}">
                <a16:creationId xmlns:a16="http://schemas.microsoft.com/office/drawing/2014/main" id="{A6DB7626-F455-A040-5E09-CAACB2A4E564}"/>
              </a:ext>
            </a:extLst>
          </p:cNvPr>
          <p:cNvCxnSpPr>
            <a:cxnSpLocks/>
            <a:endCxn id="24" idx="1"/>
          </p:cNvCxnSpPr>
          <p:nvPr/>
        </p:nvCxnSpPr>
        <p:spPr>
          <a:xfrm rot="16200000" flipH="1">
            <a:off x="4601307" y="3484215"/>
            <a:ext cx="637641" cy="18907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52341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1B56D-A8C3-D4ED-E68C-5C692F58C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ABDE3F7-7E8F-5003-373A-62B0BD37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8343" y="1825624"/>
            <a:ext cx="6600460" cy="5032375"/>
          </a:xfrm>
        </p:spPr>
        <p:txBody>
          <a:bodyPr/>
          <a:lstStyle/>
          <a:p>
            <a:r>
              <a:rPr lang="pt-BR" dirty="0"/>
              <a:t>Como discutimos antes, para </a:t>
            </a:r>
            <a:r>
              <a:rPr lang="pt-BR" b="1" i="1" dirty="0">
                <a:solidFill>
                  <a:srgbClr val="00B050"/>
                </a:solidFill>
              </a:rPr>
              <a:t>treinarmos um regressor logístico</a:t>
            </a:r>
            <a:r>
              <a:rPr lang="pt-BR" b="1" i="1" dirty="0"/>
              <a:t> </a:t>
            </a:r>
            <a:r>
              <a:rPr lang="pt-BR" dirty="0"/>
              <a:t>e encontrarmos os </a:t>
            </a:r>
            <a:r>
              <a:rPr lang="pt-BR" b="1" i="1" dirty="0"/>
              <a:t>pesos</a:t>
            </a:r>
            <a:r>
              <a:rPr lang="pt-BR" dirty="0"/>
              <a:t> da </a:t>
            </a:r>
            <a:r>
              <a:rPr lang="pt-BR" b="1" i="1" dirty="0"/>
              <a:t>função discriminante</a:t>
            </a:r>
            <a:r>
              <a:rPr lang="pt-BR" dirty="0"/>
              <a:t>, nós </a:t>
            </a:r>
            <a:r>
              <a:rPr lang="pt-BR" b="1" i="1" dirty="0">
                <a:solidFill>
                  <a:srgbClr val="00B050"/>
                </a:solidFill>
              </a:rPr>
              <a:t>precisamos</a:t>
            </a:r>
            <a:r>
              <a:rPr lang="pt-BR" dirty="0"/>
              <a:t>, assim como fizemos com a </a:t>
            </a:r>
            <a:r>
              <a:rPr lang="pt-BR" b="1" i="1" dirty="0"/>
              <a:t>regressão linear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definir uma função de erro</a:t>
            </a:r>
            <a:r>
              <a:rPr lang="pt-BR" dirty="0"/>
              <a:t>.</a:t>
            </a:r>
          </a:p>
          <a:p>
            <a:r>
              <a:rPr lang="pt-BR" dirty="0"/>
              <a:t>Porém, adotar a função do </a:t>
            </a:r>
            <a:r>
              <a:rPr lang="pt-BR" b="1" i="1" dirty="0"/>
              <a:t>erro quadrático médio </a:t>
            </a:r>
            <a:r>
              <a:rPr lang="pt-BR" dirty="0"/>
              <a:t>como </a:t>
            </a:r>
            <a:r>
              <a:rPr lang="pt-BR" b="1" i="1" dirty="0"/>
              <a:t>função de erro </a:t>
            </a:r>
            <a:r>
              <a:rPr lang="pt-BR" dirty="0"/>
              <a:t>não é uma boa escolha para a </a:t>
            </a:r>
            <a:r>
              <a:rPr lang="pt-BR" b="1" i="1" dirty="0"/>
              <a:t>atualização dos pesos </a:t>
            </a:r>
            <a:r>
              <a:rPr lang="pt-BR" dirty="0"/>
              <a:t>no caso da</a:t>
            </a:r>
            <a:r>
              <a:rPr lang="pt-BR" b="1" i="1" dirty="0"/>
              <a:t> regressão logística</a:t>
            </a:r>
            <a:r>
              <a:rPr lang="pt-BR" dirty="0"/>
              <a:t> e classificadores em geral</a:t>
            </a:r>
            <a:r>
              <a:rPr lang="pt-BR" b="1" i="1" dirty="0"/>
              <a:t> </a:t>
            </a:r>
            <a:r>
              <a:rPr lang="pt-BR" dirty="0"/>
              <a:t>como veremos a seguir.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45F6B8B-1D68-3257-4D30-A8B30FF629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97" y="2667000"/>
            <a:ext cx="5112948" cy="249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04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06EC75-4D21-4D67-B663-BBB1A0602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pt-BR" dirty="0"/>
                  <a:t>                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será</a:t>
                </a:r>
                <a:r>
                  <a:rPr lang="pt-BR" dirty="0"/>
                  <a:t>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uma função 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</a:t>
                </a:r>
                <a:r>
                  <a:rPr lang="pt-BR" b="1" dirty="0">
                    <a:solidFill>
                      <a:srgbClr val="00B050"/>
                    </a:solidFill>
                  </a:rPr>
                  <a:t>vários mínimos locais </a:t>
                </a:r>
                <a:r>
                  <a:rPr lang="pt-BR" dirty="0"/>
                  <a:t>que vão dificultar o aprendizado (e.g., o algoritmo do GD pode ficar preso em um mínimo local).</a:t>
                </a:r>
                <a:endParaRPr lang="pt-BR" i="1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BFE5126-77BD-A65E-0D48-3492430214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46600" y="1825624"/>
                <a:ext cx="7503561" cy="5032375"/>
              </a:xfrm>
              <a:blipFill>
                <a:blip r:embed="rId3"/>
                <a:stretch>
                  <a:fillRect l="-1462" t="-2663" r="-8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115D6186-8BB1-898C-24EC-20F1164C3E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018" y="2005175"/>
            <a:ext cx="3686982" cy="4164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0E2DF9-2743-23C2-DE46-E7AD9A871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para cada exemplo </a:t>
                </a:r>
                <a:r>
                  <a:rPr lang="pt-BR" dirty="0"/>
                  <a:t>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é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valor esperado (i.e., rótulo).</a:t>
                </a:r>
              </a:p>
              <a:p>
                <a:r>
                  <a:rPr lang="pt-BR" dirty="0"/>
                  <a:t>Veremos a seguir uma justificativa para esta escolha.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34F70FE-EECC-0DF5-F655-DE58234088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55885" y="1825624"/>
                <a:ext cx="7531799" cy="5032375"/>
              </a:xfrm>
              <a:blipFill>
                <a:blip r:embed="rId3"/>
                <a:stretch>
                  <a:fillRect l="-1700" t="-1937" r="-1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agem 4">
            <a:extLst>
              <a:ext uri="{FF2B5EF4-FFF2-40B4-BE49-F238E27FC236}">
                <a16:creationId xmlns:a16="http://schemas.microsoft.com/office/drawing/2014/main" id="{AB29F58F-4448-78CD-6BD9-06E43E18AD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656" y="1990946"/>
            <a:ext cx="3425371" cy="418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Anteriormente, nós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função,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Assim 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uma </a:t>
            </a:r>
            <a:r>
              <a:rPr lang="pt-BR" b="1" i="1" dirty="0"/>
              <a:t>função discriminante</a:t>
            </a:r>
            <a:r>
              <a:rPr lang="pt-BR" dirty="0"/>
              <a:t> (i.e., equação apropriada e seus respectivos pesos) que separa as classes da melhor forma possível.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C6C58-2120-4F47-1BAC-334526DF8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A41FEE-FFE7-A8B3-A6BF-64195006E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8311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>
                <a:blip r:embed="rId3"/>
                <a:stretch>
                  <a:fillRect l="-707" t="-3893" r="-87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741149" y="679129"/>
            <a:ext cx="4450851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Unindo-se as duas curvas, obtém-se uma função convexa (veja a figura abaixo).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se aproximar 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97" b="2498"/>
          <a:stretch/>
        </p:blipFill>
        <p:spPr>
          <a:xfrm>
            <a:off x="8619526" y="2466362"/>
            <a:ext cx="2532177" cy="173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088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/>
                  <a:t>em 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e,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se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Portanto, da mesma forma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atualização iterativa </a:t>
                </a:r>
                <a:r>
                  <a:rPr lang="pt-BR" dirty="0"/>
                  <a:t>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idêntico àquele obtido para a </a:t>
                </a:r>
                <a:r>
                  <a:rPr lang="pt-BR" b="1" i="1" dirty="0"/>
                  <a:t>regressão linear </a:t>
                </a:r>
                <a:r>
                  <a:rPr lang="pt-BR" dirty="0"/>
                  <a:t>utilizando a função de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adotada. Vejamos alguns exemplos na sequência.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r="-9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pode ser diretamente estendido para polinômios.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965701"/>
              </a:xfrm>
              <a:blipFill rotWithShape="0">
                <a:blip r:embed="rId2"/>
                <a:stretch>
                  <a:fillRect l="-1095" t="-1963" b="-3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/>
                  <a:t>Agora, de 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mini-batch) para 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Vejam as figuras ao lado.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segunda figura,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 Porém, o modelo ficou mais susceptível a erros de classificação para dados inéditos, 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última figura mostra 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Early-stop) assim 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também podem ser empregadas durante o treinamento quando não conhecemos a melhor ordem para o 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45" name="Retângulo 144"/>
          <p:cNvSpPr/>
          <p:nvPr/>
        </p:nvSpPr>
        <p:spPr>
          <a:xfrm>
            <a:off x="10758477" y="4636587"/>
            <a:ext cx="143352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000" dirty="0">
                <a:solidFill>
                  <a:srgbClr val="000000"/>
                </a:solidFill>
                <a:latin typeface="Calibri-Bold"/>
              </a:rPr>
              <a:t>Compromisso entre flexibilidade </a:t>
            </a:r>
            <a:r>
              <a:rPr lang="pt-BR" sz="1000" dirty="0">
                <a:solidFill>
                  <a:srgbClr val="000000"/>
                </a:solidFill>
                <a:latin typeface="Calibri" panose="020F0502020204030204" pitchFamily="34" charset="0"/>
              </a:rPr>
              <a:t>e </a:t>
            </a:r>
            <a:r>
              <a:rPr lang="pt-BR" sz="1000" dirty="0">
                <a:solidFill>
                  <a:srgbClr val="000000"/>
                </a:solidFill>
                <a:latin typeface="Calibri-Bold"/>
              </a:rPr>
              <a:t>grau de</a:t>
            </a:r>
            <a:br>
              <a:rPr lang="pt-BR" sz="1000" dirty="0">
                <a:solidFill>
                  <a:srgbClr val="000000"/>
                </a:solidFill>
                <a:latin typeface="Calibri-Bold"/>
              </a:rPr>
            </a:br>
            <a:r>
              <a:rPr lang="pt-BR" sz="1000" dirty="0">
                <a:solidFill>
                  <a:srgbClr val="000000"/>
                </a:solidFill>
                <a:latin typeface="Calibri-Bold"/>
              </a:rPr>
              <a:t>generalização.</a:t>
            </a:r>
            <a:endParaRPr lang="pt-BR" sz="1000" dirty="0"/>
          </a:p>
        </p:txBody>
      </p: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/>
          </a:bodyPr>
          <a:lstStyle/>
          <a:p>
            <a:r>
              <a:rPr lang="pt-BR" dirty="0"/>
              <a:t>Vimos que a </a:t>
            </a:r>
            <a:r>
              <a:rPr lang="pt-BR" b="1" i="1" dirty="0">
                <a:solidFill>
                  <a:srgbClr val="00B050"/>
                </a:solidFill>
              </a:rPr>
              <a:t>função de limiar mais simples</a:t>
            </a:r>
            <a:r>
              <a:rPr lang="pt-BR" dirty="0"/>
              <a:t>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</a:t>
            </a:r>
            <a:r>
              <a:rPr lang="pt-BR" b="1" i="1" dirty="0">
                <a:solidFill>
                  <a:srgbClr val="00B050"/>
                </a:solidFill>
              </a:rPr>
              <a:t>problemas</a:t>
            </a:r>
            <a:r>
              <a:rPr lang="pt-BR" dirty="0"/>
              <a:t>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das predições</a:t>
            </a:r>
            <a:r>
              <a:rPr lang="pt-BR" dirty="0"/>
              <a:t>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</a:t>
            </a:r>
            <a:r>
              <a:rPr lang="pt-BR" b="1" i="1" dirty="0">
                <a:solidFill>
                  <a:srgbClr val="00B050"/>
                </a:solidFill>
              </a:rPr>
              <a:t>outra função de limiar</a:t>
            </a:r>
            <a:r>
              <a:rPr lang="pt-BR" dirty="0"/>
              <a:t>, chamada de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com a qual é possível encontrar uma solução eficiente com o </a:t>
            </a:r>
            <a:r>
              <a:rPr lang="pt-BR" b="1" i="1" dirty="0">
                <a:solidFill>
                  <a:srgbClr val="00B050"/>
                </a:solidFill>
              </a:rPr>
              <a:t>gradiente descendente </a:t>
            </a:r>
            <a:r>
              <a:rPr lang="pt-BR" dirty="0"/>
              <a:t>e termos o </a:t>
            </a:r>
            <a:r>
              <a:rPr lang="pt-BR" b="1" i="1" dirty="0">
                <a:solidFill>
                  <a:srgbClr val="00B050"/>
                </a:solidFill>
              </a:rPr>
              <a:t>grau de confiança </a:t>
            </a:r>
            <a:r>
              <a:rPr lang="pt-BR" dirty="0"/>
              <a:t>de uma predição feita pelo modelo.</a:t>
            </a:r>
          </a:p>
        </p:txBody>
      </p:sp>
    </p:spTree>
    <p:extLst>
      <p:ext uri="{BB962C8B-B14F-4D97-AF65-F5344CB8AC3E}">
        <p14:creationId xmlns:p14="http://schemas.microsoft.com/office/powerpoint/2010/main" val="2930067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 é cancelado com um dos elementos gerados a partir do produto envolvido no segundo termo, de 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se torna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encontramos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cada termo da equação acima.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é 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para encontrar o vetor gradiente do segundo termo.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anteriores, 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6284895" y="1407719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7936069" y="1868838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9016069" y="186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7936069" y="2948838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027061" y="2948838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6375621" y="2764173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930572" y="4251169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7236683" y="225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7243567" y="3334951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936069" y="402883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9016069" y="403254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7426411" y="1710483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182799" y="1927234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9757980" y="2146383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73915" y="3673911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389414" y="3738869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0180128" y="3443390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9877238" y="3735492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Agrupar 1">
            <a:extLst>
              <a:ext uri="{FF2B5EF4-FFF2-40B4-BE49-F238E27FC236}">
                <a16:creationId xmlns:a16="http://schemas.microsoft.com/office/drawing/2014/main" id="{1CDFFFFC-8192-7919-7B13-5DC35374BC48}"/>
              </a:ext>
            </a:extLst>
          </p:cNvPr>
          <p:cNvGrpSpPr/>
          <p:nvPr/>
        </p:nvGrpSpPr>
        <p:grpSpPr>
          <a:xfrm>
            <a:off x="807621" y="1554888"/>
            <a:ext cx="4264646" cy="3867900"/>
            <a:chOff x="473795" y="2024060"/>
            <a:chExt cx="4264646" cy="38679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5EBBE8-684D-00AF-53C1-01EFECAF7F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617437" y="2024060"/>
              <a:ext cx="4121004" cy="376494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/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2582792B-3C80-AD73-358C-054A3CBF46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52390" y="3554735"/>
                  <a:ext cx="781363" cy="338554"/>
                </a:xfrm>
                <a:prstGeom prst="rect">
                  <a:avLst/>
                </a:prstGeom>
                <a:blipFill>
                  <a:blip r:embed="rId4"/>
                  <a:stretch>
                    <a:fillRect t="-2344" r="-8929" b="-78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/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19" name="CaixaDeTexto 18">
                  <a:extLst>
                    <a:ext uri="{FF2B5EF4-FFF2-40B4-BE49-F238E27FC236}">
                      <a16:creationId xmlns:a16="http://schemas.microsoft.com/office/drawing/2014/main" id="{8587B273-E9F7-096F-D0CE-D09C64803C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0348" y="5553406"/>
                  <a:ext cx="1266826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Agrupar 60">
            <a:extLst>
              <a:ext uri="{FF2B5EF4-FFF2-40B4-BE49-F238E27FC236}">
                <a16:creationId xmlns:a16="http://schemas.microsoft.com/office/drawing/2014/main" id="{6CEAC2DF-B2DD-68B2-0671-2F3740FD26B3}"/>
              </a:ext>
            </a:extLst>
          </p:cNvPr>
          <p:cNvGrpSpPr/>
          <p:nvPr/>
        </p:nvGrpSpPr>
        <p:grpSpPr>
          <a:xfrm>
            <a:off x="7035798" y="2673307"/>
            <a:ext cx="2807332" cy="3344798"/>
            <a:chOff x="7035798" y="2673307"/>
            <a:chExt cx="2807332" cy="3344798"/>
          </a:xfrm>
        </p:grpSpPr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EA72D705-0EF8-C613-09E0-6BB9931A368C}"/>
                </a:ext>
              </a:extLst>
            </p:cNvPr>
            <p:cNvSpPr txBox="1"/>
            <p:nvPr/>
          </p:nvSpPr>
          <p:spPr>
            <a:xfrm>
              <a:off x="8095932" y="5494885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36" name="Forma Livre: Forma 35">
              <a:extLst>
                <a:ext uri="{FF2B5EF4-FFF2-40B4-BE49-F238E27FC236}">
                  <a16:creationId xmlns:a16="http://schemas.microsoft.com/office/drawing/2014/main" id="{590FFF82-676D-D681-F915-3BF433BA72B9}"/>
                </a:ext>
              </a:extLst>
            </p:cNvPr>
            <p:cNvSpPr/>
            <p:nvPr/>
          </p:nvSpPr>
          <p:spPr>
            <a:xfrm>
              <a:off x="7902576" y="3045814"/>
              <a:ext cx="1231900" cy="2445896"/>
            </a:xfrm>
            <a:custGeom>
              <a:avLst/>
              <a:gdLst>
                <a:gd name="connsiteX0" fmla="*/ 0 w 1231900"/>
                <a:gd name="connsiteY0" fmla="*/ 12700 h 2479930"/>
                <a:gd name="connsiteX1" fmla="*/ 330200 w 1231900"/>
                <a:gd name="connsiteY1" fmla="*/ 1905000 h 2479930"/>
                <a:gd name="connsiteX2" fmla="*/ 711200 w 1231900"/>
                <a:gd name="connsiteY2" fmla="*/ 2362200 h 2479930"/>
                <a:gd name="connsiteX3" fmla="*/ 1231900 w 1231900"/>
                <a:gd name="connsiteY3" fmla="*/ 0 h 24799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31900" h="2479930">
                  <a:moveTo>
                    <a:pt x="0" y="12700"/>
                  </a:moveTo>
                  <a:cubicBezTo>
                    <a:pt x="105833" y="763058"/>
                    <a:pt x="211667" y="1513417"/>
                    <a:pt x="330200" y="1905000"/>
                  </a:cubicBezTo>
                  <a:cubicBezTo>
                    <a:pt x="448733" y="2296583"/>
                    <a:pt x="560917" y="2679700"/>
                    <a:pt x="711200" y="2362200"/>
                  </a:cubicBezTo>
                  <a:cubicBezTo>
                    <a:pt x="861483" y="2044700"/>
                    <a:pt x="1046691" y="1022350"/>
                    <a:pt x="123190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AC9FBB3-9CBE-B1A7-4F17-7FC318B2661B}"/>
                </a:ext>
              </a:extLst>
            </p:cNvPr>
            <p:cNvSpPr txBox="1"/>
            <p:nvPr/>
          </p:nvSpPr>
          <p:spPr>
            <a:xfrm>
              <a:off x="7035798" y="2673307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convexa</a:t>
              </a:r>
            </a:p>
          </p:txBody>
        </p: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E99A0D4F-D3DE-4542-9DC1-713CD9CD66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02576" y="333375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40" name="Conector de Seta Reta 39">
              <a:extLst>
                <a:ext uri="{FF2B5EF4-FFF2-40B4-BE49-F238E27FC236}">
                  <a16:creationId xmlns:a16="http://schemas.microsoft.com/office/drawing/2014/main" id="{268DC808-05EA-47C5-59A3-5BE582AEE40C}"/>
                </a:ext>
              </a:extLst>
            </p:cNvPr>
            <p:cNvCxnSpPr>
              <a:cxnSpLocks/>
              <a:stCxn id="38" idx="5"/>
            </p:cNvCxnSpPr>
            <p:nvPr/>
          </p:nvCxnSpPr>
          <p:spPr>
            <a:xfrm>
              <a:off x="7994760" y="3425934"/>
              <a:ext cx="966360" cy="5517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ector de Seta Reta 42">
              <a:extLst>
                <a:ext uri="{FF2B5EF4-FFF2-40B4-BE49-F238E27FC236}">
                  <a16:creationId xmlns:a16="http://schemas.microsoft.com/office/drawing/2014/main" id="{54B06C74-6A21-4148-7BF2-2C1D825414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095932" y="3977640"/>
              <a:ext cx="865188" cy="3451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onector de Seta Reta 45">
              <a:extLst>
                <a:ext uri="{FF2B5EF4-FFF2-40B4-BE49-F238E27FC236}">
                  <a16:creationId xmlns:a16="http://schemas.microsoft.com/office/drawing/2014/main" id="{5F4704E7-C159-A4FC-6960-FB9661291A3A}"/>
                </a:ext>
              </a:extLst>
            </p:cNvPr>
            <p:cNvCxnSpPr/>
            <p:nvPr/>
          </p:nvCxnSpPr>
          <p:spPr>
            <a:xfrm>
              <a:off x="8095932" y="4322762"/>
              <a:ext cx="698024" cy="3802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onector de Seta Reta 47">
              <a:extLst>
                <a:ext uri="{FF2B5EF4-FFF2-40B4-BE49-F238E27FC236}">
                  <a16:creationId xmlns:a16="http://schemas.microsoft.com/office/drawing/2014/main" id="{15175306-3E90-44C5-192A-D58AF95893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1038" y="4702969"/>
              <a:ext cx="492918" cy="4071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Conector de Seta Reta 50">
              <a:extLst>
                <a:ext uri="{FF2B5EF4-FFF2-40B4-BE49-F238E27FC236}">
                  <a16:creationId xmlns:a16="http://schemas.microsoft.com/office/drawing/2014/main" id="{74EFD59A-8088-3819-D8BF-E1FB71EC3534}"/>
                </a:ext>
              </a:extLst>
            </p:cNvPr>
            <p:cNvCxnSpPr>
              <a:cxnSpLocks/>
              <a:endCxn id="36" idx="2"/>
            </p:cNvCxnSpPr>
            <p:nvPr/>
          </p:nvCxnSpPr>
          <p:spPr>
            <a:xfrm>
              <a:off x="8301038" y="5110163"/>
              <a:ext cx="312738" cy="2654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ector de Seta Reta 53">
              <a:extLst>
                <a:ext uri="{FF2B5EF4-FFF2-40B4-BE49-F238E27FC236}">
                  <a16:creationId xmlns:a16="http://schemas.microsoft.com/office/drawing/2014/main" id="{368CEE90-AF05-B68A-9AF1-E561244441D9}"/>
                </a:ext>
              </a:extLst>
            </p:cNvPr>
            <p:cNvCxnSpPr>
              <a:stCxn id="36" idx="2"/>
            </p:cNvCxnSpPr>
            <p:nvPr/>
          </p:nvCxnSpPr>
          <p:spPr>
            <a:xfrm flipH="1">
              <a:off x="8500743" y="5375596"/>
              <a:ext cx="113033" cy="1002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9BD6F2B2-EF59-EDF9-5760-B302D8261D6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46743" y="5421835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6" name="CaixaDeTexto 55">
              <a:extLst>
                <a:ext uri="{FF2B5EF4-FFF2-40B4-BE49-F238E27FC236}">
                  <a16:creationId xmlns:a16="http://schemas.microsoft.com/office/drawing/2014/main" id="{14639DB3-164D-627C-10FA-733E09CE5815}"/>
                </a:ext>
              </a:extLst>
            </p:cNvPr>
            <p:cNvSpPr txBox="1"/>
            <p:nvPr/>
          </p:nvSpPr>
          <p:spPr>
            <a:xfrm>
              <a:off x="7784781" y="3121067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cxnSp>
          <p:nvCxnSpPr>
            <p:cNvPr id="57" name="Conector de Seta Reta 56">
              <a:extLst>
                <a:ext uri="{FF2B5EF4-FFF2-40B4-BE49-F238E27FC236}">
                  <a16:creationId xmlns:a16="http://schemas.microsoft.com/office/drawing/2014/main" id="{94925ACA-115F-DE91-11EB-4AD2666E8A40}"/>
                </a:ext>
              </a:extLst>
            </p:cNvPr>
            <p:cNvCxnSpPr/>
            <p:nvPr/>
          </p:nvCxnSpPr>
          <p:spPr>
            <a:xfrm>
              <a:off x="7384891" y="3355232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6802C94E-EB66-25FA-0BC0-E6FFF8B88DAF}"/>
                </a:ext>
              </a:extLst>
            </p:cNvPr>
            <p:cNvSpPr txBox="1"/>
            <p:nvPr/>
          </p:nvSpPr>
          <p:spPr>
            <a:xfrm>
              <a:off x="7356316" y="5031632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9FD7C786-F446-482E-E3DD-BAAEF25E5EB3}"/>
              </a:ext>
            </a:extLst>
          </p:cNvPr>
          <p:cNvGrpSpPr/>
          <p:nvPr/>
        </p:nvGrpSpPr>
        <p:grpSpPr>
          <a:xfrm>
            <a:off x="2847975" y="2490528"/>
            <a:ext cx="3066413" cy="3445623"/>
            <a:chOff x="2847975" y="2490528"/>
            <a:chExt cx="3066413" cy="3445623"/>
          </a:xfrm>
        </p:grpSpPr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F50B53DF-4C4E-4C85-8BAE-C98DF42162DA}"/>
                </a:ext>
              </a:extLst>
            </p:cNvPr>
            <p:cNvSpPr/>
            <p:nvPr/>
          </p:nvSpPr>
          <p:spPr>
            <a:xfrm>
              <a:off x="3352800" y="2951604"/>
              <a:ext cx="2238375" cy="2445896"/>
            </a:xfrm>
            <a:custGeom>
              <a:avLst/>
              <a:gdLst>
                <a:gd name="connsiteX0" fmla="*/ 0 w 2238375"/>
                <a:gd name="connsiteY0" fmla="*/ 0 h 2445896"/>
                <a:gd name="connsiteX1" fmla="*/ 180975 w 2238375"/>
                <a:gd name="connsiteY1" fmla="*/ 1390650 h 2445896"/>
                <a:gd name="connsiteX2" fmla="*/ 561975 w 2238375"/>
                <a:gd name="connsiteY2" fmla="*/ 76200 h 2445896"/>
                <a:gd name="connsiteX3" fmla="*/ 990600 w 2238375"/>
                <a:gd name="connsiteY3" fmla="*/ 2428875 h 2445896"/>
                <a:gd name="connsiteX4" fmla="*/ 1381125 w 2238375"/>
                <a:gd name="connsiteY4" fmla="*/ 1085850 h 2445896"/>
                <a:gd name="connsiteX5" fmla="*/ 1600200 w 2238375"/>
                <a:gd name="connsiteY5" fmla="*/ 114300 h 2445896"/>
                <a:gd name="connsiteX6" fmla="*/ 1866900 w 2238375"/>
                <a:gd name="connsiteY6" fmla="*/ 828675 h 2445896"/>
                <a:gd name="connsiteX7" fmla="*/ 2238375 w 2238375"/>
                <a:gd name="connsiteY7" fmla="*/ 247650 h 2445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38375" h="2445896">
                  <a:moveTo>
                    <a:pt x="0" y="0"/>
                  </a:moveTo>
                  <a:cubicBezTo>
                    <a:pt x="43656" y="688975"/>
                    <a:pt x="87313" y="1377950"/>
                    <a:pt x="180975" y="1390650"/>
                  </a:cubicBezTo>
                  <a:cubicBezTo>
                    <a:pt x="274637" y="1403350"/>
                    <a:pt x="427038" y="-96837"/>
                    <a:pt x="561975" y="76200"/>
                  </a:cubicBezTo>
                  <a:cubicBezTo>
                    <a:pt x="696912" y="249237"/>
                    <a:pt x="854075" y="2260600"/>
                    <a:pt x="990600" y="2428875"/>
                  </a:cubicBezTo>
                  <a:cubicBezTo>
                    <a:pt x="1127125" y="2597150"/>
                    <a:pt x="1279525" y="1471612"/>
                    <a:pt x="1381125" y="1085850"/>
                  </a:cubicBezTo>
                  <a:cubicBezTo>
                    <a:pt x="1482725" y="700088"/>
                    <a:pt x="1519238" y="157162"/>
                    <a:pt x="1600200" y="114300"/>
                  </a:cubicBezTo>
                  <a:cubicBezTo>
                    <a:pt x="1681162" y="71438"/>
                    <a:pt x="1760538" y="806450"/>
                    <a:pt x="1866900" y="828675"/>
                  </a:cubicBezTo>
                  <a:cubicBezTo>
                    <a:pt x="1973263" y="850900"/>
                    <a:pt x="2105819" y="549275"/>
                    <a:pt x="2238375" y="24765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13" name="Conector de Seta Reta 12">
              <a:extLst>
                <a:ext uri="{FF2B5EF4-FFF2-40B4-BE49-F238E27FC236}">
                  <a16:creationId xmlns:a16="http://schemas.microsoft.com/office/drawing/2014/main" id="{3110A252-5626-CF16-70EC-599A5D7930AA}"/>
                </a:ext>
              </a:extLst>
            </p:cNvPr>
            <p:cNvCxnSpPr/>
            <p:nvPr/>
          </p:nvCxnSpPr>
          <p:spPr>
            <a:xfrm>
              <a:off x="2876550" y="3248025"/>
              <a:ext cx="0" cy="214947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19B38D1F-C032-C6E3-3F1A-254B72F09363}"/>
                </a:ext>
              </a:extLst>
            </p:cNvPr>
            <p:cNvSpPr txBox="1"/>
            <p:nvPr/>
          </p:nvSpPr>
          <p:spPr>
            <a:xfrm>
              <a:off x="2847975" y="4924425"/>
              <a:ext cx="5905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Erro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A48B195D-3235-843C-F6C1-5B05456E9673}"/>
                </a:ext>
              </a:extLst>
            </p:cNvPr>
            <p:cNvSpPr txBox="1"/>
            <p:nvPr/>
          </p:nvSpPr>
          <p:spPr>
            <a:xfrm>
              <a:off x="3143250" y="432276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ECC6E25F-D6BE-42F1-A04F-F11D5EE26B2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75011" y="4268762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9C45849C-28CE-A26B-8688-8B82CEE63DDA}"/>
                </a:ext>
              </a:extLst>
            </p:cNvPr>
            <p:cNvSpPr txBox="1"/>
            <p:nvPr/>
          </p:nvSpPr>
          <p:spPr>
            <a:xfrm>
              <a:off x="4864734" y="3853542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47D6D01-88F2-02AB-7D57-46450311E923}"/>
                </a:ext>
              </a:extLst>
            </p:cNvPr>
            <p:cNvSpPr txBox="1"/>
            <p:nvPr/>
          </p:nvSpPr>
          <p:spPr>
            <a:xfrm>
              <a:off x="3068321" y="2490528"/>
              <a:ext cx="28073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Função não-convexa</a:t>
              </a:r>
            </a:p>
          </p:txBody>
        </p:sp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4468B11C-AD95-31BE-84A6-2C5E405212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57322" y="3067470"/>
              <a:ext cx="108000" cy="108000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cxnSp>
          <p:nvCxnSpPr>
            <p:cNvPr id="24" name="Conector de Seta Reta 23">
              <a:extLst>
                <a:ext uri="{FF2B5EF4-FFF2-40B4-BE49-F238E27FC236}">
                  <a16:creationId xmlns:a16="http://schemas.microsoft.com/office/drawing/2014/main" id="{A4A070D0-9E61-C019-24E6-2177E7BA5DA1}"/>
                </a:ext>
              </a:extLst>
            </p:cNvPr>
            <p:cNvCxnSpPr>
              <a:stCxn id="22" idx="6"/>
            </p:cNvCxnSpPr>
            <p:nvPr/>
          </p:nvCxnSpPr>
          <p:spPr>
            <a:xfrm>
              <a:off x="5065322" y="3121470"/>
              <a:ext cx="465528" cy="212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Conector de Seta Reta 33">
              <a:extLst>
                <a:ext uri="{FF2B5EF4-FFF2-40B4-BE49-F238E27FC236}">
                  <a16:creationId xmlns:a16="http://schemas.microsoft.com/office/drawing/2014/main" id="{015CC9DE-4883-B304-6D06-0B1612F8A32D}"/>
                </a:ext>
              </a:extLst>
            </p:cNvPr>
            <p:cNvCxnSpPr>
              <a:endCxn id="11" idx="6"/>
            </p:cNvCxnSpPr>
            <p:nvPr/>
          </p:nvCxnSpPr>
          <p:spPr>
            <a:xfrm flipH="1">
              <a:off x="5219700" y="3631746"/>
              <a:ext cx="154781" cy="1485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onector de Seta Reta 27">
              <a:extLst>
                <a:ext uri="{FF2B5EF4-FFF2-40B4-BE49-F238E27FC236}">
                  <a16:creationId xmlns:a16="http://schemas.microsoft.com/office/drawing/2014/main" id="{C604F759-E9F0-FD37-8241-90A347156F15}"/>
                </a:ext>
              </a:extLst>
            </p:cNvPr>
            <p:cNvCxnSpPr/>
            <p:nvPr/>
          </p:nvCxnSpPr>
          <p:spPr>
            <a:xfrm flipH="1">
              <a:off x="5118100" y="3333750"/>
              <a:ext cx="412750" cy="1968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>
              <a:extLst>
                <a:ext uri="{FF2B5EF4-FFF2-40B4-BE49-F238E27FC236}">
                  <a16:creationId xmlns:a16="http://schemas.microsoft.com/office/drawing/2014/main" id="{6E17B7D1-6C0D-395B-4209-354CCFD369BF}"/>
                </a:ext>
              </a:extLst>
            </p:cNvPr>
            <p:cNvCxnSpPr>
              <a:cxnSpLocks/>
            </p:cNvCxnSpPr>
            <p:nvPr/>
          </p:nvCxnSpPr>
          <p:spPr>
            <a:xfrm>
              <a:off x="5118100" y="3530600"/>
              <a:ext cx="256381" cy="1011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D11EC075-B561-04E9-D79A-021ECD68D8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5836" y="3712201"/>
              <a:ext cx="108000" cy="1080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5" name="CaixaDeTexto 34">
              <a:extLst>
                <a:ext uri="{FF2B5EF4-FFF2-40B4-BE49-F238E27FC236}">
                  <a16:creationId xmlns:a16="http://schemas.microsoft.com/office/drawing/2014/main" id="{0DCEEA60-A93D-F00F-E769-1B2D8B95C7F2}"/>
                </a:ext>
              </a:extLst>
            </p:cNvPr>
            <p:cNvSpPr txBox="1"/>
            <p:nvPr/>
          </p:nvSpPr>
          <p:spPr>
            <a:xfrm>
              <a:off x="4797423" y="2867249"/>
              <a:ext cx="1116965" cy="2539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050" dirty="0"/>
                <a:t>Ponto inicial</a:t>
              </a:r>
            </a:p>
          </p:txBody>
        </p:sp>
        <p:sp>
          <p:nvSpPr>
            <p:cNvPr id="59" name="CaixaDeTexto 58">
              <a:extLst>
                <a:ext uri="{FF2B5EF4-FFF2-40B4-BE49-F238E27FC236}">
                  <a16:creationId xmlns:a16="http://schemas.microsoft.com/office/drawing/2014/main" id="{6440C131-E34D-0D14-1FAD-DA7EA59843C4}"/>
                </a:ext>
              </a:extLst>
            </p:cNvPr>
            <p:cNvSpPr txBox="1"/>
            <p:nvPr/>
          </p:nvSpPr>
          <p:spPr>
            <a:xfrm>
              <a:off x="3968352" y="5412931"/>
              <a:ext cx="7905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</a:p>
          </p:txBody>
        </p:sp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72C876E0-617F-E784-133E-C4A36B7003E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9163" y="5339881"/>
              <a:ext cx="108000" cy="108000"/>
            </a:xfrm>
            <a:prstGeom prst="ellips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27097020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Agrupar 17">
            <a:extLst>
              <a:ext uri="{FF2B5EF4-FFF2-40B4-BE49-F238E27FC236}">
                <a16:creationId xmlns:a16="http://schemas.microsoft.com/office/drawing/2014/main" id="{DE488369-EF19-AF97-4E17-223811263C1D}"/>
              </a:ext>
            </a:extLst>
          </p:cNvPr>
          <p:cNvGrpSpPr/>
          <p:nvPr/>
        </p:nvGrpSpPr>
        <p:grpSpPr>
          <a:xfrm>
            <a:off x="2346234" y="2318922"/>
            <a:ext cx="5693524" cy="2737494"/>
            <a:chOff x="2346234" y="2318922"/>
            <a:chExt cx="5693524" cy="2737494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B640DC1-DCCB-99CE-3E59-771E8A71C833}"/>
                </a:ext>
              </a:extLst>
            </p:cNvPr>
            <p:cNvSpPr/>
            <p:nvPr/>
          </p:nvSpPr>
          <p:spPr>
            <a:xfrm>
              <a:off x="3270814" y="3267930"/>
              <a:ext cx="2011680" cy="12627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Modelo de ML</a:t>
              </a:r>
            </a:p>
            <a:p>
              <a:pPr algn="ctr"/>
              <a:r>
                <a:rPr lang="pt-BR" dirty="0">
                  <a:solidFill>
                    <a:schemeClr val="tx1"/>
                  </a:solidFill>
                </a:rPr>
                <a:t>(Classificador)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Seta para a direita 5">
              <a:extLst>
                <a:ext uri="{FF2B5EF4-FFF2-40B4-BE49-F238E27FC236}">
                  <a16:creationId xmlns:a16="http://schemas.microsoft.com/office/drawing/2014/main" id="{398E6E68-724F-5BE1-3FA9-091D5FB4A763}"/>
                </a:ext>
              </a:extLst>
            </p:cNvPr>
            <p:cNvSpPr/>
            <p:nvPr/>
          </p:nvSpPr>
          <p:spPr>
            <a:xfrm>
              <a:off x="2870220" y="3699004"/>
              <a:ext cx="400594" cy="400594"/>
            </a:xfrm>
            <a:prstGeom prst="rightArrow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/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Retângulo 5">
                  <a:extLst>
                    <a:ext uri="{FF2B5EF4-FFF2-40B4-BE49-F238E27FC236}">
                      <a16:creationId xmlns:a16="http://schemas.microsoft.com/office/drawing/2014/main" id="{41C5A256-595F-AFD4-A935-D2A97C56BA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234" y="3637691"/>
                  <a:ext cx="473206" cy="52322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/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Retângulo 6">
                  <a:extLst>
                    <a:ext uri="{FF2B5EF4-FFF2-40B4-BE49-F238E27FC236}">
                      <a16:creationId xmlns:a16="http://schemas.microsoft.com/office/drawing/2014/main" id="{71CF5D8B-46C6-92AE-3002-AC862F80F2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1272" y="3791050"/>
                  <a:ext cx="1111651" cy="5618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/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800" b="0" i="1" smtClean="0">
                                <a:latin typeface="Cambria Math" panose="02040503050406030204" pitchFamily="18" charset="0"/>
                              </a:rPr>
                              <m:t>𝑒𝑠𝑝𝑒𝑟𝑎𝑑𝑜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8" name="Retângulo 7">
                  <a:extLst>
                    <a:ext uri="{FF2B5EF4-FFF2-40B4-BE49-F238E27FC236}">
                      <a16:creationId xmlns:a16="http://schemas.microsoft.com/office/drawing/2014/main" id="{016E1322-6FEE-937B-4FF1-EF9D725EA7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3088" y="2741368"/>
                  <a:ext cx="1678793" cy="55643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760BFAE9-F85F-851A-B468-D1E93E418B85}"/>
                </a:ext>
              </a:extLst>
            </p:cNvPr>
            <p:cNvSpPr/>
            <p:nvPr/>
          </p:nvSpPr>
          <p:spPr>
            <a:xfrm>
              <a:off x="6293221" y="3659364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Menos 15">
              <a:extLst>
                <a:ext uri="{FF2B5EF4-FFF2-40B4-BE49-F238E27FC236}">
                  <a16:creationId xmlns:a16="http://schemas.microsoft.com/office/drawing/2014/main" id="{C1C8DA0D-D1D3-9C44-24D6-E78BD02C46F6}"/>
                </a:ext>
              </a:extLst>
            </p:cNvPr>
            <p:cNvSpPr/>
            <p:nvPr/>
          </p:nvSpPr>
          <p:spPr>
            <a:xfrm>
              <a:off x="6362923" y="3755294"/>
              <a:ext cx="328311" cy="276139"/>
            </a:xfrm>
            <a:prstGeom prst="mathMinus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/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800" b="0" i="1" smtClean="0">
                            <a:latin typeface="Cambria Math" panose="02040503050406030204" pitchFamily="18" charset="0"/>
                          </a:rPr>
                          <m:t>𝑒𝑟𝑟𝑜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Retângulo 10">
                  <a:extLst>
                    <a:ext uri="{FF2B5EF4-FFF2-40B4-BE49-F238E27FC236}">
                      <a16:creationId xmlns:a16="http://schemas.microsoft.com/office/drawing/2014/main" id="{582A56EA-DFC0-4636-952F-009E32718C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719" y="3588482"/>
                  <a:ext cx="986039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Conector de seta reta 19">
              <a:extLst>
                <a:ext uri="{FF2B5EF4-FFF2-40B4-BE49-F238E27FC236}">
                  <a16:creationId xmlns:a16="http://schemas.microsoft.com/office/drawing/2014/main" id="{93B7DFD1-5FDB-2587-24E3-5F9E0162D492}"/>
                </a:ext>
              </a:extLst>
            </p:cNvPr>
            <p:cNvCxnSpPr>
              <a:stCxn id="4" idx="3"/>
              <a:endCxn id="9" idx="2"/>
            </p:cNvCxnSpPr>
            <p:nvPr/>
          </p:nvCxnSpPr>
          <p:spPr>
            <a:xfrm flipV="1">
              <a:off x="5282494" y="3893364"/>
              <a:ext cx="1010727" cy="59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ector de seta reta 21">
              <a:extLst>
                <a:ext uri="{FF2B5EF4-FFF2-40B4-BE49-F238E27FC236}">
                  <a16:creationId xmlns:a16="http://schemas.microsoft.com/office/drawing/2014/main" id="{3D11B567-84E7-184B-36AE-259EC8626055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6522485" y="3297802"/>
              <a:ext cx="4736" cy="361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26">
              <a:extLst>
                <a:ext uri="{FF2B5EF4-FFF2-40B4-BE49-F238E27FC236}">
                  <a16:creationId xmlns:a16="http://schemas.microsoft.com/office/drawing/2014/main" id="{E3839A91-81B0-72AE-34E5-7024208DBA98}"/>
                </a:ext>
              </a:extLst>
            </p:cNvPr>
            <p:cNvCxnSpPr/>
            <p:nvPr/>
          </p:nvCxnSpPr>
          <p:spPr>
            <a:xfrm flipV="1">
              <a:off x="6783119" y="3893364"/>
              <a:ext cx="360000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angulado 33">
              <a:extLst>
                <a:ext uri="{FF2B5EF4-FFF2-40B4-BE49-F238E27FC236}">
                  <a16:creationId xmlns:a16="http://schemas.microsoft.com/office/drawing/2014/main" id="{48A6F896-3C33-7CDE-B70E-F3D62AFEFBB1}"/>
                </a:ext>
              </a:extLst>
            </p:cNvPr>
            <p:cNvCxnSpPr>
              <a:stCxn id="11" idx="2"/>
            </p:cNvCxnSpPr>
            <p:nvPr/>
          </p:nvCxnSpPr>
          <p:spPr>
            <a:xfrm rot="5400000">
              <a:off x="5121830" y="2631507"/>
              <a:ext cx="944715" cy="3905104"/>
            </a:xfrm>
            <a:prstGeom prst="bentConnector2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ector de seta reta 35">
              <a:extLst>
                <a:ext uri="{FF2B5EF4-FFF2-40B4-BE49-F238E27FC236}">
                  <a16:creationId xmlns:a16="http://schemas.microsoft.com/office/drawing/2014/main" id="{70A3AF85-7599-B974-D767-012AFE57CECE}"/>
                </a:ext>
              </a:extLst>
            </p:cNvPr>
            <p:cNvCxnSpPr/>
            <p:nvPr/>
          </p:nvCxnSpPr>
          <p:spPr>
            <a:xfrm flipV="1">
              <a:off x="3630040" y="2659653"/>
              <a:ext cx="1478069" cy="239345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tângulo 16">
              <a:extLst>
                <a:ext uri="{FF2B5EF4-FFF2-40B4-BE49-F238E27FC236}">
                  <a16:creationId xmlns:a16="http://schemas.microsoft.com/office/drawing/2014/main" id="{F8D87169-5EA8-88FE-EE40-3345C2819C33}"/>
                </a:ext>
              </a:extLst>
            </p:cNvPr>
            <p:cNvSpPr/>
            <p:nvPr/>
          </p:nvSpPr>
          <p:spPr>
            <a:xfrm>
              <a:off x="4369074" y="2318922"/>
              <a:ext cx="1510222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2000"/>
                <a:t>Treinamento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3368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descontínua</a:t>
                </a:r>
                <a:r>
                  <a:rPr lang="pt-BR" dirty="0"/>
                  <a:t>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derivada igual a zero </a:t>
                </a:r>
                <a:r>
                  <a:rPr lang="pt-BR" dirty="0"/>
                  <a:t>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com limiar de decisão rígido </a:t>
                </a:r>
                <a:r>
                  <a:rPr lang="pt-BR" dirty="0"/>
                  <a:t>sempre faz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predições completamente confiantes </a:t>
                </a:r>
                <a:r>
                  <a:rPr lang="pt-BR" dirty="0"/>
                  <a:t>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787857"/>
                <a:ext cx="6743699" cy="5070144"/>
              </a:xfrm>
              <a:blipFill>
                <a:blip r:embed="rId3"/>
                <a:stretch>
                  <a:fillRect l="-1627" t="-1923" r="-23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87D489-1032-BBD5-8018-C0999F6EE9C2}"/>
              </a:ext>
            </a:extLst>
          </p:cNvPr>
          <p:cNvGrpSpPr/>
          <p:nvPr/>
        </p:nvGrpSpPr>
        <p:grpSpPr>
          <a:xfrm>
            <a:off x="1162048" y="1542192"/>
            <a:ext cx="3354287" cy="5215059"/>
            <a:chOff x="453276" y="1631131"/>
            <a:chExt cx="3354287" cy="5215059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F63FC886-AF7C-FAFF-C425-68FE99B9DB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BEDDF754-22A1-EB62-DC81-6D75D7D5FC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6837F956-D51D-3805-BF57-C69F03EDADB5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9D2C5226-810E-3095-B9D7-A9B474A07EB7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8BB998B-A806-1B0E-0CCE-A1D71AC16513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" name="Conector de Seta Reta 9">
              <a:extLst>
                <a:ext uri="{FF2B5EF4-FFF2-40B4-BE49-F238E27FC236}">
                  <a16:creationId xmlns:a16="http://schemas.microsoft.com/office/drawing/2014/main" id="{0428A58D-789E-338F-415A-5C749BC44739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3525" y="1787857"/>
            <a:ext cx="6648450" cy="5070144"/>
          </a:xfrm>
        </p:spPr>
        <p:txBody>
          <a:bodyPr>
            <a:normAutofit/>
          </a:bodyPr>
          <a:lstStyle/>
          <a:p>
            <a:r>
              <a:rPr lang="pt-BR" dirty="0"/>
              <a:t>Em muitas situações, nós precisamos de </a:t>
            </a:r>
            <a:r>
              <a:rPr lang="pt-BR" b="1" i="1" dirty="0">
                <a:solidFill>
                  <a:srgbClr val="00B050"/>
                </a:solidFill>
              </a:rPr>
              <a:t>valores mais graduados</a:t>
            </a:r>
            <a:r>
              <a:rPr lang="pt-BR" dirty="0"/>
              <a:t>, que </a:t>
            </a:r>
            <a:r>
              <a:rPr lang="pt-BR" b="1" i="1" dirty="0">
                <a:solidFill>
                  <a:srgbClr val="00B050"/>
                </a:solidFill>
              </a:rPr>
              <a:t>indiquem incertezas</a:t>
            </a:r>
            <a:r>
              <a:rPr lang="pt-BR" dirty="0"/>
              <a:t> quanto à predição.</a:t>
            </a:r>
          </a:p>
          <a:p>
            <a:r>
              <a:rPr lang="pt-BR" dirty="0"/>
              <a:t>Todos esses problemas são resolvidos com a </a:t>
            </a:r>
            <a:r>
              <a:rPr lang="pt-BR" b="1" i="1" dirty="0">
                <a:solidFill>
                  <a:srgbClr val="00B050"/>
                </a:solidFill>
              </a:rPr>
              <a:t>suavização</a:t>
            </a:r>
            <a:r>
              <a:rPr lang="pt-BR" dirty="0"/>
              <a:t> da </a:t>
            </a:r>
            <a:r>
              <a:rPr lang="pt-BR" b="1" i="1" dirty="0"/>
              <a:t>função de limiar rígido</a:t>
            </a:r>
            <a:r>
              <a:rPr lang="pt-BR" dirty="0"/>
              <a:t> através de sua aproximação por uma função que seja </a:t>
            </a:r>
            <a:r>
              <a:rPr lang="pt-BR" b="1" i="1" dirty="0">
                <a:solidFill>
                  <a:srgbClr val="00B050"/>
                </a:solidFill>
              </a:rPr>
              <a:t>contínua</a:t>
            </a:r>
            <a:r>
              <a:rPr lang="pt-BR" dirty="0"/>
              <a:t>, </a:t>
            </a:r>
            <a:r>
              <a:rPr lang="pt-BR" b="1" i="1" dirty="0">
                <a:solidFill>
                  <a:srgbClr val="00B050"/>
                </a:solidFill>
              </a:rPr>
              <a:t>diferenciável</a:t>
            </a:r>
            <a:r>
              <a:rPr lang="pt-BR" dirty="0"/>
              <a:t> e </a:t>
            </a:r>
            <a:r>
              <a:rPr lang="pt-BR" b="1" i="1" dirty="0">
                <a:solidFill>
                  <a:srgbClr val="00B050"/>
                </a:solidFill>
              </a:rPr>
              <a:t>assuma valores reais dentro do intervalo de 0 a 1</a:t>
            </a:r>
            <a:r>
              <a:rPr lang="pt-BR" dirty="0"/>
              <a:t>.</a:t>
            </a:r>
          </a:p>
          <a:p>
            <a:r>
              <a:rPr lang="pt-BR" dirty="0"/>
              <a:t>Uma função que apresenta essas características é a </a:t>
            </a:r>
            <a:r>
              <a:rPr lang="pt-BR" b="1" i="1" dirty="0">
                <a:solidFill>
                  <a:srgbClr val="00B050"/>
                </a:solidFill>
              </a:rPr>
              <a:t>função logística</a:t>
            </a:r>
            <a:r>
              <a:rPr lang="pt-BR" dirty="0"/>
              <a:t>, ou </a:t>
            </a:r>
            <a:r>
              <a:rPr lang="pt-BR" b="1" i="1" dirty="0">
                <a:solidFill>
                  <a:srgbClr val="00B050"/>
                </a:solidFill>
              </a:rPr>
              <a:t>sigmoide</a:t>
            </a:r>
            <a:r>
              <a:rPr lang="pt-BR" dirty="0"/>
              <a:t>.</a:t>
            </a:r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7111EDA-EAFA-CA5F-4ED2-A39A480B9E4B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15C7042-261D-AB8B-4466-65E05D03FE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" name="CaixaDeTexto 4">
                  <a:extLst>
                    <a:ext uri="{FF2B5EF4-FFF2-40B4-BE49-F238E27FC236}">
                      <a16:creationId xmlns:a16="http://schemas.microsoft.com/office/drawing/2014/main" id="{B4EEAF36-9D2D-A150-C6EB-558ABC4725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602D3346-13D2-7A67-8DDB-6CD34002C8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390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3584-3923-0089-84F4-6B545899B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</p:spPr>
            <p:txBody>
              <a:bodyPr>
                <a:normAutofit lnSpcReduction="1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 </a:t>
                </a:r>
              </a:p>
              <a:p>
                <a:pPr algn="just"/>
                <a:r>
                  <a:rPr lang="pt-BR" sz="2800" dirty="0"/>
                  <a:t>A função realiza um mapeamento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  <a:endParaRPr lang="pt-BR" dirty="0"/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temos a seguinte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Lembrando apenas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assumir o formato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,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E3A3288-915D-7D67-5C64-83C7FACAEB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95900" y="1825624"/>
                <a:ext cx="6743699" cy="5032375"/>
              </a:xfrm>
              <a:blipFill>
                <a:blip r:embed="rId3"/>
                <a:stretch>
                  <a:fillRect l="-1627" t="-2663" r="-1808" b="-84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34AEE6EF-5ED3-AE55-0A96-F31E1F8942A9}"/>
              </a:ext>
            </a:extLst>
          </p:cNvPr>
          <p:cNvGrpSpPr/>
          <p:nvPr/>
        </p:nvGrpSpPr>
        <p:grpSpPr>
          <a:xfrm>
            <a:off x="838200" y="2427506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39A0050F-ACE5-1773-16B4-B1D2978551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E80BCF16-47E2-3C13-A194-91D08FD076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05432B56-34AE-D827-7DB3-E117552BAA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8860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será um número real entre 0 e 1.</a:t>
                </a:r>
              </a:p>
              <a:p>
                <a:r>
                  <a:rPr lang="pt-BR" dirty="0"/>
                  <a:t>Esse valor pode ser interpretado como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de um dado exemplo de entrada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 à classe positiva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 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 da classe negativa</a:t>
                </a:r>
                <a:r>
                  <a:rPr lang="pt-BR" b="1" i="1" dirty="0"/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é obtida através do complemento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10201" y="1825624"/>
                <a:ext cx="6638924" cy="5032375"/>
              </a:xfrm>
              <a:blipFill>
                <a:blip r:embed="rId3"/>
                <a:stretch>
                  <a:fillRect l="-1653" t="-1937" r="-9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8A58ED0E-A13A-8658-E325-826B73F5A7BF}"/>
              </a:ext>
            </a:extLst>
          </p:cNvPr>
          <p:cNvGrpSpPr/>
          <p:nvPr/>
        </p:nvGrpSpPr>
        <p:grpSpPr>
          <a:xfrm>
            <a:off x="941484" y="2236587"/>
            <a:ext cx="3668616" cy="3333897"/>
            <a:chOff x="941484" y="2236587"/>
            <a:chExt cx="3668616" cy="3333897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4D65E5CB-D6D8-B927-D766-DF307160A2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379" t="6664" r="8832"/>
            <a:stretch/>
          </p:blipFill>
          <p:spPr>
            <a:xfrm>
              <a:off x="1066798" y="2236587"/>
              <a:ext cx="3543302" cy="3237159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/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CaixaDeTexto 5">
                  <a:extLst>
                    <a:ext uri="{FF2B5EF4-FFF2-40B4-BE49-F238E27FC236}">
                      <a16:creationId xmlns:a16="http://schemas.microsoft.com/office/drawing/2014/main" id="{100FEDFC-F647-FD30-A1FC-8F87A3EB713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04691" y="3521774"/>
                  <a:ext cx="781363" cy="307777"/>
                </a:xfrm>
                <a:prstGeom prst="rect">
                  <a:avLst/>
                </a:prstGeom>
                <a:blipFill>
                  <a:blip r:embed="rId5"/>
                  <a:stretch>
                    <a:fillRect r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/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7" name="CaixaDeTexto 6">
                  <a:extLst>
                    <a:ext uri="{FF2B5EF4-FFF2-40B4-BE49-F238E27FC236}">
                      <a16:creationId xmlns:a16="http://schemas.microsoft.com/office/drawing/2014/main" id="{FDBDA829-39EC-592C-1061-9A5F8848E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6549" y="5262707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19148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</m:d>
                  </m:oMath>
                </a14:m>
                <a:r>
                  <a:rPr lang="pt-BR" dirty="0"/>
                  <a:t> ter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</a:t>
                </a:r>
                <a:r>
                  <a:rPr lang="pt-BR" dirty="0"/>
                  <a:t>, 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cria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transição suave entre as classes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Esse comportamento é diferente do obtido com o </a:t>
                </a:r>
                <a:r>
                  <a:rPr lang="pt-BR" b="1" i="1" dirty="0"/>
                  <a:t>limiar rígido</a:t>
                </a:r>
                <a:r>
                  <a:rPr lang="pt-BR" dirty="0"/>
                  <a:t>, onde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mudança entre classes era abrupta</a:t>
                </a:r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prediz uma probabilidade de 0.5 para exemplos posicionados exatamente em cima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pela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discriminante </a:t>
                </a:r>
                <a:r>
                  <a:rPr lang="pt-BR" dirty="0"/>
                  <a:t>e passa pelos pontos onde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se aproxima de 0 ou 1 conforme 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05350" y="1825624"/>
                <a:ext cx="7343776" cy="5032375"/>
              </a:xfrm>
              <a:blipFill>
                <a:blip r:embed="rId3"/>
                <a:stretch>
                  <a:fillRect l="-1494" t="-2663" r="-1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0700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E86830-AC41-CC54-6387-27E033B1A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sz="2800" dirty="0"/>
                  <a:t>Lembrem-se que quanto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da </a:t>
                </a:r>
                <a:r>
                  <a:rPr lang="pt-BR" sz="2800" b="1" i="1" dirty="0"/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sz="2800" dirty="0"/>
                  <a:t> será 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valor absoluto de</a:t>
                </a:r>
                <a:r>
                  <a:rPr lang="pt-BR" sz="2800" dirty="0"/>
                  <a:t>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2800" dirty="0"/>
                  <a:t>.</a:t>
                </a:r>
              </a:p>
              <a:p>
                <a:r>
                  <a:rPr lang="pt-BR" dirty="0"/>
                  <a:t>Assim, q</a:t>
                </a:r>
                <a:r>
                  <a:rPr lang="pt-BR" sz="2800" dirty="0"/>
                  <a:t>uanto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longe </a:t>
                </a:r>
                <a:r>
                  <a:rPr lang="pt-BR" sz="2800" dirty="0"/>
                  <a:t>um exemplo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estiver da fronteira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sz="2800" dirty="0"/>
                  <a:t>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estará de 0 ou de 1 </a:t>
                </a:r>
                <a:r>
                  <a:rPr lang="pt-BR" sz="2800" dirty="0"/>
                  <a:t>e, portanto, mais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certeza teremos sobre uma predição</a:t>
                </a:r>
                <a:r>
                  <a:rPr lang="pt-BR" sz="2800" dirty="0"/>
                  <a:t>.</a:t>
                </a:r>
              </a:p>
              <a:p>
                <a:r>
                  <a:rPr lang="pt-BR" dirty="0"/>
                  <a:t>Da mesma forma, quanto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próximo </a:t>
                </a:r>
                <a:r>
                  <a:rPr lang="pt-BR" dirty="0"/>
                  <a:t>um exemplo estiver da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fronteira de decisão</a:t>
                </a:r>
                <a:r>
                  <a:rPr lang="pt-BR" sz="2800" dirty="0"/>
                  <a:t>, 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mais próximo</a:t>
                </a:r>
                <a:r>
                  <a:rPr lang="pt-BR" sz="2800" dirty="0"/>
                  <a:t>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sz="2800" dirty="0"/>
                  <a:t>estará de</a:t>
                </a:r>
                <a:r>
                  <a:rPr lang="pt-BR" sz="2800" b="1" i="1" dirty="0">
                    <a:solidFill>
                      <a:srgbClr val="00B050"/>
                    </a:solidFill>
                  </a:rPr>
                  <a:t> 0.5</a:t>
                </a:r>
                <a:r>
                  <a:rPr lang="pt-BR" sz="2800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indica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indecisão</a:t>
                </a:r>
                <a:r>
                  <a:rPr lang="pt-BR" dirty="0"/>
                  <a:t> sobre a classe do exemplo.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DA37222-5D71-CE7B-6179-9F43B17718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25041" y="1825624"/>
                <a:ext cx="7024084" cy="5032375"/>
              </a:xfrm>
              <a:blipFill>
                <a:blip r:embed="rId3"/>
                <a:stretch>
                  <a:fillRect l="-1561" t="-1937" r="-2862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Imagem 7">
            <a:extLst>
              <a:ext uri="{FF2B5EF4-FFF2-40B4-BE49-F238E27FC236}">
                <a16:creationId xmlns:a16="http://schemas.microsoft.com/office/drawing/2014/main" id="{6E97C804-C471-D3F8-C791-2499476ACE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1" t="1951" r="1156" b="2945"/>
          <a:stretch/>
        </p:blipFill>
        <p:spPr>
          <a:xfrm>
            <a:off x="1075336" y="4570735"/>
            <a:ext cx="2690141" cy="180600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5F364548-9667-99CD-74B4-6A8853A2B975}"/>
              </a:ext>
            </a:extLst>
          </p:cNvPr>
          <p:cNvSpPr txBox="1"/>
          <p:nvPr/>
        </p:nvSpPr>
        <p:spPr>
          <a:xfrm>
            <a:off x="1371120" y="6354375"/>
            <a:ext cx="2394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Fronteira de decisão suave.</a:t>
            </a:r>
          </a:p>
        </p:txBody>
      </p:sp>
      <p:pic>
        <p:nvPicPr>
          <p:cNvPr id="15" name="Picture 3">
            <a:extLst>
              <a:ext uri="{FF2B5EF4-FFF2-40B4-BE49-F238E27FC236}">
                <a16:creationId xmlns:a16="http://schemas.microsoft.com/office/drawing/2014/main" id="{7A8C5BCF-8E26-E6E0-4626-E652F4BFCCD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379" t="6664" r="8832"/>
          <a:stretch/>
        </p:blipFill>
        <p:spPr>
          <a:xfrm>
            <a:off x="1075337" y="1825623"/>
            <a:ext cx="2690141" cy="24577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/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12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AA049472-CC50-0BFE-DB7F-6C2E18475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582524" y="2773663"/>
                <a:ext cx="1004677" cy="276999"/>
              </a:xfrm>
              <a:prstGeom prst="rect">
                <a:avLst/>
              </a:prstGeom>
              <a:blipFill>
                <a:blip r:embed="rId6"/>
                <a:stretch>
                  <a:fillRect r="-652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/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12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F4CC1366-3D43-8EFC-2434-1C28102F93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4885" y="4130772"/>
                <a:ext cx="1266826" cy="276999"/>
              </a:xfrm>
              <a:prstGeom prst="rect">
                <a:avLst/>
              </a:prstGeom>
              <a:blipFill>
                <a:blip r:embed="rId7"/>
                <a:stretch>
                  <a:fillRect b="-88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CC64F05A-7E02-1F81-885B-0F985D8A5436}"/>
              </a:ext>
            </a:extLst>
          </p:cNvPr>
          <p:cNvCxnSpPr>
            <a:cxnSpLocks/>
          </p:cNvCxnSpPr>
          <p:nvPr/>
        </p:nvCxnSpPr>
        <p:spPr>
          <a:xfrm flipV="1">
            <a:off x="3686175" y="1895475"/>
            <a:ext cx="0" cy="27432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C51C32C2-02A4-97DF-3A0E-763C4C918454}"/>
              </a:ext>
            </a:extLst>
          </p:cNvPr>
          <p:cNvCxnSpPr>
            <a:cxnSpLocks/>
          </p:cNvCxnSpPr>
          <p:nvPr/>
        </p:nvCxnSpPr>
        <p:spPr>
          <a:xfrm flipV="1">
            <a:off x="1437795" y="4039976"/>
            <a:ext cx="0" cy="2016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3384F1D0-D12F-3050-B768-FC406B60C537}"/>
              </a:ext>
            </a:extLst>
          </p:cNvPr>
          <p:cNvCxnSpPr>
            <a:cxnSpLocks/>
          </p:cNvCxnSpPr>
          <p:nvPr/>
        </p:nvCxnSpPr>
        <p:spPr>
          <a:xfrm flipV="1">
            <a:off x="2562227" y="2944612"/>
            <a:ext cx="0" cy="2448000"/>
          </a:xfrm>
          <a:prstGeom prst="straightConnector1">
            <a:avLst/>
          </a:prstGeom>
          <a:ln w="28575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89645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10454</TotalTime>
  <Words>5702</Words>
  <Application>Microsoft Office PowerPoint</Application>
  <PresentationFormat>Widescreen</PresentationFormat>
  <Paragraphs>384</Paragraphs>
  <Slides>35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Calibri Light</vt:lpstr>
      <vt:lpstr>Calibri-Bold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Recapitulando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Regressão logística</vt:lpstr>
      <vt:lpstr>Regressão logística</vt:lpstr>
      <vt:lpstr>Propriedades da regressão logística</vt:lpstr>
      <vt:lpstr>Propriedades da regressão logística</vt:lpstr>
      <vt:lpstr>Propriedades da regressão logística</vt:lpstr>
      <vt:lpstr>Função de erro</vt:lpstr>
      <vt:lpstr>Função de erro</vt:lpstr>
      <vt:lpstr>Função de erro</vt:lpstr>
      <vt:lpstr>Apresentação do PowerPoint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1773</cp:revision>
  <dcterms:created xsi:type="dcterms:W3CDTF">2020-01-20T13:50:05Z</dcterms:created>
  <dcterms:modified xsi:type="dcterms:W3CDTF">2023-08-26T14:51:22Z</dcterms:modified>
</cp:coreProperties>
</file>