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59" r:id="rId23"/>
    <p:sldId id="394" r:id="rId24"/>
    <p:sldId id="529" r:id="rId25"/>
    <p:sldId id="530" r:id="rId26"/>
    <p:sldId id="535" r:id="rId27"/>
    <p:sldId id="393" r:id="rId28"/>
    <p:sldId id="491" r:id="rId29"/>
    <p:sldId id="492" r:id="rId30"/>
    <p:sldId id="539" r:id="rId31"/>
    <p:sldId id="543" r:id="rId32"/>
    <p:sldId id="360" r:id="rId33"/>
    <p:sldId id="544" r:id="rId34"/>
    <p:sldId id="546" r:id="rId35"/>
    <p:sldId id="545" r:id="rId36"/>
    <p:sldId id="548" r:id="rId37"/>
    <p:sldId id="549" r:id="rId38"/>
    <p:sldId id="550" r:id="rId39"/>
    <p:sldId id="551" r:id="rId40"/>
    <p:sldId id="547" r:id="rId41"/>
    <p:sldId id="552" r:id="rId42"/>
    <p:sldId id="363" r:id="rId43"/>
    <p:sldId id="269" r:id="rId44"/>
    <p:sldId id="303" r:id="rId45"/>
    <p:sldId id="271" r:id="rId46"/>
    <p:sldId id="365" r:id="rId47"/>
    <p:sldId id="369" r:id="rId48"/>
    <p:sldId id="370" r:id="rId49"/>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19" autoAdjust="0"/>
    <p:restoredTop sz="84727" autoAdjust="0"/>
  </p:normalViewPr>
  <p:slideViewPr>
    <p:cSldViewPr snapToGrid="0">
      <p:cViewPr varScale="1">
        <p:scale>
          <a:sx n="70" d="100"/>
          <a:sy n="70" d="100"/>
        </p:scale>
        <p:origin x="1171" y="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microsoft.com/office/2015/10/relationships/revisionInfo" Target="revisionInfo.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03/11/2023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28</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a:p>
            <a:r>
              <a:rPr lang="pt-BR" dirty="0"/>
              <a:t>[4]</a:t>
            </a:r>
            <a:r>
              <a:rPr lang="pt-BR" baseline="0" dirty="0"/>
              <a:t> https://medium.com/analytics-vidhya/how-batch-normalization-and-relu-solve-vanishing-gradients-3f1a8ace1c88</a:t>
            </a:r>
          </a:p>
          <a:p>
            <a:r>
              <a:rPr lang="pt-BR" baseline="0" dirty="0"/>
              <a:t>[5] https://www.quora.com/How-does-Batch-Normalization-battle-the-fact-that-gradients-might-explode-when-training-a-Neural-Network</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32</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a:t>
            </a:r>
            <a:r>
              <a:rPr lang="en-US" dirty="0"/>
              <a:t>-mola</a:t>
            </a:r>
            <a:endParaRPr lang="pt-BR" dirty="0"/>
          </a:p>
          <a:p>
            <a:endParaRPr lang="pt-BR" dirty="0"/>
          </a:p>
          <a:p>
            <a:r>
              <a:rPr lang="pt-BR" dirty="0"/>
              <a:t>Redes neurais recorrentes (</a:t>
            </a:r>
            <a:r>
              <a:rPr lang="pt-BR" dirty="0" err="1"/>
              <a:t>RNNs</a:t>
            </a:r>
            <a:r>
              <a:rPr lang="pt-BR" dirty="0"/>
              <a:t>) são particularmente eficazes em tarefas que envolvem dependências temporais, onde a ordem e a sequência dos dados desempenham um papel crucial. Aqui estão alguns exemplos de tarefas onde as </a:t>
            </a:r>
            <a:r>
              <a:rPr lang="pt-BR" dirty="0" err="1"/>
              <a:t>RNNs</a:t>
            </a:r>
            <a:r>
              <a:rPr lang="pt-BR" dirty="0"/>
              <a:t> podem ser utilizadas com sucesso:</a:t>
            </a:r>
          </a:p>
          <a:p>
            <a:endParaRPr lang="pt-BR" dirty="0"/>
          </a:p>
          <a:p>
            <a:r>
              <a:rPr lang="pt-BR" dirty="0"/>
              <a:t>1. Processamento de Linguagem Natural (NLP):</a:t>
            </a:r>
          </a:p>
          <a:p>
            <a:r>
              <a:rPr lang="pt-BR" dirty="0"/>
              <a:t>   - Análise de sentimentos em texto.</a:t>
            </a:r>
          </a:p>
          <a:p>
            <a:r>
              <a:rPr lang="pt-BR" dirty="0"/>
              <a:t>   - Tradução automática.</a:t>
            </a:r>
          </a:p>
          <a:p>
            <a:r>
              <a:rPr lang="pt-BR" dirty="0"/>
              <a:t>   - Geração de texto ou tradução.</a:t>
            </a:r>
          </a:p>
          <a:p>
            <a:r>
              <a:rPr lang="pt-BR" dirty="0"/>
              <a:t>   - Modelagem de linguagem para previsão de palavras subsequentes.</a:t>
            </a:r>
          </a:p>
          <a:p>
            <a:endParaRPr lang="pt-BR" dirty="0"/>
          </a:p>
          <a:p>
            <a:r>
              <a:rPr lang="pt-BR" dirty="0"/>
              <a:t>2. Séries Temporais:</a:t>
            </a:r>
          </a:p>
          <a:p>
            <a:r>
              <a:rPr lang="pt-BR" dirty="0"/>
              <a:t>   - Previsão do preço das ações.</a:t>
            </a:r>
          </a:p>
          <a:p>
            <a:r>
              <a:rPr lang="pt-BR" dirty="0"/>
              <a:t>   - Previsão do clima.</a:t>
            </a:r>
          </a:p>
          <a:p>
            <a:r>
              <a:rPr lang="pt-BR" dirty="0"/>
              <a:t>   - Previsão de demanda de produtos.</a:t>
            </a:r>
          </a:p>
          <a:p>
            <a:r>
              <a:rPr lang="pt-BR" dirty="0"/>
              <a:t>   - Análise de séries temporais financeiras.</a:t>
            </a:r>
          </a:p>
          <a:p>
            <a:endParaRPr lang="pt-BR" dirty="0"/>
          </a:p>
          <a:p>
            <a:r>
              <a:rPr lang="pt-BR" dirty="0"/>
              <a:t>3. Reconhecimento de Fala:</a:t>
            </a:r>
          </a:p>
          <a:p>
            <a:r>
              <a:rPr lang="pt-BR" dirty="0"/>
              <a:t>   - Conversão de fala em texto (ASR - </a:t>
            </a:r>
            <a:r>
              <a:rPr lang="pt-BR" dirty="0" err="1"/>
              <a:t>Automatic</a:t>
            </a:r>
            <a:r>
              <a:rPr lang="pt-BR" dirty="0"/>
              <a:t> Speech </a:t>
            </a:r>
            <a:r>
              <a:rPr lang="pt-BR" dirty="0" err="1"/>
              <a:t>Recognition</a:t>
            </a:r>
            <a:r>
              <a:rPr lang="pt-BR" dirty="0"/>
              <a:t>).</a:t>
            </a:r>
          </a:p>
          <a:p>
            <a:r>
              <a:rPr lang="pt-BR" dirty="0"/>
              <a:t>   - Síntese de fala (TTS - </a:t>
            </a:r>
            <a:r>
              <a:rPr lang="pt-BR" dirty="0" err="1"/>
              <a:t>Text</a:t>
            </a:r>
            <a:r>
              <a:rPr lang="pt-BR" dirty="0"/>
              <a:t>-</a:t>
            </a:r>
            <a:r>
              <a:rPr lang="pt-BR" dirty="0" err="1"/>
              <a:t>to</a:t>
            </a:r>
            <a:r>
              <a:rPr lang="pt-BR" dirty="0"/>
              <a:t>-Speech).</a:t>
            </a:r>
          </a:p>
          <a:p>
            <a:endParaRPr lang="pt-BR" dirty="0"/>
          </a:p>
          <a:p>
            <a:r>
              <a:rPr lang="pt-BR" dirty="0"/>
              <a:t>4. Música e Áudio:</a:t>
            </a:r>
          </a:p>
          <a:p>
            <a:r>
              <a:rPr lang="pt-BR" dirty="0"/>
              <a:t>   - Composição de música.</a:t>
            </a:r>
          </a:p>
          <a:p>
            <a:r>
              <a:rPr lang="pt-BR" dirty="0"/>
              <a:t>   - Reconhecimento de músicas.</a:t>
            </a:r>
          </a:p>
          <a:p>
            <a:r>
              <a:rPr lang="pt-BR" dirty="0"/>
              <a:t>   - Separação de fontes de áudio em uma mistura.</a:t>
            </a:r>
          </a:p>
          <a:p>
            <a:endParaRPr lang="pt-BR" dirty="0"/>
          </a:p>
          <a:p>
            <a:r>
              <a:rPr lang="pt-BR" dirty="0"/>
              <a:t>5. Processamento de Vídeo:</a:t>
            </a:r>
          </a:p>
          <a:p>
            <a:r>
              <a:rPr lang="pt-BR" dirty="0"/>
              <a:t>   - Análise de ação em vídeos.</a:t>
            </a:r>
          </a:p>
          <a:p>
            <a:r>
              <a:rPr lang="pt-BR" dirty="0"/>
              <a:t>   - Rastreamento de objetos em vídeos.</a:t>
            </a:r>
          </a:p>
          <a:p>
            <a:r>
              <a:rPr lang="pt-BR" dirty="0"/>
              <a:t>   - Geração de descrições de vídeo.</a:t>
            </a:r>
          </a:p>
          <a:p>
            <a:endParaRPr lang="pt-BR" dirty="0"/>
          </a:p>
          <a:p>
            <a:r>
              <a:rPr lang="pt-BR" dirty="0"/>
              <a:t>6. Processamento de Sequências Biológicas:</a:t>
            </a:r>
          </a:p>
          <a:p>
            <a:r>
              <a:rPr lang="pt-BR" dirty="0"/>
              <a:t>   - Previsão de estruturas de proteínas.</a:t>
            </a:r>
          </a:p>
          <a:p>
            <a:r>
              <a:rPr lang="pt-BR" dirty="0"/>
              <a:t>   - Análise de sequências de DNA e RNA.</a:t>
            </a:r>
          </a:p>
          <a:p>
            <a:r>
              <a:rPr lang="pt-BR" dirty="0"/>
              <a:t>   - Classificação de sequências biológicas.</a:t>
            </a:r>
          </a:p>
          <a:p>
            <a:endParaRPr lang="pt-BR" dirty="0"/>
          </a:p>
          <a:p>
            <a:r>
              <a:rPr lang="pt-BR" dirty="0"/>
              <a:t>7. Processamento de Texto e Sequências em Geral:</a:t>
            </a:r>
          </a:p>
          <a:p>
            <a:r>
              <a:rPr lang="pt-BR" dirty="0"/>
              <a:t>   - Resumo automático de texto.</a:t>
            </a:r>
          </a:p>
          <a:p>
            <a:r>
              <a:rPr lang="pt-BR" dirty="0"/>
              <a:t>   - Identificação de entidades nomeadas em texto.</a:t>
            </a:r>
          </a:p>
          <a:p>
            <a:r>
              <a:rPr lang="pt-BR" dirty="0"/>
              <a:t>   - Tarefas de pergunta e resposta.</a:t>
            </a:r>
          </a:p>
          <a:p>
            <a:endParaRPr lang="pt-BR" dirty="0"/>
          </a:p>
          <a:p>
            <a:r>
              <a:rPr lang="pt-BR" dirty="0"/>
              <a:t>8. Processamento de Sequências Médicas:</a:t>
            </a:r>
          </a:p>
          <a:p>
            <a:r>
              <a:rPr lang="pt-BR" dirty="0"/>
              <a:t>   - Monitoramento de sinais vitais.</a:t>
            </a:r>
          </a:p>
          <a:p>
            <a:r>
              <a:rPr lang="pt-BR" dirty="0"/>
              <a:t>   - Previsão de eventos médicos.</a:t>
            </a:r>
          </a:p>
          <a:p>
            <a:r>
              <a:rPr lang="pt-BR" dirty="0"/>
              <a:t>   - Processamento de dados de Eletroencefalograma (EEG).</a:t>
            </a:r>
          </a:p>
          <a:p>
            <a:endParaRPr lang="pt-BR" dirty="0"/>
          </a:p>
          <a:p>
            <a:r>
              <a:rPr lang="pt-BR" dirty="0"/>
              <a:t>9. Processamento de Sequências de Código:</a:t>
            </a:r>
          </a:p>
          <a:p>
            <a:r>
              <a:rPr lang="pt-BR" dirty="0"/>
              <a:t>   - Compreensão de código-fonte.</a:t>
            </a:r>
          </a:p>
          <a:p>
            <a:r>
              <a:rPr lang="pt-BR" dirty="0"/>
              <a:t>   - Autocompletar código.</a:t>
            </a:r>
          </a:p>
          <a:p>
            <a:endParaRPr lang="pt-BR" dirty="0"/>
          </a:p>
          <a:p>
            <a:r>
              <a:rPr lang="pt-BR" dirty="0"/>
              <a:t>Essas são apenas algumas das muitas tarefas em que as redes neurais recorrentes podem ser aplicadas com sucesso. Sua capacidade de capturar dependências temporais e sequenciais torna-as valiosas em uma variedade de domínios. No entanto, vale ressaltar que, em alguns casos, arquiteturas mais avançadas, como as LSTM e GRU, podem ser preferíveis às </a:t>
            </a:r>
            <a:r>
              <a:rPr lang="pt-BR" dirty="0" err="1"/>
              <a:t>RNNs</a:t>
            </a:r>
            <a:r>
              <a:rPr lang="pt-BR" dirty="0"/>
              <a:t> tradicionais devido à sua capacidade de lidar com dependências de longo prazo.</a:t>
            </a:r>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2899874218"/>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157268758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38</a:t>
            </a:fld>
            <a:endParaRPr lang="pt-BR"/>
          </a:p>
        </p:txBody>
      </p:sp>
    </p:spTree>
    <p:extLst>
      <p:ext uri="{BB962C8B-B14F-4D97-AF65-F5344CB8AC3E}">
        <p14:creationId xmlns:p14="http://schemas.microsoft.com/office/powerpoint/2010/main" val="326713444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39</a:t>
            </a:fld>
            <a:endParaRPr lang="pt-BR"/>
          </a:p>
        </p:txBody>
      </p:sp>
    </p:spTree>
    <p:extLst>
      <p:ext uri="{BB962C8B-B14F-4D97-AF65-F5344CB8AC3E}">
        <p14:creationId xmlns:p14="http://schemas.microsoft.com/office/powerpoint/2010/main" val="705725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function_approximation_classification.ipynb</a:t>
            </a:r>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40</a:t>
            </a:fld>
            <a:endParaRPr lang="pt-BR"/>
          </a:p>
        </p:txBody>
      </p:sp>
    </p:spTree>
    <p:extLst>
      <p:ext uri="{BB962C8B-B14F-4D97-AF65-F5344CB8AC3E}">
        <p14:creationId xmlns:p14="http://schemas.microsoft.com/office/powerpoint/2010/main" val="399748781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function_approximation_regression.ipynb</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41</a:t>
            </a:fld>
            <a:endParaRPr lang="pt-BR"/>
          </a:p>
        </p:txBody>
      </p:sp>
    </p:spTree>
    <p:extLst>
      <p:ext uri="{BB962C8B-B14F-4D97-AF65-F5344CB8AC3E}">
        <p14:creationId xmlns:p14="http://schemas.microsoft.com/office/powerpoint/2010/main" val="14582125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42</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47</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03/11/2023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03/11/2023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03/11/2023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03/11/2023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03/11/2023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03/11/2023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03/11/2023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03/11/2023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03/11/2023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03/11/2023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03/11/2023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03/11/2023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51.png"/><Relationship Id="rId4" Type="http://schemas.openxmlformats.org/officeDocument/2006/relationships/image" Target="../media/image242.png"/><Relationship Id="rId9" Type="http://schemas.openxmlformats.org/officeDocument/2006/relationships/image" Target="../media/image200.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8" Type="http://schemas.openxmlformats.org/officeDocument/2006/relationships/image" Target="../media/image181.png"/><Relationship Id="rId3" Type="http://schemas.openxmlformats.org/officeDocument/2006/relationships/image" Target="../media/image26.png"/><Relationship Id="rId7" Type="http://schemas.openxmlformats.org/officeDocument/2006/relationships/image" Target="../media/image84.png"/><Relationship Id="rId2" Type="http://schemas.openxmlformats.org/officeDocument/2006/relationships/notesSlide" Target="../notesSlides/notesSlide24.xml"/><Relationship Id="rId1" Type="http://schemas.openxmlformats.org/officeDocument/2006/relationships/slideLayout" Target="../slideLayouts/slideLayout2.xml"/><Relationship Id="rId6" Type="http://schemas.openxmlformats.org/officeDocument/2006/relationships/image" Target="../media/image251.png"/><Relationship Id="rId5" Type="http://schemas.openxmlformats.org/officeDocument/2006/relationships/image" Target="../media/image242.png"/><Relationship Id="rId10" Type="http://schemas.openxmlformats.org/officeDocument/2006/relationships/image" Target="../media/image200.png"/><Relationship Id="rId4" Type="http://schemas.openxmlformats.org/officeDocument/2006/relationships/image" Target="../media/image34.png"/><Relationship Id="rId9" Type="http://schemas.openxmlformats.org/officeDocument/2006/relationships/image" Target="../media/image85.png"/></Relationships>
</file>

<file path=ppt/slides/_rels/slide27.xml.rels><?xml version="1.0" encoding="UTF-8" standalone="yes"?>
<Relationships xmlns="http://schemas.openxmlformats.org/package/2006/relationships"><Relationship Id="rId3" Type="http://schemas.openxmlformats.org/officeDocument/2006/relationships/image" Target="../media/image262.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0.png"/><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43.png"/><Relationship Id="rId7"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6.emf"/><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5.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48.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54.png"/><Relationship Id="rId3" Type="http://schemas.openxmlformats.org/officeDocument/2006/relationships/image" Target="../media/image49.png"/><Relationship Id="rId7" Type="http://schemas.openxmlformats.org/officeDocument/2006/relationships/image" Target="../media/image53.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 Id="rId9" Type="http://schemas.openxmlformats.org/officeDocument/2006/relationships/hyperlink" Target="https://colab.research.google.com/github/zz4fap/t320_aprendizado_de_maquina/blob/main/notebooks/mlp/function_approximation_classification.ipynb" TargetMode="External"/></Relationships>
</file>

<file path=ppt/slides/_rels/slide41.xml.rels><?xml version="1.0" encoding="UTF-8" standalone="yes"?>
<Relationships xmlns="http://schemas.openxmlformats.org/package/2006/relationships"><Relationship Id="rId8" Type="http://schemas.openxmlformats.org/officeDocument/2006/relationships/image" Target="../media/image59.png"/><Relationship Id="rId3" Type="http://schemas.openxmlformats.org/officeDocument/2006/relationships/image" Target="../media/image55.png"/><Relationship Id="rId7" Type="http://schemas.openxmlformats.org/officeDocument/2006/relationships/image" Target="../media/image58.png"/><Relationship Id="rId2" Type="http://schemas.openxmlformats.org/officeDocument/2006/relationships/notesSlide" Target="../notesSlides/notesSlide36.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6.png"/><Relationship Id="rId10" Type="http://schemas.openxmlformats.org/officeDocument/2006/relationships/image" Target="../media/image61.png"/><Relationship Id="rId4" Type="http://schemas.openxmlformats.org/officeDocument/2006/relationships/hyperlink" Target="https://colab.research.google.com/github/zz4fap/t320_aprendizado_de_maquina/blob/main/notebooks/mlp/function_approximation_regression.ipynb" TargetMode="External"/><Relationship Id="rId9" Type="http://schemas.openxmlformats.org/officeDocument/2006/relationships/image" Target="../media/image60.png"/></Relationships>
</file>

<file path=ppt/slides/_rels/slide42.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2.jpeg"/><Relationship Id="rId7" Type="http://schemas.openxmlformats.org/officeDocument/2006/relationships/image" Target="../media/image67.jpeg"/><Relationship Id="rId2" Type="http://schemas.openxmlformats.org/officeDocument/2006/relationships/image" Target="../media/image61.jpeg"/><Relationship Id="rId1" Type="http://schemas.openxmlformats.org/officeDocument/2006/relationships/slideLayout" Target="../slideLayouts/slideLayout2.xml"/><Relationship Id="rId6" Type="http://schemas.openxmlformats.org/officeDocument/2006/relationships/image" Target="../media/image66.png"/><Relationship Id="rId5" Type="http://schemas.openxmlformats.org/officeDocument/2006/relationships/image" Target="../media/image64.jpeg"/><Relationship Id="rId4" Type="http://schemas.openxmlformats.org/officeDocument/2006/relationships/image" Target="../media/image63.jpe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18" Type="http://schemas.openxmlformats.org/officeDocument/2006/relationships/image" Target="../media/image660.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17" Type="http://schemas.openxmlformats.org/officeDocument/2006/relationships/image" Target="../media/image62.png"/><Relationship Id="rId2" Type="http://schemas.openxmlformats.org/officeDocument/2006/relationships/image" Target="../media/image380.png"/><Relationship Id="rId16" Type="http://schemas.openxmlformats.org/officeDocument/2006/relationships/image" Target="../media/image530.png"/><Relationship Id="rId20" Type="http://schemas.openxmlformats.org/officeDocument/2006/relationships/image" Target="../media/image69.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19" Type="http://schemas.openxmlformats.org/officeDocument/2006/relationships/image" Target="../media/image68.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47.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8.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48.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a:t>
            </a:r>
            <a:r>
              <a:rPr lang="pt-BR" b="1" i="1" dirty="0">
                <a:solidFill>
                  <a:srgbClr val="00B050"/>
                </a:solidFill>
              </a:rPr>
              <a:t>versões suavizadas da função degrau</a:t>
            </a:r>
            <a:r>
              <a:rPr lang="pt-BR" dirty="0"/>
              <a:t>.</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a:t>
            </a:r>
            <a:r>
              <a:rPr lang="pt-BR" sz="4000" b="1" i="1" dirty="0">
                <a:solidFill>
                  <a:srgbClr val="00B050"/>
                </a:solidFill>
              </a:rPr>
              <a:t>derivadas menores do que 1 </a:t>
            </a:r>
            <a:r>
              <a:rPr lang="pt-BR" sz="4000" b="1" i="1" dirty="0"/>
              <a:t>causam um </a:t>
            </a:r>
            <a:r>
              <a:rPr lang="pt-BR" sz="4000" b="1" i="1" dirty="0">
                <a:solidFill>
                  <a:srgbClr val="00B050"/>
                </a:solidFill>
              </a:rPr>
              <a:t>problema no aprendizado</a:t>
            </a:r>
            <a:r>
              <a:rPr lang="pt-BR" sz="4000" b="1" i="1" dirty="0"/>
              <a:t> de redes com </a:t>
            </a:r>
            <a:r>
              <a:rPr lang="pt-BR" sz="4000" b="1" i="1" dirty="0">
                <a:solidFill>
                  <a:srgbClr val="00B050"/>
                </a:solidFill>
              </a:rPr>
              <a:t>muitas camadas</a:t>
            </a:r>
            <a:r>
              <a:rPr lang="pt-BR" sz="4000" b="1" i="1" dirty="0"/>
              <a:t>,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0" y="1825625"/>
            <a:ext cx="11149483"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858888"/>
          </a:xfrm>
        </p:spPr>
        <p:txBody>
          <a:bodyPr>
            <a:normAutofit/>
          </a:bodyPr>
          <a:lstStyle/>
          <a:p>
            <a:r>
              <a:rPr lang="pt-BR" sz="2800" dirty="0"/>
              <a:t>Em suma, problema da dissipação do gradiente faz com que o </a:t>
            </a:r>
            <a:r>
              <a:rPr lang="pt-BR" b="1" i="1" dirty="0">
                <a:solidFill>
                  <a:srgbClr val="00B050"/>
                </a:solidFill>
              </a:rPr>
              <a:t>vetor </a:t>
            </a:r>
            <a:r>
              <a:rPr lang="pt-BR" sz="2800" b="1" i="1" dirty="0">
                <a:solidFill>
                  <a:srgbClr val="00B050"/>
                </a:solidFill>
              </a:rPr>
              <a:t>gradiente se torne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684513"/>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42868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2848874"/>
                <a:ext cx="11140439" cy="4009126"/>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(em geral, de forma aleatória) com valores maiores do que 1, haverá a multiplicação de vários valores assim, resultando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à divergência.</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xmlns:a14="http://schemas.microsoft.com/office/drawing/2010/main" xmlns="" id="{68DBA540-3B58-4BC7-B375-23ABBBC057D3}"/>
                  </a:ext>
                </a:extLst>
              </p:cNvPr>
              <p:cNvSpPr>
                <a:spLocks noGrp="1" noRot="1" noChangeAspect="1" noMove="1" noResize="1" noEditPoints="1" noAdjustHandles="1" noChangeArrowheads="1" noChangeShapeType="1" noTextEdit="1"/>
              </p:cNvSpPr>
              <p:nvPr>
                <p:ph idx="1"/>
              </p:nvPr>
            </p:nvSpPr>
            <p:spPr>
              <a:xfrm>
                <a:off x="838200" y="2848874"/>
                <a:ext cx="11140439" cy="4009126"/>
              </a:xfrm>
              <a:blipFill rotWithShape="0">
                <a:blip r:embed="rId3"/>
                <a:stretch>
                  <a:fillRect l="-985" b="-3040"/>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41173" y="2740931"/>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FBFF077-F3C9-473A-1A4C-80E1393B997C}"/>
                  </a:ext>
                </a:extLst>
              </p:cNvPr>
              <p:cNvSpPr txBox="1"/>
              <p:nvPr/>
            </p:nvSpPr>
            <p:spPr>
              <a:xfrm>
                <a:off x="9165399" y="2098775"/>
                <a:ext cx="2530293" cy="66434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𝑧</m:t>
                              </m:r>
                            </m:e>
                            <m:sub>
                              <m:r>
                                <a:rPr lang="pt-BR" i="1">
                                  <a:latin typeface="Cambria Math" panose="02040503050406030204" pitchFamily="18" charset="0"/>
                                </a:rPr>
                                <m:t>1</m:t>
                              </m:r>
                            </m:sub>
                          </m:sSub>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num>
                        <m:den>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xmlns="">
          <p:sp>
            <p:nvSpPr>
              <p:cNvPr id="8" name="CaixaDeTexto 7">
                <a:extLst>
                  <a:ext uri="{FF2B5EF4-FFF2-40B4-BE49-F238E27FC236}">
                    <a16:creationId xmlns:a16="http://schemas.microsoft.com/office/drawing/2014/main" xmlns:a14="http://schemas.microsoft.com/office/drawing/2010/main" xmlns="" id="{6FBFF077-F3C9-473A-1A4C-80E1393B997C}"/>
                  </a:ext>
                </a:extLst>
              </p:cNvPr>
              <p:cNvSpPr txBox="1">
                <a:spLocks noRot="1" noChangeAspect="1" noMove="1" noResize="1" noEditPoints="1" noAdjustHandles="1" noChangeArrowheads="1" noChangeShapeType="1" noTextEdit="1"/>
              </p:cNvSpPr>
              <p:nvPr/>
            </p:nvSpPr>
            <p:spPr>
              <a:xfrm>
                <a:off x="9165399" y="2098775"/>
                <a:ext cx="2530293" cy="664349"/>
              </a:xfrm>
              <a:prstGeom prst="rect">
                <a:avLst/>
              </a:prstGeom>
              <a:blipFill rotWithShape="0">
                <a:blip r:embed="rId4"/>
                <a:stretch>
                  <a:fillRect/>
                </a:stretch>
              </a:blipFill>
            </p:spPr>
            <p:txBody>
              <a:bodyPr/>
              <a:lstStyle/>
              <a:p>
                <a:r>
                  <a:rPr lang="pt-BR">
                    <a:noFill/>
                  </a:rPr>
                  <a:t> </a:t>
                </a:r>
              </a:p>
            </p:txBody>
          </p:sp>
        </mc:Fallback>
      </mc:AlternateContent>
      <p:cxnSp>
        <p:nvCxnSpPr>
          <p:cNvPr id="17" name="Conector de Seta Reta 16">
            <a:extLst>
              <a:ext uri="{FF2B5EF4-FFF2-40B4-BE49-F238E27FC236}">
                <a16:creationId xmlns:a16="http://schemas.microsoft.com/office/drawing/2014/main" id="{7613A4EA-8A6C-E622-65F0-F50F47ED811D}"/>
              </a:ext>
            </a:extLst>
          </p:cNvPr>
          <p:cNvCxnSpPr>
            <a:cxnSpLocks/>
          </p:cNvCxnSpPr>
          <p:nvPr/>
        </p:nvCxnSpPr>
        <p:spPr>
          <a:xfrm flipV="1">
            <a:off x="7077213" y="2447226"/>
            <a:ext cx="2053139" cy="38057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34" name="Agrupar 36">
            <a:extLst>
              <a:ext uri="{FF2B5EF4-FFF2-40B4-BE49-F238E27FC236}">
                <a16:creationId xmlns:a16="http://schemas.microsoft.com/office/drawing/2014/main" id="{A5F79E50-0859-FC48-D4C4-E57FE7F70F6A}"/>
              </a:ext>
            </a:extLst>
          </p:cNvPr>
          <p:cNvGrpSpPr/>
          <p:nvPr/>
        </p:nvGrpSpPr>
        <p:grpSpPr>
          <a:xfrm>
            <a:off x="4501646" y="1357341"/>
            <a:ext cx="3188707" cy="741434"/>
            <a:chOff x="4784715" y="1016331"/>
            <a:chExt cx="3188707" cy="741434"/>
          </a:xfrm>
        </p:grpSpPr>
        <p:grpSp>
          <p:nvGrpSpPr>
            <p:cNvPr id="35"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38" name="Elipse 37">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5"/>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Elipse 38">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6"/>
                    <a:stretch>
                      <a:fillRect/>
                    </a:stretch>
                  </a:blipFill>
                </p:spPr>
                <p:txBody>
                  <a:bodyPr/>
                  <a:lstStyle/>
                  <a:p>
                    <a:r>
                      <a:rPr lang="pt-BR">
                        <a:noFill/>
                      </a:rPr>
                      <a:t> </a:t>
                    </a:r>
                  </a:p>
                </p:txBody>
              </p:sp>
            </mc:Fallback>
          </mc:AlternateContent>
          <p:cxnSp>
            <p:nvCxnSpPr>
              <p:cNvPr id="40"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1" name="Retângulo 40">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42" name="Conector de seta reta 15">
                <a:extLst>
                  <a:ext uri="{FF2B5EF4-FFF2-40B4-BE49-F238E27FC236}">
                    <a16:creationId xmlns:a16="http://schemas.microsoft.com/office/drawing/2014/main" id="{1AB6D04C-0ECD-ED31-C680-ACF16FEDB6DA}"/>
                  </a:ext>
                </a:extLst>
              </p:cNvPr>
              <p:cNvCxnSpPr>
                <a:stCxn id="41" idx="3"/>
                <a:endCxn id="38"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3" name="CaixaDeTexto 42">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7"/>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4" name="CaixaDeTexto 43">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8"/>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CaixaDeTexto 44">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9"/>
                    <a:stretch>
                      <a:fillRect r="-89362" b="-8929"/>
                    </a:stretch>
                  </a:blipFill>
                </p:spPr>
                <p:txBody>
                  <a:bodyPr/>
                  <a:lstStyle/>
                  <a:p>
                    <a:r>
                      <a:rPr lang="pt-BR">
                        <a:noFill/>
                      </a:rPr>
                      <a:t> </a:t>
                    </a:r>
                  </a:p>
                </p:txBody>
              </p:sp>
            </mc:Fallback>
          </mc:AlternateContent>
          <p:cxnSp>
            <p:nvCxnSpPr>
              <p:cNvPr id="46"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CaixaDeTexto 46">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10"/>
                    <a:stretch>
                      <a:fillRect r="-25000"/>
                    </a:stretch>
                  </a:blipFill>
                </p:spPr>
                <p:txBody>
                  <a:bodyPr/>
                  <a:lstStyle/>
                  <a:p>
                    <a:r>
                      <a:rPr lang="en-US">
                        <a:noFill/>
                      </a:rPr>
                      <a:t> </a:t>
                    </a:r>
                  </a:p>
                </p:txBody>
              </p:sp>
            </mc:Fallback>
          </mc:AlternateContent>
        </p:grpSp>
        <p:sp>
          <p:nvSpPr>
            <p:cNvPr id="36" name="CaixaDeTexto 35">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7" name="CaixaDeTexto 36">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984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xmlns="">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142156" y="1825624"/>
                <a:ext cx="6859346" cy="5032375"/>
              </a:xfrm>
            </p:spPr>
            <p:txBody>
              <a:bodyPr>
                <a:normAutofit lnSpcReduction="10000"/>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42156" y="1825624"/>
                <a:ext cx="6859346" cy="5032375"/>
              </a:xfrm>
              <a:blipFill>
                <a:blip r:embed="rId3"/>
                <a:stretch>
                  <a:fillRect l="-1600" t="-2663" r="-889"/>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xmlns="">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spTree>
    <p:extLst>
      <p:ext uri="{BB962C8B-B14F-4D97-AF65-F5344CB8AC3E}">
        <p14:creationId xmlns:p14="http://schemas.microsoft.com/office/powerpoint/2010/main" val="1786742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causar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70C0"/>
                </a:solidFill>
              </a:rPr>
              <a:t>Cada ligação </a:t>
            </a:r>
            <a:r>
              <a:rPr lang="pt-BR" dirty="0"/>
              <a:t>entre nós </a:t>
            </a:r>
            <a:r>
              <a:rPr lang="pt-BR" b="1" i="1" dirty="0">
                <a:solidFill>
                  <a:srgbClr val="0070C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Variantes da 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6752492" y="1825624"/>
                <a:ext cx="5355771" cy="5032375"/>
              </a:xfrm>
            </p:spPr>
            <p:txBody>
              <a:bodyPr>
                <a:normAutofit/>
              </a:bodyPr>
              <a:lstStyle/>
              <a:p>
                <a:r>
                  <a:rPr lang="pt-BR" dirty="0"/>
                  <a:t>Para resolver o problema das </a:t>
                </a:r>
                <a:r>
                  <a:rPr lang="pt-BR" b="1" i="1" dirty="0"/>
                  <a:t>ReLUs agonizantes</a:t>
                </a:r>
                <a:r>
                  <a:rPr lang="pt-BR" dirty="0"/>
                  <a:t>, usa-se variantes da função </a:t>
                </a:r>
                <a:r>
                  <a:rPr lang="pt-BR" dirty="0" err="1"/>
                  <a:t>ReLU</a:t>
                </a:r>
                <a:r>
                  <a:rPr lang="pt-BR" dirty="0"/>
                  <a:t> que possuam gradiente diferente de zero para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i="1">
                        <a:latin typeface="Cambria Math" panose="02040503050406030204" pitchFamily="18" charset="0"/>
                      </a:rPr>
                      <m:t>&lt;0</m:t>
                    </m:r>
                  </m:oMath>
                </a14:m>
                <a:r>
                  <a:rPr lang="pt-BR" dirty="0"/>
                  <a:t>, como, por exemplo, </a:t>
                </a:r>
              </a:p>
              <a:p>
                <a:pPr lvl="1">
                  <a:buFont typeface="Wingdings" panose="05000000000000000000" pitchFamily="2" charset="2"/>
                  <a:buChar char="§"/>
                </a:pPr>
                <a:r>
                  <a:rPr lang="pt-BR" dirty="0" err="1">
                    <a:hlinkClick r:id="rId3"/>
                  </a:rPr>
                  <a:t>Leaky</a:t>
                </a:r>
                <a:r>
                  <a:rPr lang="pt-BR" dirty="0">
                    <a:hlinkClick r:id="rId3"/>
                  </a:rPr>
                  <a:t> </a:t>
                </a:r>
                <a:r>
                  <a:rPr lang="pt-BR" dirty="0" err="1">
                    <a:hlinkClick r:id="rId3"/>
                  </a:rPr>
                  <a:t>ReLU</a:t>
                </a:r>
                <a:r>
                  <a:rPr lang="pt-BR" dirty="0">
                    <a:hlinkClick r:id="rId3"/>
                  </a:rPr>
                  <a:t>, </a:t>
                </a:r>
              </a:p>
              <a:p>
                <a:pPr lvl="1">
                  <a:buFont typeface="Wingdings" panose="05000000000000000000" pitchFamily="2" charset="2"/>
                  <a:buChar char="§"/>
                </a:pP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p>
              <a:p>
                <a:pPr lvl="1">
                  <a:buFont typeface="Wingdings" panose="05000000000000000000" pitchFamily="2" charset="2"/>
                  <a:buChar char="§"/>
                </a:pPr>
                <a:r>
                  <a:rPr lang="pt-BR" dirty="0" err="1">
                    <a:hlinkClick r:id="rId3"/>
                  </a:rPr>
                  <a:t>Gaussian</a:t>
                </a:r>
                <a:r>
                  <a:rPr lang="pt-BR" dirty="0">
                    <a:hlinkClick r:id="rId3"/>
                  </a:rPr>
                  <a:t> </a:t>
                </a:r>
                <a:r>
                  <a:rPr lang="pt-BR" dirty="0" err="1">
                    <a:hlinkClick r:id="rId3"/>
                  </a:rPr>
                  <a:t>Error</a:t>
                </a:r>
                <a:r>
                  <a:rPr lang="pt-BR" dirty="0">
                    <a:hlinkClick r:id="rId3"/>
                  </a:rPr>
                  <a:t> Linear Unit (GELU), </a:t>
                </a:r>
              </a:p>
              <a:p>
                <a:pPr lvl="1">
                  <a:buFont typeface="Wingdings" panose="05000000000000000000" pitchFamily="2" charset="2"/>
                  <a:buChar char="§"/>
                </a:pPr>
                <a:r>
                  <a:rPr lang="pt-BR" dirty="0">
                    <a:hlinkClick r:id="rId3"/>
                  </a:rPr>
                  <a:t>etc.</a:t>
                </a:r>
                <a:endParaRPr lang="pt-BR" dirty="0"/>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752492" y="1825624"/>
                <a:ext cx="5355771" cy="5032375"/>
              </a:xfrm>
              <a:blipFill>
                <a:blip r:embed="rId4"/>
                <a:stretch>
                  <a:fillRect l="-2050" t="-1937"/>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a16="http://schemas.microsoft.com/office/drawing/2014/main"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20104" r="23187" b="3566"/>
          <a:stretch/>
        </p:blipFill>
        <p:spPr bwMode="auto">
          <a:xfrm>
            <a:off x="83737" y="2321169"/>
            <a:ext cx="6547120" cy="374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3D26-C76F-D3F7-FC01-BA23B862E2B2}"/>
              </a:ext>
            </a:extLst>
          </p:cNvPr>
          <p:cNvSpPr>
            <a:spLocks noGrp="1"/>
          </p:cNvSpPr>
          <p:nvPr>
            <p:ph type="title"/>
          </p:nvPr>
        </p:nvSpPr>
        <p:spPr/>
        <p:txBody>
          <a:bodyPr/>
          <a:lstStyle/>
          <a:p>
            <a:r>
              <a:rPr lang="pt-BR" dirty="0"/>
              <a:t>Outras formas de se minimizar a dissipação e a explosão do gradiente</a:t>
            </a:r>
          </a:p>
        </p:txBody>
      </p:sp>
      <p:sp>
        <p:nvSpPr>
          <p:cNvPr id="3" name="Espaço Reservado para Conteúdo 2">
            <a:extLst>
              <a:ext uri="{FF2B5EF4-FFF2-40B4-BE49-F238E27FC236}">
                <a16:creationId xmlns:a16="http://schemas.microsoft.com/office/drawing/2014/main" id="{0D16A970-E5B0-45AB-5F13-4EB2F6AB2E7A}"/>
              </a:ext>
            </a:extLst>
          </p:cNvPr>
          <p:cNvSpPr>
            <a:spLocks noGrp="1"/>
          </p:cNvSpPr>
          <p:nvPr>
            <p:ph idx="1"/>
          </p:nvPr>
        </p:nvSpPr>
        <p:spPr>
          <a:xfrm>
            <a:off x="838199" y="1825624"/>
            <a:ext cx="11144535" cy="5032375"/>
          </a:xfrm>
        </p:spPr>
        <p:txBody>
          <a:bodyPr>
            <a:normAutofit/>
          </a:bodyPr>
          <a:lstStyle/>
          <a:p>
            <a:r>
              <a:rPr lang="pt-BR" dirty="0"/>
              <a:t>Além do uso de funções de ativação </a:t>
            </a:r>
            <a:r>
              <a:rPr lang="pt-BR" dirty="0" err="1"/>
              <a:t>ReLU</a:t>
            </a:r>
            <a:r>
              <a:rPr lang="pt-BR" dirty="0"/>
              <a:t> ou de suas variantes, outras formas de se minimizar esses problemas são:</a:t>
            </a:r>
          </a:p>
          <a:p>
            <a:pPr lvl="1">
              <a:buFont typeface="Wingdings" panose="05000000000000000000" pitchFamily="2" charset="2"/>
              <a:buChar char="§"/>
            </a:pPr>
            <a:r>
              <a:rPr lang="pt-BR" b="1" dirty="0"/>
              <a:t>Inicialização apropriada dos pesos</a:t>
            </a:r>
            <a:r>
              <a:rPr lang="pt-BR" dirty="0"/>
              <a:t>: garante que as </a:t>
            </a:r>
            <a:r>
              <a:rPr lang="pt-BR" b="1" i="1" dirty="0">
                <a:solidFill>
                  <a:srgbClr val="00B050"/>
                </a:solidFill>
              </a:rPr>
              <a:t>variâncias das ativações permaneça a mesma ao longo de todas as camadas</a:t>
            </a:r>
            <a:r>
              <a:rPr lang="pt-BR" dirty="0"/>
              <a:t>. Isso garante que o gradiente retropropagado não tenha multiplicações com valores muito pequenos ou muito grandes em qualquer camada, </a:t>
            </a:r>
            <a:r>
              <a:rPr lang="pt-BR" b="0" i="0" dirty="0">
                <a:effectLst/>
              </a:rPr>
              <a:t>ajudando a </a:t>
            </a:r>
            <a:r>
              <a:rPr lang="pt-BR" dirty="0"/>
              <a:t>mitigar ambos os problemas.</a:t>
            </a:r>
          </a:p>
          <a:p>
            <a:pPr lvl="1">
              <a:buFont typeface="Wingdings" panose="05000000000000000000" pitchFamily="2" charset="2"/>
              <a:buChar char="§"/>
            </a:pPr>
            <a:r>
              <a:rPr lang="pt-BR" b="1" dirty="0"/>
              <a:t>Normalização de batch</a:t>
            </a:r>
            <a:r>
              <a:rPr lang="pt-BR" dirty="0"/>
              <a:t>: </a:t>
            </a:r>
            <a:r>
              <a:rPr lang="pt-BR" b="1" i="1" dirty="0">
                <a:solidFill>
                  <a:srgbClr val="00B050"/>
                </a:solidFill>
              </a:rPr>
              <a:t>padroniza as ativações </a:t>
            </a:r>
            <a:r>
              <a:rPr lang="pt-BR" dirty="0"/>
              <a:t>das camadas da rede e, na sequência, as </a:t>
            </a:r>
            <a:r>
              <a:rPr lang="pt-BR" b="1" i="1" dirty="0">
                <a:solidFill>
                  <a:srgbClr val="00B050"/>
                </a:solidFill>
              </a:rPr>
              <a:t>desloca e escalona</a:t>
            </a:r>
            <a:r>
              <a:rPr lang="pt-BR" b="0" i="0" dirty="0">
                <a:effectLst/>
              </a:rPr>
              <a:t>,</a:t>
            </a:r>
            <a:r>
              <a:rPr lang="pt-BR" dirty="0"/>
              <a:t> mantendo-as dentro de intervalos que minimizam</a:t>
            </a:r>
            <a:r>
              <a:rPr lang="pt-BR" b="0" i="0" dirty="0">
                <a:effectLst/>
              </a:rPr>
              <a:t> ambos os problemas.</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excedam algum limite pré-definido, mitigando apenas o problema da explosão do gradiente.</a:t>
            </a:r>
          </a:p>
        </p:txBody>
      </p:sp>
    </p:spTree>
    <p:extLst>
      <p:ext uri="{BB962C8B-B14F-4D97-AF65-F5344CB8AC3E}">
        <p14:creationId xmlns:p14="http://schemas.microsoft.com/office/powerpoint/2010/main" val="218115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706B4F7-4C09-867B-63B7-60DADBE1BA17}"/>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A1D64970-6B66-43BE-4516-7A3BCD0B098C}"/>
              </a:ext>
            </a:extLst>
          </p:cNvPr>
          <p:cNvSpPr>
            <a:spLocks noGrp="1"/>
          </p:cNvSpPr>
          <p:nvPr>
            <p:ph idx="1"/>
          </p:nvPr>
        </p:nvSpPr>
        <p:spPr>
          <a:xfrm>
            <a:off x="6096000" y="1825624"/>
            <a:ext cx="5953760" cy="5032375"/>
          </a:xfrm>
        </p:spPr>
        <p:txBody>
          <a:bodyPr>
            <a:normAutofit/>
          </a:bodyPr>
          <a:lstStyle/>
          <a:p>
            <a:r>
              <a:rPr lang="pt-BR" dirty="0"/>
              <a:t>Os neurônios de uma rede neural podem ser conectados de forma </a:t>
            </a:r>
            <a:r>
              <a:rPr lang="pt-BR" b="1" i="1" dirty="0">
                <a:solidFill>
                  <a:srgbClr val="00B050"/>
                </a:solidFill>
              </a:rPr>
              <a:t>acíclica</a:t>
            </a:r>
            <a:r>
              <a:rPr lang="pt-BR" dirty="0"/>
              <a:t> ou </a:t>
            </a:r>
            <a:r>
              <a:rPr lang="pt-BR" b="1" i="1" dirty="0">
                <a:solidFill>
                  <a:srgbClr val="00B050"/>
                </a:solidFill>
              </a:rPr>
              <a:t>cíclica</a:t>
            </a:r>
            <a:r>
              <a:rPr lang="pt-BR" dirty="0"/>
              <a:t>.</a:t>
            </a:r>
          </a:p>
          <a:p>
            <a:r>
              <a:rPr lang="pt-BR" b="0" i="0" dirty="0">
                <a:effectLst/>
              </a:rPr>
              <a:t>O termo </a:t>
            </a:r>
            <a:r>
              <a:rPr lang="pt-BR" b="1" i="1" dirty="0">
                <a:solidFill>
                  <a:srgbClr val="00B050"/>
                </a:solidFill>
                <a:effectLst/>
              </a:rPr>
              <a:t>acíclico</a:t>
            </a:r>
            <a:r>
              <a:rPr lang="pt-BR" b="0" i="0" dirty="0">
                <a:effectLst/>
              </a:rPr>
              <a:t> se refere a conexões </a:t>
            </a:r>
            <a:r>
              <a:rPr lang="pt-BR" b="1" i="1" dirty="0">
                <a:solidFill>
                  <a:srgbClr val="00B050"/>
                </a:solidFill>
                <a:effectLst/>
              </a:rPr>
              <a:t>sem realimentação</a:t>
            </a:r>
            <a:r>
              <a:rPr lang="pt-BR" b="0" i="0" dirty="0">
                <a:effectLst/>
              </a:rPr>
              <a:t>.</a:t>
            </a:r>
          </a:p>
          <a:p>
            <a:r>
              <a:rPr lang="pt-BR" dirty="0"/>
              <a:t>Isso significa que </a:t>
            </a:r>
            <a:r>
              <a:rPr lang="pt-BR" b="0" i="0" dirty="0">
                <a:effectLst/>
              </a:rPr>
              <a:t>a </a:t>
            </a:r>
            <a:r>
              <a:rPr lang="pt-BR" b="1" i="1" dirty="0">
                <a:solidFill>
                  <a:srgbClr val="7030A0"/>
                </a:solidFill>
                <a:effectLst/>
              </a:rPr>
              <a:t>informação flui em uma única direção</a:t>
            </a:r>
            <a:r>
              <a:rPr lang="pt-BR" b="0" i="0" dirty="0">
                <a:effectLst/>
              </a:rPr>
              <a:t>, da camada de entrada para a camada de saída.</a:t>
            </a:r>
          </a:p>
          <a:p>
            <a:r>
              <a:rPr lang="pt-BR" dirty="0"/>
              <a:t>A rede ao lado tem conexões </a:t>
            </a:r>
            <a:r>
              <a:rPr lang="pt-BR" b="1" i="1" dirty="0">
                <a:solidFill>
                  <a:srgbClr val="002060"/>
                </a:solidFill>
              </a:rPr>
              <a:t>acíclicas</a:t>
            </a:r>
            <a:r>
              <a:rPr lang="pt-BR" dirty="0"/>
              <a:t> e é conhecida como </a:t>
            </a:r>
            <a:r>
              <a:rPr lang="pt-BR" b="1" i="1" dirty="0"/>
              <a:t>rede densa de alimentação direta</a:t>
            </a:r>
            <a:r>
              <a:rPr lang="pt-BR" dirty="0"/>
              <a:t>.</a:t>
            </a:r>
          </a:p>
        </p:txBody>
      </p:sp>
      <p:pic>
        <p:nvPicPr>
          <p:cNvPr id="4" name="Picture 4">
            <a:extLst>
              <a:ext uri="{FF2B5EF4-FFF2-40B4-BE49-F238E27FC236}">
                <a16:creationId xmlns:a16="http://schemas.microsoft.com/office/drawing/2014/main" id="{7A8EDC64-6657-1B64-7EFF-B9DB6959072F}"/>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56301" y="2001520"/>
            <a:ext cx="5214579" cy="4264960"/>
          </a:xfrm>
          <a:prstGeom prst="rect">
            <a:avLst/>
          </a:prstGeom>
        </p:spPr>
      </p:pic>
    </p:spTree>
    <p:extLst>
      <p:ext uri="{BB962C8B-B14F-4D97-AF65-F5344CB8AC3E}">
        <p14:creationId xmlns:p14="http://schemas.microsoft.com/office/powerpoint/2010/main" val="29874911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DE2170F-6447-F6E8-8AD0-1BD87FE9ACAD}"/>
              </a:ext>
            </a:extLst>
          </p:cNvPr>
          <p:cNvSpPr>
            <a:spLocks noGrp="1"/>
          </p:cNvSpPr>
          <p:nvPr>
            <p:ph type="title"/>
          </p:nvPr>
        </p:nvSpPr>
        <p:spPr/>
        <p:txBody>
          <a:bodyPr/>
          <a:lstStyle/>
          <a:p>
            <a:r>
              <a:rPr lang="pt-BR" dirty="0"/>
              <a:t>Conectando neurônios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A6FD833-CF23-C487-9C03-6451AE356DD8}"/>
                  </a:ext>
                </a:extLst>
              </p:cNvPr>
              <p:cNvSpPr>
                <a:spLocks noGrp="1"/>
              </p:cNvSpPr>
              <p:nvPr>
                <p:ph idx="1"/>
              </p:nvPr>
            </p:nvSpPr>
            <p:spPr>
              <a:xfrm>
                <a:off x="5902960" y="1825624"/>
                <a:ext cx="6156960" cy="5032376"/>
              </a:xfrm>
            </p:spPr>
            <p:txBody>
              <a:bodyPr/>
              <a:lstStyle/>
              <a:p>
                <a:r>
                  <a:rPr lang="pt-BR" dirty="0"/>
                  <a:t>Esse tipo de rede representa uma </a:t>
                </a:r>
                <a:r>
                  <a:rPr lang="pt-BR" b="1" i="1" dirty="0">
                    <a:solidFill>
                      <a:srgbClr val="00B050"/>
                    </a:solidFill>
                  </a:rPr>
                  <a:t>função de suas entradas e pesos atuais</a:t>
                </a:r>
                <a:endParaRPr lang="pt-BR" dirty="0">
                  <a:solidFill>
                    <a:srgbClr val="00B050"/>
                  </a:solidFill>
                </a:endParaRPr>
              </a:p>
              <a:p>
                <a:pPr marL="0" indent="0">
                  <a:buNone/>
                </a:pPr>
                <a14:m>
                  <m:oMathPara xmlns:m="http://schemas.openxmlformats.org/officeDocument/2006/math">
                    <m:oMathParaPr>
                      <m:jc m:val="centerGroup"/>
                    </m:oMathParaPr>
                    <m:oMath xmlns:m="http://schemas.openxmlformats.org/officeDocument/2006/math">
                      <m:r>
                        <a:rPr lang="pt-BR" b="1" i="1" smtClean="0">
                          <a:latin typeface="Cambria Math" panose="02040503050406030204" pitchFamily="18" charset="0"/>
                        </a:rPr>
                        <m:t>𝒚</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r>
                            <a:rPr lang="pt-BR" b="0" i="1" smtClean="0">
                              <a:latin typeface="Cambria Math" panose="02040503050406030204" pitchFamily="18" charset="0"/>
                            </a:rPr>
                            <m:t>;</m:t>
                          </m:r>
                          <m:r>
                            <a:rPr lang="pt-BR" b="1" i="1" smtClean="0">
                              <a:latin typeface="Cambria Math" panose="02040503050406030204" pitchFamily="18" charset="0"/>
                            </a:rPr>
                            <m:t>𝑾</m:t>
                          </m:r>
                        </m:e>
                      </m:d>
                      <m:r>
                        <a:rPr lang="pt-BR" b="0" i="1" smtClean="0">
                          <a:latin typeface="Cambria Math" panose="02040503050406030204" pitchFamily="18" charset="0"/>
                        </a:rPr>
                        <m:t>,</m:t>
                      </m:r>
                    </m:oMath>
                  </m:oMathPara>
                </a14:m>
                <a:endParaRPr lang="pt-BR" b="0" dirty="0"/>
              </a:p>
              <a:p>
                <a:pPr marL="0" indent="0">
                  <a:buNone/>
                </a:pPr>
                <a:r>
                  <a:rPr lang="pt-BR" dirty="0"/>
                  <a:t>onde </a:t>
                </a:r>
                <a14:m>
                  <m:oMath xmlns:m="http://schemas.openxmlformats.org/officeDocument/2006/math">
                    <m:r>
                      <a:rPr lang="pt-BR" b="1" i="1" smtClean="0">
                        <a:latin typeface="Cambria Math" panose="02040503050406030204" pitchFamily="18" charset="0"/>
                      </a:rPr>
                      <m:t>𝑾</m:t>
                    </m:r>
                  </m:oMath>
                </a14:m>
                <a:r>
                  <a:rPr lang="pt-BR" dirty="0"/>
                  <a:t> é a matriz contendo todos os pesos da rede.</a:t>
                </a:r>
              </a:p>
              <a:p>
                <a:r>
                  <a:rPr lang="pt-BR" dirty="0"/>
                  <a:t>Portanto, este tipo de rede </a:t>
                </a:r>
                <a:r>
                  <a:rPr lang="pt-BR" b="1" i="1" dirty="0">
                    <a:solidFill>
                      <a:srgbClr val="7030A0"/>
                    </a:solidFill>
                  </a:rPr>
                  <a:t>não possui um estado interno, ou seja, </a:t>
                </a:r>
                <a:r>
                  <a:rPr lang="pt-BR" b="1" i="1" dirty="0">
                    <a:solidFill>
                      <a:srgbClr val="002060"/>
                    </a:solidFill>
                  </a:rPr>
                  <a:t>memória</a:t>
                </a:r>
                <a:r>
                  <a:rPr lang="pt-BR" b="1" i="1" dirty="0">
                    <a:solidFill>
                      <a:srgbClr val="7030A0"/>
                    </a:solidFill>
                  </a:rPr>
                  <a:t>.</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9A6FD833-CF23-C487-9C03-6451AE356DD8}"/>
                  </a:ext>
                </a:extLst>
              </p:cNvPr>
              <p:cNvSpPr>
                <a:spLocks noGrp="1" noRot="1" noChangeAspect="1" noMove="1" noResize="1" noEditPoints="1" noAdjustHandles="1" noChangeArrowheads="1" noChangeShapeType="1" noTextEdit="1"/>
              </p:cNvSpPr>
              <p:nvPr>
                <p:ph idx="1"/>
              </p:nvPr>
            </p:nvSpPr>
            <p:spPr>
              <a:xfrm>
                <a:off x="5902960" y="1825624"/>
                <a:ext cx="6156960" cy="5032376"/>
              </a:xfrm>
              <a:blipFill>
                <a:blip r:embed="rId2"/>
                <a:stretch>
                  <a:fillRect l="-1980" t="-1937" r="-1980"/>
                </a:stretch>
              </a:blipFill>
            </p:spPr>
            <p:txBody>
              <a:bodyPr/>
              <a:lstStyle/>
              <a:p>
                <a:r>
                  <a:rPr lang="pt-BR">
                    <a:noFill/>
                  </a:rPr>
                  <a:t> </a:t>
                </a:r>
              </a:p>
            </p:txBody>
          </p:sp>
        </mc:Fallback>
      </mc:AlternateContent>
      <p:pic>
        <p:nvPicPr>
          <p:cNvPr id="4" name="Picture 4">
            <a:extLst>
              <a:ext uri="{FF2B5EF4-FFF2-40B4-BE49-F238E27FC236}">
                <a16:creationId xmlns:a16="http://schemas.microsoft.com/office/drawing/2014/main" id="{5CD10D9D-EE08-5FCF-C7C6-063854B2954D}"/>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3581" y="2046940"/>
            <a:ext cx="5214579" cy="4264960"/>
          </a:xfrm>
          <a:prstGeom prst="rect">
            <a:avLst/>
          </a:prstGeom>
        </p:spPr>
      </p:pic>
    </p:spTree>
    <p:extLst>
      <p:ext uri="{BB962C8B-B14F-4D97-AF65-F5344CB8AC3E}">
        <p14:creationId xmlns:p14="http://schemas.microsoft.com/office/powerpoint/2010/main" val="4078275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5598160" y="1825624"/>
            <a:ext cx="6421120" cy="5032375"/>
          </a:xfrm>
        </p:spPr>
        <p:txBody>
          <a:bodyPr/>
          <a:lstStyle/>
          <a:p>
            <a:r>
              <a:rPr lang="pt-BR" dirty="0"/>
              <a:t>Já o termo </a:t>
            </a:r>
            <a:r>
              <a:rPr lang="pt-BR" b="1" i="1" dirty="0">
                <a:solidFill>
                  <a:srgbClr val="00B050"/>
                </a:solidFill>
              </a:rPr>
              <a:t>cíclico</a:t>
            </a:r>
            <a:r>
              <a:rPr lang="pt-BR" dirty="0"/>
              <a:t> se refere a </a:t>
            </a:r>
            <a:r>
              <a:rPr lang="pt-BR" b="1" i="1" dirty="0">
                <a:solidFill>
                  <a:srgbClr val="00B050"/>
                </a:solidFill>
                <a:effectLst/>
              </a:rPr>
              <a:t>conexões que formam ciclos</a:t>
            </a:r>
            <a:r>
              <a:rPr lang="pt-BR" b="0" i="0" dirty="0">
                <a:effectLst/>
              </a:rPr>
              <a:t>, permitindo a </a:t>
            </a:r>
            <a:r>
              <a:rPr lang="pt-BR" b="1" i="1" dirty="0">
                <a:solidFill>
                  <a:srgbClr val="7030A0"/>
                </a:solidFill>
                <a:effectLst/>
              </a:rPr>
              <a:t>realimentação</a:t>
            </a:r>
            <a:r>
              <a:rPr lang="pt-BR" b="0" i="0" dirty="0">
                <a:effectLst/>
              </a:rPr>
              <a:t> de informações.</a:t>
            </a:r>
          </a:p>
          <a:p>
            <a:r>
              <a:rPr lang="pt-BR" dirty="0"/>
              <a:t>Redes com esse tipo de conexão são conhecidas como </a:t>
            </a:r>
            <a:r>
              <a:rPr lang="pt-BR" b="1" i="1" dirty="0">
                <a:solidFill>
                  <a:srgbClr val="7030A0"/>
                </a:solidFill>
              </a:rPr>
              <a:t>redes recorrentes</a:t>
            </a:r>
            <a:r>
              <a:rPr lang="pt-BR" b="1" i="1" dirty="0"/>
              <a:t> </a:t>
            </a:r>
            <a:r>
              <a:rPr lang="pt-BR" dirty="0"/>
              <a:t>ou </a:t>
            </a:r>
            <a:r>
              <a:rPr lang="pt-BR" b="1" i="1" dirty="0">
                <a:solidFill>
                  <a:srgbClr val="7030A0"/>
                </a:solidFill>
              </a:rPr>
              <a:t>redes com realimentação</a:t>
            </a:r>
            <a:r>
              <a:rPr lang="pt-BR" dirty="0"/>
              <a:t>.</a:t>
            </a:r>
          </a:p>
          <a:p>
            <a:r>
              <a:rPr lang="pt-BR" dirty="0"/>
              <a:t>A figura mostra que os nós da rede têm </a:t>
            </a:r>
            <a:r>
              <a:rPr lang="pt-BR" b="1" i="1" dirty="0">
                <a:solidFill>
                  <a:srgbClr val="0070C0"/>
                </a:solidFill>
              </a:rPr>
              <a:t>conexões em duas direções</a:t>
            </a:r>
            <a:r>
              <a:rPr lang="pt-BR" dirty="0"/>
              <a:t>, desta forma, o </a:t>
            </a:r>
            <a:r>
              <a:rPr lang="pt-BR" b="1" i="1" dirty="0">
                <a:solidFill>
                  <a:srgbClr val="0070C0"/>
                </a:solidFill>
              </a:rPr>
              <a:t>sinal percorre a rede nas direções direta e reversa</a:t>
            </a:r>
            <a:r>
              <a:rPr lang="pt-BR" dirty="0"/>
              <a:t>.</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2">
            <a:extLst>
              <a:ext uri="{28A0092B-C50C-407E-A947-70E740481C1C}">
                <a14:useLocalDpi xmlns:a14="http://schemas.microsoft.com/office/drawing/2010/main" val="0"/>
              </a:ext>
            </a:extLst>
          </a:blip>
          <a:srcRect l="4813"/>
          <a:stretch/>
        </p:blipFill>
        <p:spPr>
          <a:xfrm>
            <a:off x="397955" y="2389060"/>
            <a:ext cx="4200863" cy="2883979"/>
          </a:xfrm>
          <a:prstGeom prst="rect">
            <a:avLst/>
          </a:prstGeom>
        </p:spPr>
      </p:pic>
    </p:spTree>
    <p:extLst>
      <p:ext uri="{BB962C8B-B14F-4D97-AF65-F5344CB8AC3E}">
        <p14:creationId xmlns:p14="http://schemas.microsoft.com/office/powerpoint/2010/main" val="272458181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CEA9A4-14E2-56D8-E263-63A30D4596EB}"/>
              </a:ext>
            </a:extLst>
          </p:cNvPr>
          <p:cNvSpPr>
            <a:spLocks noGrp="1"/>
          </p:cNvSpPr>
          <p:nvPr>
            <p:ph type="title"/>
          </p:nvPr>
        </p:nvSpPr>
        <p:spPr/>
        <p:txBody>
          <a:bodyPr/>
          <a:lstStyle/>
          <a:p>
            <a:r>
              <a:rPr lang="pt-BR" dirty="0"/>
              <a:t>Conectando neurônios</a:t>
            </a:r>
          </a:p>
        </p:txBody>
      </p:sp>
      <p:sp>
        <p:nvSpPr>
          <p:cNvPr id="3" name="Espaço Reservado para Conteúdo 2">
            <a:extLst>
              <a:ext uri="{FF2B5EF4-FFF2-40B4-BE49-F238E27FC236}">
                <a16:creationId xmlns:a16="http://schemas.microsoft.com/office/drawing/2014/main" id="{8C488BC4-0CEE-08D0-AEBA-FAC598310587}"/>
              </a:ext>
            </a:extLst>
          </p:cNvPr>
          <p:cNvSpPr>
            <a:spLocks noGrp="1"/>
          </p:cNvSpPr>
          <p:nvPr>
            <p:ph idx="1"/>
          </p:nvPr>
        </p:nvSpPr>
        <p:spPr>
          <a:xfrm>
            <a:off x="4683760" y="1825624"/>
            <a:ext cx="7335520" cy="5032375"/>
          </a:xfrm>
        </p:spPr>
        <p:txBody>
          <a:bodyPr>
            <a:normAutofit lnSpcReduction="10000"/>
          </a:bodyPr>
          <a:lstStyle/>
          <a:p>
            <a:r>
              <a:rPr lang="pt-BR" dirty="0"/>
              <a:t>Esse tipo de rede forma um </a:t>
            </a:r>
            <a:r>
              <a:rPr lang="pt-BR" b="1" i="1" dirty="0">
                <a:solidFill>
                  <a:srgbClr val="00B050"/>
                </a:solidFill>
              </a:rPr>
              <a:t>sistema dinâmico </a:t>
            </a:r>
            <a:r>
              <a:rPr lang="pt-BR" dirty="0"/>
              <a:t>que pode atingir um estado estável, exibir oscilações ou mesmo um comportamento caótico e divergir.</a:t>
            </a:r>
          </a:p>
          <a:p>
            <a:r>
              <a:rPr lang="pt-BR" dirty="0"/>
              <a:t>Além disso, a saída da rede é </a:t>
            </a:r>
            <a:r>
              <a:rPr lang="pt-BR" b="1" i="1" dirty="0">
                <a:solidFill>
                  <a:srgbClr val="7030A0"/>
                </a:solidFill>
              </a:rPr>
              <a:t>função de suas entradas e pesos atuais e de seus </a:t>
            </a:r>
            <a:r>
              <a:rPr lang="pt-BR" b="1" i="1" dirty="0">
                <a:solidFill>
                  <a:srgbClr val="0070C0"/>
                </a:solidFill>
              </a:rPr>
              <a:t>estados anteriores</a:t>
            </a:r>
            <a:r>
              <a:rPr lang="pt-BR" dirty="0"/>
              <a:t>, ou seja, de saídas anteriores.</a:t>
            </a:r>
          </a:p>
          <a:p>
            <a:r>
              <a:rPr lang="pt-BR" dirty="0"/>
              <a:t>Portanto, </a:t>
            </a:r>
            <a:r>
              <a:rPr lang="pt-BR" b="1" i="1" dirty="0"/>
              <a:t>redes recorrentes </a:t>
            </a:r>
            <a:r>
              <a:rPr lang="pt-BR" dirty="0"/>
              <a:t>possuem </a:t>
            </a:r>
            <a:r>
              <a:rPr lang="pt-BR" b="1" i="1" dirty="0">
                <a:solidFill>
                  <a:srgbClr val="0070C0"/>
                </a:solidFill>
              </a:rPr>
              <a:t>memória</a:t>
            </a:r>
            <a:r>
              <a:rPr lang="pt-BR" dirty="0"/>
              <a:t>.</a:t>
            </a:r>
          </a:p>
          <a:p>
            <a:r>
              <a:rPr lang="pt-BR" dirty="0"/>
              <a:t>Essas redes são úteis em tarefas que envolvem </a:t>
            </a:r>
            <a:r>
              <a:rPr lang="pt-BR" b="1" i="1" dirty="0">
                <a:solidFill>
                  <a:srgbClr val="00B050"/>
                </a:solidFill>
              </a:rPr>
              <a:t>dependências temporais </a:t>
            </a:r>
            <a:r>
              <a:rPr lang="pt-BR" dirty="0"/>
              <a:t>como previsões de séries temporais (e.g., m</a:t>
            </a:r>
            <a:r>
              <a:rPr lang="pt-BR" b="0" i="0" dirty="0">
                <a:effectLst/>
              </a:rPr>
              <a:t>onitoramento de sinais vitais</a:t>
            </a:r>
            <a:r>
              <a:rPr lang="pt-BR" dirty="0"/>
              <a:t>) e processamento de linguagem natural (e.g., conversão de fala em texto).</a:t>
            </a:r>
          </a:p>
        </p:txBody>
      </p:sp>
      <p:pic>
        <p:nvPicPr>
          <p:cNvPr id="4" name="Imagem 3">
            <a:extLst>
              <a:ext uri="{FF2B5EF4-FFF2-40B4-BE49-F238E27FC236}">
                <a16:creationId xmlns:a16="http://schemas.microsoft.com/office/drawing/2014/main" id="{B5941EAF-0F65-F834-4B77-5C9370F23DC6}"/>
              </a:ext>
            </a:extLst>
          </p:cNvPr>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276035" y="2663380"/>
            <a:ext cx="4200863" cy="2883979"/>
          </a:xfrm>
          <a:prstGeom prst="rect">
            <a:avLst/>
          </a:prstGeom>
        </p:spPr>
      </p:pic>
    </p:spTree>
    <p:extLst>
      <p:ext uri="{BB962C8B-B14F-4D97-AF65-F5344CB8AC3E}">
        <p14:creationId xmlns:p14="http://schemas.microsoft.com/office/powerpoint/2010/main" val="1832658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6C3A0DA-B479-D0FB-319F-4CF8BBB34DBB}"/>
              </a:ext>
            </a:extLst>
          </p:cNvPr>
          <p:cNvSpPr>
            <a:spLocks noGrp="1"/>
          </p:cNvSpPr>
          <p:nvPr>
            <p:ph type="title"/>
          </p:nvPr>
        </p:nvSpPr>
        <p:spPr/>
        <p:txBody>
          <a:bodyPr/>
          <a:lstStyle/>
          <a:p>
            <a:r>
              <a:rPr lang="pt-BR" dirty="0"/>
              <a:t>Aproximação de funções com redes neurais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D67FB94-A645-18DD-5013-951719858F76}"/>
                  </a:ext>
                </a:extLst>
              </p:cNvPr>
              <p:cNvSpPr>
                <a:spLocks noGrp="1"/>
              </p:cNvSpPr>
              <p:nvPr>
                <p:ph idx="1"/>
              </p:nvPr>
            </p:nvSpPr>
            <p:spPr>
              <a:xfrm>
                <a:off x="5547360" y="1825624"/>
                <a:ext cx="6553200" cy="5032375"/>
              </a:xfrm>
            </p:spPr>
            <p:txBody>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para todos os nós,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solidFill>
                      <a:srgbClr val="7030A0"/>
                    </a:solidFill>
                  </a:rPr>
                  <a:t>aninhamento</a:t>
                </a:r>
                <a:r>
                  <a:rPr lang="pt-BR" dirty="0"/>
                  <a:t> das saídas de </a:t>
                </a:r>
                <a:r>
                  <a:rPr lang="pt-BR" b="1" i="1" dirty="0">
                    <a:solidFill>
                      <a:srgbClr val="7030A0"/>
                    </a:solidFill>
                  </a:rPr>
                  <a:t>funções de ativação não-lineares</a:t>
                </a:r>
                <a:r>
                  <a:rPr lang="pt-BR" dirty="0"/>
                  <a:t>.</a:t>
                </a:r>
              </a:p>
            </p:txBody>
          </p:sp>
        </mc:Choice>
        <mc:Fallback xmlns="">
          <p:sp>
            <p:nvSpPr>
              <p:cNvPr id="3" name="Espaço Reservado para Conteúdo 2">
                <a:extLst>
                  <a:ext uri="{FF2B5EF4-FFF2-40B4-BE49-F238E27FC236}">
                    <a16:creationId xmlns:a16="http://schemas.microsoft.com/office/drawing/2014/main" id="{1D67FB94-A645-18DD-5013-951719858F76}"/>
                  </a:ext>
                </a:extLst>
              </p:cNvPr>
              <p:cNvSpPr>
                <a:spLocks noGrp="1" noRot="1" noChangeAspect="1" noMove="1" noResize="1" noEditPoints="1" noAdjustHandles="1" noChangeArrowheads="1" noChangeShapeType="1" noTextEdit="1"/>
              </p:cNvSpPr>
              <p:nvPr>
                <p:ph idx="1"/>
              </p:nvPr>
            </p:nvSpPr>
            <p:spPr>
              <a:xfrm>
                <a:off x="5547360" y="1825624"/>
                <a:ext cx="6553200" cy="5032375"/>
              </a:xfrm>
              <a:blipFill>
                <a:blip r:embed="rId3"/>
                <a:stretch>
                  <a:fillRect l="-1860" t="-1937" r="-2419"/>
                </a:stretch>
              </a:blipFill>
            </p:spPr>
            <p:txBody>
              <a:bodyPr/>
              <a:lstStyle/>
              <a:p>
                <a:r>
                  <a:rPr lang="pt-BR">
                    <a:noFill/>
                  </a:rPr>
                  <a:t> </a:t>
                </a:r>
              </a:p>
            </p:txBody>
          </p:sp>
        </mc:Fallback>
      </mc:AlternateContent>
      <p:pic>
        <p:nvPicPr>
          <p:cNvPr id="4" name="Picture 6">
            <a:extLst>
              <a:ext uri="{FF2B5EF4-FFF2-40B4-BE49-F238E27FC236}">
                <a16:creationId xmlns:a16="http://schemas.microsoft.com/office/drawing/2014/main" id="{B7C0A625-E72A-9FFB-FE35-BF60DAA10BD0}"/>
              </a:ext>
            </a:extLst>
          </p:cNvPr>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402589" y="2468934"/>
            <a:ext cx="4683327" cy="2763465"/>
          </a:xfrm>
          <a:prstGeom prst="rect">
            <a:avLst/>
          </a:prstGeom>
        </p:spPr>
      </p:pic>
    </p:spTree>
    <p:extLst>
      <p:ext uri="{BB962C8B-B14F-4D97-AF65-F5344CB8AC3E}">
        <p14:creationId xmlns:p14="http://schemas.microsoft.com/office/powerpoint/2010/main" val="429065967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038840" cy="5032375"/>
          </a:xfrm>
        </p:spPr>
        <p:txBody>
          <a:bodyPr>
            <a:normAutofit/>
          </a:bodyPr>
          <a:lstStyle/>
          <a:p>
            <a:r>
              <a:rPr lang="pt-BR" b="0" i="0" dirty="0">
                <a:effectLst/>
              </a:rPr>
              <a:t>Portanto, as redes neurais têm a </a:t>
            </a:r>
            <a:r>
              <a:rPr lang="pt-BR" b="1" i="1" dirty="0">
                <a:solidFill>
                  <a:srgbClr val="00B050"/>
                </a:solidFill>
                <a:effectLst/>
              </a:rPr>
              <a:t>capacidade de aproximar funções altamente não-lineares</a:t>
            </a:r>
            <a:r>
              <a:rPr lang="pt-BR" b="0" i="0" dirty="0">
                <a:effectLst/>
              </a:rPr>
              <a:t>.</a:t>
            </a:r>
          </a:p>
          <a:p>
            <a:r>
              <a:rPr lang="pt-BR" dirty="0"/>
              <a:t>E</a:t>
            </a:r>
            <a:r>
              <a:rPr lang="pt-BR" b="0" i="0" dirty="0">
                <a:effectLst/>
              </a:rPr>
              <a:t>ssa capacidade </a:t>
            </a:r>
            <a:r>
              <a:rPr lang="pt-BR" b="1" i="1" dirty="0">
                <a:solidFill>
                  <a:srgbClr val="00B050"/>
                </a:solidFill>
                <a:effectLst/>
              </a:rPr>
              <a:t>depende da sua arquitetura</a:t>
            </a:r>
            <a:r>
              <a:rPr lang="pt-BR" b="0" i="0" dirty="0">
                <a:effectLst/>
              </a:rPr>
              <a:t>, incluindo o número de camadas, o número de nós (que corresponde à quantidade de pesos) e as funções de ativação empregadas.</a:t>
            </a:r>
          </a:p>
          <a:p>
            <a:pPr lvl="1">
              <a:buFont typeface="Wingdings" panose="05000000000000000000" pitchFamily="2" charset="2"/>
              <a:buChar char="§"/>
            </a:pPr>
            <a:r>
              <a:rPr lang="pt-BR" b="0" i="0" dirty="0">
                <a:effectLst/>
              </a:rPr>
              <a:t>A </a:t>
            </a:r>
            <a:r>
              <a:rPr lang="pt-BR" b="1" i="1" dirty="0">
                <a:solidFill>
                  <a:srgbClr val="7030A0"/>
                </a:solidFill>
                <a:effectLst/>
              </a:rPr>
              <a:t>quantidade de pesos </a:t>
            </a:r>
            <a:r>
              <a:rPr lang="pt-BR" b="0" i="0" dirty="0">
                <a:effectLst/>
              </a:rPr>
              <a:t>de uma rede está associada aos seus </a:t>
            </a:r>
            <a:r>
              <a:rPr lang="pt-BR" b="1" i="0" dirty="0">
                <a:solidFill>
                  <a:srgbClr val="7030A0"/>
                </a:solidFill>
                <a:effectLst/>
              </a:rPr>
              <a:t>graus de liberdade</a:t>
            </a:r>
            <a:r>
              <a:rPr lang="pt-BR" b="0" i="0" dirty="0">
                <a:effectLst/>
              </a:rPr>
              <a:t>, ou seja, a </a:t>
            </a:r>
            <a:r>
              <a:rPr lang="pt-BR" b="1" i="1" dirty="0">
                <a:solidFill>
                  <a:srgbClr val="7030A0"/>
                </a:solidFill>
                <a:effectLst/>
              </a:rPr>
              <a:t>capacidade da rede de aproximar diferentes tipos de funções</a:t>
            </a:r>
            <a:r>
              <a:rPr lang="pt-BR" b="0" i="0" dirty="0">
                <a:effectLst/>
              </a:rPr>
              <a:t>.</a:t>
            </a:r>
            <a:endParaRPr lang="pt-BR" dirty="0"/>
          </a:p>
          <a:p>
            <a:r>
              <a:rPr lang="pt-BR" dirty="0"/>
              <a:t>Porém, assim como polinômios, que podem </a:t>
            </a:r>
            <a:r>
              <a:rPr lang="pt-BR" b="1" i="1" dirty="0">
                <a:solidFill>
                  <a:srgbClr val="0070C0"/>
                </a:solidFill>
              </a:rPr>
              <a:t>aproximar qualquer tipo de função</a:t>
            </a:r>
            <a:r>
              <a:rPr lang="pt-BR" dirty="0">
                <a:solidFill>
                  <a:srgbClr val="0070C0"/>
                </a:solidFill>
              </a:rPr>
              <a:t> </a:t>
            </a:r>
            <a:r>
              <a:rPr lang="pt-BR" dirty="0"/>
              <a:t>(linear ou não linear) devido a seus </a:t>
            </a:r>
            <a:r>
              <a:rPr lang="pt-BR" b="1" i="1" dirty="0">
                <a:solidFill>
                  <a:srgbClr val="0070C0"/>
                </a:solidFill>
              </a:rPr>
              <a:t>graus de liberdade</a:t>
            </a:r>
            <a:r>
              <a:rPr lang="pt-BR" dirty="0"/>
              <a:t>, as </a:t>
            </a:r>
            <a:r>
              <a:rPr lang="pt-BR" b="1" i="1" dirty="0">
                <a:solidFill>
                  <a:srgbClr val="0070C0"/>
                </a:solidFill>
              </a:rPr>
              <a:t>redes neurais podem fazer o mesmo</a:t>
            </a:r>
            <a:r>
              <a:rPr lang="pt-BR" dirty="0"/>
              <a:t>, bastando apenas que </a:t>
            </a:r>
            <a:r>
              <a:rPr lang="pt-BR" b="1" i="1" dirty="0">
                <a:solidFill>
                  <a:srgbClr val="0070C0"/>
                </a:solidFill>
              </a:rPr>
              <a:t>encontremos sua complexidade ideal</a:t>
            </a:r>
            <a:r>
              <a:rPr lang="pt-BR" dirty="0"/>
              <a:t>, ou seja, sua arquitetura.</a:t>
            </a:r>
          </a:p>
        </p:txBody>
      </p:sp>
    </p:spTree>
    <p:extLst>
      <p:ext uri="{BB962C8B-B14F-4D97-AF65-F5344CB8AC3E}">
        <p14:creationId xmlns:p14="http://schemas.microsoft.com/office/powerpoint/2010/main" val="230788342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95084B-BF98-A7F2-E47B-18549FAB6D51}"/>
              </a:ext>
            </a:extLst>
          </p:cNvPr>
          <p:cNvSpPr>
            <a:spLocks noGrp="1"/>
          </p:cNvSpPr>
          <p:nvPr>
            <p:ph type="title"/>
          </p:nvPr>
        </p:nvSpPr>
        <p:spPr/>
        <p:txBody>
          <a:bodyPr/>
          <a:lstStyle/>
          <a:p>
            <a:r>
              <a:rPr lang="pt-BR" dirty="0"/>
              <a:t>Aproximação de funções com redes neurais</a:t>
            </a:r>
          </a:p>
        </p:txBody>
      </p:sp>
      <p:sp>
        <p:nvSpPr>
          <p:cNvPr id="3" name="Espaço Reservado para Conteúdo 2">
            <a:extLst>
              <a:ext uri="{FF2B5EF4-FFF2-40B4-BE49-F238E27FC236}">
                <a16:creationId xmlns:a16="http://schemas.microsoft.com/office/drawing/2014/main" id="{FE65592C-B0D6-412A-1B41-23EDA4B75A92}"/>
              </a:ext>
            </a:extLst>
          </p:cNvPr>
          <p:cNvSpPr>
            <a:spLocks noGrp="1"/>
          </p:cNvSpPr>
          <p:nvPr>
            <p:ph idx="1"/>
          </p:nvPr>
        </p:nvSpPr>
        <p:spPr>
          <a:xfrm>
            <a:off x="838200" y="1825624"/>
            <a:ext cx="11109960" cy="5032375"/>
          </a:xfrm>
        </p:spPr>
        <p:txBody>
          <a:bodyPr>
            <a:normAutofit/>
          </a:bodyPr>
          <a:lstStyle/>
          <a:p>
            <a:r>
              <a:rPr lang="pt-BR" dirty="0"/>
              <a:t>Por exemplo, uma rede neural com </a:t>
            </a:r>
            <a:r>
              <a:rPr lang="pt-BR" b="1" i="1" dirty="0">
                <a:solidFill>
                  <a:srgbClr val="00B050"/>
                </a:solidFill>
              </a:rPr>
              <a:t>uma camada oculta</a:t>
            </a:r>
            <a:r>
              <a:rPr lang="pt-BR" b="1" i="1" dirty="0"/>
              <a:t> </a:t>
            </a:r>
            <a:r>
              <a:rPr lang="pt-BR" b="0" i="0" dirty="0">
                <a:effectLst/>
              </a:rPr>
              <a:t>com um número </a:t>
            </a:r>
            <a:r>
              <a:rPr lang="pt-BR" b="1" i="1" dirty="0">
                <a:solidFill>
                  <a:srgbClr val="00B050"/>
                </a:solidFill>
                <a:effectLst/>
              </a:rPr>
              <a:t>suficientemente grande de nós</a:t>
            </a:r>
            <a:r>
              <a:rPr lang="pt-BR" dirty="0">
                <a:effectLst/>
              </a:rPr>
              <a:t> pode </a:t>
            </a:r>
            <a:r>
              <a:rPr lang="pt-BR" b="1" i="1" dirty="0">
                <a:solidFill>
                  <a:srgbClr val="7030A0"/>
                </a:solidFill>
              </a:rPr>
              <a:t>aproximar</a:t>
            </a:r>
            <a:r>
              <a:rPr lang="pt-BR" dirty="0"/>
              <a:t> praticamente qualquer </a:t>
            </a:r>
            <a:r>
              <a:rPr lang="pt-BR" b="1" i="1" dirty="0">
                <a:solidFill>
                  <a:srgbClr val="7030A0"/>
                </a:solidFill>
              </a:rPr>
              <a:t>função contínua</a:t>
            </a:r>
            <a:r>
              <a:rPr lang="pt-BR" dirty="0"/>
              <a:t>.</a:t>
            </a:r>
          </a:p>
          <a:p>
            <a:r>
              <a:rPr lang="pt-BR" dirty="0"/>
              <a:t>Com </a:t>
            </a:r>
            <a:r>
              <a:rPr lang="pt-BR" b="1" i="1" dirty="0">
                <a:solidFill>
                  <a:srgbClr val="00B050"/>
                </a:solidFill>
              </a:rPr>
              <a:t>duas camadas ocultas</a:t>
            </a:r>
            <a:r>
              <a:rPr lang="pt-BR" dirty="0"/>
              <a:t>, até </a:t>
            </a:r>
            <a:r>
              <a:rPr lang="pt-BR" b="1" i="1" dirty="0">
                <a:solidFill>
                  <a:srgbClr val="00B0F0"/>
                </a:solidFill>
              </a:rPr>
              <a:t>funções descontínuas</a:t>
            </a:r>
            <a:r>
              <a:rPr lang="pt-BR" b="1" i="1" dirty="0">
                <a:solidFill>
                  <a:srgbClr val="00B050"/>
                </a:solidFill>
              </a:rPr>
              <a:t> </a:t>
            </a:r>
            <a:r>
              <a:rPr lang="pt-BR" dirty="0"/>
              <a:t>podem ser </a:t>
            </a:r>
            <a:r>
              <a:rPr lang="pt-BR" b="1" i="1" dirty="0">
                <a:solidFill>
                  <a:srgbClr val="00B050"/>
                </a:solidFill>
              </a:rPr>
              <a:t>aproximadas</a:t>
            </a:r>
            <a:r>
              <a:rPr lang="pt-BR" dirty="0"/>
              <a:t>.</a:t>
            </a:r>
          </a:p>
          <a:p>
            <a:r>
              <a:rPr lang="pt-BR" dirty="0"/>
              <a:t>Portanto, dizemos que as redes neurais possuem </a:t>
            </a:r>
            <a:r>
              <a:rPr lang="pt-BR" b="1" i="1" dirty="0">
                <a:solidFill>
                  <a:srgbClr val="002060"/>
                </a:solidFill>
              </a:rPr>
              <a:t>capacidade de aproximação universal </a:t>
            </a:r>
            <a:r>
              <a:rPr lang="pt-BR" dirty="0"/>
              <a:t>de funções.</a:t>
            </a:r>
          </a:p>
          <a:p>
            <a:r>
              <a:rPr lang="pt-BR" dirty="0"/>
              <a:t>Desta forma, as redes neurais podem resolver </a:t>
            </a:r>
            <a:r>
              <a:rPr lang="pt-BR" b="1" i="1" dirty="0">
                <a:solidFill>
                  <a:srgbClr val="7030A0"/>
                </a:solidFill>
              </a:rPr>
              <a:t>problemas de regressão e classificação</a:t>
            </a:r>
            <a:r>
              <a:rPr lang="pt-BR" dirty="0"/>
              <a:t> e uma grande gama de outros problemas.</a:t>
            </a:r>
          </a:p>
          <a:p>
            <a:r>
              <a:rPr lang="pt-BR" dirty="0"/>
              <a:t>O desafio é encontrar a arquitetura ideal para a aproximação.</a:t>
            </a:r>
          </a:p>
          <a:p>
            <a:r>
              <a:rPr lang="pt-BR" dirty="0"/>
              <a:t>Veremos alguns exemplos desta capacidade de aproximação a seguir.</a:t>
            </a:r>
          </a:p>
          <a:p>
            <a:endParaRPr lang="pt-BR" dirty="0"/>
          </a:p>
        </p:txBody>
      </p:sp>
    </p:spTree>
    <p:extLst>
      <p:ext uri="{BB962C8B-B14F-4D97-AF65-F5344CB8AC3E}">
        <p14:creationId xmlns:p14="http://schemas.microsoft.com/office/powerpoint/2010/main" val="15185964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005A512-891B-5DE5-DF34-8745F87C6543}"/>
              </a:ext>
            </a:extLst>
          </p:cNvPr>
          <p:cNvSpPr>
            <a:spLocks noGrp="1"/>
          </p:cNvSpPr>
          <p:nvPr>
            <p:ph type="title"/>
          </p:nvPr>
        </p:nvSpPr>
        <p:spPr/>
        <p:txBody>
          <a:bodyPr/>
          <a:lstStyle/>
          <a:p>
            <a:r>
              <a:rPr lang="pt-BR" dirty="0"/>
              <a:t>Aproximação universal de funções em problemas de classificação</a:t>
            </a:r>
          </a:p>
        </p:txBody>
      </p:sp>
      <p:sp>
        <p:nvSpPr>
          <p:cNvPr id="3" name="Espaço Reservado para Conteúdo 2">
            <a:extLst>
              <a:ext uri="{FF2B5EF4-FFF2-40B4-BE49-F238E27FC236}">
                <a16:creationId xmlns:a16="http://schemas.microsoft.com/office/drawing/2014/main" id="{E333A0AE-D595-3442-33CD-F72D80B2B416}"/>
              </a:ext>
            </a:extLst>
          </p:cNvPr>
          <p:cNvSpPr>
            <a:spLocks noGrp="1"/>
          </p:cNvSpPr>
          <p:nvPr>
            <p:ph idx="1"/>
          </p:nvPr>
        </p:nvSpPr>
        <p:spPr>
          <a:xfrm>
            <a:off x="7624312" y="1825624"/>
            <a:ext cx="4394968" cy="5032375"/>
          </a:xfrm>
        </p:spPr>
        <p:txBody>
          <a:bodyPr>
            <a:normAutofit lnSpcReduction="10000"/>
          </a:bodyPr>
          <a:lstStyle/>
          <a:p>
            <a:r>
              <a:rPr lang="pt-BR" dirty="0"/>
              <a:t>Fig. 1: Um nó aproxima uma função de limiar suave. </a:t>
            </a:r>
          </a:p>
          <a:p>
            <a:r>
              <a:rPr lang="pt-BR" dirty="0"/>
              <a:t>Fig. 2: Combinando duas funções de limiar suave com direções opostas, podemos obter uma função com formato de onda.</a:t>
            </a:r>
          </a:p>
          <a:p>
            <a:r>
              <a:rPr lang="pt-BR" dirty="0"/>
              <a:t>Fig. 3: Combinando duas ondas perpendiculares, nós obtemos uma função com formato triangular.</a:t>
            </a:r>
          </a:p>
        </p:txBody>
      </p:sp>
      <p:pic>
        <p:nvPicPr>
          <p:cNvPr id="4" name="Picture 7">
            <a:extLst>
              <a:ext uri="{FF2B5EF4-FFF2-40B4-BE49-F238E27FC236}">
                <a16:creationId xmlns:a16="http://schemas.microsoft.com/office/drawing/2014/main" id="{D2FBEE18-0AA4-BB9C-A279-751EEAE57E32}"/>
              </a:ext>
            </a:extLst>
          </p:cNvPr>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132080" y="2686421"/>
            <a:ext cx="2205787" cy="2065469"/>
          </a:xfrm>
          <a:prstGeom prst="rect">
            <a:avLst/>
          </a:prstGeom>
        </p:spPr>
      </p:pic>
      <p:pic>
        <p:nvPicPr>
          <p:cNvPr id="5" name="Picture 8">
            <a:extLst>
              <a:ext uri="{FF2B5EF4-FFF2-40B4-BE49-F238E27FC236}">
                <a16:creationId xmlns:a16="http://schemas.microsoft.com/office/drawing/2014/main" id="{81602EE4-318F-6C1F-C2BB-1F194B944AF7}"/>
              </a:ext>
            </a:extLst>
          </p:cNvPr>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228301" y="4749486"/>
            <a:ext cx="2013344" cy="2065469"/>
          </a:xfrm>
          <a:prstGeom prst="rect">
            <a:avLst/>
          </a:prstGeom>
        </p:spPr>
      </p:pic>
      <p:pic>
        <p:nvPicPr>
          <p:cNvPr id="6" name="Picture 9">
            <a:extLst>
              <a:ext uri="{FF2B5EF4-FFF2-40B4-BE49-F238E27FC236}">
                <a16:creationId xmlns:a16="http://schemas.microsoft.com/office/drawing/2014/main" id="{49AE302C-AECD-A159-1DD7-414B4470235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2733678" y="2686422"/>
            <a:ext cx="2191657" cy="2063064"/>
          </a:xfrm>
          <a:prstGeom prst="rect">
            <a:avLst/>
          </a:prstGeom>
        </p:spPr>
      </p:pic>
      <p:pic>
        <p:nvPicPr>
          <p:cNvPr id="7" name="Picture 10">
            <a:extLst>
              <a:ext uri="{FF2B5EF4-FFF2-40B4-BE49-F238E27FC236}">
                <a16:creationId xmlns:a16="http://schemas.microsoft.com/office/drawing/2014/main" id="{F641EE40-2961-A296-2FC2-96E47FD92474}"/>
              </a:ext>
            </a:extLst>
          </p:cNvPr>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2835277" y="4749486"/>
            <a:ext cx="1988457" cy="2066691"/>
          </a:xfrm>
          <a:prstGeom prst="rect">
            <a:avLst/>
          </a:prstGeom>
        </p:spPr>
      </p:pic>
      <p:pic>
        <p:nvPicPr>
          <p:cNvPr id="8" name="Picture 11">
            <a:extLst>
              <a:ext uri="{FF2B5EF4-FFF2-40B4-BE49-F238E27FC236}">
                <a16:creationId xmlns:a16="http://schemas.microsoft.com/office/drawing/2014/main" id="{D7DF8E19-0E15-D338-81FD-8DA141E06B9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5150930" y="2685972"/>
            <a:ext cx="2170930" cy="2063514"/>
          </a:xfrm>
          <a:prstGeom prst="rect">
            <a:avLst/>
          </a:prstGeom>
        </p:spPr>
      </p:pic>
      <p:pic>
        <p:nvPicPr>
          <p:cNvPr id="9" name="Picture 12">
            <a:extLst>
              <a:ext uri="{FF2B5EF4-FFF2-40B4-BE49-F238E27FC236}">
                <a16:creationId xmlns:a16="http://schemas.microsoft.com/office/drawing/2014/main" id="{648BF50B-DDCF-E2F2-9076-E464B08BC683}"/>
              </a:ext>
            </a:extLst>
          </p:cNvPr>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5227786" y="4751441"/>
            <a:ext cx="2017218" cy="2063514"/>
          </a:xfrm>
          <a:prstGeom prst="rect">
            <a:avLst/>
          </a:prstGeom>
        </p:spPr>
      </p:pic>
      <p:sp>
        <p:nvSpPr>
          <p:cNvPr id="10" name="TextBox 13">
            <a:extLst>
              <a:ext uri="{FF2B5EF4-FFF2-40B4-BE49-F238E27FC236}">
                <a16:creationId xmlns:a16="http://schemas.microsoft.com/office/drawing/2014/main" id="{DECE207D-75C2-C845-459D-AE80A828A502}"/>
              </a:ext>
            </a:extLst>
          </p:cNvPr>
          <p:cNvSpPr txBox="1"/>
          <p:nvPr/>
        </p:nvSpPr>
        <p:spPr>
          <a:xfrm>
            <a:off x="209463" y="1868408"/>
            <a:ext cx="2241201" cy="830997"/>
          </a:xfrm>
          <a:prstGeom prst="rect">
            <a:avLst/>
          </a:prstGeom>
          <a:noFill/>
        </p:spPr>
        <p:txBody>
          <a:bodyPr wrap="square" rtlCol="0">
            <a:spAutoFit/>
          </a:bodyPr>
          <a:lstStyle/>
          <a:p>
            <a:pPr algn="ctr"/>
            <a:r>
              <a:rPr lang="pt-BR" sz="1200" dirty="0"/>
              <a:t>Função AND: MLP sem camada escondida, com apenas um neurônio na camada de saída. </a:t>
            </a:r>
          </a:p>
          <a:p>
            <a:pPr algn="ctr"/>
            <a:r>
              <a:rPr lang="pt-BR" sz="1200" dirty="0"/>
              <a:t>Total: 1 nó.</a:t>
            </a:r>
          </a:p>
        </p:txBody>
      </p:sp>
      <p:sp>
        <p:nvSpPr>
          <p:cNvPr id="11" name="TextBox 14">
            <a:extLst>
              <a:ext uri="{FF2B5EF4-FFF2-40B4-BE49-F238E27FC236}">
                <a16:creationId xmlns:a16="http://schemas.microsoft.com/office/drawing/2014/main" id="{B9B0A5CE-F33C-E5D8-CAC2-9282FB9C7D6D}"/>
              </a:ext>
            </a:extLst>
          </p:cNvPr>
          <p:cNvSpPr txBox="1"/>
          <p:nvPr/>
        </p:nvSpPr>
        <p:spPr>
          <a:xfrm>
            <a:off x="2854301" y="1895730"/>
            <a:ext cx="2078677" cy="646331"/>
          </a:xfrm>
          <a:prstGeom prst="rect">
            <a:avLst/>
          </a:prstGeom>
          <a:noFill/>
        </p:spPr>
        <p:txBody>
          <a:bodyPr wrap="square" rtlCol="0">
            <a:spAutoFit/>
          </a:bodyPr>
          <a:lstStyle/>
          <a:p>
            <a:pPr algn="ctr"/>
            <a:r>
              <a:rPr lang="pt-BR" sz="1200" dirty="0"/>
              <a:t>Função XOR: MLP com 1 camada escondida com 2 nós.</a:t>
            </a:r>
          </a:p>
          <a:p>
            <a:pPr algn="ctr"/>
            <a:r>
              <a:rPr lang="pt-BR" sz="1200" dirty="0"/>
              <a:t>Total: 3 nós.</a:t>
            </a:r>
          </a:p>
        </p:txBody>
      </p:sp>
      <p:sp>
        <p:nvSpPr>
          <p:cNvPr id="12" name="TextBox 15">
            <a:extLst>
              <a:ext uri="{FF2B5EF4-FFF2-40B4-BE49-F238E27FC236}">
                <a16:creationId xmlns:a16="http://schemas.microsoft.com/office/drawing/2014/main" id="{1835AC81-294F-1E0C-AC7F-BBD6373517F1}"/>
              </a:ext>
            </a:extLst>
          </p:cNvPr>
          <p:cNvSpPr txBox="1"/>
          <p:nvPr/>
        </p:nvSpPr>
        <p:spPr>
          <a:xfrm>
            <a:off x="5275655" y="1895505"/>
            <a:ext cx="2170930" cy="646331"/>
          </a:xfrm>
          <a:prstGeom prst="rect">
            <a:avLst/>
          </a:prstGeom>
          <a:noFill/>
        </p:spPr>
        <p:txBody>
          <a:bodyPr wrap="square" rtlCol="0">
            <a:spAutoFit/>
          </a:bodyPr>
          <a:lstStyle/>
          <a:p>
            <a:pPr algn="ctr"/>
            <a:r>
              <a:rPr lang="pt-BR" sz="1200" dirty="0"/>
              <a:t>Círculos concêntricos: MLP com 1 camada escondida com 4 nós.</a:t>
            </a:r>
          </a:p>
          <a:p>
            <a:pPr algn="ctr"/>
            <a:r>
              <a:rPr lang="pt-BR" sz="1200" dirty="0"/>
              <a:t>Total: 5 nós.</a:t>
            </a:r>
          </a:p>
        </p:txBody>
      </p:sp>
      <p:sp>
        <p:nvSpPr>
          <p:cNvPr id="13" name="Rectangle 2">
            <a:extLst>
              <a:ext uri="{FF2B5EF4-FFF2-40B4-BE49-F238E27FC236}">
                <a16:creationId xmlns:a16="http://schemas.microsoft.com/office/drawing/2014/main" id="{CBF08074-2853-65C9-3AA9-A314209FC693}"/>
              </a:ext>
            </a:extLst>
          </p:cNvPr>
          <p:cNvSpPr/>
          <p:nvPr/>
        </p:nvSpPr>
        <p:spPr>
          <a:xfrm>
            <a:off x="8628204" y="6581000"/>
            <a:ext cx="3563796" cy="276999"/>
          </a:xfrm>
          <a:prstGeom prst="rect">
            <a:avLst/>
          </a:prstGeom>
        </p:spPr>
        <p:txBody>
          <a:bodyPr wrap="none">
            <a:spAutoFit/>
          </a:bodyPr>
          <a:lstStyle/>
          <a:p>
            <a:pPr lvl="0">
              <a:defRPr/>
            </a:pPr>
            <a:r>
              <a:rPr lang="pt-BR" sz="1200" dirty="0">
                <a:solidFill>
                  <a:srgbClr val="00B0F0"/>
                </a:solidFill>
                <a:hlinkClick r:id="rId9"/>
              </a:rPr>
              <a:t>Exemplo: </a:t>
            </a:r>
            <a:r>
              <a:rPr lang="pt-BR" sz="1200" b="0" dirty="0" err="1">
                <a:solidFill>
                  <a:srgbClr val="00B0F0"/>
                </a:solidFill>
                <a:hlinkClick r:id="rId9"/>
              </a:rPr>
              <a:t>function_approximation_classification.ipynb</a:t>
            </a:r>
            <a:endParaRPr lang="pt-BR" sz="1200" dirty="0">
              <a:solidFill>
                <a:srgbClr val="00B0F0"/>
              </a:solidFill>
            </a:endParaRPr>
          </a:p>
        </p:txBody>
      </p:sp>
    </p:spTree>
    <p:extLst>
      <p:ext uri="{BB962C8B-B14F-4D97-AF65-F5344CB8AC3E}">
        <p14:creationId xmlns:p14="http://schemas.microsoft.com/office/powerpoint/2010/main" val="54975477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42EE421-FB6E-B66E-C2B5-3FB1E7D86E0F}"/>
              </a:ext>
            </a:extLst>
          </p:cNvPr>
          <p:cNvSpPr>
            <a:spLocks noGrp="1"/>
          </p:cNvSpPr>
          <p:nvPr>
            <p:ph type="title"/>
          </p:nvPr>
        </p:nvSpPr>
        <p:spPr/>
        <p:txBody>
          <a:bodyPr/>
          <a:lstStyle/>
          <a:p>
            <a:r>
              <a:rPr lang="pt-BR" dirty="0"/>
              <a:t>Aproximação universal de funções em problemas de regressão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D78AD5D-F99D-9EC8-6C9D-7DD5DEC14738}"/>
                  </a:ext>
                </a:extLst>
              </p:cNvPr>
              <p:cNvSpPr>
                <a:spLocks noGrp="1"/>
              </p:cNvSpPr>
              <p:nvPr>
                <p:ph idx="1"/>
              </p:nvPr>
            </p:nvSpPr>
            <p:spPr>
              <a:xfrm>
                <a:off x="7044110" y="1825625"/>
                <a:ext cx="4975170" cy="4667250"/>
              </a:xfrm>
            </p:spPr>
            <p:txBody>
              <a:bodyPr/>
              <a:lstStyle/>
              <a:p>
                <a:r>
                  <a:rPr lang="pt-BR" dirty="0"/>
                  <a:t>Redes neurais podem também ser usadas para aproximar funções como as mostradas abaixo:</a:t>
                </a:r>
              </a:p>
              <a:p>
                <a:pPr lvl="1">
                  <a:buFont typeface="Wingdings" panose="05000000000000000000" pitchFamily="2" charset="2"/>
                  <a:buChar char="§"/>
                </a:pPr>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buFont typeface="Wingdings" panose="05000000000000000000" pitchFamily="2" charset="2"/>
                  <a:buChar char="§"/>
                </a:pP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Espaço Reservado para Conteúdo 2">
                <a:extLst>
                  <a:ext uri="{FF2B5EF4-FFF2-40B4-BE49-F238E27FC236}">
                    <a16:creationId xmlns:a16="http://schemas.microsoft.com/office/drawing/2014/main" id="{6D78AD5D-F99D-9EC8-6C9D-7DD5DEC14738}"/>
                  </a:ext>
                </a:extLst>
              </p:cNvPr>
              <p:cNvSpPr>
                <a:spLocks noGrp="1" noRot="1" noChangeAspect="1" noMove="1" noResize="1" noEditPoints="1" noAdjustHandles="1" noChangeArrowheads="1" noChangeShapeType="1" noTextEdit="1"/>
              </p:cNvSpPr>
              <p:nvPr>
                <p:ph idx="1"/>
              </p:nvPr>
            </p:nvSpPr>
            <p:spPr>
              <a:xfrm>
                <a:off x="7044110" y="1825625"/>
                <a:ext cx="4975170" cy="4667250"/>
              </a:xfrm>
              <a:blipFill>
                <a:blip r:embed="rId3"/>
                <a:stretch>
                  <a:fillRect l="-2206" t="-2089" r="-980"/>
                </a:stretch>
              </a:blipFill>
            </p:spPr>
            <p:txBody>
              <a:bodyPr/>
              <a:lstStyle/>
              <a:p>
                <a:r>
                  <a:rPr lang="pt-BR">
                    <a:noFill/>
                  </a:rPr>
                  <a:t> </a:t>
                </a:r>
              </a:p>
            </p:txBody>
          </p:sp>
        </mc:Fallback>
      </mc:AlternateContent>
      <p:sp>
        <p:nvSpPr>
          <p:cNvPr id="4" name="Rectangle 12">
            <a:extLst>
              <a:ext uri="{FF2B5EF4-FFF2-40B4-BE49-F238E27FC236}">
                <a16:creationId xmlns:a16="http://schemas.microsoft.com/office/drawing/2014/main" id="{004B8D9F-EA51-884B-2340-ECA0D87719EA}"/>
              </a:ext>
            </a:extLst>
          </p:cNvPr>
          <p:cNvSpPr/>
          <p:nvPr/>
        </p:nvSpPr>
        <p:spPr>
          <a:xfrm>
            <a:off x="8780297" y="6581001"/>
            <a:ext cx="3411703" cy="276999"/>
          </a:xfrm>
          <a:prstGeom prst="rect">
            <a:avLst/>
          </a:prstGeom>
        </p:spPr>
        <p:txBody>
          <a:bodyPr wrap="none">
            <a:spAutoFit/>
          </a:bodyPr>
          <a:lstStyle/>
          <a:p>
            <a:pPr lvl="0">
              <a:defRPr/>
            </a:pPr>
            <a:r>
              <a:rPr lang="pt-BR" sz="1200" dirty="0">
                <a:solidFill>
                  <a:srgbClr val="00B0F0"/>
                </a:solidFill>
                <a:hlinkClick r:id="rId4"/>
              </a:rPr>
              <a:t>Exemplo: </a:t>
            </a:r>
            <a:r>
              <a:rPr lang="pt-BR" sz="1200" dirty="0" err="1">
                <a:solidFill>
                  <a:srgbClr val="00B0F0"/>
                </a:solidFill>
                <a:hlinkClick r:id="rId4"/>
              </a:rPr>
              <a:t>function_approximation_regression.ipynb</a:t>
            </a:r>
            <a:endParaRPr lang="pt-BR" sz="1200" dirty="0">
              <a:solidFill>
                <a:srgbClr val="00B0F0"/>
              </a:solidFill>
            </a:endParaRPr>
          </a:p>
        </p:txBody>
      </p:sp>
      <p:pic>
        <p:nvPicPr>
          <p:cNvPr id="5" name="Picture 6">
            <a:extLst>
              <a:ext uri="{FF2B5EF4-FFF2-40B4-BE49-F238E27FC236}">
                <a16:creationId xmlns:a16="http://schemas.microsoft.com/office/drawing/2014/main" id="{7A02CE0C-1109-CC30-3814-9E0425C19264}"/>
              </a:ext>
            </a:extLst>
          </p:cNvPr>
          <p:cNvPicPr>
            <a:picLocks noChangeAspect="1"/>
          </p:cNvPicPr>
          <p:nvPr/>
        </p:nvPicPr>
        <p:blipFill rotWithShape="1">
          <a:blip r:embed="rId5" cstate="print">
            <a:extLst>
              <a:ext uri="{28A0092B-C50C-407E-A947-70E740481C1C}">
                <a14:useLocalDpi xmlns:a14="http://schemas.microsoft.com/office/drawing/2010/main" val="0"/>
              </a:ext>
            </a:extLst>
          </a:blip>
          <a:srcRect l="3579" t="10064" r="8850"/>
          <a:stretch/>
        </p:blipFill>
        <p:spPr>
          <a:xfrm>
            <a:off x="449798" y="2344054"/>
            <a:ext cx="2908822" cy="1991607"/>
          </a:xfrm>
          <a:prstGeom prst="rect">
            <a:avLst/>
          </a:prstGeom>
        </p:spPr>
      </p:pic>
      <mc:AlternateContent xmlns:mc="http://schemas.openxmlformats.org/markup-compatibility/2006" xmlns:a14="http://schemas.microsoft.com/office/drawing/2010/main">
        <mc:Choice Requires="a14">
          <p:sp>
            <p:nvSpPr>
              <p:cNvPr id="6" name="Rectangle 8">
                <a:extLst>
                  <a:ext uri="{FF2B5EF4-FFF2-40B4-BE49-F238E27FC236}">
                    <a16:creationId xmlns:a16="http://schemas.microsoft.com/office/drawing/2014/main" id="{37CFA1BF-752F-232D-1D18-A3C0A9F87A15}"/>
                  </a:ext>
                </a:extLst>
              </p:cNvPr>
              <p:cNvSpPr/>
              <p:nvPr/>
            </p:nvSpPr>
            <p:spPr>
              <a:xfrm>
                <a:off x="1374057" y="1958900"/>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6" name="Rectangle 8">
                <a:extLst>
                  <a:ext uri="{FF2B5EF4-FFF2-40B4-BE49-F238E27FC236}">
                    <a16:creationId xmlns:a16="http://schemas.microsoft.com/office/drawing/2014/main" id="{37CFA1BF-752F-232D-1D18-A3C0A9F87A15}"/>
                  </a:ext>
                </a:extLst>
              </p:cNvPr>
              <p:cNvSpPr>
                <a:spLocks noRot="1" noChangeAspect="1" noMove="1" noResize="1" noEditPoints="1" noAdjustHandles="1" noChangeArrowheads="1" noChangeShapeType="1" noTextEdit="1"/>
              </p:cNvSpPr>
              <p:nvPr/>
            </p:nvSpPr>
            <p:spPr>
              <a:xfrm>
                <a:off x="1374057" y="1958900"/>
                <a:ext cx="1237711" cy="369332"/>
              </a:xfrm>
              <a:prstGeom prst="rect">
                <a:avLst/>
              </a:prstGeom>
              <a:blipFill>
                <a:blip r:embed="rId6"/>
                <a:stretch>
                  <a:fillRect b="-13115"/>
                </a:stretch>
              </a:blipFill>
            </p:spPr>
            <p:txBody>
              <a:bodyPr/>
              <a:lstStyle/>
              <a:p>
                <a:r>
                  <a:rPr lang="pt-BR">
                    <a:noFill/>
                  </a:rPr>
                  <a:t> </a:t>
                </a:r>
              </a:p>
            </p:txBody>
          </p:sp>
        </mc:Fallback>
      </mc:AlternateContent>
      <p:pic>
        <p:nvPicPr>
          <p:cNvPr id="7" name="Picture 10">
            <a:extLst>
              <a:ext uri="{FF2B5EF4-FFF2-40B4-BE49-F238E27FC236}">
                <a16:creationId xmlns:a16="http://schemas.microsoft.com/office/drawing/2014/main" id="{A1EE70FB-F75E-FDE4-4EEF-9E2BE2155A7F}"/>
              </a:ext>
            </a:extLst>
          </p:cNvPr>
          <p:cNvPicPr>
            <a:picLocks noChangeAspect="1"/>
          </p:cNvPicPr>
          <p:nvPr/>
        </p:nvPicPr>
        <p:blipFill rotWithShape="1">
          <a:blip r:embed="rId7" cstate="print">
            <a:extLst>
              <a:ext uri="{28A0092B-C50C-407E-A947-70E740481C1C}">
                <a14:useLocalDpi xmlns:a14="http://schemas.microsoft.com/office/drawing/2010/main" val="0"/>
              </a:ext>
            </a:extLst>
          </a:blip>
          <a:srcRect l="2990" t="10911" r="9440"/>
          <a:stretch/>
        </p:blipFill>
        <p:spPr>
          <a:xfrm>
            <a:off x="3900754" y="2344086"/>
            <a:ext cx="2936926" cy="1991900"/>
          </a:xfrm>
          <a:prstGeom prst="rect">
            <a:avLst/>
          </a:prstGeom>
        </p:spPr>
      </p:pic>
      <mc:AlternateContent xmlns:mc="http://schemas.openxmlformats.org/markup-compatibility/2006" xmlns:a14="http://schemas.microsoft.com/office/drawing/2010/main">
        <mc:Choice Requires="a14">
          <p:sp>
            <p:nvSpPr>
              <p:cNvPr id="8" name="Rectangle 11">
                <a:extLst>
                  <a:ext uri="{FF2B5EF4-FFF2-40B4-BE49-F238E27FC236}">
                    <a16:creationId xmlns:a16="http://schemas.microsoft.com/office/drawing/2014/main" id="{50A51BC6-8316-48F1-FB72-6B54534B51E6}"/>
                  </a:ext>
                </a:extLst>
              </p:cNvPr>
              <p:cNvSpPr/>
              <p:nvPr/>
            </p:nvSpPr>
            <p:spPr>
              <a:xfrm>
                <a:off x="4977320" y="1715500"/>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8" name="Rectangle 11">
                <a:extLst>
                  <a:ext uri="{FF2B5EF4-FFF2-40B4-BE49-F238E27FC236}">
                    <a16:creationId xmlns:a16="http://schemas.microsoft.com/office/drawing/2014/main" id="{50A51BC6-8316-48F1-FB72-6B54534B51E6}"/>
                  </a:ext>
                </a:extLst>
              </p:cNvPr>
              <p:cNvSpPr>
                <a:spLocks noRot="1" noChangeAspect="1" noMove="1" noResize="1" noEditPoints="1" noAdjustHandles="1" noChangeArrowheads="1" noChangeShapeType="1" noTextEdit="1"/>
              </p:cNvSpPr>
              <p:nvPr/>
            </p:nvSpPr>
            <p:spPr>
              <a:xfrm>
                <a:off x="4977320" y="1715500"/>
                <a:ext cx="1124731" cy="612732"/>
              </a:xfrm>
              <a:prstGeom prst="rect">
                <a:avLst/>
              </a:prstGeom>
              <a:blipFill>
                <a:blip r:embed="rId8"/>
                <a:stretch>
                  <a:fillRect/>
                </a:stretch>
              </a:blipFill>
            </p:spPr>
            <p:txBody>
              <a:bodyPr/>
              <a:lstStyle/>
              <a:p>
                <a:r>
                  <a:rPr lang="pt-BR">
                    <a:noFill/>
                  </a:rPr>
                  <a:t> </a:t>
                </a:r>
              </a:p>
            </p:txBody>
          </p:sp>
        </mc:Fallback>
      </mc:AlternateContent>
      <p:pic>
        <p:nvPicPr>
          <p:cNvPr id="9" name="Picture 13">
            <a:extLst>
              <a:ext uri="{FF2B5EF4-FFF2-40B4-BE49-F238E27FC236}">
                <a16:creationId xmlns:a16="http://schemas.microsoft.com/office/drawing/2014/main" id="{89152F80-D136-C543-AAC0-3A5159ADCFC8}"/>
              </a:ext>
            </a:extLst>
          </p:cNvPr>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2096847" y="4710274"/>
            <a:ext cx="3051045" cy="2005486"/>
          </a:xfrm>
          <a:prstGeom prst="rect">
            <a:avLst/>
          </a:prstGeom>
        </p:spPr>
      </p:pic>
      <mc:AlternateContent xmlns:mc="http://schemas.openxmlformats.org/markup-compatibility/2006" xmlns:a14="http://schemas.microsoft.com/office/drawing/2010/main">
        <mc:Choice Requires="a14">
          <p:sp>
            <p:nvSpPr>
              <p:cNvPr id="10" name="Rectangle 14">
                <a:extLst>
                  <a:ext uri="{FF2B5EF4-FFF2-40B4-BE49-F238E27FC236}">
                    <a16:creationId xmlns:a16="http://schemas.microsoft.com/office/drawing/2014/main" id="{C9DB6B1E-76F9-36CF-95C4-7AA55ED251F1}"/>
                  </a:ext>
                </a:extLst>
              </p:cNvPr>
              <p:cNvSpPr/>
              <p:nvPr/>
            </p:nvSpPr>
            <p:spPr>
              <a:xfrm>
                <a:off x="2992297" y="4340617"/>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0" name="Rectangle 14">
                <a:extLst>
                  <a:ext uri="{FF2B5EF4-FFF2-40B4-BE49-F238E27FC236}">
                    <a16:creationId xmlns:a16="http://schemas.microsoft.com/office/drawing/2014/main" id="{C9DB6B1E-76F9-36CF-95C4-7AA55ED251F1}"/>
                  </a:ext>
                </a:extLst>
              </p:cNvPr>
              <p:cNvSpPr>
                <a:spLocks noRot="1" noChangeAspect="1" noMove="1" noResize="1" noEditPoints="1" noAdjustHandles="1" noChangeArrowheads="1" noChangeShapeType="1" noTextEdit="1"/>
              </p:cNvSpPr>
              <p:nvPr/>
            </p:nvSpPr>
            <p:spPr>
              <a:xfrm>
                <a:off x="2992297" y="4340617"/>
                <a:ext cx="1608837" cy="369332"/>
              </a:xfrm>
              <a:prstGeom prst="rect">
                <a:avLst/>
              </a:prstGeom>
              <a:blipFill>
                <a:blip r:embed="rId10"/>
                <a:stretch>
                  <a:fillRect b="-13115"/>
                </a:stretch>
              </a:blipFill>
            </p:spPr>
            <p:txBody>
              <a:bodyPr/>
              <a:lstStyle/>
              <a:p>
                <a:r>
                  <a:rPr lang="pt-BR">
                    <a:noFill/>
                  </a:rPr>
                  <a:t> </a:t>
                </a:r>
              </a:p>
            </p:txBody>
          </p:sp>
        </mc:Fallback>
      </mc:AlternateContent>
    </p:spTree>
    <p:extLst>
      <p:ext uri="{BB962C8B-B14F-4D97-AF65-F5344CB8AC3E}">
        <p14:creationId xmlns:p14="http://schemas.microsoft.com/office/powerpoint/2010/main" val="222353678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upo 1"/>
          <p:cNvGrpSpPr/>
          <p:nvPr/>
        </p:nvGrpSpPr>
        <p:grpSpPr>
          <a:xfrm>
            <a:off x="1709432" y="4779571"/>
            <a:ext cx="3194373" cy="1909445"/>
            <a:chOff x="1709432" y="4779571"/>
            <a:chExt cx="3194373" cy="1909445"/>
          </a:xfrm>
        </p:grpSpPr>
        <p:grpSp>
          <p:nvGrpSpPr>
            <p:cNvPr id="72" name="Grupo 71"/>
            <p:cNvGrpSpPr/>
            <p:nvPr/>
          </p:nvGrpSpPr>
          <p:grpSpPr>
            <a:xfrm>
              <a:off x="1709432" y="4779571"/>
              <a:ext cx="3194373" cy="1413976"/>
              <a:chOff x="3470196" y="2403432"/>
              <a:chExt cx="3194373" cy="1413976"/>
            </a:xfrm>
          </p:grpSpPr>
          <p:sp>
            <p:nvSpPr>
              <p:cNvPr id="73" name="Elipse 72"/>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4" name="Elipse 73"/>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75" name="Elipse 74"/>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76" name="Conector de seta reta 75"/>
              <p:cNvCxnSpPr>
                <a:stCxn id="73" idx="6"/>
                <a:endCxn id="75"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7" name="Conector de seta reta 76"/>
              <p:cNvCxnSpPr>
                <a:stCxn id="74" idx="6"/>
                <a:endCxn id="75"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Conector de seta reta 77"/>
              <p:cNvCxnSpPr>
                <a:stCxn id="75"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9" name="Retângulo 78"/>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0" name="Conector de seta reta 79"/>
              <p:cNvCxnSpPr>
                <a:stCxn id="79" idx="3"/>
                <a:endCxn id="73"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1" name="Retângulo 80"/>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82" name="Conector de seta reta 81"/>
              <p:cNvCxnSpPr>
                <a:stCxn id="81" idx="3"/>
                <a:endCxn id="74"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Conector de seta reta 82"/>
              <p:cNvCxnSpPr>
                <a:stCxn id="79" idx="3"/>
                <a:endCxn id="74"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Conector de seta reta 83"/>
              <p:cNvCxnSpPr>
                <a:stCxn id="81" idx="3"/>
                <a:endCxn id="73"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5" name="CaixaDeTexto 84"/>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6" name="CaixaDeTexto 85"/>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7" name="CaixaDeTexto 86"/>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8" name="CaixaDeTexto 87"/>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8" name="CaixaDeTexto 87"/>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17"/>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9" name="CaixaDeTexto 88"/>
                  <p:cNvSpPr txBox="1"/>
                  <p:nvPr/>
                </p:nvSpPr>
                <p:spPr>
                  <a:xfrm>
                    <a:off x="5082877" y="3349408"/>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89" name="CaixaDeTexto 88"/>
                  <p:cNvSpPr txBox="1">
                    <a:spLocks noRot="1" noChangeAspect="1" noMove="1" noResize="1" noEditPoints="1" noAdjustHandles="1" noChangeArrowheads="1" noChangeShapeType="1" noTextEdit="1"/>
                  </p:cNvSpPr>
                  <p:nvPr/>
                </p:nvSpPr>
                <p:spPr>
                  <a:xfrm>
                    <a:off x="5082877" y="3349408"/>
                    <a:ext cx="290146" cy="279564"/>
                  </a:xfrm>
                  <a:prstGeom prst="rect">
                    <a:avLst/>
                  </a:prstGeom>
                  <a:blipFill rotWithShape="0">
                    <a:blip r:embed="rId18"/>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0" name="CaixaDeTexto 89"/>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0" name="CaixaDeTexto 89"/>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1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1" name="CaixaDeTexto 90"/>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2" name="CaixaDeTexto 91"/>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3" name="CaixaDeTexto 92"/>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93" name="CaixaDeTexto 92"/>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20"/>
                    <a:stretch>
                      <a:fillRect r="-20833"/>
                    </a:stretch>
                  </a:blipFill>
                </p:spPr>
                <p:txBody>
                  <a:bodyPr/>
                  <a:lstStyle/>
                  <a:p>
                    <a:r>
                      <a:rPr lang="pt-BR">
                        <a:noFill/>
                      </a:rPr>
                      <a:t> </a:t>
                    </a:r>
                  </a:p>
                </p:txBody>
              </p:sp>
            </mc:Fallback>
          </mc:AlternateContent>
        </p:grpSp>
        <p:sp>
          <p:nvSpPr>
            <p:cNvPr id="94" name="TextBox 129"/>
            <p:cNvSpPr txBox="1"/>
            <p:nvPr/>
          </p:nvSpPr>
          <p:spPr>
            <a:xfrm>
              <a:off x="2339813" y="6227351"/>
              <a:ext cx="1217416" cy="461665"/>
            </a:xfrm>
            <a:prstGeom prst="rect">
              <a:avLst/>
            </a:prstGeom>
            <a:noFill/>
          </p:spPr>
          <p:txBody>
            <a:bodyPr wrap="square" rtlCol="0">
              <a:spAutoFit/>
            </a:bodyPr>
            <a:lstStyle/>
            <a:p>
              <a:pPr algn="ctr"/>
              <a:r>
                <a:rPr lang="pt-BR" sz="1200" dirty="0"/>
                <a:t>Camada #1 (escondida)</a:t>
              </a:r>
            </a:p>
          </p:txBody>
        </p:sp>
        <p:sp>
          <p:nvSpPr>
            <p:cNvPr id="95" name="TextBox 129"/>
            <p:cNvSpPr txBox="1"/>
            <p:nvPr/>
          </p:nvSpPr>
          <p:spPr>
            <a:xfrm>
              <a:off x="3415405" y="6222758"/>
              <a:ext cx="1217416" cy="461665"/>
            </a:xfrm>
            <a:prstGeom prst="rect">
              <a:avLst/>
            </a:prstGeom>
            <a:noFill/>
          </p:spPr>
          <p:txBody>
            <a:bodyPr wrap="square" rtlCol="0">
              <a:spAutoFit/>
            </a:bodyPr>
            <a:lstStyle/>
            <a:p>
              <a:pPr algn="ctr"/>
              <a:r>
                <a:rPr lang="pt-BR" sz="1200" dirty="0"/>
                <a:t>Camada #2 </a:t>
              </a:r>
            </a:p>
            <a:p>
              <a:pPr algn="ctr"/>
              <a:r>
                <a:rPr lang="pt-BR" sz="1200" dirty="0"/>
                <a:t>(de saída)</a:t>
              </a:r>
            </a:p>
          </p:txBody>
        </p:sp>
      </p:grpSp>
    </p:spTree>
    <p:extLst>
      <p:ext uri="{BB962C8B-B14F-4D97-AF65-F5344CB8AC3E}">
        <p14:creationId xmlns:p14="http://schemas.microsoft.com/office/powerpoint/2010/main" val="45589772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a:t>
            </a:r>
            <a:r>
              <a:rPr lang="pt-BR" b="1" i="1" dirty="0">
                <a:solidFill>
                  <a:srgbClr val="7030A0"/>
                </a:solidFill>
              </a:rPr>
              <a:t>se conecta a todos os nós</a:t>
            </a:r>
            <a:r>
              <a:rPr lang="pt-BR" dirty="0"/>
              <a:t> da camada seguinte através de pesos sinápticos.</a:t>
            </a:r>
          </a:p>
          <a:p>
            <a:pPr lvl="1">
              <a:buFont typeface="Wingdings" panose="05000000000000000000" pitchFamily="2" charset="2"/>
              <a:buChar char="§"/>
            </a:pPr>
            <a:r>
              <a:rPr lang="pt-BR" dirty="0"/>
              <a:t>Os </a:t>
            </a:r>
            <a:r>
              <a:rPr lang="pt-BR" b="1" i="1" dirty="0">
                <a:solidFill>
                  <a:srgbClr val="7030A0"/>
                </a:solidFill>
              </a:rPr>
              <a:t>dados fluem através da rede em uma única direção</a:t>
            </a:r>
            <a:r>
              <a:rPr lang="pt-BR" dirty="0"/>
              <a:t>,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 (de alimentação direta) </a:t>
            </a:r>
            <a:r>
              <a:rPr lang="pt-BR" dirty="0"/>
              <a:t>(do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67755" y="1825624"/>
            <a:ext cx="6260122"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a:t>
            </a:r>
            <a:r>
              <a:rPr lang="pt-BR" b="1" i="1" dirty="0">
                <a:solidFill>
                  <a:srgbClr val="7030A0"/>
                </a:solidFill>
              </a:rPr>
              <a:t>muitas camadas ocultas</a:t>
            </a:r>
            <a:r>
              <a:rPr lang="pt-BR" dirty="0"/>
              <a:t>.</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t>
            </a:r>
            <a:r>
              <a:rPr lang="pt-BR" b="1" i="1" dirty="0">
                <a:solidFill>
                  <a:srgbClr val="7030A0"/>
                </a:solidFill>
              </a:rPr>
              <a:t>aprendem separadores lineares</a:t>
            </a:r>
            <a:r>
              <a:rPr lang="pt-BR" dirty="0"/>
              <a:t> que são </a:t>
            </a:r>
            <a:r>
              <a:rPr lang="pt-BR" b="1" i="1" dirty="0">
                <a:solidFill>
                  <a:srgbClr val="7030A0"/>
                </a:solidFill>
              </a:rPr>
              <a:t>combinados</a:t>
            </a:r>
            <a:r>
              <a:rPr lang="pt-BR" dirty="0"/>
              <a:t> para obter a </a:t>
            </a:r>
            <a:r>
              <a:rPr lang="pt-BR" b="1" i="1" dirty="0">
                <a:solidFill>
                  <a:srgbClr val="7030A0"/>
                </a:solidFill>
              </a:rPr>
              <a:t>separação não linear</a:t>
            </a:r>
            <a:r>
              <a:rPr lang="pt-BR" dirty="0"/>
              <a:t> resultante.</a:t>
            </a:r>
          </a:p>
        </p:txBody>
      </p:sp>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pic>
        <p:nvPicPr>
          <p:cNvPr id="4" name="Imagem 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45512" y="1531199"/>
            <a:ext cx="4021557" cy="2463588"/>
          </a:xfrm>
          <a:prstGeom prst="rect">
            <a:avLst/>
          </a:prstGeom>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17513" y="1825624"/>
                <a:ext cx="6310364" cy="5032375"/>
              </a:xfrm>
            </p:spPr>
            <p:txBody>
              <a:bodyPr>
                <a:normAutofit/>
              </a:bodyPr>
              <a:lstStyle/>
              <a:p>
                <a:r>
                  <a:rPr lang="pt-BR" dirty="0"/>
                  <a:t>Considerando </a:t>
                </a:r>
                <a:r>
                  <a:rPr lang="pt-BR" b="1" i="1" dirty="0">
                    <a:solidFill>
                      <a:srgbClr val="7030A0"/>
                    </a:solidFill>
                  </a:rPr>
                  <a:t>qualquer dois nós da rede</a:t>
                </a:r>
                <a:r>
                  <a:rPr lang="pt-BR" dirty="0"/>
                  <a:t>, 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a:t>
                </a:r>
              </a:p>
              <a:p>
                <a:r>
                  <a:rPr lang="pt-BR" dirty="0"/>
                  <a:t>A ligação </a:t>
                </a:r>
                <a:r>
                  <a:rPr lang="pt-BR" b="1" i="1" dirty="0"/>
                  <a:t>propaga</a:t>
                </a:r>
                <a:r>
                  <a:rPr lang="pt-BR" dirty="0"/>
                  <a:t> o </a:t>
                </a:r>
                <a:r>
                  <a:rPr lang="pt-BR" b="1" i="1" dirty="0">
                    <a:solidFill>
                      <a:srgbClr val="00B050"/>
                    </a:solidFill>
                  </a:rPr>
                  <a:t>sinal de saída</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pPr lvl="1">
                  <a:buFont typeface="Wingdings" panose="05000000000000000000" pitchFamily="2" charset="2"/>
                  <a:buChar char="§"/>
                </a:pPr>
                <a:r>
                  <a:rPr lang="pt-BR" dirty="0"/>
                  <a:t>O </a:t>
                </a:r>
                <a:r>
                  <a:rPr lang="pt-BR" b="1" i="1" dirty="0">
                    <a:solidFill>
                      <a:srgbClr val="00B050"/>
                    </a:solidFill>
                  </a:rPr>
                  <a:t>sinal de saída </a:t>
                </a:r>
                <a:r>
                  <a:rPr lang="pt-BR" dirty="0"/>
                  <a:t>do </a:t>
                </a:r>
                <a14:m>
                  <m:oMath xmlns:m="http://schemas.openxmlformats.org/officeDocument/2006/math">
                    <m:r>
                      <a:rPr lang="pt-BR" i="1">
                        <a:latin typeface="Cambria Math" panose="02040503050406030204" pitchFamily="18" charset="0"/>
                      </a:rPr>
                      <m:t>𝑖</m:t>
                    </m:r>
                  </m:oMath>
                </a14:m>
                <a:r>
                  <a:rPr lang="pt-BR" dirty="0"/>
                  <a:t>-ésimo nó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717513" y="1825624"/>
                <a:ext cx="6310364" cy="5032375"/>
              </a:xfrm>
              <a:blipFill>
                <a:blip r:embed="rId3"/>
                <a:stretch>
                  <a:fillRect l="-1739" t="-1937" r="-97"/>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b="1" i="1" dirty="0">
                    <a:solidFill>
                      <a:srgbClr val="7030A0"/>
                    </a:solidFill>
                  </a:rPr>
                  <a:t>Cada nó </a:t>
                </a:r>
                <a:r>
                  <a:rPr lang="pt-BR" dirty="0"/>
                  <a:t>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2030"/>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16796</TotalTime>
  <Words>8917</Words>
  <Application>Microsoft Office PowerPoint</Application>
  <PresentationFormat>Widescreen</PresentationFormat>
  <Paragraphs>622</Paragraphs>
  <Slides>48</Slides>
  <Notes>38</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48</vt:i4>
      </vt:variant>
    </vt:vector>
  </HeadingPairs>
  <TitlesOfParts>
    <vt:vector size="55"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Explosão do gradiente </vt:lpstr>
      <vt:lpstr>Função de ativação retificadora</vt:lpstr>
      <vt:lpstr>Função de ativação retificadora</vt:lpstr>
      <vt:lpstr>Função de ativação retificadora</vt:lpstr>
      <vt:lpstr>Variantes da função de ativação retificadora</vt:lpstr>
      <vt:lpstr>Outras formas de se minimizar a dissipação e a explosão do gradiente</vt:lpstr>
      <vt:lpstr>Tarefa</vt:lpstr>
      <vt:lpstr>Conectando neurônios</vt:lpstr>
      <vt:lpstr>Conectando neurônios</vt:lpstr>
      <vt:lpstr>Conectando neurônios</vt:lpstr>
      <vt:lpstr>Conectando neurônios</vt:lpstr>
      <vt:lpstr>Aproximação de funções com redes neurais</vt:lpstr>
      <vt:lpstr>Aproximação de funções com redes neurais</vt:lpstr>
      <vt:lpstr>Aproximação de funções com redes neurais</vt:lpstr>
      <vt:lpstr>Aproximação universal de funções em problemas de classificação</vt:lpstr>
      <vt:lpstr>Aproximação universal de funções em problemas de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1536</cp:revision>
  <dcterms:created xsi:type="dcterms:W3CDTF">2020-04-06T23:46:10Z</dcterms:created>
  <dcterms:modified xsi:type="dcterms:W3CDTF">2023-11-04T02:17:30Z</dcterms:modified>
</cp:coreProperties>
</file>