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426" r:id="rId14"/>
    <p:sldId id="395" r:id="rId15"/>
    <p:sldId id="396" r:id="rId16"/>
    <p:sldId id="399" r:id="rId17"/>
    <p:sldId id="400" r:id="rId18"/>
    <p:sldId id="398" r:id="rId19"/>
    <p:sldId id="402" r:id="rId20"/>
    <p:sldId id="397" r:id="rId21"/>
    <p:sldId id="401" r:id="rId22"/>
    <p:sldId id="406" r:id="rId23"/>
    <p:sldId id="405" r:id="rId24"/>
    <p:sldId id="408" r:id="rId25"/>
    <p:sldId id="409" r:id="rId26"/>
    <p:sldId id="407" r:id="rId27"/>
    <p:sldId id="370" r:id="rId28"/>
    <p:sldId id="424" r:id="rId29"/>
    <p:sldId id="425" r:id="rId30"/>
    <p:sldId id="372" r:id="rId31"/>
    <p:sldId id="410" r:id="rId32"/>
    <p:sldId id="412" r:id="rId33"/>
    <p:sldId id="414" r:id="rId34"/>
    <p:sldId id="417" r:id="rId35"/>
    <p:sldId id="413" r:id="rId36"/>
    <p:sldId id="418" r:id="rId37"/>
    <p:sldId id="324" r:id="rId38"/>
    <p:sldId id="306" r:id="rId39"/>
    <p:sldId id="419" r:id="rId40"/>
    <p:sldId id="375" r:id="rId41"/>
    <p:sldId id="376" r:id="rId42"/>
    <p:sldId id="377" r:id="rId43"/>
    <p:sldId id="378" r:id="rId44"/>
    <p:sldId id="420" r:id="rId45"/>
    <p:sldId id="362" r:id="rId46"/>
    <p:sldId id="403" r:id="rId47"/>
    <p:sldId id="404" r:id="rId4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6320" autoAdjust="0"/>
  </p:normalViewPr>
  <p:slideViewPr>
    <p:cSldViewPr snapToGrid="0">
      <p:cViewPr varScale="1">
        <p:scale>
          <a:sx n="95" d="100"/>
          <a:sy n="95" d="100"/>
        </p:scale>
        <p:origin x="1560" y="6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8/03/2025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6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9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Na segunda figura, o uso de um polinômio de ordem elevada resulta em uma fronteira de decisão excessivamente flexível, levando a distorções na tentativa de reduzir o erro de classificação nos dados de treinamento.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8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9" Type="http://schemas.openxmlformats.org/officeDocument/2006/relationships/image" Target="../media/image730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probabilidade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2846" y="1825624"/>
                <a:ext cx="67848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com limiar de quantização igual a 0.5 </a:t>
                </a:r>
                <a:r>
                  <a:rPr lang="pt-BR" dirty="0"/>
                  <a:t>prediz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2846" y="1825624"/>
                <a:ext cx="6784886" cy="5032375"/>
              </a:xfrm>
              <a:blipFill>
                <a:blip r:embed="rId2"/>
                <a:stretch>
                  <a:fillRect l="-1617" t="-1937" r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496556" y="2204516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809CD-1BD7-E7EB-6571-1A28F2AF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66564" cy="5032375"/>
          </a:xfrm>
        </p:spPr>
        <p:txBody>
          <a:bodyPr>
            <a:normAutofit/>
          </a:bodyPr>
          <a:lstStyle/>
          <a:p>
            <a:r>
              <a:rPr lang="pt-BR" dirty="0"/>
              <a:t>Portanto, nosso objetivo será encontrar uma </a:t>
            </a:r>
            <a:r>
              <a:rPr lang="pt-BR" b="1" i="1" dirty="0">
                <a:solidFill>
                  <a:srgbClr val="00B050"/>
                </a:solidFill>
              </a:rPr>
              <a:t>função discriminante apropriada e seus respectivos pesos</a:t>
            </a:r>
            <a:r>
              <a:rPr lang="pt-BR" dirty="0"/>
              <a:t> de forma que o </a:t>
            </a:r>
            <a:r>
              <a:rPr lang="pt-BR" b="1" i="1" dirty="0">
                <a:solidFill>
                  <a:srgbClr val="00B050"/>
                </a:solidFill>
              </a:rPr>
              <a:t>erro de classificação seja minimizado</a:t>
            </a:r>
            <a:r>
              <a:rPr lang="pt-BR" dirty="0"/>
              <a:t>.</a:t>
            </a:r>
          </a:p>
          <a:p>
            <a:r>
              <a:rPr lang="pt-BR" dirty="0"/>
              <a:t>Assim, em breve, </a:t>
            </a:r>
            <a:r>
              <a:rPr lang="pt-BR" b="1" i="1" dirty="0">
                <a:solidFill>
                  <a:srgbClr val="00B050"/>
                </a:solidFill>
              </a:rPr>
              <a:t>definiremos uma função de erro </a:t>
            </a:r>
            <a:r>
              <a:rPr lang="pt-BR" dirty="0"/>
              <a:t>que nos ajudará a treinar o modelo.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838200" y="2214564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21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1736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exatamente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50%, respectivamente.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>
                <a:solidFill>
                  <a:srgbClr val="00B050"/>
                </a:solidFill>
              </a:rPr>
              <a:t>erro quadrático médio</a:t>
            </a:r>
            <a:r>
              <a:rPr lang="pt-BR" b="1" i="1" dirty="0"/>
              <a:t>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7030A0"/>
                </a:solidFill>
              </a:rPr>
              <a:t>não é uma boa escolha </a:t>
            </a:r>
            <a:r>
              <a:rPr lang="pt-BR" dirty="0"/>
              <a:t>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</a:t>
            </a:r>
            <a:r>
              <a:rPr lang="pt-BR" b="1" i="1" dirty="0"/>
              <a:t>classificadores em geral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considerarmos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como sendo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/>
                  <a:t>Porém,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vários mínimos locais</a:t>
                </a:r>
                <a:r>
                  <a:rPr lang="pt-BR" b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que vão dificultar o aprendizado do modelo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2518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De forma similar ao que foi feito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de entrada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/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Obs</a:t>
                </a:r>
                <a:r>
                  <a:rPr lang="pt-BR" sz="1200" dirty="0"/>
                  <a:t>.: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pt-BR" sz="120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pt-BR" sz="1200">
                        <a:latin typeface="Cambria Math" panose="02040503050406030204" pitchFamily="18" charset="0"/>
                      </a:rPr>
                      <m:t>og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200" dirty="0"/>
                  <a:t> é o logaritmo natural ou neperiano.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Quando o valor esperado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o valor de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Ou seja,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erro será grande</a:t>
                </a:r>
                <a:r>
                  <a:rPr lang="pt-BR" dirty="0"/>
                  <a:t> se o regressor estimar uma probabilidade próxima a 0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1.</a:t>
                </a:r>
              </a:p>
              <a:p>
                <a:r>
                  <a:rPr lang="pt-BR" dirty="0"/>
                  <a:t>Portanto,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será próximo de 0 </a:t>
                </a:r>
                <a:r>
                  <a:rPr lang="pt-BR" dirty="0"/>
                  <a:t>se a probabilidade estimada for próxima de 1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  <a:blipFill>
                <a:blip r:embed="rId3"/>
                <a:stretch>
                  <a:fillRect l="-1556" t="-2663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B3C4AFA8-F0AC-4FFD-7DFC-D4EA88D7F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620091" y="2616473"/>
            <a:ext cx="3938195" cy="379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/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1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blipFill>
                <a:blip r:embed="rId7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CAB49D12-B8D2-8812-1FBB-C0C295B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157" r="8791"/>
          <a:stretch/>
        </p:blipFill>
        <p:spPr>
          <a:xfrm>
            <a:off x="717942" y="2597080"/>
            <a:ext cx="3864091" cy="3720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o valor esperado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Portanto, o erro será próximo de 0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  <a:blipFill>
                <a:blip r:embed="rId4"/>
                <a:stretch>
                  <a:fillRect l="-1576" t="-1937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/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0</a:t>
                </a:r>
              </a:p>
            </p:txBody>
          </p:sp>
        </mc:Choice>
        <mc:Fallback xmlns="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24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B006-3B77-B446-0236-D9D3C90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</p:spPr>
            <p:txBody>
              <a:bodyPr/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 para cada rótulo </a:t>
                </a:r>
                <a:r>
                  <a:rPr lang="pt-BR" dirty="0"/>
                  <a:t>em uma expressão única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usando a informação dos rótulos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Assim, podemos definir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 médio</a:t>
                </a:r>
                <a:endParaRPr lang="pt-BR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sz="2800" dirty="0"/>
                  <a:t>Lembrem-se que sempre queremos 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minimizar o erro ao longo de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todo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 o conjunto de treinamento</a:t>
                </a:r>
                <a:r>
                  <a:rPr lang="pt-BR" sz="2800" dirty="0"/>
                  <a:t>, por isso tomamos 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média</a:t>
                </a:r>
                <a:r>
                  <a:rPr lang="pt-BR" sz="2800" dirty="0"/>
                  <a:t>.</a:t>
                </a:r>
              </a:p>
              <a:p>
                <a:r>
                  <a:rPr lang="pt-BR" sz="2800" dirty="0"/>
                  <a:t>Essa função de erro é conhecida na literatura como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entropia cruzada</a:t>
                </a:r>
                <a:r>
                  <a:rPr lang="pt-BR" sz="2800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  <a:blipFill>
                <a:blip r:embed="rId3"/>
                <a:stretch>
                  <a:fillRect l="-929" t="-1937" b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7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4F966-AF0F-9F47-A9AB-CB6984D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65B95-8DFB-988F-6777-374C021F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1205951" cy="5032375"/>
          </a:xfrm>
        </p:spPr>
        <p:txBody>
          <a:bodyPr>
            <a:normAutofit fontScale="92500" lnSpcReduction="20000"/>
          </a:bodyPr>
          <a:lstStyle/>
          <a:p>
            <a:r>
              <a:rPr lang="pt-BR" sz="3000" dirty="0"/>
              <a:t>Uma má notícia com relação a essa função é que </a:t>
            </a:r>
            <a:r>
              <a:rPr lang="pt-BR" sz="3000" b="1" i="1" dirty="0">
                <a:solidFill>
                  <a:srgbClr val="00B050"/>
                </a:solidFill>
              </a:rPr>
              <a:t>não existe uma equação de forma fechada</a:t>
            </a:r>
            <a:r>
              <a:rPr lang="pt-BR" sz="3000" b="1" i="1" dirty="0"/>
              <a:t> </a:t>
            </a:r>
            <a:r>
              <a:rPr lang="pt-BR" sz="3000" dirty="0"/>
              <a:t>para encontrar os </a:t>
            </a:r>
            <a:r>
              <a:rPr lang="pt-BR" sz="3000" b="1" i="1" dirty="0"/>
              <a:t>pesos</a:t>
            </a:r>
            <a:r>
              <a:rPr lang="pt-BR" sz="3000" dirty="0"/>
              <a:t> que minimizem essa </a:t>
            </a:r>
            <a:r>
              <a:rPr lang="pt-BR" sz="3000" b="1" i="1" dirty="0"/>
              <a:t>função de erro</a:t>
            </a:r>
            <a:r>
              <a:rPr lang="pt-BR" sz="3000" dirty="0"/>
              <a:t>.</a:t>
            </a:r>
            <a:endParaRPr lang="pt-BR" sz="3000" b="1" i="1" dirty="0"/>
          </a:p>
          <a:p>
            <a:r>
              <a:rPr lang="pt-BR" sz="3000" dirty="0"/>
              <a:t>Ou seja, não há um equivalente da </a:t>
            </a:r>
            <a:r>
              <a:rPr lang="pt-BR" sz="3000" b="1" i="1" dirty="0"/>
              <a:t>equação normal</a:t>
            </a:r>
            <a:r>
              <a:rPr lang="pt-BR" sz="3000" dirty="0"/>
              <a:t>. </a:t>
            </a:r>
          </a:p>
          <a:p>
            <a:r>
              <a:rPr lang="pt-BR" sz="3000" dirty="0"/>
              <a:t>Entretanto, uma boa notícia é que essa </a:t>
            </a:r>
            <a:r>
              <a:rPr lang="pt-BR" sz="3000" b="1" i="1" dirty="0"/>
              <a:t>função de erro </a:t>
            </a:r>
            <a:r>
              <a:rPr lang="pt-BR" sz="3000" dirty="0"/>
              <a:t>é </a:t>
            </a:r>
            <a:r>
              <a:rPr lang="pt-BR" sz="3000" b="1" i="1" dirty="0">
                <a:solidFill>
                  <a:srgbClr val="00B050"/>
                </a:solidFill>
              </a:rPr>
              <a:t>convexa</a:t>
            </a:r>
            <a:r>
              <a:rPr lang="pt-BR" sz="3000" dirty="0"/>
              <a:t> e </a:t>
            </a:r>
            <a:r>
              <a:rPr lang="pt-BR" sz="3000" b="1" i="1" dirty="0" err="1">
                <a:solidFill>
                  <a:srgbClr val="00B050"/>
                </a:solidFill>
              </a:rPr>
              <a:t>diferenciável</a:t>
            </a:r>
            <a:r>
              <a:rPr lang="pt-BR" sz="3000" dirty="0"/>
              <a:t>.</a:t>
            </a:r>
          </a:p>
          <a:p>
            <a:r>
              <a:rPr lang="pt-BR" sz="3000" dirty="0"/>
              <a:t>Consequentemente, </a:t>
            </a:r>
            <a:r>
              <a:rPr lang="pt-BR" sz="3000" b="1" i="1" dirty="0">
                <a:solidFill>
                  <a:srgbClr val="00B050"/>
                </a:solidFill>
              </a:rPr>
              <a:t>conseguimos</a:t>
            </a:r>
            <a:r>
              <a:rPr lang="pt-BR" sz="3000" dirty="0"/>
              <a:t> calcular o </a:t>
            </a:r>
            <a:r>
              <a:rPr lang="pt-BR" sz="3000" b="1" i="1" dirty="0">
                <a:solidFill>
                  <a:srgbClr val="00B050"/>
                </a:solidFill>
              </a:rPr>
              <a:t>vetor gradiente da função de erro</a:t>
            </a:r>
            <a:r>
              <a:rPr lang="pt-BR" sz="3000" dirty="0"/>
              <a:t> com relação aos pesos e </a:t>
            </a:r>
            <a:r>
              <a:rPr lang="pt-BR" sz="3000" b="1" i="1" dirty="0">
                <a:solidFill>
                  <a:srgbClr val="7030A0"/>
                </a:solidFill>
              </a:rPr>
              <a:t>implementar</a:t>
            </a:r>
            <a:r>
              <a:rPr lang="pt-BR" sz="3000" dirty="0"/>
              <a:t> o algoritmo do </a:t>
            </a:r>
            <a:r>
              <a:rPr lang="pt-BR" sz="3000" b="1" i="1" dirty="0">
                <a:solidFill>
                  <a:srgbClr val="7030A0"/>
                </a:solidFill>
              </a:rPr>
              <a:t>gradiente descendente (GD)</a:t>
            </a:r>
            <a:r>
              <a:rPr lang="pt-BR" sz="3000" dirty="0"/>
              <a:t>.</a:t>
            </a:r>
          </a:p>
          <a:p>
            <a:r>
              <a:rPr lang="pt-BR" sz="3000" dirty="0"/>
              <a:t>Podemos implementar todas as versões do </a:t>
            </a:r>
            <a:r>
              <a:rPr lang="pt-BR" sz="3000" b="1" i="1" dirty="0">
                <a:solidFill>
                  <a:srgbClr val="7030A0"/>
                </a:solidFill>
              </a:rPr>
              <a:t>GD</a:t>
            </a:r>
            <a:r>
              <a:rPr lang="pt-BR" sz="3000" dirty="0"/>
              <a:t>.</a:t>
            </a:r>
          </a:p>
          <a:p>
            <a:r>
              <a:rPr lang="pt-BR" sz="3000" dirty="0"/>
              <a:t>Por exemplo se usarmos o GDB, é garantido que ele encontre</a:t>
            </a:r>
            <a:r>
              <a:rPr lang="pt-BR" sz="3000" b="1" i="1" dirty="0"/>
              <a:t> </a:t>
            </a:r>
            <a:r>
              <a:rPr lang="pt-BR" sz="3000" dirty="0"/>
              <a:t>o </a:t>
            </a:r>
            <a:r>
              <a:rPr lang="pt-BR" sz="3000" b="1" i="1" dirty="0">
                <a:solidFill>
                  <a:srgbClr val="00B050"/>
                </a:solidFill>
              </a:rPr>
              <a:t>mínimo global </a:t>
            </a:r>
            <a:r>
              <a:rPr lang="pt-BR" sz="3000" dirty="0"/>
              <a:t>dado que a </a:t>
            </a:r>
            <a:r>
              <a:rPr lang="pt-BR" sz="3000" b="1" i="1" dirty="0"/>
              <a:t>taxa de aprendizagem</a:t>
            </a:r>
            <a:r>
              <a:rPr lang="pt-BR" sz="3000" dirty="0"/>
              <a:t> não seja muito grande e se espere tempo suficiente.</a:t>
            </a:r>
          </a:p>
        </p:txBody>
      </p:sp>
    </p:spTree>
    <p:extLst>
      <p:ext uri="{BB962C8B-B14F-4D97-AF65-F5344CB8AC3E}">
        <p14:creationId xmlns:p14="http://schemas.microsoft.com/office/powerpoint/2010/main" val="107976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8CF3-D68B-3C51-73EB-761E653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 é a matriz de atributos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são vetores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e preditos pelo regressor logístico, respectivamente.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>
                <a:blip r:embed="rId3"/>
                <a:stretch>
                  <a:fillRect l="-1148" t="-2663" r="-1148" b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8">
            <a:extLst>
              <a:ext uri="{FF2B5EF4-FFF2-40B4-BE49-F238E27FC236}">
                <a16:creationId xmlns:a16="http://schemas.microsoft.com/office/drawing/2014/main" id="{5E51EB45-1595-7630-C24F-EAA34F018369}"/>
              </a:ext>
            </a:extLst>
          </p:cNvPr>
          <p:cNvSpPr txBox="1"/>
          <p:nvPr/>
        </p:nvSpPr>
        <p:spPr>
          <a:xfrm>
            <a:off x="9838168" y="4122695"/>
            <a:ext cx="151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/>
            </a:lvl1pPr>
          </a:lstStyle>
          <a:p>
            <a:r>
              <a:rPr lang="pt-BR" dirty="0"/>
              <a:t>Forma matricial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AF667640-ACE0-3AFF-BF5D-993EF19CB3F3}"/>
              </a:ext>
            </a:extLst>
          </p:cNvPr>
          <p:cNvCxnSpPr>
            <a:cxnSpLocks/>
          </p:cNvCxnSpPr>
          <p:nvPr/>
        </p:nvCxnSpPr>
        <p:spPr>
          <a:xfrm flipH="1">
            <a:off x="10101431" y="4430472"/>
            <a:ext cx="494553" cy="399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58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7F2D7-9FE0-909F-85BF-1E4DC72E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Para encontrar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vetor gradiente</a:t>
                </a:r>
                <a:r>
                  <a:rPr lang="pt-BR" sz="2800" dirty="0"/>
                  <a:t>, a função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foi considerada como sendo a equação de um </a:t>
                </a:r>
                <a:r>
                  <a:rPr lang="pt-BR" sz="2800" b="1" i="1" dirty="0"/>
                  <a:t>hiperplano</a:t>
                </a:r>
                <a:r>
                  <a:rPr lang="pt-BR" sz="2800" dirty="0"/>
                  <a:t>, mas o resultado pode ser diretamente estendido para polinômios.</a:t>
                </a:r>
              </a:p>
              <a:p>
                <a:r>
                  <a:rPr lang="pt-BR" dirty="0"/>
                  <a:t>Percebam que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b="1" i="1" dirty="0"/>
                  <a:t>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idêntico</a:t>
                </a:r>
                <a:r>
                  <a:rPr lang="pt-BR" dirty="0"/>
                  <a:t> (exceto pela constante 2) àquele obtido para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regressão linear</a:t>
                </a:r>
                <a:r>
                  <a:rPr lang="pt-BR" b="1" i="1" dirty="0"/>
                  <a:t>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adotada. </a:t>
                </a:r>
              </a:p>
              <a:p>
                <a:r>
                  <a:rPr lang="pt-BR" dirty="0"/>
                  <a:t>Na sequência, veremos alguns exemplos com diferentes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  <a:blipFill>
                <a:blip r:embed="rId3"/>
                <a:stretch>
                  <a:fillRect l="-977" r="-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2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  <a:blipFill>
                <a:blip r:embed="rId2"/>
                <a:stretch>
                  <a:fillRect l="-1095" t="-1937" r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40071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círculo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40071" cy="5032376"/>
              </a:xfrm>
              <a:blipFill>
                <a:blip r:embed="rId2"/>
                <a:stretch>
                  <a:fillRect l="-1085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641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12775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hipérbole retangular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12775" cy="5032376"/>
              </a:xfrm>
              <a:blipFill>
                <a:blip r:embed="rId2"/>
                <a:stretch>
                  <a:fillRect l="-1087" t="-2663"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31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</a:t>
            </a:r>
            <a:r>
              <a:rPr lang="pt-BR" dirty="0"/>
              <a:t>, além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veremos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encontrar-se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  <a:blipFill>
                <a:blip r:embed="rId2"/>
                <a:stretch>
                  <a:fillRect l="-964" t="-1937" r="-13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94935" y="6550223"/>
            <a:ext cx="4497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hlinkClick r:id="rId3"/>
              </a:rPr>
              <a:t>Exemplo</a:t>
            </a:r>
            <a:r>
              <a:rPr lang="pt-BR" sz="1400" dirty="0">
                <a:hlinkClick r:id="rId3"/>
              </a:rPr>
              <a:t>: logistic_regression_with_gradient_descent.ipynb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0124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8D1AC-8A00-B4EB-387C-732656C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assumir também o formato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ocorre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  <a:blipFill>
                <a:blip r:embed="rId3"/>
                <a:stretch>
                  <a:fillRect l="-98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50">
            <a:extLst>
              <a:ext uri="{FF2B5EF4-FFF2-40B4-BE49-F238E27FC236}">
                <a16:creationId xmlns:a16="http://schemas.microsoft.com/office/drawing/2014/main" id="{DF911177-1762-1C13-7224-7DC9C7576C34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194" name="Straight Connector 51">
              <a:extLst>
                <a:ext uri="{FF2B5EF4-FFF2-40B4-BE49-F238E27FC236}">
                  <a16:creationId xmlns:a16="http://schemas.microsoft.com/office/drawing/2014/main" id="{52603673-7161-FA59-08BC-874F050F666A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52">
              <a:extLst>
                <a:ext uri="{FF2B5EF4-FFF2-40B4-BE49-F238E27FC236}">
                  <a16:creationId xmlns:a16="http://schemas.microsoft.com/office/drawing/2014/main" id="{10AF7232-B549-F17C-4496-B9C56271F0F5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53">
                  <a:extLst>
                    <a:ext uri="{FF2B5EF4-FFF2-40B4-BE49-F238E27FC236}">
                      <a16:creationId xmlns:a16="http://schemas.microsoft.com/office/drawing/2014/main" id="{349B9E2F-FC4F-E6C5-658F-4F519BCD92F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54">
                  <a:extLst>
                    <a:ext uri="{FF2B5EF4-FFF2-40B4-BE49-F238E27FC236}">
                      <a16:creationId xmlns:a16="http://schemas.microsoft.com/office/drawing/2014/main" id="{2836A701-4CC6-EB4E-ED1D-EDDCCEF94E6B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FAC640CB-C6D6-F516-E37C-FE83FD39D8ED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AD846A83-F33F-DC76-C5A3-56F953D68B09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Oval 57">
              <a:extLst>
                <a:ext uri="{FF2B5EF4-FFF2-40B4-BE49-F238E27FC236}">
                  <a16:creationId xmlns:a16="http://schemas.microsoft.com/office/drawing/2014/main" id="{B6DC2A6A-5222-A2F6-E5EA-6493B8B254C2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Oval 58">
              <a:extLst>
                <a:ext uri="{FF2B5EF4-FFF2-40B4-BE49-F238E27FC236}">
                  <a16:creationId xmlns:a16="http://schemas.microsoft.com/office/drawing/2014/main" id="{38FE9B36-4D6C-AF81-DCF2-4FA192C531D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Oval 59">
              <a:extLst>
                <a:ext uri="{FF2B5EF4-FFF2-40B4-BE49-F238E27FC236}">
                  <a16:creationId xmlns:a16="http://schemas.microsoft.com/office/drawing/2014/main" id="{DE523504-F9F2-AAFD-AA4B-806826C9C460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Oval 60">
              <a:extLst>
                <a:ext uri="{FF2B5EF4-FFF2-40B4-BE49-F238E27FC236}">
                  <a16:creationId xmlns:a16="http://schemas.microsoft.com/office/drawing/2014/main" id="{0AEC6512-045D-5FEB-0B7D-4417D5F557C2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Oval 61">
              <a:extLst>
                <a:ext uri="{FF2B5EF4-FFF2-40B4-BE49-F238E27FC236}">
                  <a16:creationId xmlns:a16="http://schemas.microsoft.com/office/drawing/2014/main" id="{158B8749-72FC-30FF-DFA5-9B588F851EA2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Oval 62">
              <a:extLst>
                <a:ext uri="{FF2B5EF4-FFF2-40B4-BE49-F238E27FC236}">
                  <a16:creationId xmlns:a16="http://schemas.microsoft.com/office/drawing/2014/main" id="{4AAA04E2-2F33-6098-1D33-86F794AB553B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63">
              <a:extLst>
                <a:ext uri="{FF2B5EF4-FFF2-40B4-BE49-F238E27FC236}">
                  <a16:creationId xmlns:a16="http://schemas.microsoft.com/office/drawing/2014/main" id="{5EBBDF3C-C688-C6C2-67A9-5310E504487B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Oval 64">
              <a:extLst>
                <a:ext uri="{FF2B5EF4-FFF2-40B4-BE49-F238E27FC236}">
                  <a16:creationId xmlns:a16="http://schemas.microsoft.com/office/drawing/2014/main" id="{30FE73D9-BF42-B6FD-5123-0ED28946A00C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Oval 65">
              <a:extLst>
                <a:ext uri="{FF2B5EF4-FFF2-40B4-BE49-F238E27FC236}">
                  <a16:creationId xmlns:a16="http://schemas.microsoft.com/office/drawing/2014/main" id="{099D459C-4199-9E54-CF18-58DD0479325D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Oval 66">
              <a:extLst>
                <a:ext uri="{FF2B5EF4-FFF2-40B4-BE49-F238E27FC236}">
                  <a16:creationId xmlns:a16="http://schemas.microsoft.com/office/drawing/2014/main" id="{2F4A2BF7-C6E7-5B3D-6BA9-49E4B15263D9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Oval 67">
              <a:extLst>
                <a:ext uri="{FF2B5EF4-FFF2-40B4-BE49-F238E27FC236}">
                  <a16:creationId xmlns:a16="http://schemas.microsoft.com/office/drawing/2014/main" id="{01A15C70-04A3-6B11-EB6E-C92199C75C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Oval 68">
              <a:extLst>
                <a:ext uri="{FF2B5EF4-FFF2-40B4-BE49-F238E27FC236}">
                  <a16:creationId xmlns:a16="http://schemas.microsoft.com/office/drawing/2014/main" id="{4D084CFD-A191-3E47-9AA5-D33505A73C66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Oval 69">
              <a:extLst>
                <a:ext uri="{FF2B5EF4-FFF2-40B4-BE49-F238E27FC236}">
                  <a16:creationId xmlns:a16="http://schemas.microsoft.com/office/drawing/2014/main" id="{099E51DE-9CCA-461A-5481-34FD22193D37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70">
              <a:extLst>
                <a:ext uri="{FF2B5EF4-FFF2-40B4-BE49-F238E27FC236}">
                  <a16:creationId xmlns:a16="http://schemas.microsoft.com/office/drawing/2014/main" id="{CC493F7E-E38D-A7C5-47CF-32248855D7F4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Oval 71">
              <a:extLst>
                <a:ext uri="{FF2B5EF4-FFF2-40B4-BE49-F238E27FC236}">
                  <a16:creationId xmlns:a16="http://schemas.microsoft.com/office/drawing/2014/main" id="{8F53A2C7-AB17-1C63-1F67-49A91F5868BB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Oval 72">
              <a:extLst>
                <a:ext uri="{FF2B5EF4-FFF2-40B4-BE49-F238E27FC236}">
                  <a16:creationId xmlns:a16="http://schemas.microsoft.com/office/drawing/2014/main" id="{C9DF79EB-94C8-5FFD-C810-43791B28B5E1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Oval 73">
              <a:extLst>
                <a:ext uri="{FF2B5EF4-FFF2-40B4-BE49-F238E27FC236}">
                  <a16:creationId xmlns:a16="http://schemas.microsoft.com/office/drawing/2014/main" id="{2F22FDF4-7403-AB45-E92A-42C84AB1B7F5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Oval 74">
              <a:extLst>
                <a:ext uri="{FF2B5EF4-FFF2-40B4-BE49-F238E27FC236}">
                  <a16:creationId xmlns:a16="http://schemas.microsoft.com/office/drawing/2014/main" id="{198C1AAB-AF99-3206-D9D7-4D364FE310AC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Multiply 75">
              <a:extLst>
                <a:ext uri="{FF2B5EF4-FFF2-40B4-BE49-F238E27FC236}">
                  <a16:creationId xmlns:a16="http://schemas.microsoft.com/office/drawing/2014/main" id="{FE713D93-DB25-6226-9F9A-E46E41C77152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Multiply 76">
              <a:extLst>
                <a:ext uri="{FF2B5EF4-FFF2-40B4-BE49-F238E27FC236}">
                  <a16:creationId xmlns:a16="http://schemas.microsoft.com/office/drawing/2014/main" id="{A1177A6D-DA2C-2D4D-6B6B-4E6992C1AD4F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Multiply 77">
              <a:extLst>
                <a:ext uri="{FF2B5EF4-FFF2-40B4-BE49-F238E27FC236}">
                  <a16:creationId xmlns:a16="http://schemas.microsoft.com/office/drawing/2014/main" id="{09191902-83CE-66E3-332C-74779F468BDA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Multiply 78">
              <a:extLst>
                <a:ext uri="{FF2B5EF4-FFF2-40B4-BE49-F238E27FC236}">
                  <a16:creationId xmlns:a16="http://schemas.microsoft.com/office/drawing/2014/main" id="{42D2AAAF-0D27-C1EF-AB19-0F92563574E2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Multiply 79">
              <a:extLst>
                <a:ext uri="{FF2B5EF4-FFF2-40B4-BE49-F238E27FC236}">
                  <a16:creationId xmlns:a16="http://schemas.microsoft.com/office/drawing/2014/main" id="{04E261D7-2CC7-EDA1-CC5B-56CF18DBAB79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Multiply 80">
              <a:extLst>
                <a:ext uri="{FF2B5EF4-FFF2-40B4-BE49-F238E27FC236}">
                  <a16:creationId xmlns:a16="http://schemas.microsoft.com/office/drawing/2014/main" id="{D2E11CE3-B5E0-AE7F-0BA6-A2961EB0367F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Multiply 81">
              <a:extLst>
                <a:ext uri="{FF2B5EF4-FFF2-40B4-BE49-F238E27FC236}">
                  <a16:creationId xmlns:a16="http://schemas.microsoft.com/office/drawing/2014/main" id="{2422831B-A2AD-DD94-621D-AD740642157D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82">
              <a:extLst>
                <a:ext uri="{FF2B5EF4-FFF2-40B4-BE49-F238E27FC236}">
                  <a16:creationId xmlns:a16="http://schemas.microsoft.com/office/drawing/2014/main" id="{87880004-15D8-F560-02D3-46EB124BA5F6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Oval 83">
              <a:extLst>
                <a:ext uri="{FF2B5EF4-FFF2-40B4-BE49-F238E27FC236}">
                  <a16:creationId xmlns:a16="http://schemas.microsoft.com/office/drawing/2014/main" id="{95D5738C-6797-704C-A8BA-429F69AC054D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Oval 84">
              <a:extLst>
                <a:ext uri="{FF2B5EF4-FFF2-40B4-BE49-F238E27FC236}">
                  <a16:creationId xmlns:a16="http://schemas.microsoft.com/office/drawing/2014/main" id="{7DF919EE-44D8-115A-28B8-5682485FDF18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Multiply 85">
              <a:extLst>
                <a:ext uri="{FF2B5EF4-FFF2-40B4-BE49-F238E27FC236}">
                  <a16:creationId xmlns:a16="http://schemas.microsoft.com/office/drawing/2014/main" id="{178B6A71-C93D-4BE2-25DA-2DFBB72900A6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Multiply 86">
              <a:extLst>
                <a:ext uri="{FF2B5EF4-FFF2-40B4-BE49-F238E27FC236}">
                  <a16:creationId xmlns:a16="http://schemas.microsoft.com/office/drawing/2014/main" id="{D60CF889-F533-E2D7-B7CD-1932A8B52712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Multiply 87">
              <a:extLst>
                <a:ext uri="{FF2B5EF4-FFF2-40B4-BE49-F238E27FC236}">
                  <a16:creationId xmlns:a16="http://schemas.microsoft.com/office/drawing/2014/main" id="{9D4F0D55-0225-8C22-1E21-F6414657B65B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Multiply 88">
              <a:extLst>
                <a:ext uri="{FF2B5EF4-FFF2-40B4-BE49-F238E27FC236}">
                  <a16:creationId xmlns:a16="http://schemas.microsoft.com/office/drawing/2014/main" id="{C1D39E83-7A81-5CE7-3358-BF117022ACB8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Multiply 89">
              <a:extLst>
                <a:ext uri="{FF2B5EF4-FFF2-40B4-BE49-F238E27FC236}">
                  <a16:creationId xmlns:a16="http://schemas.microsoft.com/office/drawing/2014/main" id="{5F94C93B-4FC1-3415-EC6B-97FF0B4B8F08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Multiply 90">
              <a:extLst>
                <a:ext uri="{FF2B5EF4-FFF2-40B4-BE49-F238E27FC236}">
                  <a16:creationId xmlns:a16="http://schemas.microsoft.com/office/drawing/2014/main" id="{29B3297A-8C24-03EA-C2C0-BDF821C68CF8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Multiply 91">
              <a:extLst>
                <a:ext uri="{FF2B5EF4-FFF2-40B4-BE49-F238E27FC236}">
                  <a16:creationId xmlns:a16="http://schemas.microsoft.com/office/drawing/2014/main" id="{7BF27FDF-A953-7D1C-F399-F7EB3E359494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Multiply 92">
              <a:extLst>
                <a:ext uri="{FF2B5EF4-FFF2-40B4-BE49-F238E27FC236}">
                  <a16:creationId xmlns:a16="http://schemas.microsoft.com/office/drawing/2014/main" id="{D6687B33-5E13-0B20-0AB6-7C5029F645BF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Multiply 93">
              <a:extLst>
                <a:ext uri="{FF2B5EF4-FFF2-40B4-BE49-F238E27FC236}">
                  <a16:creationId xmlns:a16="http://schemas.microsoft.com/office/drawing/2014/main" id="{20A4120F-44BF-74CB-FBEF-EF83F9B059BF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Multiply 94">
              <a:extLst>
                <a:ext uri="{FF2B5EF4-FFF2-40B4-BE49-F238E27FC236}">
                  <a16:creationId xmlns:a16="http://schemas.microsoft.com/office/drawing/2014/main" id="{12E82634-22F6-0C9C-955A-F0DBB9568F72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Multiply 95">
              <a:extLst>
                <a:ext uri="{FF2B5EF4-FFF2-40B4-BE49-F238E27FC236}">
                  <a16:creationId xmlns:a16="http://schemas.microsoft.com/office/drawing/2014/main" id="{FE956282-4725-2707-3B5A-417CA5C88098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9" name="Straight Connector 96">
              <a:extLst>
                <a:ext uri="{FF2B5EF4-FFF2-40B4-BE49-F238E27FC236}">
                  <a16:creationId xmlns:a16="http://schemas.microsoft.com/office/drawing/2014/main" id="{6793B35E-043B-DD7E-2706-9F41CCCE0F5F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97">
            <a:extLst>
              <a:ext uri="{FF2B5EF4-FFF2-40B4-BE49-F238E27FC236}">
                <a16:creationId xmlns:a16="http://schemas.microsoft.com/office/drawing/2014/main" id="{9BA09B05-5A67-1E11-F943-345BEBEF6CD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241" name="Straight Connector 98">
              <a:extLst>
                <a:ext uri="{FF2B5EF4-FFF2-40B4-BE49-F238E27FC236}">
                  <a16:creationId xmlns:a16="http://schemas.microsoft.com/office/drawing/2014/main" id="{862E6175-A5B3-6C19-6104-42D82E6D1FF1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99">
              <a:extLst>
                <a:ext uri="{FF2B5EF4-FFF2-40B4-BE49-F238E27FC236}">
                  <a16:creationId xmlns:a16="http://schemas.microsoft.com/office/drawing/2014/main" id="{BABB064E-46AA-4BB8-F35E-797A288E2F37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100">
                  <a:extLst>
                    <a:ext uri="{FF2B5EF4-FFF2-40B4-BE49-F238E27FC236}">
                      <a16:creationId xmlns:a16="http://schemas.microsoft.com/office/drawing/2014/main" id="{15EFE971-5E50-38EE-3246-DE8523B997AF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101">
                  <a:extLst>
                    <a:ext uri="{FF2B5EF4-FFF2-40B4-BE49-F238E27FC236}">
                      <a16:creationId xmlns:a16="http://schemas.microsoft.com/office/drawing/2014/main" id="{D24CCD60-BE5F-04E5-5458-52C2A87FB155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102">
              <a:extLst>
                <a:ext uri="{FF2B5EF4-FFF2-40B4-BE49-F238E27FC236}">
                  <a16:creationId xmlns:a16="http://schemas.microsoft.com/office/drawing/2014/main" id="{26EC5A80-50A6-5B82-A9E7-E327DE9B8EFC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Oval 103">
              <a:extLst>
                <a:ext uri="{FF2B5EF4-FFF2-40B4-BE49-F238E27FC236}">
                  <a16:creationId xmlns:a16="http://schemas.microsoft.com/office/drawing/2014/main" id="{FE66B279-005D-DB31-6439-FC8AE274BA36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Oval 104">
              <a:extLst>
                <a:ext uri="{FF2B5EF4-FFF2-40B4-BE49-F238E27FC236}">
                  <a16:creationId xmlns:a16="http://schemas.microsoft.com/office/drawing/2014/main" id="{0D373D9D-529A-5BAB-2825-8A6F7B31F9E3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Oval 105">
              <a:extLst>
                <a:ext uri="{FF2B5EF4-FFF2-40B4-BE49-F238E27FC236}">
                  <a16:creationId xmlns:a16="http://schemas.microsoft.com/office/drawing/2014/main" id="{14895E6F-8413-D2A8-7391-F5DC05D40ABF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Oval 106">
              <a:extLst>
                <a:ext uri="{FF2B5EF4-FFF2-40B4-BE49-F238E27FC236}">
                  <a16:creationId xmlns:a16="http://schemas.microsoft.com/office/drawing/2014/main" id="{C86188FE-D32F-8C07-50EA-D000AF0D439C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Oval 107">
              <a:extLst>
                <a:ext uri="{FF2B5EF4-FFF2-40B4-BE49-F238E27FC236}">
                  <a16:creationId xmlns:a16="http://schemas.microsoft.com/office/drawing/2014/main" id="{8809DCB5-FC89-4A47-AB68-706127E1C329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Oval 108">
              <a:extLst>
                <a:ext uri="{FF2B5EF4-FFF2-40B4-BE49-F238E27FC236}">
                  <a16:creationId xmlns:a16="http://schemas.microsoft.com/office/drawing/2014/main" id="{168AE50C-693B-B056-392B-36487B2FB4B6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Oval 109">
              <a:extLst>
                <a:ext uri="{FF2B5EF4-FFF2-40B4-BE49-F238E27FC236}">
                  <a16:creationId xmlns:a16="http://schemas.microsoft.com/office/drawing/2014/main" id="{15246016-8527-A9B2-991C-721C14D85548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110">
              <a:extLst>
                <a:ext uri="{FF2B5EF4-FFF2-40B4-BE49-F238E27FC236}">
                  <a16:creationId xmlns:a16="http://schemas.microsoft.com/office/drawing/2014/main" id="{6BB57176-DB5F-E5F7-0A9F-61D6FD83051B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111">
              <a:extLst>
                <a:ext uri="{FF2B5EF4-FFF2-40B4-BE49-F238E27FC236}">
                  <a16:creationId xmlns:a16="http://schemas.microsoft.com/office/drawing/2014/main" id="{EEA0A374-6078-152F-EA81-CA75502038E2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112">
              <a:extLst>
                <a:ext uri="{FF2B5EF4-FFF2-40B4-BE49-F238E27FC236}">
                  <a16:creationId xmlns:a16="http://schemas.microsoft.com/office/drawing/2014/main" id="{03F6E416-594F-9780-70C8-F09A2E030AA2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Oval 113">
              <a:extLst>
                <a:ext uri="{FF2B5EF4-FFF2-40B4-BE49-F238E27FC236}">
                  <a16:creationId xmlns:a16="http://schemas.microsoft.com/office/drawing/2014/main" id="{A86B5730-B672-A081-CC72-7DCD39510BC9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Oval 114">
              <a:extLst>
                <a:ext uri="{FF2B5EF4-FFF2-40B4-BE49-F238E27FC236}">
                  <a16:creationId xmlns:a16="http://schemas.microsoft.com/office/drawing/2014/main" id="{A314BBC5-28D1-4A06-2FF6-4BE7CFC2B713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Oval 115">
              <a:extLst>
                <a:ext uri="{FF2B5EF4-FFF2-40B4-BE49-F238E27FC236}">
                  <a16:creationId xmlns:a16="http://schemas.microsoft.com/office/drawing/2014/main" id="{8DF2D811-2E0D-0C15-199F-651C5C933138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Oval 116">
              <a:extLst>
                <a:ext uri="{FF2B5EF4-FFF2-40B4-BE49-F238E27FC236}">
                  <a16:creationId xmlns:a16="http://schemas.microsoft.com/office/drawing/2014/main" id="{00A78210-5966-E2D4-3A2C-29FEAD4BDB34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Oval 117">
              <a:extLst>
                <a:ext uri="{FF2B5EF4-FFF2-40B4-BE49-F238E27FC236}">
                  <a16:creationId xmlns:a16="http://schemas.microsoft.com/office/drawing/2014/main" id="{B3B0EA26-2715-4A63-DBAA-717B4A23F478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Oval 118">
              <a:extLst>
                <a:ext uri="{FF2B5EF4-FFF2-40B4-BE49-F238E27FC236}">
                  <a16:creationId xmlns:a16="http://schemas.microsoft.com/office/drawing/2014/main" id="{D06A8023-BA02-409E-0281-7C9C8C5635E7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Oval 119">
              <a:extLst>
                <a:ext uri="{FF2B5EF4-FFF2-40B4-BE49-F238E27FC236}">
                  <a16:creationId xmlns:a16="http://schemas.microsoft.com/office/drawing/2014/main" id="{BBE6A492-BB73-B978-00E1-55167871BC4D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Oval 120">
              <a:extLst>
                <a:ext uri="{FF2B5EF4-FFF2-40B4-BE49-F238E27FC236}">
                  <a16:creationId xmlns:a16="http://schemas.microsoft.com/office/drawing/2014/main" id="{47BE9AD6-18EE-F245-C222-D464BE0D900C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Oval 121">
              <a:extLst>
                <a:ext uri="{FF2B5EF4-FFF2-40B4-BE49-F238E27FC236}">
                  <a16:creationId xmlns:a16="http://schemas.microsoft.com/office/drawing/2014/main" id="{FE97CFB8-5FCD-F9AE-4EC3-9B90E82E0BD1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Multiply 122">
              <a:extLst>
                <a:ext uri="{FF2B5EF4-FFF2-40B4-BE49-F238E27FC236}">
                  <a16:creationId xmlns:a16="http://schemas.microsoft.com/office/drawing/2014/main" id="{58E8FC64-2EBA-62AF-E35B-379A189D537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Multiply 123">
              <a:extLst>
                <a:ext uri="{FF2B5EF4-FFF2-40B4-BE49-F238E27FC236}">
                  <a16:creationId xmlns:a16="http://schemas.microsoft.com/office/drawing/2014/main" id="{121ED2C2-C394-73A6-4F3D-0D6AE65DAA50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Multiply 124">
              <a:extLst>
                <a:ext uri="{FF2B5EF4-FFF2-40B4-BE49-F238E27FC236}">
                  <a16:creationId xmlns:a16="http://schemas.microsoft.com/office/drawing/2014/main" id="{6BA39FEA-B8DD-FF08-298A-6AA25A7F16AA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Multiply 125">
              <a:extLst>
                <a:ext uri="{FF2B5EF4-FFF2-40B4-BE49-F238E27FC236}">
                  <a16:creationId xmlns:a16="http://schemas.microsoft.com/office/drawing/2014/main" id="{07A15D8B-5F3F-1238-2961-80CE07989F8D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Multiply 126">
              <a:extLst>
                <a:ext uri="{FF2B5EF4-FFF2-40B4-BE49-F238E27FC236}">
                  <a16:creationId xmlns:a16="http://schemas.microsoft.com/office/drawing/2014/main" id="{04CF30F0-EE59-2B18-4293-C1548AB09FEB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Multiply 127">
              <a:extLst>
                <a:ext uri="{FF2B5EF4-FFF2-40B4-BE49-F238E27FC236}">
                  <a16:creationId xmlns:a16="http://schemas.microsoft.com/office/drawing/2014/main" id="{59F2BF88-464B-D043-6DC8-BE467E5F5365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Multiply 128">
              <a:extLst>
                <a:ext uri="{FF2B5EF4-FFF2-40B4-BE49-F238E27FC236}">
                  <a16:creationId xmlns:a16="http://schemas.microsoft.com/office/drawing/2014/main" id="{F5E1C1DB-A089-269E-D62B-1F6ED2B5089F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Oval 129">
              <a:extLst>
                <a:ext uri="{FF2B5EF4-FFF2-40B4-BE49-F238E27FC236}">
                  <a16:creationId xmlns:a16="http://schemas.microsoft.com/office/drawing/2014/main" id="{4412E03C-354D-F145-C5A9-26C4BEC3D209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Oval 130">
              <a:extLst>
                <a:ext uri="{FF2B5EF4-FFF2-40B4-BE49-F238E27FC236}">
                  <a16:creationId xmlns:a16="http://schemas.microsoft.com/office/drawing/2014/main" id="{41C5C12B-8CDE-EAFC-3FB2-B71470ED21F4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Oval 131">
              <a:extLst>
                <a:ext uri="{FF2B5EF4-FFF2-40B4-BE49-F238E27FC236}">
                  <a16:creationId xmlns:a16="http://schemas.microsoft.com/office/drawing/2014/main" id="{FC69DF46-1F1F-44E5-9A4B-1B62ACFF8AE6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Multiply 132">
              <a:extLst>
                <a:ext uri="{FF2B5EF4-FFF2-40B4-BE49-F238E27FC236}">
                  <a16:creationId xmlns:a16="http://schemas.microsoft.com/office/drawing/2014/main" id="{CDE1F1C9-F63F-5CEC-AC3B-5DF3B0680BD0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Multiply 133">
              <a:extLst>
                <a:ext uri="{FF2B5EF4-FFF2-40B4-BE49-F238E27FC236}">
                  <a16:creationId xmlns:a16="http://schemas.microsoft.com/office/drawing/2014/main" id="{BE48EEC5-EE90-F9D7-602A-1BDE74A757B4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Multiply 134">
              <a:extLst>
                <a:ext uri="{FF2B5EF4-FFF2-40B4-BE49-F238E27FC236}">
                  <a16:creationId xmlns:a16="http://schemas.microsoft.com/office/drawing/2014/main" id="{E520CF51-47A2-7E8B-78DC-ADEB8C1E764F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Multiply 135">
              <a:extLst>
                <a:ext uri="{FF2B5EF4-FFF2-40B4-BE49-F238E27FC236}">
                  <a16:creationId xmlns:a16="http://schemas.microsoft.com/office/drawing/2014/main" id="{6E35A0E5-F036-47D5-6724-949F089AEB72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Multiply 136">
              <a:extLst>
                <a:ext uri="{FF2B5EF4-FFF2-40B4-BE49-F238E27FC236}">
                  <a16:creationId xmlns:a16="http://schemas.microsoft.com/office/drawing/2014/main" id="{40AD9EEF-3614-174C-A1BD-2E03095052D4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Multiply 137">
              <a:extLst>
                <a:ext uri="{FF2B5EF4-FFF2-40B4-BE49-F238E27FC236}">
                  <a16:creationId xmlns:a16="http://schemas.microsoft.com/office/drawing/2014/main" id="{5224EAE0-29F0-0908-8893-1DA195541196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Multiply 138">
              <a:extLst>
                <a:ext uri="{FF2B5EF4-FFF2-40B4-BE49-F238E27FC236}">
                  <a16:creationId xmlns:a16="http://schemas.microsoft.com/office/drawing/2014/main" id="{345E7BAB-A204-C545-A324-4AE44816D949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Multiply 139">
              <a:extLst>
                <a:ext uri="{FF2B5EF4-FFF2-40B4-BE49-F238E27FC236}">
                  <a16:creationId xmlns:a16="http://schemas.microsoft.com/office/drawing/2014/main" id="{A0512407-73B8-304C-6056-341DEED9304C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Multiply 140">
              <a:extLst>
                <a:ext uri="{FF2B5EF4-FFF2-40B4-BE49-F238E27FC236}">
                  <a16:creationId xmlns:a16="http://schemas.microsoft.com/office/drawing/2014/main" id="{B8F4E571-C121-A73E-CA57-06965F808395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Multiply 141">
              <a:extLst>
                <a:ext uri="{FF2B5EF4-FFF2-40B4-BE49-F238E27FC236}">
                  <a16:creationId xmlns:a16="http://schemas.microsoft.com/office/drawing/2014/main" id="{6719F853-8301-AD90-215A-5F0CCB17A0D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Multiply 142">
              <a:extLst>
                <a:ext uri="{FF2B5EF4-FFF2-40B4-BE49-F238E27FC236}">
                  <a16:creationId xmlns:a16="http://schemas.microsoft.com/office/drawing/2014/main" id="{796FC582-F9D7-FE87-2A23-4E229FC743BD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Freeform 143">
              <a:extLst>
                <a:ext uri="{FF2B5EF4-FFF2-40B4-BE49-F238E27FC236}">
                  <a16:creationId xmlns:a16="http://schemas.microsoft.com/office/drawing/2014/main" id="{096148D6-1E7E-22FB-3129-F46AEE6157EC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1CF5EF7B-31C2-BF66-57C5-B83BDD880795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6B520180-B7A3-73C8-75FE-9FD42CDF419E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292" name="Agrupar 291">
            <a:extLst>
              <a:ext uri="{FF2B5EF4-FFF2-40B4-BE49-F238E27FC236}">
                <a16:creationId xmlns:a16="http://schemas.microsoft.com/office/drawing/2014/main" id="{B0CAB38C-895F-C677-2B43-E8AA71744A23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293" name="Group 3">
              <a:extLst>
                <a:ext uri="{FF2B5EF4-FFF2-40B4-BE49-F238E27FC236}">
                  <a16:creationId xmlns:a16="http://schemas.microsoft.com/office/drawing/2014/main" id="{3E73FC0E-6496-B42D-E845-04860D135BB2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295" name="Straight Connector 4">
                <a:extLst>
                  <a:ext uri="{FF2B5EF4-FFF2-40B4-BE49-F238E27FC236}">
                    <a16:creationId xmlns:a16="http://schemas.microsoft.com/office/drawing/2014/main" id="{519CA167-3E38-A858-4B91-3A94AA9E243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5">
                <a:extLst>
                  <a:ext uri="{FF2B5EF4-FFF2-40B4-BE49-F238E27FC236}">
                    <a16:creationId xmlns:a16="http://schemas.microsoft.com/office/drawing/2014/main" id="{F6141AF6-15EC-AECB-C9F3-E7F387C00624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6">
                    <a:extLst>
                      <a:ext uri="{FF2B5EF4-FFF2-40B4-BE49-F238E27FC236}">
                        <a16:creationId xmlns:a16="http://schemas.microsoft.com/office/drawing/2014/main" id="{2817C157-DC6C-FFC2-57CD-7AA392FD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7">
                    <a:extLst>
                      <a:ext uri="{FF2B5EF4-FFF2-40B4-BE49-F238E27FC236}">
                        <a16:creationId xmlns:a16="http://schemas.microsoft.com/office/drawing/2014/main" id="{8736387D-86DB-F26C-79D3-15D59A65A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8">
                <a:extLst>
                  <a:ext uri="{FF2B5EF4-FFF2-40B4-BE49-F238E27FC236}">
                    <a16:creationId xmlns:a16="http://schemas.microsoft.com/office/drawing/2014/main" id="{659179F3-E338-6F96-9124-798041B2AAC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id="{BA6B460D-6E19-AA3E-EC2A-8D0A74A5846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Oval 10">
                <a:extLst>
                  <a:ext uri="{FF2B5EF4-FFF2-40B4-BE49-F238E27FC236}">
                    <a16:creationId xmlns:a16="http://schemas.microsoft.com/office/drawing/2014/main" id="{C19CE4C5-5A5F-08AC-C793-D1ADCFB6056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id="{43940FBF-5687-6EC8-893A-641CE999070D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:a16="http://schemas.microsoft.com/office/drawing/2014/main" id="{47916986-259A-0B5B-6E1D-5D66453CC16D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Oval 13">
                <a:extLst>
                  <a:ext uri="{FF2B5EF4-FFF2-40B4-BE49-F238E27FC236}">
                    <a16:creationId xmlns:a16="http://schemas.microsoft.com/office/drawing/2014/main" id="{4BFB4C73-1C85-CB72-8E6D-D0A9B5FA6D88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Oval 14">
                <a:extLst>
                  <a:ext uri="{FF2B5EF4-FFF2-40B4-BE49-F238E27FC236}">
                    <a16:creationId xmlns:a16="http://schemas.microsoft.com/office/drawing/2014/main" id="{B9C433F1-3008-ED26-54BD-F540667C54E5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Oval 15">
                <a:extLst>
                  <a:ext uri="{FF2B5EF4-FFF2-40B4-BE49-F238E27FC236}">
                    <a16:creationId xmlns:a16="http://schemas.microsoft.com/office/drawing/2014/main" id="{CD098820-96A8-B3A7-09BD-F2E548DDBD23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Oval 16">
                <a:extLst>
                  <a:ext uri="{FF2B5EF4-FFF2-40B4-BE49-F238E27FC236}">
                    <a16:creationId xmlns:a16="http://schemas.microsoft.com/office/drawing/2014/main" id="{1F1F6454-0E36-BD14-4597-D7B24ABF362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Oval 17">
                <a:extLst>
                  <a:ext uri="{FF2B5EF4-FFF2-40B4-BE49-F238E27FC236}">
                    <a16:creationId xmlns:a16="http://schemas.microsoft.com/office/drawing/2014/main" id="{646E0387-1164-393B-583D-9123CE0E96D1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Oval 18">
                <a:extLst>
                  <a:ext uri="{FF2B5EF4-FFF2-40B4-BE49-F238E27FC236}">
                    <a16:creationId xmlns:a16="http://schemas.microsoft.com/office/drawing/2014/main" id="{F90C6CFE-95D6-CDF9-D3ED-3445AFC6432F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Oval 19">
                <a:extLst>
                  <a:ext uri="{FF2B5EF4-FFF2-40B4-BE49-F238E27FC236}">
                    <a16:creationId xmlns:a16="http://schemas.microsoft.com/office/drawing/2014/main" id="{16283901-9E0F-BB2C-BC88-A23C224B569E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:a16="http://schemas.microsoft.com/office/drawing/2014/main" id="{DFFACD6D-4A30-4263-5A8C-400AE0895645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Oval 21">
                <a:extLst>
                  <a:ext uri="{FF2B5EF4-FFF2-40B4-BE49-F238E27FC236}">
                    <a16:creationId xmlns:a16="http://schemas.microsoft.com/office/drawing/2014/main" id="{4C2B18D6-D331-4473-0F92-99B23039E3B7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Oval 22">
                <a:extLst>
                  <a:ext uri="{FF2B5EF4-FFF2-40B4-BE49-F238E27FC236}">
                    <a16:creationId xmlns:a16="http://schemas.microsoft.com/office/drawing/2014/main" id="{E239F1FA-C518-F052-24C3-CCFEEF37EE2C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Oval 23">
                <a:extLst>
                  <a:ext uri="{FF2B5EF4-FFF2-40B4-BE49-F238E27FC236}">
                    <a16:creationId xmlns:a16="http://schemas.microsoft.com/office/drawing/2014/main" id="{B5A0693E-598B-3275-8F45-388A01310932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Oval 24">
                <a:extLst>
                  <a:ext uri="{FF2B5EF4-FFF2-40B4-BE49-F238E27FC236}">
                    <a16:creationId xmlns:a16="http://schemas.microsoft.com/office/drawing/2014/main" id="{DA7637ED-2EEA-BD5A-EA77-C54CA353C640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Oval 25">
                <a:extLst>
                  <a:ext uri="{FF2B5EF4-FFF2-40B4-BE49-F238E27FC236}">
                    <a16:creationId xmlns:a16="http://schemas.microsoft.com/office/drawing/2014/main" id="{B68E526B-3355-B2B7-5509-E51745507723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Oval 26">
                <a:extLst>
                  <a:ext uri="{FF2B5EF4-FFF2-40B4-BE49-F238E27FC236}">
                    <a16:creationId xmlns:a16="http://schemas.microsoft.com/office/drawing/2014/main" id="{CD12660D-ADA9-6B6A-7405-5B8433165DD6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Oval 27">
                <a:extLst>
                  <a:ext uri="{FF2B5EF4-FFF2-40B4-BE49-F238E27FC236}">
                    <a16:creationId xmlns:a16="http://schemas.microsoft.com/office/drawing/2014/main" id="{0B1A1FEA-0027-9E88-9FF2-7BE242F2BF65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Multiply 28">
                <a:extLst>
                  <a:ext uri="{FF2B5EF4-FFF2-40B4-BE49-F238E27FC236}">
                    <a16:creationId xmlns:a16="http://schemas.microsoft.com/office/drawing/2014/main" id="{C20CAE11-8B1F-4521-A439-4E895A333523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Multiply 29">
                <a:extLst>
                  <a:ext uri="{FF2B5EF4-FFF2-40B4-BE49-F238E27FC236}">
                    <a16:creationId xmlns:a16="http://schemas.microsoft.com/office/drawing/2014/main" id="{8A95B274-5A57-2055-C0D9-457760224CA0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Multiply 30">
                <a:extLst>
                  <a:ext uri="{FF2B5EF4-FFF2-40B4-BE49-F238E27FC236}">
                    <a16:creationId xmlns:a16="http://schemas.microsoft.com/office/drawing/2014/main" id="{7E982CAE-81A9-32FF-1E8E-C206169CC96D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Multiply 31">
                <a:extLst>
                  <a:ext uri="{FF2B5EF4-FFF2-40B4-BE49-F238E27FC236}">
                    <a16:creationId xmlns:a16="http://schemas.microsoft.com/office/drawing/2014/main" id="{FF5CDDFA-0285-1EAD-EB3D-C992D2DAC298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Multiply 32">
                <a:extLst>
                  <a:ext uri="{FF2B5EF4-FFF2-40B4-BE49-F238E27FC236}">
                    <a16:creationId xmlns:a16="http://schemas.microsoft.com/office/drawing/2014/main" id="{9B7F76AC-6D3A-830C-9083-0199F6734871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Multiply 33">
                <a:extLst>
                  <a:ext uri="{FF2B5EF4-FFF2-40B4-BE49-F238E27FC236}">
                    <a16:creationId xmlns:a16="http://schemas.microsoft.com/office/drawing/2014/main" id="{D3155068-4D6B-00AA-D5BD-6B29C2581320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Multiply 34">
                <a:extLst>
                  <a:ext uri="{FF2B5EF4-FFF2-40B4-BE49-F238E27FC236}">
                    <a16:creationId xmlns:a16="http://schemas.microsoft.com/office/drawing/2014/main" id="{BE02C931-C817-1D10-C938-506A5328CF9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Oval 35">
                <a:extLst>
                  <a:ext uri="{FF2B5EF4-FFF2-40B4-BE49-F238E27FC236}">
                    <a16:creationId xmlns:a16="http://schemas.microsoft.com/office/drawing/2014/main" id="{037DCD77-CB85-6615-818E-53830FFF987D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Oval 36">
                <a:extLst>
                  <a:ext uri="{FF2B5EF4-FFF2-40B4-BE49-F238E27FC236}">
                    <a16:creationId xmlns:a16="http://schemas.microsoft.com/office/drawing/2014/main" id="{64933034-93B0-2153-6372-573E8410C1E5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Oval 37">
                <a:extLst>
                  <a:ext uri="{FF2B5EF4-FFF2-40B4-BE49-F238E27FC236}">
                    <a16:creationId xmlns:a16="http://schemas.microsoft.com/office/drawing/2014/main" id="{590D945B-5C02-A907-B24B-5C7B8A35DE17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Multiply 38">
                <a:extLst>
                  <a:ext uri="{FF2B5EF4-FFF2-40B4-BE49-F238E27FC236}">
                    <a16:creationId xmlns:a16="http://schemas.microsoft.com/office/drawing/2014/main" id="{B2CA3E0D-9491-7BBF-7C58-4FEEFDDA67E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Multiply 39">
                <a:extLst>
                  <a:ext uri="{FF2B5EF4-FFF2-40B4-BE49-F238E27FC236}">
                    <a16:creationId xmlns:a16="http://schemas.microsoft.com/office/drawing/2014/main" id="{9CB0019D-BCAE-CBF5-E9AA-DB42024B9517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Multiply 40">
                <a:extLst>
                  <a:ext uri="{FF2B5EF4-FFF2-40B4-BE49-F238E27FC236}">
                    <a16:creationId xmlns:a16="http://schemas.microsoft.com/office/drawing/2014/main" id="{F9E96131-227C-8F93-E881-C680BCF513F6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Multiply 41">
                <a:extLst>
                  <a:ext uri="{FF2B5EF4-FFF2-40B4-BE49-F238E27FC236}">
                    <a16:creationId xmlns:a16="http://schemas.microsoft.com/office/drawing/2014/main" id="{0CC480B1-4435-B46F-75E0-286BDBDD0B4F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Multiply 42">
                <a:extLst>
                  <a:ext uri="{FF2B5EF4-FFF2-40B4-BE49-F238E27FC236}">
                    <a16:creationId xmlns:a16="http://schemas.microsoft.com/office/drawing/2014/main" id="{427AA496-B2DD-5199-236F-ACDE3911BA8A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Multiply 43">
                <a:extLst>
                  <a:ext uri="{FF2B5EF4-FFF2-40B4-BE49-F238E27FC236}">
                    <a16:creationId xmlns:a16="http://schemas.microsoft.com/office/drawing/2014/main" id="{D0494BF0-83C5-D217-E3F0-D37D97CAB42F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Multiply 44">
                <a:extLst>
                  <a:ext uri="{FF2B5EF4-FFF2-40B4-BE49-F238E27FC236}">
                    <a16:creationId xmlns:a16="http://schemas.microsoft.com/office/drawing/2014/main" id="{1943872F-D82A-A2E4-8597-1C3B77A5591C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Multiply 45">
                <a:extLst>
                  <a:ext uri="{FF2B5EF4-FFF2-40B4-BE49-F238E27FC236}">
                    <a16:creationId xmlns:a16="http://schemas.microsoft.com/office/drawing/2014/main" id="{0073664D-12A0-88D6-2D28-C31256AAFB7D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Multiply 46">
                <a:extLst>
                  <a:ext uri="{FF2B5EF4-FFF2-40B4-BE49-F238E27FC236}">
                    <a16:creationId xmlns:a16="http://schemas.microsoft.com/office/drawing/2014/main" id="{E802BF65-432E-A93E-CAF8-F1A093BBE901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Multiply 47">
                <a:extLst>
                  <a:ext uri="{FF2B5EF4-FFF2-40B4-BE49-F238E27FC236}">
                    <a16:creationId xmlns:a16="http://schemas.microsoft.com/office/drawing/2014/main" id="{D530F31C-8F3B-3B7B-E86C-4278765980F8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Multiply 48">
                <a:extLst>
                  <a:ext uri="{FF2B5EF4-FFF2-40B4-BE49-F238E27FC236}">
                    <a16:creationId xmlns:a16="http://schemas.microsoft.com/office/drawing/2014/main" id="{A467CA46-0031-79EC-C70B-088E58FD31EE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:a16="http://schemas.microsoft.com/office/drawing/2014/main" id="{D11340A6-0358-782C-37B6-4B14FA13FDE6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id="{9777451C-E320-8AA1-21F5-BD6EC5F72A61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65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primeira figura, o polinômio (i.e., reta) tem uma </a:t>
            </a:r>
            <a:r>
              <a:rPr lang="pt-BR" b="1" i="1" dirty="0">
                <a:solidFill>
                  <a:srgbClr val="FF0000"/>
                </a:solidFill>
              </a:rPr>
              <a:t>baixa flexibilidade</a:t>
            </a:r>
            <a:r>
              <a:rPr lang="pt-BR" dirty="0"/>
              <a:t>.</a:t>
            </a:r>
          </a:p>
          <a:p>
            <a:r>
              <a:rPr lang="pt-BR" dirty="0"/>
              <a:t>Consequentemente, o modelo apresenta uma </a:t>
            </a:r>
            <a:r>
              <a:rPr lang="pt-BR" b="1" i="1" dirty="0">
                <a:solidFill>
                  <a:srgbClr val="FF0000"/>
                </a:solidFill>
              </a:rPr>
              <a:t>baixa 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Assim, os erros nos conjuntos de treinamento e teste seriam </a:t>
            </a:r>
            <a:r>
              <a:rPr lang="pt-BR" b="1" i="1" dirty="0">
                <a:solidFill>
                  <a:srgbClr val="FF0000"/>
                </a:solidFill>
              </a:rPr>
              <a:t>ambos altos</a:t>
            </a:r>
            <a:r>
              <a:rPr lang="pt-BR" dirty="0"/>
              <a:t>.</a:t>
            </a:r>
          </a:p>
          <a:p>
            <a:r>
              <a:rPr lang="pt-BR" dirty="0"/>
              <a:t>Ou seja, o classificador erraria a classificação de boa parte dos exemplos.</a:t>
            </a:r>
          </a:p>
          <a:p>
            <a:endParaRPr lang="pt-BR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6FE96E8-7FE5-21E4-BCE6-6DF0031DBF05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99" name="Group 3">
              <a:extLst>
                <a:ext uri="{FF2B5EF4-FFF2-40B4-BE49-F238E27FC236}">
                  <a16:creationId xmlns:a16="http://schemas.microsoft.com/office/drawing/2014/main" id="{97EA07A9-7D75-8D57-32B7-6D0F9A97C00F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01" name="Straight Connector 4">
                <a:extLst>
                  <a:ext uri="{FF2B5EF4-FFF2-40B4-BE49-F238E27FC236}">
                    <a16:creationId xmlns:a16="http://schemas.microsoft.com/office/drawing/2014/main" id="{0FF56AD3-2AFD-3C1B-9C7F-AD580D21417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">
                <a:extLst>
                  <a:ext uri="{FF2B5EF4-FFF2-40B4-BE49-F238E27FC236}">
                    <a16:creationId xmlns:a16="http://schemas.microsoft.com/office/drawing/2014/main" id="{E41A4A1C-29BD-587F-5ABD-FDD004F7494C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6">
                    <a:extLst>
                      <a:ext uri="{FF2B5EF4-FFF2-40B4-BE49-F238E27FC236}">
                        <a16:creationId xmlns:a16="http://schemas.microsoft.com/office/drawing/2014/main" id="{931D78C3-4623-B925-47BF-B91AA98F3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7">
                    <a:extLst>
                      <a:ext uri="{FF2B5EF4-FFF2-40B4-BE49-F238E27FC236}">
                        <a16:creationId xmlns:a16="http://schemas.microsoft.com/office/drawing/2014/main" id="{94791710-53C8-DCBE-2A13-8F9EBA3A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B58B7B66-6147-70B6-C6C8-E98A251D8D38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0FB5920C-58F2-09E2-B1B3-E8F6C9AE4FC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42189AD4-DA86-B2BE-B50A-46F4C14C1B22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E5D84EE4-FDEB-915C-C95B-9E475CCFDB74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158F6918-0D90-D666-D9AD-19FA1A2D1732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865677FE-CF22-67D8-3C99-1ADD611479BB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id="{5063E2AB-2EC8-0A92-28CB-89F582AE6260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:a16="http://schemas.microsoft.com/office/drawing/2014/main" id="{6EC84DF7-6661-CBEC-3E28-0596109C3AAC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8CE3AC63-4268-CFC7-6E75-C11A7DF5655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Oval 17">
                <a:extLst>
                  <a:ext uri="{FF2B5EF4-FFF2-40B4-BE49-F238E27FC236}">
                    <a16:creationId xmlns:a16="http://schemas.microsoft.com/office/drawing/2014/main" id="{DBEC6B39-4A77-DBE6-2BF7-AD9DFBA3058C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Oval 18">
                <a:extLst>
                  <a:ext uri="{FF2B5EF4-FFF2-40B4-BE49-F238E27FC236}">
                    <a16:creationId xmlns:a16="http://schemas.microsoft.com/office/drawing/2014/main" id="{DBA0AF13-CCAF-F6A7-F775-94F351B47096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9">
                <a:extLst>
                  <a:ext uri="{FF2B5EF4-FFF2-40B4-BE49-F238E27FC236}">
                    <a16:creationId xmlns:a16="http://schemas.microsoft.com/office/drawing/2014/main" id="{2E6CA247-69A8-EF52-B909-A41C48B47CEF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DA1C2F3-72FA-4FAE-C967-F9AEA2F281AB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Oval 21">
                <a:extLst>
                  <a:ext uri="{FF2B5EF4-FFF2-40B4-BE49-F238E27FC236}">
                    <a16:creationId xmlns:a16="http://schemas.microsoft.com/office/drawing/2014/main" id="{D2DD0E29-D11A-2BD0-7360-23D62322B7DE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Oval 22">
                <a:extLst>
                  <a:ext uri="{FF2B5EF4-FFF2-40B4-BE49-F238E27FC236}">
                    <a16:creationId xmlns:a16="http://schemas.microsoft.com/office/drawing/2014/main" id="{FBC5F4E4-9812-F6AC-52DB-B0645F3C234E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Oval 23">
                <a:extLst>
                  <a:ext uri="{FF2B5EF4-FFF2-40B4-BE49-F238E27FC236}">
                    <a16:creationId xmlns:a16="http://schemas.microsoft.com/office/drawing/2014/main" id="{112EE231-EF39-7954-2D2E-E44FC1AA2E8A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Oval 24">
                <a:extLst>
                  <a:ext uri="{FF2B5EF4-FFF2-40B4-BE49-F238E27FC236}">
                    <a16:creationId xmlns:a16="http://schemas.microsoft.com/office/drawing/2014/main" id="{B597EDEF-81A5-D0D4-5E5C-30D3A0C1B49F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Oval 25">
                <a:extLst>
                  <a:ext uri="{FF2B5EF4-FFF2-40B4-BE49-F238E27FC236}">
                    <a16:creationId xmlns:a16="http://schemas.microsoft.com/office/drawing/2014/main" id="{275D7CDA-AE65-67FC-F325-64E41DC64EF5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Oval 26">
                <a:extLst>
                  <a:ext uri="{FF2B5EF4-FFF2-40B4-BE49-F238E27FC236}">
                    <a16:creationId xmlns:a16="http://schemas.microsoft.com/office/drawing/2014/main" id="{6D71B0C9-444A-8565-F574-01A5D142D79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Oval 27">
                <a:extLst>
                  <a:ext uri="{FF2B5EF4-FFF2-40B4-BE49-F238E27FC236}">
                    <a16:creationId xmlns:a16="http://schemas.microsoft.com/office/drawing/2014/main" id="{31626273-3889-1DF5-64F7-313551ACDE9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Multiply 28">
                <a:extLst>
                  <a:ext uri="{FF2B5EF4-FFF2-40B4-BE49-F238E27FC236}">
                    <a16:creationId xmlns:a16="http://schemas.microsoft.com/office/drawing/2014/main" id="{DE03C3FF-8C48-59F5-2CC2-10EB5386EB20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Multiply 29">
                <a:extLst>
                  <a:ext uri="{FF2B5EF4-FFF2-40B4-BE49-F238E27FC236}">
                    <a16:creationId xmlns:a16="http://schemas.microsoft.com/office/drawing/2014/main" id="{85CCF03D-3935-F46E-1EAD-176ED6CBB1A8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Multiply 30">
                <a:extLst>
                  <a:ext uri="{FF2B5EF4-FFF2-40B4-BE49-F238E27FC236}">
                    <a16:creationId xmlns:a16="http://schemas.microsoft.com/office/drawing/2014/main" id="{720AE1C1-936D-8CA0-6F44-09B409D6E781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Multiply 31">
                <a:extLst>
                  <a:ext uri="{FF2B5EF4-FFF2-40B4-BE49-F238E27FC236}">
                    <a16:creationId xmlns:a16="http://schemas.microsoft.com/office/drawing/2014/main" id="{70033D10-04F9-613C-00B0-80212568D6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Multiply 32">
                <a:extLst>
                  <a:ext uri="{FF2B5EF4-FFF2-40B4-BE49-F238E27FC236}">
                    <a16:creationId xmlns:a16="http://schemas.microsoft.com/office/drawing/2014/main" id="{DB2F60AA-7E03-796C-54E7-A1D786D42542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Multiply 33">
                <a:extLst>
                  <a:ext uri="{FF2B5EF4-FFF2-40B4-BE49-F238E27FC236}">
                    <a16:creationId xmlns:a16="http://schemas.microsoft.com/office/drawing/2014/main" id="{6C0E2F95-7FD9-283A-2561-1BA458F3E561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Multiply 34">
                <a:extLst>
                  <a:ext uri="{FF2B5EF4-FFF2-40B4-BE49-F238E27FC236}">
                    <a16:creationId xmlns:a16="http://schemas.microsoft.com/office/drawing/2014/main" id="{EC9B6437-26FD-CC78-18C6-41E80492A9C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Oval 35">
                <a:extLst>
                  <a:ext uri="{FF2B5EF4-FFF2-40B4-BE49-F238E27FC236}">
                    <a16:creationId xmlns:a16="http://schemas.microsoft.com/office/drawing/2014/main" id="{4BEE827C-B00E-D7D7-CB52-FC429A973867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36">
                <a:extLst>
                  <a:ext uri="{FF2B5EF4-FFF2-40B4-BE49-F238E27FC236}">
                    <a16:creationId xmlns:a16="http://schemas.microsoft.com/office/drawing/2014/main" id="{32AC3645-9686-A0B2-7569-C326DF568A19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37">
                <a:extLst>
                  <a:ext uri="{FF2B5EF4-FFF2-40B4-BE49-F238E27FC236}">
                    <a16:creationId xmlns:a16="http://schemas.microsoft.com/office/drawing/2014/main" id="{4C7E43DF-9314-F57B-842F-45024B3BF233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Multiply 38">
                <a:extLst>
                  <a:ext uri="{FF2B5EF4-FFF2-40B4-BE49-F238E27FC236}">
                    <a16:creationId xmlns:a16="http://schemas.microsoft.com/office/drawing/2014/main" id="{10C4FB25-D209-F9B3-8896-91D72068479B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Multiply 39">
                <a:extLst>
                  <a:ext uri="{FF2B5EF4-FFF2-40B4-BE49-F238E27FC236}">
                    <a16:creationId xmlns:a16="http://schemas.microsoft.com/office/drawing/2014/main" id="{416B28E7-3BBB-C38C-1064-2CAD2BD04EE5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Multiply 40">
                <a:extLst>
                  <a:ext uri="{FF2B5EF4-FFF2-40B4-BE49-F238E27FC236}">
                    <a16:creationId xmlns:a16="http://schemas.microsoft.com/office/drawing/2014/main" id="{88EBB636-F22A-87B1-E68E-A9BF68BD4B42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Multiply 41">
                <a:extLst>
                  <a:ext uri="{FF2B5EF4-FFF2-40B4-BE49-F238E27FC236}">
                    <a16:creationId xmlns:a16="http://schemas.microsoft.com/office/drawing/2014/main" id="{FB4EDB4D-8326-7D04-5F26-29F508291C32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Multiply 42">
                <a:extLst>
                  <a:ext uri="{FF2B5EF4-FFF2-40B4-BE49-F238E27FC236}">
                    <a16:creationId xmlns:a16="http://schemas.microsoft.com/office/drawing/2014/main" id="{F8412155-FF77-ED3B-888B-0EB7C988ED89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Multiply 43">
                <a:extLst>
                  <a:ext uri="{FF2B5EF4-FFF2-40B4-BE49-F238E27FC236}">
                    <a16:creationId xmlns:a16="http://schemas.microsoft.com/office/drawing/2014/main" id="{8B3A850C-AD94-F319-020F-3F9E4BAA9A08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Multiply 44">
                <a:extLst>
                  <a:ext uri="{FF2B5EF4-FFF2-40B4-BE49-F238E27FC236}">
                    <a16:creationId xmlns:a16="http://schemas.microsoft.com/office/drawing/2014/main" id="{4D88A13B-5E64-F59F-CA8B-906983BBF15E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Multiply 45">
                <a:extLst>
                  <a:ext uri="{FF2B5EF4-FFF2-40B4-BE49-F238E27FC236}">
                    <a16:creationId xmlns:a16="http://schemas.microsoft.com/office/drawing/2014/main" id="{58DEE3F5-0586-8AFA-E9F3-1AB9FC1B5319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Multiply 46">
                <a:extLst>
                  <a:ext uri="{FF2B5EF4-FFF2-40B4-BE49-F238E27FC236}">
                    <a16:creationId xmlns:a16="http://schemas.microsoft.com/office/drawing/2014/main" id="{F3ECCEDD-9521-E1EF-8635-26975E3FF1BE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Multiply 47">
                <a:extLst>
                  <a:ext uri="{FF2B5EF4-FFF2-40B4-BE49-F238E27FC236}">
                    <a16:creationId xmlns:a16="http://schemas.microsoft.com/office/drawing/2014/main" id="{EB8B4713-13AC-9E0A-C462-2BE54B80C733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Multiply 48">
                <a:extLst>
                  <a:ext uri="{FF2B5EF4-FFF2-40B4-BE49-F238E27FC236}">
                    <a16:creationId xmlns:a16="http://schemas.microsoft.com/office/drawing/2014/main" id="{DB738329-18E7-2CC0-9FDE-FC82161127B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id="{EF02DAB4-9BD5-8F7A-BA87-318D3E91F6C1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D993783E-656B-0AE4-E0FA-4EC492BBA24F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</p:spTree>
    <p:extLst>
      <p:ext uri="{BB962C8B-B14F-4D97-AF65-F5344CB8AC3E}">
        <p14:creationId xmlns:p14="http://schemas.microsoft.com/office/powerpoint/2010/main" val="2383407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segunda figura, a </a:t>
            </a:r>
            <a:r>
              <a:rPr lang="pt-BR" b="1" i="1" dirty="0"/>
              <a:t>flexibilidade excessiva </a:t>
            </a:r>
            <a:r>
              <a:rPr lang="pt-BR" dirty="0"/>
              <a:t>do polinômio (i.e., ordem elevada) dá origem a contorções na </a:t>
            </a:r>
            <a:r>
              <a:rPr lang="pt-BR" b="1" i="1" dirty="0"/>
              <a:t>fronteira de decisão </a:t>
            </a:r>
            <a:r>
              <a:rPr lang="pt-BR" dirty="0"/>
              <a:t>na tentativa de </a:t>
            </a:r>
            <a:r>
              <a:rPr lang="pt-BR" b="1" i="1" dirty="0">
                <a:solidFill>
                  <a:srgbClr val="7030A0"/>
                </a:solidFill>
              </a:rPr>
              <a:t>minimizar o erro</a:t>
            </a:r>
            <a:r>
              <a:rPr lang="pt-BR" dirty="0"/>
              <a:t> de classificação </a:t>
            </a:r>
            <a:r>
              <a:rPr lang="pt-BR" b="1" i="1" dirty="0">
                <a:solidFill>
                  <a:srgbClr val="7030A0"/>
                </a:solidFill>
              </a:rPr>
              <a:t>junto aos dados de treinamento</a:t>
            </a:r>
            <a:r>
              <a:rPr lang="pt-BR" dirty="0"/>
              <a:t>.</a:t>
            </a:r>
          </a:p>
          <a:p>
            <a:r>
              <a:rPr lang="pt-BR" dirty="0"/>
              <a:t>Porém, o classificador cometerá muitos erros para dados inéditos, ou seja, </a:t>
            </a:r>
            <a:r>
              <a:rPr lang="pt-BR" b="1" i="1" dirty="0">
                <a:solidFill>
                  <a:srgbClr val="FF0000"/>
                </a:solidFill>
              </a:rPr>
              <a:t>não irá generalizar bem</a:t>
            </a:r>
            <a:r>
              <a:rPr lang="pt-BR" dirty="0"/>
              <a:t>.</a:t>
            </a:r>
          </a:p>
          <a:p>
            <a:r>
              <a:rPr lang="pt-BR" dirty="0"/>
              <a:t>Nesse caso o classificador apresenta </a:t>
            </a:r>
            <a:r>
              <a:rPr lang="pt-BR" b="1" i="1" dirty="0">
                <a:solidFill>
                  <a:srgbClr val="00B050"/>
                </a:solidFill>
              </a:rPr>
              <a:t>erro de treinamento muito baixo </a:t>
            </a:r>
            <a:r>
              <a:rPr lang="pt-BR" dirty="0"/>
              <a:t>e </a:t>
            </a:r>
            <a:r>
              <a:rPr lang="pt-BR" b="1" i="1" dirty="0">
                <a:solidFill>
                  <a:srgbClr val="FF0000"/>
                </a:solidFill>
              </a:rPr>
              <a:t>erro de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teste muito alto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78247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759121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883783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877775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627939"/>
            <a:ext cx="3072803" cy="2181532"/>
            <a:chOff x="9487183" y="4556520"/>
            <a:chExt cx="3072803" cy="218153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5652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82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Já a última figura mostra o que seria uma boa </a:t>
            </a:r>
            <a:r>
              <a:rPr lang="pt-BR" b="1" i="1" dirty="0"/>
              <a:t>hipótese de classificação</a:t>
            </a:r>
            <a:r>
              <a:rPr lang="pt-BR" dirty="0"/>
              <a:t>.</a:t>
            </a:r>
          </a:p>
          <a:p>
            <a:r>
              <a:rPr lang="pt-BR" dirty="0"/>
              <a:t>O modelo apresenta uma </a:t>
            </a:r>
            <a:r>
              <a:rPr lang="pt-BR" b="1" i="1" dirty="0">
                <a:solidFill>
                  <a:srgbClr val="00B050"/>
                </a:solidFill>
              </a:rPr>
              <a:t>boa relação de compromisso </a:t>
            </a:r>
            <a:r>
              <a:rPr lang="pt-BR" dirty="0"/>
              <a:t>entre a </a:t>
            </a:r>
            <a:r>
              <a:rPr lang="pt-BR" b="1" i="1" dirty="0">
                <a:solidFill>
                  <a:srgbClr val="00B050"/>
                </a:solidFill>
              </a:rPr>
              <a:t>flexibilidade</a:t>
            </a:r>
            <a:r>
              <a:rPr lang="pt-BR" dirty="0"/>
              <a:t> do polinômio e </a:t>
            </a:r>
            <a:r>
              <a:rPr lang="pt-BR" b="1" i="1" dirty="0">
                <a:solidFill>
                  <a:srgbClr val="00B05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Os erros nos conjuntos de treinamento e de teste seriam </a:t>
            </a:r>
            <a:r>
              <a:rPr lang="pt-BR" b="1" i="1" dirty="0">
                <a:solidFill>
                  <a:srgbClr val="00B050"/>
                </a:solidFill>
              </a:rPr>
              <a:t>baixos e próximos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37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não conhecemos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melhor ordem para o polinômio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podemos usar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de validação cruzada</a:t>
                </a:r>
                <a:r>
                  <a:rPr lang="pt-BR" dirty="0"/>
                  <a:t> (e.g., </a:t>
                </a:r>
                <a:r>
                  <a:rPr lang="pt-BR" i="1" dirty="0" err="1"/>
                  <a:t>holdout</a:t>
                </a:r>
                <a:r>
                  <a:rPr lang="pt-BR" dirty="0"/>
                  <a:t> ou </a:t>
                </a:r>
                <a:r>
                  <a:rPr lang="pt-BR" i="1" dirty="0"/>
                  <a:t>k-</a:t>
                </a:r>
                <a:r>
                  <a:rPr lang="pt-BR" i="1" dirty="0" err="1"/>
                  <a:t>fold</a:t>
                </a:r>
                <a:r>
                  <a:rPr lang="pt-BR" i="1" dirty="0"/>
                  <a:t>)</a:t>
                </a:r>
                <a:r>
                  <a:rPr lang="pt-BR" dirty="0"/>
                  <a:t> para encontra-lo.</a:t>
                </a:r>
              </a:p>
              <a:p>
                <a:r>
                  <a:rPr lang="pt-BR" dirty="0"/>
                  <a:t>Esses técnicas nos auxiliam a encontrar um polinômio que apresente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de compromisso entre flexibilidade e capacidade de generalização</a:t>
                </a:r>
                <a:r>
                  <a:rPr lang="pt-BR" dirty="0"/>
                  <a:t>, evitando assim os dois problemas.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  <a:blipFill>
                <a:blip r:embed="rId2"/>
                <a:stretch>
                  <a:fillRect l="-1807" t="-1937" r="-3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59ABA5C6-BECA-6DCB-AB07-53EEA099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3" y="2723102"/>
            <a:ext cx="5555024" cy="24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026CA56-BDFD-05E1-4E35-83187109EF30}"/>
              </a:ext>
            </a:extLst>
          </p:cNvPr>
          <p:cNvSpPr txBox="1"/>
          <p:nvPr/>
        </p:nvSpPr>
        <p:spPr>
          <a:xfrm>
            <a:off x="838200" y="2133190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k-</a:t>
            </a:r>
            <a:r>
              <a:rPr lang="pt-BR" sz="2400" b="1" i="1" dirty="0" err="1"/>
              <a:t>fold</a:t>
            </a:r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2729621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65B5D-719E-23AA-7D7E-5C2AA6E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916" y="1825625"/>
            <a:ext cx="6652009" cy="5032376"/>
          </a:xfrm>
        </p:spPr>
        <p:txBody>
          <a:bodyPr>
            <a:normAutofit/>
          </a:bodyPr>
          <a:lstStyle/>
          <a:p>
            <a:r>
              <a:rPr lang="pt-BR" dirty="0"/>
              <a:t>Uma forma de </a:t>
            </a:r>
            <a:r>
              <a:rPr lang="pt-BR" b="1" i="1" dirty="0">
                <a:solidFill>
                  <a:srgbClr val="7030A0"/>
                </a:solidFill>
              </a:rPr>
              <a:t>evitar apenas problemas de sobreajuste</a:t>
            </a:r>
            <a:r>
              <a:rPr lang="pt-BR" dirty="0"/>
              <a:t> é usar </a:t>
            </a:r>
            <a:r>
              <a:rPr lang="pt-BR" b="1" i="1" dirty="0">
                <a:solidFill>
                  <a:srgbClr val="00B050"/>
                </a:solidFill>
              </a:rPr>
              <a:t>técnicas de regularização </a:t>
            </a:r>
            <a:r>
              <a:rPr lang="pt-BR" dirty="0"/>
              <a:t>(e.g., LASSO, Ridge, Elastic-Net, Early-stopping).</a:t>
            </a:r>
          </a:p>
          <a:p>
            <a:r>
              <a:rPr lang="pt-BR" dirty="0"/>
              <a:t>A regularização </a:t>
            </a:r>
            <a:r>
              <a:rPr lang="pt-BR" b="1" i="1" dirty="0">
                <a:solidFill>
                  <a:srgbClr val="00B050"/>
                </a:solidFill>
              </a:rPr>
              <a:t>r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eduz a flexibilidade </a:t>
            </a:r>
            <a:r>
              <a:rPr lang="pt-BR" b="0" i="0" dirty="0">
                <a:effectLst/>
              </a:rPr>
              <a:t>do modelo por meio de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penalizações</a:t>
            </a:r>
            <a:r>
              <a:rPr lang="pt-BR" b="0" i="0" dirty="0">
                <a:effectLst/>
              </a:rPr>
              <a:t> aplicadas a seus pesos.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Modelos que </a:t>
            </a:r>
            <a:r>
              <a:rPr lang="pt-BR" b="1" i="1" dirty="0">
                <a:solidFill>
                  <a:srgbClr val="7030A0"/>
                </a:solidFill>
              </a:rPr>
              <a:t>sobreajustam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FF0000"/>
                </a:solidFill>
              </a:rPr>
              <a:t>pesos com valores absolutos muito altos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que as técnicas de regularização fazem é </a:t>
            </a:r>
            <a:r>
              <a:rPr lang="pt-BR" b="1" i="1" dirty="0">
                <a:solidFill>
                  <a:srgbClr val="00B050"/>
                </a:solidFill>
              </a:rPr>
              <a:t>restringir o aumento</a:t>
            </a:r>
            <a:r>
              <a:rPr lang="pt-BR" dirty="0"/>
              <a:t> dos pesos a uma </a:t>
            </a:r>
            <a:r>
              <a:rPr lang="pt-BR" b="1" i="1" dirty="0"/>
              <a:t>região</a:t>
            </a:r>
            <a:r>
              <a:rPr lang="pt-BR" dirty="0"/>
              <a:t> de possíveis valores.</a:t>
            </a:r>
          </a:p>
        </p:txBody>
      </p:sp>
      <p:pic>
        <p:nvPicPr>
          <p:cNvPr id="2052" name="Picture 4" descr="Regularization | Regularization Techniques in Machine Learning">
            <a:extLst>
              <a:ext uri="{FF2B5EF4-FFF2-40B4-BE49-F238E27FC236}">
                <a16:creationId xmlns:a16="http://schemas.microsoft.com/office/drawing/2014/main" id="{DBEAA147-DD30-5BD1-7D88-D1E0DA2EE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4263" r="3503" b="13944"/>
          <a:stretch/>
        </p:blipFill>
        <p:spPr bwMode="auto">
          <a:xfrm>
            <a:off x="224413" y="2586185"/>
            <a:ext cx="4943790" cy="27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C3999F-E11E-BEA4-B848-576DAA84A093}"/>
              </a:ext>
            </a:extLst>
          </p:cNvPr>
          <p:cNvSpPr txBox="1"/>
          <p:nvPr/>
        </p:nvSpPr>
        <p:spPr>
          <a:xfrm>
            <a:off x="224413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LASSO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1A5017-C486-6341-CE55-AA6B086B7AFD}"/>
              </a:ext>
            </a:extLst>
          </p:cNvPr>
          <p:cNvSpPr txBox="1"/>
          <p:nvPr/>
        </p:nvSpPr>
        <p:spPr>
          <a:xfrm>
            <a:off x="3212124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3170954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78A2E-6E03-2C97-4148-5EE803DD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898"/>
            <a:ext cx="10515600" cy="1810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Anexo I: Encontrando o vetor gradiente do regressor logístico</a:t>
            </a:r>
          </a:p>
        </p:txBody>
      </p:sp>
    </p:spTree>
    <p:extLst>
      <p:ext uri="{BB962C8B-B14F-4D97-AF65-F5344CB8AC3E}">
        <p14:creationId xmlns:p14="http://schemas.microsoft.com/office/powerpoint/2010/main" val="86757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0061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</a:t>
            </a:r>
            <a:r>
              <a:rPr lang="pt-BR" b="1" i="1" dirty="0">
                <a:solidFill>
                  <a:srgbClr val="7030A0"/>
                </a:solidFill>
              </a:rPr>
              <a:t>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também conhecida como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de classificação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 ou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por exemplo.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número real entre 0 e 1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é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11018</TotalTime>
  <Words>6562</Words>
  <Application>Microsoft Office PowerPoint</Application>
  <PresentationFormat>Widescreen</PresentationFormat>
  <Paragraphs>501</Paragraphs>
  <Slides>47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Calibri-Bold</vt:lpstr>
      <vt:lpstr>Cambria Math</vt:lpstr>
      <vt:lpstr>Söhne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Processo de treinamento</vt:lpstr>
      <vt:lpstr>Processo de treinamento</vt:lpstr>
      <vt:lpstr>Vetor gradiente</vt:lpstr>
      <vt:lpstr>Vetor gradiente</vt:lpstr>
      <vt:lpstr>Vetor gradiente</vt:lpstr>
      <vt:lpstr>Vetor gradiente</vt:lpstr>
      <vt:lpstr>Subajuste e sobreajuste</vt:lpstr>
      <vt:lpstr>Subajuste e sobreajuste</vt:lpstr>
      <vt:lpstr>Subajuste e sobreajuste</vt:lpstr>
      <vt:lpstr>Subajuste e sobreajuste</vt:lpstr>
      <vt:lpstr>Como evitamos o subajuste e sobreajuste?</vt:lpstr>
      <vt:lpstr>Como evitamos o subajuste e sobreajuste?</vt:lpstr>
      <vt:lpstr>Tarefas</vt:lpstr>
      <vt:lpstr>PowerPoint Presentation</vt:lpstr>
      <vt:lpstr>PowerPoint Presentation</vt:lpstr>
      <vt:lpstr>Encontrando o vetor gradiente</vt:lpstr>
      <vt:lpstr>Encontrando o vetor gradiente</vt:lpstr>
      <vt:lpstr>Encontrando o vetor gradiente</vt:lpstr>
      <vt:lpstr>Encontrando o vetor gradiente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1883</cp:revision>
  <dcterms:created xsi:type="dcterms:W3CDTF">2020-01-20T13:50:05Z</dcterms:created>
  <dcterms:modified xsi:type="dcterms:W3CDTF">2025-03-08T12:16:38Z</dcterms:modified>
</cp:coreProperties>
</file>