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7135" autoAdjust="0"/>
  </p:normalViewPr>
  <p:slideViewPr>
    <p:cSldViewPr snapToGrid="0">
      <p:cViewPr varScale="1">
        <p:scale>
          <a:sx n="101" d="100"/>
          <a:sy n="101" d="100"/>
        </p:scale>
        <p:origin x="9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13/05/2022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some cases, the opposite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happen: the gradients can grow bigger and bigger, so many layers get insanely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large weight updates and the algorithm diverges. This is the </a:t>
            </a:r>
            <a:r>
              <a:rPr lang="en-US" sz="1200" b="0" i="1" kern="1200" dirty="0" smtClean="0">
                <a:solidFill>
                  <a:schemeClr val="tx1"/>
                </a:solidFill>
                <a:effectLst/>
                <a:latin typeface="+mn-lt"/>
                <a:ea typeface="+mn-ea"/>
                <a:cs typeface="+mn-cs"/>
              </a:rPr>
              <a:t>exploding gradients </a:t>
            </a:r>
            <a:r>
              <a:rPr lang="en-US" sz="1200" b="0" i="0" kern="1200" dirty="0" smtClean="0">
                <a:solidFill>
                  <a:schemeClr val="tx1"/>
                </a:solidFill>
                <a:effectLst/>
                <a:latin typeface="+mn-lt"/>
                <a:ea typeface="+mn-ea"/>
                <a:cs typeface="+mn-cs"/>
              </a:rPr>
              <a:t>problem, which is mostly encountered in recurrent neural networks (see Chapter 14).</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More generally, deep neural networks suffer from unstable gradients; different layers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may learn at widely different speeds.</a:t>
            </a:r>
            <a:r>
              <a:rPr lang="en-US" dirty="0" smtClean="0"/>
              <a:t> </a:t>
            </a:r>
            <a:br>
              <a:rPr lang="en-US" dirty="0" smtClean="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smtClean="0"/>
          </a:p>
          <a:p>
            <a:r>
              <a:rPr lang="en-US" dirty="0" smtClean="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smtClean="0">
                <a:solidFill>
                  <a:schemeClr val="tx1"/>
                </a:solidFill>
                <a:effectLst/>
                <a:latin typeface="+mn-lt"/>
                <a:ea typeface="+mn-ea"/>
                <a:cs typeface="+mn-cs"/>
              </a:rPr>
              <a:t>“Qualquer função contínua no intervalo fechado [a, b] pode ser uniformemente aproximada</a:t>
            </a:r>
            <a:r>
              <a:rPr lang="pt-BR" sz="1200" b="0" i="1" kern="1200" baseline="0" dirty="0" smtClean="0">
                <a:solidFill>
                  <a:schemeClr val="tx1"/>
                </a:solidFill>
                <a:effectLst/>
                <a:latin typeface="+mn-lt"/>
                <a:ea typeface="+mn-ea"/>
                <a:cs typeface="+mn-cs"/>
              </a:rPr>
              <a:t> </a:t>
            </a:r>
            <a:r>
              <a:rPr lang="pt-BR" sz="1200" b="0" i="1" kern="1200" dirty="0" smtClean="0">
                <a:solidFill>
                  <a:schemeClr val="tx1"/>
                </a:solidFill>
                <a:effectLst/>
                <a:latin typeface="+mn-lt"/>
                <a:ea typeface="+mn-ea"/>
                <a:cs typeface="+mn-cs"/>
              </a:rPr>
              <a:t>tão bem quanto desejado por um polinômio”, </a:t>
            </a:r>
            <a:r>
              <a:rPr lang="pt-BR" sz="1200" b="1" i="1" kern="1200" dirty="0" smtClean="0">
                <a:solidFill>
                  <a:schemeClr val="tx1"/>
                </a:solidFill>
                <a:effectLst/>
                <a:latin typeface="+mn-lt"/>
                <a:ea typeface="+mn-ea"/>
                <a:cs typeface="+mn-cs"/>
              </a:rPr>
              <a:t>Teorema da aproximação de </a:t>
            </a:r>
            <a:r>
              <a:rPr lang="pt-BR" sz="1200" b="1" i="1" kern="1200" dirty="0" err="1" smtClean="0">
                <a:solidFill>
                  <a:schemeClr val="tx1"/>
                </a:solidFill>
                <a:effectLst/>
                <a:latin typeface="+mn-lt"/>
                <a:ea typeface="+mn-ea"/>
                <a:cs typeface="+mn-cs"/>
              </a:rPr>
              <a:t>Weierstrass</a:t>
            </a:r>
            <a:r>
              <a:rPr lang="pt-BR" sz="1200" b="0" i="0" kern="1200" dirty="0" smtClean="0">
                <a:solidFill>
                  <a:schemeClr val="tx1"/>
                </a:solidFill>
                <a:effectLst/>
                <a:latin typeface="+mn-lt"/>
                <a:ea typeface="+mn-ea"/>
                <a:cs typeface="+mn-cs"/>
              </a:rPr>
              <a:t>.</a:t>
            </a:r>
            <a:r>
              <a:rPr lang="pt-BR" dirty="0" smtClean="0"/>
              <a:t>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13/05/2022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13/05/2022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13/05/2022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13/05/2022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13/05/2022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13/05/2022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13/05/2022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9.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480905"/>
          </a:xfrm>
        </p:spPr>
        <p:txBody>
          <a:bodyPr>
            <a:normAutofit fontScale="92500" lnSpcReduction="1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em informações do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retropropagação </a:t>
            </a:r>
            <a:r>
              <a:rPr lang="pt-BR" dirty="0"/>
              <a:t>usado para treinar a rede neural.</a:t>
            </a:r>
          </a:p>
          <a:p>
            <a:pPr lvl="1">
              <a:buFont typeface="Wingdings" panose="05000000000000000000" pitchFamily="2" charset="2"/>
              <a:buChar char="§"/>
            </a:pPr>
            <a:r>
              <a:rPr lang="pt-BR" dirty="0"/>
              <a:t>Ele propaga o erro da saída para as camadas anteriores através da </a:t>
            </a:r>
            <a:r>
              <a:rPr lang="pt-BR" b="1" i="1" dirty="0"/>
              <a:t>regra da cadeia</a:t>
            </a:r>
            <a:r>
              <a:rPr lang="pt-BR"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81140"/>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832690" cy="5032375"/>
              </a:xfrm>
            </p:spPr>
            <p:txBody>
              <a:bodyPr>
                <a:normAutofit lnSpcReduction="10000"/>
              </a:bodyPr>
              <a:lstStyle/>
              <a:p>
                <a:r>
                  <a:rPr lang="pt-BR" dirty="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anteriores à camada de saída através do uso da </a:t>
                </a:r>
                <a:r>
                  <a:rPr lang="pt-BR" b="1" i="1" dirty="0"/>
                  <a:t>regra da cadeia</a:t>
                </a:r>
                <a:r>
                  <a:rPr lang="pt-BR" dirty="0"/>
                  <a:t>.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contém, além de outros termos, o produto das derivadas das funções de ativação desde a camada de saída até a camada desejada.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832690" cy="5032375"/>
              </a:xfrm>
              <a:blipFill rotWithShape="0">
                <a:blip r:embed="rId3"/>
                <a:stretch>
                  <a:fillRect l="-1013" t="-2663" r="-1238" b="-2179"/>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gradiente diminui exponencialmente 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nós das camadas iniciais aprendem muito mais lentamente do que os nós das camadas finais, pois o valor do gradiente é muito pequeno, fazendo com que a atualização dos pesos também seja pequena (i.e.,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1898618"/>
                <a:ext cx="11199725" cy="4959382"/>
              </a:xfrm>
            </p:spPr>
            <p:txBody>
              <a:bodyPr>
                <a:normAutofit fontScale="77500" lnSpcReduction="20000"/>
              </a:bodyPr>
              <a:lstStyle/>
              <a:p>
                <a:pPr marL="0" indent="0">
                  <a:buNone/>
                </a:pPr>
                <a:r>
                  <a:rPr lang="en-US" dirty="0"/>
                  <a:t>Considerações: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a:t>saídado 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a:t>.</a:t>
                </a:r>
              </a:p>
              <a:p>
                <a:pPr marL="285750" indent="-285750"/>
                <a:r>
                  <a:rPr lang="pt-BR" dirty="0"/>
                  <a:t>Regras de atualização dos pesos dadas 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653" t="-245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DDA32F11-9374-4C54-ABCD-0438654B8E82}"/>
              </a:ext>
            </a:extLst>
          </p:cNvPr>
          <p:cNvGrpSpPr/>
          <p:nvPr/>
        </p:nvGrpSpPr>
        <p:grpSpPr>
          <a:xfrm>
            <a:off x="4902699" y="1219115"/>
            <a:ext cx="3070723" cy="538650"/>
            <a:chOff x="3470196" y="2338442"/>
            <a:chExt cx="3070723" cy="538650"/>
          </a:xfrm>
        </p:grpSpPr>
        <p:sp>
          <p:nvSpPr>
            <p:cNvPr id="5" name="Elipse 4">
              <a:extLst>
                <a:ext uri="{FF2B5EF4-FFF2-40B4-BE49-F238E27FC236}">
                  <a16:creationId xmlns:a16="http://schemas.microsoft.com/office/drawing/2014/main" xmlns=""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6" name="Elipse 5">
              <a:extLst>
                <a:ext uri="{FF2B5EF4-FFF2-40B4-BE49-F238E27FC236}">
                  <a16:creationId xmlns:a16="http://schemas.microsoft.com/office/drawing/2014/main" xmlns=""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cxnSp>
          <p:nvCxnSpPr>
            <p:cNvPr id="7" name="Conector de seta reta 10">
              <a:extLst>
                <a:ext uri="{FF2B5EF4-FFF2-40B4-BE49-F238E27FC236}">
                  <a16:creationId xmlns:a16="http://schemas.microsoft.com/office/drawing/2014/main" xmlns=""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xmlns=""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5"/>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6"/>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xmlns=""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7"/>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xmlns="" id="{E4EBB7CB-9B70-401A-B744-8CD1F89E3BB9}"/>
              </a:ext>
            </a:extLst>
          </p:cNvPr>
          <p:cNvSpPr/>
          <p:nvPr/>
        </p:nvSpPr>
        <p:spPr>
          <a:xfrm>
            <a:off x="7857812" y="4423926"/>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xmlns="" id="{938A7AF6-E11B-41A9-AA12-497491ADD98E}"/>
              </a:ext>
            </a:extLst>
          </p:cNvPr>
          <p:cNvCxnSpPr>
            <a:cxnSpLocks/>
          </p:cNvCxnSpPr>
          <p:nvPr/>
        </p:nvCxnSpPr>
        <p:spPr>
          <a:xfrm flipV="1">
            <a:off x="7600335" y="5164529"/>
            <a:ext cx="2076075" cy="23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a:stCxn id="15" idx="0"/>
          </p:cNvCxnSpPr>
          <p:nvPr/>
        </p:nvCxnSpPr>
        <p:spPr>
          <a:xfrm>
            <a:off x="8109812" y="4423926"/>
            <a:ext cx="1566598" cy="5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p:cNvCxnSpPr>
          <p:nvPr/>
        </p:nvCxnSpPr>
        <p:spPr>
          <a:xfrm flipV="1">
            <a:off x="8745834" y="5301437"/>
            <a:ext cx="930576" cy="1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a:blip r:embed="rId8"/>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xmlns=""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xmlns="" id="{921DA05B-3836-445F-BC79-728E549B3546}"/>
              </a:ext>
            </a:extLst>
          </p:cNvPr>
          <p:cNvSpPr/>
          <p:nvPr/>
        </p:nvSpPr>
        <p:spPr>
          <a:xfrm>
            <a:off x="734444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xmlns="" id="{B941F51B-31BC-4A18-8D32-EC0300AE86DD}"/>
              </a:ext>
            </a:extLst>
          </p:cNvPr>
          <p:cNvSpPr/>
          <p:nvPr/>
        </p:nvSpPr>
        <p:spPr>
          <a:xfrm>
            <a:off x="8334793" y="5375287"/>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p>
          <a:p>
            <a:r>
              <a:rPr lang="pt-BR" dirty="0"/>
              <a:t>Outras funções de ativação são:</a:t>
            </a:r>
          </a:p>
          <a:p>
            <a:pPr lvl="1">
              <a:buFont typeface="Wingdings" panose="05000000000000000000" pitchFamily="2" charset="2"/>
              <a:buChar char="§"/>
            </a:pPr>
            <a:r>
              <a:rPr lang="pt-BR" dirty="0"/>
              <a:t>Identidade ou linear.</a:t>
            </a:r>
          </a:p>
          <a:p>
            <a:pPr lvl="1">
              <a:buFont typeface="Wingdings" panose="05000000000000000000" pitchFamily="2" charset="2"/>
              <a:buChar char="§"/>
            </a:pPr>
            <a:r>
              <a:rPr lang="pt-BR" dirty="0"/>
              <a:t>Gaussian Error Linear Unit (GELU).</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a:p>
          <a:p>
            <a:pPr lvl="1">
              <a:buFont typeface="Wingdings" panose="05000000000000000000" pitchFamily="2" charset="2"/>
              <a:buChar char="§"/>
            </a:pPr>
            <a:r>
              <a:rPr lang="pt-BR" dirty="0"/>
              <a:t>Gaussiana.</a:t>
            </a:r>
          </a:p>
          <a:p>
            <a:pPr lvl="1">
              <a:buFont typeface="Wingdings" panose="05000000000000000000" pitchFamily="2" charset="2"/>
              <a:buChar char="§"/>
            </a:pPr>
            <a:r>
              <a:rPr lang="pt-BR" dirty="0">
                <a:hlinkClick r:id="rId3"/>
              </a:rPr>
              <a:t>https://en.wikipedia.org/wiki/Activation_function#Table_of_activation_functions</a:t>
            </a:r>
            <a:endParaRPr lang="pt-BR" dirty="0"/>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 entre si.</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a:t>suportam memória de curto prazo.</a:t>
            </a:r>
          </a:p>
          <a:p>
            <a:r>
              <a:rPr lang="pt-BR" dirty="0"/>
              <a:t>Essas redes são úteis para o </a:t>
            </a:r>
            <a:r>
              <a:rPr lang="pt-BR" b="1" i="1" dirty="0"/>
              <a:t>processamento de dados sequenciais</a:t>
            </a:r>
            <a:r>
              <a:rPr lang="pt-BR" dirty="0"/>
              <a:t>, como som, dados de séries </a:t>
            </a:r>
            <a:r>
              <a:rPr lang="pt-BR" dirty="0" smtClean="0"/>
              <a:t>temporais (preços de ações, padrões cerebrais, etc.) </a:t>
            </a:r>
            <a:r>
              <a:rPr lang="pt-BR" dirty="0"/>
              <a:t>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a:blip r:embed="rId3"/>
                <a:stretch>
                  <a:fillRect l="-654" t="-2421" b="-969"/>
                </a:stretch>
              </a:blipFill>
            </p:spPr>
            <p:txBody>
              <a:bodyPr/>
              <a:lstStyle/>
              <a:p>
                <a:r>
                  <a:rPr lang="en-US">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smtClean="0"/>
              <a:t>Fig. 1: Um </a:t>
            </a:r>
            <a:r>
              <a:rPr lang="pt-BR" dirty="0"/>
              <a:t>nó aproxima uma função de limiar suave. </a:t>
            </a:r>
          </a:p>
          <a:p>
            <a:r>
              <a:rPr lang="pt-BR" dirty="0" smtClean="0"/>
              <a:t>Fig. 2: Combinando </a:t>
            </a:r>
            <a:r>
              <a:rPr lang="pt-BR" dirty="0"/>
              <a:t>duas funções de limiar suave com direções opostas, podemos obter uma função em formato de onda.</a:t>
            </a:r>
          </a:p>
          <a:p>
            <a:r>
              <a:rPr lang="pt-BR" dirty="0" smtClean="0"/>
              <a:t>Fig. 3: Combinando </a:t>
            </a:r>
            <a:r>
              <a:rPr lang="pt-BR" dirty="0"/>
              <a:t>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a:t>neurônios</a:t>
            </a:r>
            <a:r>
              <a:rPr lang="pt-BR" dirty="0"/>
              <a:t> (e.g., função de ativação e pesos).</a:t>
            </a:r>
          </a:p>
          <a:p>
            <a:r>
              <a:rPr lang="pt-BR" dirty="0"/>
              <a:t>Algumas das limitações dos </a:t>
            </a:r>
            <a:r>
              <a:rPr lang="pt-BR" b="1" i="1" dirty="0"/>
              <a:t>perceptrons</a:t>
            </a:r>
            <a:r>
              <a:rPr lang="pt-BR" dirty="0"/>
              <a:t> (e.g., classificação apenas de classes linearmente separáveis) podem ser eliminadas adicionando-se camadas intermediárias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MLP com duas camadas intermediárias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 (lembre-se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018" y="1571967"/>
            <a:ext cx="4188708" cy="3425908"/>
          </a:xfrm>
          <a:prstGeom prst="rect">
            <a:avLst/>
          </a:prstGeom>
        </p:spPr>
      </p:pic>
      <p:sp>
        <p:nvSpPr>
          <p:cNvPr id="8" name="TextBox 7"/>
          <p:cNvSpPr txBox="1"/>
          <p:nvPr/>
        </p:nvSpPr>
        <p:spPr>
          <a:xfrm>
            <a:off x="8296323"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323" y="5363308"/>
            <a:ext cx="2946903" cy="1344102"/>
          </a:xfrm>
          <a:prstGeom prst="rect">
            <a:avLst/>
          </a:prstGeom>
        </p:spPr>
      </p:pic>
      <p:cxnSp>
        <p:nvCxnSpPr>
          <p:cNvPr id="7" name="Conector de seta reta 6"/>
          <p:cNvCxnSpPr>
            <a:endCxn id="5" idx="1"/>
          </p:cNvCxnSpPr>
          <p:nvPr/>
        </p:nvCxnSpPr>
        <p:spPr>
          <a:xfrm>
            <a:off x="6559062" y="5767754"/>
            <a:ext cx="1737261" cy="267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não-lineares devido às funções de ativação utilizadas não serem lineares.</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0770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soma 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da rede pode usar funções de ativação diferentes.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077075" cy="5032376"/>
              </a:xfrm>
              <a:blipFill rotWithShape="0">
                <a:blip r:embed="rId3"/>
                <a:stretch>
                  <a:fillRect l="-1034" t="-2300" r="-1983" b="-1453"/>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do nó </a:t>
                </a:r>
                <a14:m>
                  <m:oMath xmlns:m="http://schemas.openxmlformats.org/officeDocument/2006/math">
                    <m:r>
                      <a:rPr lang="pt-BR" i="1">
                        <a:latin typeface="Cambria Math" panose="02040503050406030204" pitchFamily="18" charset="0"/>
                      </a:rPr>
                      <m:t>𝑖</m:t>
                    </m:r>
                  </m:oMath>
                </a14:m>
                <a:r>
                  <a:rPr lang="pt-BR" dirty="0"/>
                  <a:t> para este nó, o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a:bodyPr>
              <a:lstStyle/>
              <a:p>
                <a:r>
                  <a:rPr lang="pt-BR" dirty="0"/>
                  <a:t>Devido às suas características, não se utiliza a </a:t>
                </a:r>
                <a:r>
                  <a:rPr lang="pt-BR" b="1" i="1" dirty="0"/>
                  <a:t>função degrau</a:t>
                </a:r>
                <a:r>
                  <a:rPr lang="pt-BR" dirty="0"/>
                  <a:t> como função de ativação em MLPs.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869" t="-1769" r="-43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sempre será menor do que 1.</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2"/>
                <a:stretch>
                  <a:fillRect l="-997" t="-2241"/>
                </a:stretch>
              </a:blipFill>
            </p:spPr>
            <p:txBody>
              <a:bodyPr/>
              <a:lstStyle/>
              <a:p>
                <a:r>
                  <a:rPr lang="pt-BR">
                    <a:noFill/>
                  </a:rPr>
                  <a:t> </a:t>
                </a:r>
              </a:p>
            </p:txBody>
          </p:sp>
        </mc:Fallback>
      </mc:AlternateContent>
      <p:sp>
        <p:nvSpPr>
          <p:cNvPr id="7" name="Rectangle 6"/>
          <p:cNvSpPr/>
          <p:nvPr/>
        </p:nvSpPr>
        <p:spPr>
          <a:xfrm>
            <a:off x="1342550" y="643188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3188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3"/>
          <a:stretch>
            <a:fillRect/>
          </a:stretch>
        </p:blipFill>
        <p:spPr>
          <a:xfrm>
            <a:off x="1342550" y="3726781"/>
            <a:ext cx="3656650" cy="2742488"/>
          </a:xfrm>
          <a:prstGeom prst="rect">
            <a:avLst/>
          </a:prstGeom>
        </p:spPr>
      </p:pic>
      <p:pic>
        <p:nvPicPr>
          <p:cNvPr id="16" name="Imagem 15"/>
          <p:cNvPicPr>
            <a:picLocks noChangeAspect="1"/>
          </p:cNvPicPr>
          <p:nvPr/>
        </p:nvPicPr>
        <p:blipFill>
          <a:blip r:embed="rId4"/>
          <a:stretch>
            <a:fillRect/>
          </a:stretch>
        </p:blipFill>
        <p:spPr>
          <a:xfrm>
            <a:off x="7205500" y="3726781"/>
            <a:ext cx="3606800" cy="2705101"/>
          </a:xfrm>
          <a:prstGeom prst="rect">
            <a:avLst/>
          </a:prstGeom>
        </p:spPr>
      </p:pic>
      <p:sp>
        <p:nvSpPr>
          <p:cNvPr id="4" name="CaixaDeTexto 3">
            <a:extLst>
              <a:ext uri="{FF2B5EF4-FFF2-40B4-BE49-F238E27FC236}">
                <a16:creationId xmlns:a16="http://schemas.microsoft.com/office/drawing/2014/main" xmlns="" id="{BEC904AB-A007-4518-B54C-E95ABDC63626}"/>
              </a:ext>
            </a:extLst>
          </p:cNvPr>
          <p:cNvSpPr txBox="1"/>
          <p:nvPr/>
        </p:nvSpPr>
        <p:spPr>
          <a:xfrm>
            <a:off x="4855751" y="4493340"/>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9" name="CaixaDeTexto 8">
            <a:extLst>
              <a:ext uri="{FF2B5EF4-FFF2-40B4-BE49-F238E27FC236}">
                <a16:creationId xmlns:a16="http://schemas.microsoft.com/office/drawing/2014/main" xmlns="" id="{4CCEF927-B8CC-4C90-A772-24E6A0CFD474}"/>
              </a:ext>
            </a:extLst>
          </p:cNvPr>
          <p:cNvSpPr txBox="1"/>
          <p:nvPr/>
        </p:nvSpPr>
        <p:spPr>
          <a:xfrm>
            <a:off x="584045" y="5230254"/>
            <a:ext cx="968353" cy="307777"/>
          </a:xfrm>
          <a:prstGeom prst="rect">
            <a:avLst/>
          </a:prstGeom>
          <a:noFill/>
        </p:spPr>
        <p:txBody>
          <a:bodyPr wrap="square" rtlCol="0">
            <a:spAutoFit/>
          </a:bodyPr>
          <a:lstStyle/>
          <a:p>
            <a:r>
              <a:rPr lang="en-US" sz="1400" dirty="0" err="1"/>
              <a:t>saturação</a:t>
            </a:r>
            <a:endParaRPr lang="en-US" sz="1400" dirty="0"/>
          </a:p>
        </p:txBody>
      </p:sp>
      <p:cxnSp>
        <p:nvCxnSpPr>
          <p:cNvPr id="6" name="Conector de Seta Reta 5">
            <a:extLst>
              <a:ext uri="{FF2B5EF4-FFF2-40B4-BE49-F238E27FC236}">
                <a16:creationId xmlns:a16="http://schemas.microsoft.com/office/drawing/2014/main" xmlns="" id="{022BDF03-3B8A-4862-8739-B578666F19DF}"/>
              </a:ext>
            </a:extLst>
          </p:cNvPr>
          <p:cNvCxnSpPr>
            <a:cxnSpLocks/>
          </p:cNvCxnSpPr>
          <p:nvPr/>
        </p:nvCxnSpPr>
        <p:spPr>
          <a:xfrm flipH="1" flipV="1">
            <a:off x="4510951" y="4001294"/>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xmlns="" id="{073FE868-325A-4FF4-BD4C-B8FFB02A80A3}"/>
              </a:ext>
            </a:extLst>
          </p:cNvPr>
          <p:cNvCxnSpPr>
            <a:cxnSpLocks/>
            <a:stCxn id="9" idx="2"/>
          </p:cNvCxnSpPr>
          <p:nvPr/>
        </p:nvCxnSpPr>
        <p:spPr>
          <a:xfrm>
            <a:off x="1068222" y="5538031"/>
            <a:ext cx="871110" cy="549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83820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218479" y="4208545"/>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738664"/>
              </a:xfrm>
              <a:prstGeom prst="rect">
                <a:avLst/>
              </a:prstGeom>
              <a:noFill/>
            </p:spPr>
            <p:txBody>
              <a:bodyPr wrap="square" rtlCol="0">
                <a:spAutoFit/>
              </a:bodyPr>
              <a:lstStyle/>
              <a:p>
                <a:pPr algn="ctr"/>
                <a:r>
                  <a:rPr lang="pt-BR" sz="1400" dirty="0"/>
                  <a:t>A derivada é no máximo igual a 1 quando </a:t>
                </a:r>
                <a14:m>
                  <m:oMath xmlns:m="http://schemas.openxmlformats.org/officeDocument/2006/math">
                    <m:r>
                      <a:rPr lang="pt-BR" sz="1400" b="0" i="1" smtClean="0">
                        <a:latin typeface="Cambria Math" panose="02040503050406030204" pitchFamily="18" charset="0"/>
                      </a:rPr>
                      <m:t>𝑧</m:t>
                    </m:r>
                  </m:oMath>
                </a14:m>
                <a:r>
                  <a:rPr lang="pt-BR" sz="14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738664"/>
              </a:xfrm>
              <a:prstGeom prst="rect">
                <a:avLst/>
              </a:prstGeom>
              <a:blipFill rotWithShape="0">
                <a:blip r:embed="rId6"/>
                <a:stretch>
                  <a:fillRect t="-820" b="-737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600713"/>
            <a:ext cx="1232746" cy="452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xmlns="" id="{CCFCC359-B4F8-41A1-B341-4ABBACDCE636}"/>
              </a:ext>
            </a:extLst>
          </p:cNvPr>
          <p:cNvSpPr txBox="1"/>
          <p:nvPr/>
        </p:nvSpPr>
        <p:spPr>
          <a:xfrm>
            <a:off x="4198600" y="4733745"/>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12" name="CaixaDeTexto 11">
            <a:extLst>
              <a:ext uri="{FF2B5EF4-FFF2-40B4-BE49-F238E27FC236}">
                <a16:creationId xmlns:a16="http://schemas.microsoft.com/office/drawing/2014/main" xmlns="" id="{2D15771D-561A-4851-BEE3-494320A67726}"/>
              </a:ext>
            </a:extLst>
          </p:cNvPr>
          <p:cNvSpPr txBox="1"/>
          <p:nvPr/>
        </p:nvSpPr>
        <p:spPr>
          <a:xfrm>
            <a:off x="81627" y="5564115"/>
            <a:ext cx="968353" cy="307777"/>
          </a:xfrm>
          <a:prstGeom prst="rect">
            <a:avLst/>
          </a:prstGeom>
          <a:noFill/>
        </p:spPr>
        <p:txBody>
          <a:bodyPr wrap="square" rtlCol="0">
            <a:spAutoFit/>
          </a:bodyPr>
          <a:lstStyle/>
          <a:p>
            <a:r>
              <a:rPr lang="en-US" sz="1400" dirty="0" err="1"/>
              <a:t>saturação</a:t>
            </a:r>
            <a:endParaRPr lang="en-US" sz="1400" dirty="0"/>
          </a:p>
        </p:txBody>
      </p:sp>
      <p:cxnSp>
        <p:nvCxnSpPr>
          <p:cNvPr id="14" name="Conector de Seta Reta 13">
            <a:extLst>
              <a:ext uri="{FF2B5EF4-FFF2-40B4-BE49-F238E27FC236}">
                <a16:creationId xmlns:a16="http://schemas.microsoft.com/office/drawing/2014/main" xmlns="" id="{5C617E03-F638-4320-8FDA-A6A62315797C}"/>
              </a:ext>
            </a:extLst>
          </p:cNvPr>
          <p:cNvCxnSpPr>
            <a:cxnSpLocks/>
          </p:cNvCxnSpPr>
          <p:nvPr/>
        </p:nvCxnSpPr>
        <p:spPr>
          <a:xfrm flipH="1" flipV="1">
            <a:off x="385380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xmlns="" id="{9F0A5C87-8500-4308-83F7-0C62ED06739C}"/>
              </a:ext>
            </a:extLst>
          </p:cNvPr>
          <p:cNvCxnSpPr>
            <a:cxnSpLocks/>
            <a:stCxn id="12" idx="2"/>
          </p:cNvCxnSpPr>
          <p:nvPr/>
        </p:nvCxnSpPr>
        <p:spPr>
          <a:xfrm>
            <a:off x="565804" y="5871892"/>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14492</TotalTime>
  <Words>2873</Words>
  <Application>Microsoft Office PowerPoint</Application>
  <PresentationFormat>Widescreen</PresentationFormat>
  <Paragraphs>289</Paragraphs>
  <Slides>26</Slides>
  <Notes>20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1269</cp:revision>
  <dcterms:created xsi:type="dcterms:W3CDTF">2020-04-06T23:46:10Z</dcterms:created>
  <dcterms:modified xsi:type="dcterms:W3CDTF">2022-05-13T14:24:23Z</dcterms:modified>
</cp:coreProperties>
</file>