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63" r:id="rId3"/>
    <p:sldId id="350" r:id="rId4"/>
    <p:sldId id="351" r:id="rId5"/>
    <p:sldId id="352" r:id="rId6"/>
    <p:sldId id="353" r:id="rId7"/>
    <p:sldId id="380" r:id="rId8"/>
    <p:sldId id="381" r:id="rId9"/>
    <p:sldId id="382" r:id="rId10"/>
    <p:sldId id="356" r:id="rId11"/>
    <p:sldId id="357" r:id="rId12"/>
    <p:sldId id="367" r:id="rId13"/>
    <p:sldId id="370" r:id="rId14"/>
    <p:sldId id="372" r:id="rId15"/>
    <p:sldId id="379" r:id="rId16"/>
    <p:sldId id="324" r:id="rId17"/>
    <p:sldId id="306" r:id="rId18"/>
    <p:sldId id="375" r:id="rId19"/>
    <p:sldId id="376" r:id="rId20"/>
    <p:sldId id="377" r:id="rId21"/>
    <p:sldId id="378" r:id="rId22"/>
    <p:sldId id="362" r:id="rId23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 autoAdjust="0"/>
    <p:restoredTop sz="86076" autoAdjust="0"/>
  </p:normalViewPr>
  <p:slideViewPr>
    <p:cSldViewPr snapToGrid="0">
      <p:cViewPr varScale="1">
        <p:scale>
          <a:sx n="100" d="100"/>
          <a:sy n="100" d="100"/>
        </p:scale>
        <p:origin x="1356" y="8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26/08/2022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3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4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Referência:</a:t>
                </a:r>
              </a:p>
              <a:p>
                <a:r>
                  <a:rPr lang="pt-BR" dirty="0" smtClean="0"/>
                  <a:t>[1] https://www.baeldung.com/cs/cost-function-logistic-regression-logarithmic-expr#:~:text=The%20error%20function%20is%20the,descent%20requires%20convex%20cost%20functions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Referência:</a:t>
                </a:r>
              </a:p>
              <a:p>
                <a:r>
                  <a:rPr lang="pt-BR" dirty="0" smtClean="0"/>
                  <a:t>[1] https://www.baeldung.com/cs/cost-function-logistic-regression-logarithmic-expr#:~:text=The%20error%20function%20is%20the,descent%20requires%20convex%20cost%20functions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916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O uso dessa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 </a:t>
                </a:r>
                <a:r>
                  <a:rPr lang="pt-BR" dirty="0"/>
                  <a:t>faz sentido 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classificador estimar uma probabilidade próxima a 0 para um exemplo 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negativo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próxima de 1 para um exemplo 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portanto, o erro será próximo de 0 para um exemplo negativo.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 rotWithShape="0">
                <a:blip r:embed="rId3"/>
                <a:stretch>
                  <a:fillRect l="-816" t="-5123" r="-598" b="-47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826062" y="1780430"/>
            <a:ext cx="4365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ao lado mostram as duas situações possíveis para a </a:t>
            </a:r>
            <a:r>
              <a:rPr lang="pt-BR" sz="1600" b="1" i="1" dirty="0"/>
              <a:t>função de erro</a:t>
            </a:r>
            <a:r>
              <a:rPr lang="pt-B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Como 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 aproximar de 1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 aproximar de 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95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Nós podemos unir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para </a:t>
                </a:r>
                <a:r>
                  <a:rPr lang="pt-BR" b="1" i="1" dirty="0"/>
                  <a:t>cada exemplo </a:t>
                </a:r>
                <a:r>
                  <a:rPr lang="pt-BR" dirty="0"/>
                  <a:t>em uma expressão única,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Com isto, podemos definir a seguinte </a:t>
                </a:r>
                <a:r>
                  <a:rPr lang="pt-BR" b="1" i="1" dirty="0"/>
                  <a:t>função de erro médio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dirty="0"/>
                  <a:t>A má notícia é 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minimizem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(ou seja, não há um equivalente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boa notícia é que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é </a:t>
                </a:r>
                <a:r>
                  <a:rPr lang="pt-BR" b="1" i="1" dirty="0"/>
                  <a:t>convexa</a:t>
                </a:r>
                <a:r>
                  <a:rPr lang="pt-BR" dirty="0"/>
                  <a:t> </a:t>
                </a:r>
                <a:r>
                  <a:rPr lang="pt-BR" dirty="0" smtClean="0"/>
                  <a:t>e, </a:t>
                </a:r>
                <a:r>
                  <a:rPr lang="pt-BR" dirty="0"/>
                  <a:t>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</a:t>
                </a:r>
                <a:r>
                  <a:rPr lang="pt-BR" b="1" i="1" dirty="0"/>
                  <a:t> </a:t>
                </a:r>
                <a:r>
                  <a:rPr lang="pt-BR" dirty="0"/>
                  <a:t>o mínimo global (dado que a </a:t>
                </a:r>
                <a:r>
                  <a:rPr lang="pt-BR" b="1" i="1" dirty="0"/>
                  <a:t>taxa de aprendizagem</a:t>
                </a:r>
                <a:r>
                  <a:rPr lang="pt-BR" dirty="0"/>
                  <a:t> não seja muito grande e você espere tempo suficiente).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877" t="-1654" r="-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Portanto, da mesma </a:t>
                </a:r>
                <a:r>
                  <a:rPr lang="pt-BR" dirty="0" smtClean="0"/>
                  <a:t>forma como </a:t>
                </a:r>
                <a:r>
                  <a:rPr lang="pt-BR" dirty="0"/>
                  <a:t>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</a:t>
                </a:r>
                <a:r>
                  <a:rPr lang="pt-BR" dirty="0" smtClean="0"/>
                  <a:t>é idêntico </a:t>
                </a:r>
                <a:r>
                  <a:rPr lang="pt-BR" dirty="0"/>
                  <a:t>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</a:t>
                </a:r>
                <a:r>
                  <a:rPr lang="pt-BR" dirty="0" smtClean="0"/>
                  <a:t>dependendo </a:t>
                </a:r>
                <a:r>
                  <a:rPr lang="pt-BR" dirty="0"/>
                  <a:t>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 Vejamos alguns exemplos na sequência.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r="-92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Aqui consideramos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 como sendo a equação de um </a:t>
                </a:r>
                <a:r>
                  <a:rPr lang="pt-BR" sz="1400" b="1" i="1" dirty="0"/>
                  <a:t>hiperplano</a:t>
                </a:r>
                <a:r>
                  <a:rPr lang="pt-BR" sz="1400" dirty="0"/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1400" dirty="0"/>
                  <a:t>, mas o resultado pode ser diretamente estendido para polinômios.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blipFill rotWithShape="0">
                <a:blip r:embed="rId4"/>
                <a:stretch>
                  <a:fillRect l="-938" t="-1266" b="-28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968946" y="2974089"/>
            <a:ext cx="1799134" cy="1307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blipFill rotWithShape="0">
                <a:blip r:embed="rId5"/>
                <a:stretch>
                  <a:fillRect l="-512" t="-1099" r="-2046" b="-87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971316" y="4118501"/>
            <a:ext cx="595084" cy="290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6087" cy="4965701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uma reta)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 círculo)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6087" cy="4965701"/>
              </a:xfrm>
              <a:blipFill rotWithShape="0">
                <a:blip r:embed="rId2"/>
                <a:stretch>
                  <a:fillRect l="-1095" t="-1963" r="-55" b="-34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90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(equação de uma </a:t>
                </a:r>
                <a:r>
                  <a:rPr lang="pt-BR" dirty="0"/>
                  <a:t>hipérbole retangular</a:t>
                </a:r>
                <a:r>
                  <a:rPr lang="pt-BR" dirty="0">
                    <a:latin typeface="Cambria Math" panose="02040503050406030204" pitchFamily="18" charset="0"/>
                  </a:rPr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  <a:blipFill rotWithShape="0">
                <a:blip r:embed="rId2"/>
                <a:stretch>
                  <a:fillRect l="-1125" t="-2781" r="-6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27001" y="6443925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hlinkClick r:id="rId3"/>
              </a:rPr>
              <a:t>Exemplo</a:t>
            </a:r>
            <a:r>
              <a:rPr lang="pt-BR" sz="1600" dirty="0">
                <a:hlinkClick r:id="rId3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0847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também assumir a forma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mas,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Vejam as figuras ao 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</a:t>
                </a:r>
                <a:r>
                  <a:rPr lang="pt-BR" b="1" i="1" dirty="0"/>
                  <a:t>falta de flexibilidade </a:t>
                </a:r>
                <a:r>
                  <a:rPr lang="pt-BR" dirty="0"/>
                  <a:t>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segunda figura, a </a:t>
                </a:r>
                <a:r>
                  <a:rPr lang="pt-BR" b="1" i="1" dirty="0"/>
                  <a:t>flexibilidade excessiva </a:t>
                </a:r>
                <a:r>
                  <a:rPr lang="pt-BR" dirty="0"/>
                  <a:t>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dados de treinamento. Porém, o modelo ficou mais susceptível a erros de classificação para dados inéditos,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última figura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técnicas de </a:t>
                </a:r>
                <a:r>
                  <a:rPr lang="pt-BR" b="1" i="1" dirty="0"/>
                  <a:t>regularização </a:t>
                </a:r>
                <a:r>
                  <a:rPr lang="pt-BR" dirty="0"/>
                  <a:t>(e.g., LASSO, Ridge, Elastic-Net, Early-stop) assim como de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 também podem ser empregadas durante o treinamento quando não conhecemos a melhor ordem para o polinômio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  <a:blipFill rotWithShape="0">
                <a:blip r:embed="rId2"/>
                <a:stretch>
                  <a:fillRect l="-988" t="-2785" r="-1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87183" y="4678324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78982" y="28572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86373" y="2471987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67107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/>
            <a:r>
              <a:rPr lang="pt-BR" dirty="0" smtClean="0"/>
              <a:t>Pode </a:t>
            </a:r>
            <a:r>
              <a:rPr lang="pt-BR" dirty="0"/>
              <a:t>ser </a:t>
            </a:r>
            <a:r>
              <a:rPr lang="pt-BR" dirty="0" smtClean="0"/>
              <a:t>resolvido através </a:t>
            </a:r>
            <a:r>
              <a:rPr lang="pt-BR" dirty="0"/>
              <a:t>do link </a:t>
            </a:r>
            <a:r>
              <a:rPr lang="pt-BR" dirty="0" smtClean="0"/>
              <a:t>acima (Google </a:t>
            </a:r>
            <a:r>
              <a:rPr lang="pt-BR" dirty="0" err="1" smtClean="0"/>
              <a:t>Colab</a:t>
            </a:r>
            <a:r>
              <a:rPr lang="pt-BR" dirty="0" smtClean="0"/>
              <a:t>).</a:t>
            </a:r>
          </a:p>
          <a:p>
            <a:pPr lvl="1"/>
            <a:r>
              <a:rPr lang="pt-BR" dirty="0" smtClean="0"/>
              <a:t>Se atentem ao prazo de entrega.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Anteriormente,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, que nada mais é do que um </a:t>
            </a:r>
            <a:r>
              <a:rPr lang="pt-BR" b="1" i="1" dirty="0"/>
              <a:t>polinômio</a:t>
            </a:r>
            <a:r>
              <a:rPr lang="pt-BR" dirty="0"/>
              <a:t>, que tem sua saída passada através de outra função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os pesos da </a:t>
            </a:r>
            <a:r>
              <a:rPr lang="pt-BR" b="1" i="1" dirty="0"/>
              <a:t>função discriminante </a:t>
            </a:r>
            <a:r>
              <a:rPr lang="pt-BR" dirty="0"/>
              <a:t>de tal forma que as classes sejam separadas da melhor forma possível.</a:t>
            </a:r>
          </a:p>
          <a:p>
            <a:r>
              <a:rPr lang="pt-BR" dirty="0"/>
              <a:t>Vimos que a função de limiar mais simples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problemas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 </a:t>
            </a:r>
            <a:r>
              <a:rPr lang="pt-BR" dirty="0"/>
              <a:t>e não nos dar a </a:t>
            </a:r>
            <a:r>
              <a:rPr lang="pt-BR" b="1" i="1" dirty="0"/>
              <a:t>confiança de um resultado </a:t>
            </a:r>
            <a:r>
              <a:rPr lang="pt-BR" dirty="0"/>
              <a:t>de classificação.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introduziremos outra função de limiar, chamada de </a:t>
            </a:r>
            <a:r>
              <a:rPr lang="pt-BR" b="1" i="1" dirty="0"/>
              <a:t>função logística</a:t>
            </a:r>
            <a:r>
              <a:rPr lang="pt-BR" dirty="0"/>
              <a:t>, com a qual é possível se encontrar uma solução eficiente com o </a:t>
            </a:r>
            <a:r>
              <a:rPr lang="pt-BR" b="1" i="1" dirty="0"/>
              <a:t>gradiente descendente </a:t>
            </a:r>
            <a:r>
              <a:rPr lang="pt-BR" dirty="0"/>
              <a:t>e termos o </a:t>
            </a:r>
            <a:r>
              <a:rPr lang="pt-BR" b="1" i="1" dirty="0"/>
              <a:t>grau de confiança </a:t>
            </a:r>
            <a:r>
              <a:rPr lang="pt-BR" dirty="0"/>
              <a:t>de uma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 rotWithShape="0"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 rotWithShape="0"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8566" y="1398666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9740" y="1859785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89740" y="185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09740" y="293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00732" y="2939785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3949292" y="2755120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4243" y="4242116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4810354" y="224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4817238" y="332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740" y="401978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89740" y="402349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082" y="1701430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6470" y="1918181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31651" y="2137330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7586" y="3664858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63085" y="3729816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3799" y="3434337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0909" y="3726439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7857"/>
                <a:ext cx="11076296" cy="50701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descontínua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derivada igual a zero 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sempre faz </a:t>
                </a:r>
                <a:r>
                  <a:rPr lang="pt-BR" b="1" i="1" dirty="0"/>
                  <a:t>previsões </a:t>
                </a:r>
                <a:r>
                  <a:rPr lang="pt-BR" dirty="0"/>
                  <a:t>completamente confiantes 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Em muitas situações, nós precisamos de previsões mais graduadas, que indiquem incertezas quanto à classificação.</a:t>
                </a:r>
              </a:p>
              <a:p>
                <a:r>
                  <a:rPr lang="pt-BR" dirty="0"/>
                  <a:t>Todos esses problemas são resolvidos com a </a:t>
                </a:r>
                <a:r>
                  <a:rPr lang="pt-BR" b="1" i="1" dirty="0"/>
                  <a:t>suavização</a:t>
                </a:r>
                <a:r>
                  <a:rPr lang="pt-BR" dirty="0"/>
                  <a:t> da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 através de sua aproximação por uma função que seja </a:t>
                </a:r>
                <a:r>
                  <a:rPr lang="pt-BR" b="1" dirty="0"/>
                  <a:t>contínua</a:t>
                </a:r>
                <a:r>
                  <a:rPr lang="pt-BR" dirty="0"/>
                  <a:t>, </a:t>
                </a:r>
                <a:r>
                  <a:rPr lang="pt-BR" b="1" dirty="0"/>
                  <a:t>diferenciável</a:t>
                </a:r>
                <a:r>
                  <a:rPr lang="pt-BR" dirty="0"/>
                  <a:t> e </a:t>
                </a:r>
                <a:r>
                  <a:rPr lang="pt-BR" b="1" dirty="0"/>
                  <a:t>assuma valores reais dentro do intervalo de 0 a 1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7857"/>
                <a:ext cx="11076296" cy="5070144"/>
              </a:xfrm>
              <a:blipFill>
                <a:blip r:embed="rId3"/>
                <a:stretch>
                  <a:fillRect l="-936" t="-2644" r="-1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089944" cy="1473957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(ou </a:t>
                </a:r>
                <a:r>
                  <a:rPr lang="pt-PT" b="1" i="1" dirty="0"/>
                  <a:t>sigmóide</a:t>
                </a:r>
                <a:r>
                  <a:rPr lang="pt-BR" dirty="0"/>
                  <a:t>), mostrada na figura ao lado e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i="1" dirty="0"/>
                  <a:t>,</a:t>
                </a:r>
              </a:p>
              <a:p>
                <a:pPr marL="0" indent="0" algn="just">
                  <a:buNone/>
                </a:pPr>
                <a:r>
                  <a:rPr lang="pt-BR" dirty="0"/>
                  <a:t>apresenta tais propriedades matemáticas. </a:t>
                </a:r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</a:t>
                </a:r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ser um </a:t>
                </a:r>
                <a:r>
                  <a:rPr lang="pt-BR" b="1" i="1" dirty="0"/>
                  <a:t>hiperplano</a:t>
                </a:r>
                <a:r>
                  <a:rPr lang="pt-BR" dirty="0"/>
                  <a:t>,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r>
                  <a:rPr lang="pt-BR" dirty="0"/>
                  <a:t>A saída será um número real entre 0 e 1, o qual pode ser interpretado como uma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dado exemplo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(ou seja,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forma uma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</a:t>
                </a:r>
                <a:r>
                  <a:rPr lang="pt-BR" b="1" i="1" dirty="0"/>
                  <a:t>suave</a:t>
                </a:r>
                <a:r>
                  <a:rPr lang="pt-BR" dirty="0"/>
                  <a:t>, a qual confere uma probabilidade igual a 0.5 para exemplos em cima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 se aproxima de 0 ou 1 conforme a posição do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  <a:blipFill>
                <a:blip r:embed="rId3"/>
                <a:stretch>
                  <a:fillRect l="-1304" t="-2806" r="-1232" b="-2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9143658" y="1428472"/>
            <a:ext cx="2980102" cy="2722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A função logística realiza um mapeamento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80227" y="4850657"/>
                <a:ext cx="314353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Quanto mais longe da </a:t>
                </a:r>
                <a:r>
                  <a:rPr lang="pt-BR" sz="1400" b="1" i="1" dirty="0"/>
                  <a:t>fronteira de decisão</a:t>
                </a:r>
                <a:r>
                  <a:rPr lang="pt-BR" sz="1400" dirty="0"/>
                  <a:t>, mais próximo o valor de saída da </a:t>
                </a:r>
                <a:r>
                  <a:rPr lang="pt-BR" sz="1400" b="1" i="1" dirty="0"/>
                  <a:t>função hipótese </a:t>
                </a:r>
                <a:r>
                  <a:rPr lang="pt-BR" sz="1400" dirty="0"/>
                  <a:t>será de 0 ou de 1 e, portanto, mais certeza teremos sobre uma classificação.</a:t>
                </a:r>
              </a:p>
              <a:p>
                <a:pPr algn="ctr"/>
                <a:endParaRPr lang="pt-BR" sz="1400" dirty="0"/>
              </a:p>
              <a:p>
                <a:pPr algn="ctr"/>
                <a:r>
                  <a:rPr lang="pt-BR" sz="1400" dirty="0"/>
                  <a:t>Em resumo, quanto mais longe da fronteira, maior será o valor absoluto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227" y="4850657"/>
                <a:ext cx="3143531" cy="2031325"/>
              </a:xfrm>
              <a:prstGeom prst="rect">
                <a:avLst/>
              </a:prstGeom>
              <a:blipFill rotWithShape="0">
                <a:blip r:embed="rId6"/>
                <a:stretch>
                  <a:fillRect t="-601" r="-775" b="-21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66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Esse classificador com função de </a:t>
                </a:r>
                <a:r>
                  <a:rPr lang="pt-BR" b="1" i="1" dirty="0"/>
                  <a:t>limiar logística </a:t>
                </a:r>
                <a:r>
                  <a:rPr lang="pt-BR" dirty="0"/>
                  <a:t>é conhecido como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classe específica.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qual é a probabilidade de uma dado email ser um spam?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um algoritmo usado para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 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quantizar sua saída. </a:t>
                </a:r>
              </a:p>
              <a:p>
                <a:r>
                  <a:rPr lang="pt-BR" dirty="0"/>
                  <a:t>Geralmente, 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rotulada como 1,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0.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  <a:blipFill>
                <a:blip r:embed="rId3"/>
                <a:stretch>
                  <a:fillRect l="-817" t="-2787" r="-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3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Note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 o modelo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funciona usando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para que várias fontes de informação (i.e., atributos) possam ditar a saída do modelo. 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parâmetros do modelo </a:t>
                </a:r>
                <a:r>
                  <a:rPr lang="pt-BR" dirty="0"/>
                  <a:t>são os </a:t>
                </a:r>
                <a:r>
                  <a:rPr lang="pt-BR" b="1" i="1" dirty="0"/>
                  <a:t>pesos</a:t>
                </a:r>
                <a:r>
                  <a:rPr lang="pt-BR" dirty="0"/>
                  <a:t> associados aos vários </a:t>
                </a:r>
                <a:r>
                  <a:rPr lang="pt-BR" b="1" i="1" dirty="0"/>
                  <a:t>atributos</a:t>
                </a:r>
                <a:r>
                  <a:rPr lang="pt-BR" dirty="0"/>
                  <a:t> e representam a importância relativa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para o resultado.</a:t>
                </a:r>
              </a:p>
              <a:p>
                <a:r>
                  <a:rPr lang="pt-BR" dirty="0"/>
                  <a:t>Mesmo sendo uma técnica bastante simples,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muito utilizada em várias aplicações do mundo real em áreas como medicina, marketing, análise de crédito, etc.</a:t>
                </a:r>
              </a:p>
              <a:p>
                <a:r>
                  <a:rPr lang="pt-BR" dirty="0"/>
                  <a:t>Além disto, toda a teoria por trás da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foi a base para a criação das primeiras </a:t>
                </a:r>
                <a:r>
                  <a:rPr lang="pt-BR" b="1" i="1" dirty="0"/>
                  <a:t>redes neurais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  <a:blipFill>
                <a:blip r:embed="rId2"/>
                <a:stretch>
                  <a:fillRect l="-1031" t="-2300" r="-295" b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118281" y="2313787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Logistic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1306849" y="2967077"/>
            <a:ext cx="166155" cy="1284747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16200000">
            <a:off x="10023485" y="2786592"/>
            <a:ext cx="166155" cy="1281982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8708571" y="2018558"/>
            <a:ext cx="1001486" cy="249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5681" y="5293635"/>
            <a:ext cx="3337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Exemplos</a:t>
            </a:r>
            <a:r>
              <a:rPr lang="pt-BR" sz="1400" dirty="0"/>
              <a:t>: classificar críticas de filmes como positivas ou negativas, probabilidade de um paciente desenvolver uma doença, detecção de spam, classificar transações como fraudulentas ou não, etc.</a:t>
            </a:r>
          </a:p>
        </p:txBody>
      </p:sp>
    </p:spTree>
    <p:extLst>
      <p:ext uri="{BB962C8B-B14F-4D97-AF65-F5344CB8AC3E}">
        <p14:creationId xmlns:p14="http://schemas.microsoft.com/office/powerpoint/2010/main" val="512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14360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para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/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probabilidade condicional da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 smtClean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ou seja, 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)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é </a:t>
                </a:r>
                <a:r>
                  <a:rPr lang="pt-BR" dirty="0"/>
                  <a:t>a probabilidade condicional da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14360" cy="5032376"/>
              </a:xfrm>
              <a:blipFill rotWithShape="0">
                <a:blip r:embed="rId2"/>
                <a:stretch>
                  <a:fillRect l="-1559" t="-2663" r="-2079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8940800" y="2607031"/>
            <a:ext cx="3132502" cy="28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159744" cy="5032376"/>
              </a:xfrm>
            </p:spPr>
            <p:txBody>
              <a:bodyPr/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é determinada quando há uma </a:t>
                </a:r>
                <a:r>
                  <a:rPr lang="pt-BR" b="1" i="1" dirty="0"/>
                  <a:t>indecisão</a:t>
                </a:r>
                <a:r>
                  <a:rPr lang="pt-BR" dirty="0"/>
                  <a:t> entre as classes, 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), a probabilidade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de 50% para as duas classes, indicando que o classificador está indeciso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159744" cy="5032376"/>
              </a:xfrm>
              <a:blipFill rotWithShape="0">
                <a:blip r:embed="rId2"/>
                <a:stretch>
                  <a:fillRect l="-1345" t="-1937" r="-24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265920" y="4283894"/>
            <a:ext cx="2817542" cy="257410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8997944" y="1690688"/>
            <a:ext cx="3085518" cy="2066977"/>
          </a:xfrm>
          <a:prstGeom prst="rect">
            <a:avLst/>
          </a:prstGeom>
        </p:spPr>
      </p:pic>
      <p:cxnSp>
        <p:nvCxnSpPr>
          <p:cNvPr id="8" name="Conector de seta reta 7"/>
          <p:cNvCxnSpPr>
            <a:stCxn id="5" idx="0"/>
          </p:cNvCxnSpPr>
          <p:nvPr/>
        </p:nvCxnSpPr>
        <p:spPr>
          <a:xfrm flipH="1" flipV="1">
            <a:off x="10810240" y="2753360"/>
            <a:ext cx="12531" cy="257192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 rot="2198129">
            <a:off x="9057606" y="2461890"/>
            <a:ext cx="3236524" cy="181278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/>
          <p:cNvSpPr/>
          <p:nvPr/>
        </p:nvSpPr>
        <p:spPr>
          <a:xfrm>
            <a:off x="10732771" y="5325280"/>
            <a:ext cx="180000" cy="180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127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81080" cy="50323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Para treinarmos um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nós precisamos, assim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adotar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não é uma boa escolha para a </a:t>
                </a:r>
                <a:r>
                  <a:rPr lang="pt-BR" b="1" i="1" dirty="0"/>
                  <a:t>adaptação dos pesos </a:t>
                </a:r>
                <a:r>
                  <a:rPr lang="pt-BR" dirty="0"/>
                  <a:t>no caso da</a:t>
                </a:r>
                <a:r>
                  <a:rPr lang="pt-BR" b="1" i="1" dirty="0"/>
                  <a:t> regressão logística </a:t>
                </a:r>
                <a:r>
                  <a:rPr lang="pt-BR" dirty="0"/>
                  <a:t>como veremos a seguir.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</a:t>
                </a:r>
                <a:r>
                  <a:rPr lang="pt-BR" b="1" i="1" dirty="0"/>
                  <a:t>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utilizando </a:t>
                </a:r>
                <a:r>
                  <a:rPr lang="pt-BR" dirty="0"/>
                  <a:t>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pt-BR" i="1"/>
                                  <m:t>Logistic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r>
                      <m:rPr>
                        <m:nor/>
                      </m:rPr>
                      <a:rPr lang="pt-BR" i="1"/>
                      <m:t>(.)</m:t>
                    </m:r>
                  </m:oMath>
                </a14:m>
                <a:r>
                  <a:rPr lang="pt-BR" dirty="0"/>
                  <a:t> é uma função </a:t>
                </a:r>
                <a:r>
                  <a:rPr lang="pt-BR" b="1" i="1" dirty="0"/>
                  <a:t>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não será, consequentemente, uma função </a:t>
                </a:r>
                <a:r>
                  <a:rPr lang="pt-BR" b="1" i="1" dirty="0"/>
                  <a:t>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vários mínimos locais que vão dificultar o aprendizado (e.g., o algoritmo pode ficar preso em um mínimo local).</a:t>
                </a:r>
                <a:endParaRPr lang="pt-BR" i="1" dirty="0"/>
              </a:p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/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/>
                  <a:t>para cada exemplo </a:t>
                </a:r>
                <a:r>
                  <a:rPr lang="pt-BR" dirty="0"/>
                  <a:t>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valor esperado.</a:t>
                </a:r>
                <a:endParaRPr lang="pt-BR" dirty="0"/>
              </a:p>
              <a:p>
                <a:r>
                  <a:rPr lang="pt-BR" dirty="0"/>
                  <a:t>Veremos a seguir </a:t>
                </a:r>
                <a:r>
                  <a:rPr lang="pt-BR" dirty="0" smtClean="0"/>
                  <a:t>uma justificativa para esta </a:t>
                </a:r>
                <a:r>
                  <a:rPr lang="pt-BR" dirty="0"/>
                  <a:t>escolha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81080" cy="5032375"/>
              </a:xfrm>
              <a:blipFill rotWithShape="0">
                <a:blip r:embed="rId3"/>
                <a:stretch>
                  <a:fillRect l="-600" t="-2179" r="-7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miro.medium.com/max/2084/1*3o9_XoQP4TaceYPRZVHlxg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9" t="4367" r="8787" b="12931"/>
          <a:stretch/>
        </p:blipFill>
        <p:spPr bwMode="auto">
          <a:xfrm>
            <a:off x="9559105" y="37465"/>
            <a:ext cx="2292535" cy="175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8857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9987</TotalTime>
  <Words>1602</Words>
  <Application>Microsoft Office PowerPoint</Application>
  <PresentationFormat>Widescreen</PresentationFormat>
  <Paragraphs>242</Paragraphs>
  <Slides>22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Processo de treinamento</vt:lpstr>
      <vt:lpstr>Vetor Gradiente</vt:lpstr>
      <vt:lpstr>Vetor Gradiente</vt:lpstr>
      <vt:lpstr>Observações</vt:lpstr>
      <vt:lpstr>Tarefas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1697</cp:revision>
  <dcterms:created xsi:type="dcterms:W3CDTF">2020-01-20T13:50:05Z</dcterms:created>
  <dcterms:modified xsi:type="dcterms:W3CDTF">2022-08-26T18:33:41Z</dcterms:modified>
</cp:coreProperties>
</file>