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13" r:id="rId13"/>
    <p:sldId id="315" r:id="rId14"/>
    <p:sldId id="303" r:id="rId15"/>
    <p:sldId id="285" r:id="rId16"/>
    <p:sldId id="295" r:id="rId17"/>
    <p:sldId id="314" r:id="rId18"/>
    <p:sldId id="304" r:id="rId19"/>
    <p:sldId id="296" r:id="rId20"/>
    <p:sldId id="310" r:id="rId21"/>
    <p:sldId id="301" r:id="rId22"/>
    <p:sldId id="269" r:id="rId23"/>
    <p:sldId id="265" r:id="rId24"/>
    <p:sldId id="271" r:id="rId25"/>
    <p:sldId id="312" r:id="rId26"/>
    <p:sldId id="281" r:id="rId27"/>
    <p:sldId id="280" r:id="rId28"/>
    <p:sldId id="274" r:id="rId29"/>
    <p:sldId id="287" r:id="rId30"/>
    <p:sldId id="278" r:id="rId31"/>
    <p:sldId id="291" r:id="rId32"/>
    <p:sldId id="298" r:id="rId33"/>
    <p:sldId id="316" r:id="rId34"/>
    <p:sldId id="305" r:id="rId35"/>
    <p:sldId id="306" r:id="rId36"/>
    <p:sldId id="307" r:id="rId37"/>
    <p:sldId id="311" r:id="rId3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1473" autoAdjust="0"/>
  </p:normalViewPr>
  <p:slideViewPr>
    <p:cSldViewPr snapToGrid="0">
      <p:cViewPr>
        <p:scale>
          <a:sx n="75" d="100"/>
          <a:sy n="75" d="100"/>
        </p:scale>
        <p:origin x="195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Existem várias</a:t>
            </a:r>
            <a:r>
              <a:rPr lang="pt-BR" baseline="0" dirty="0" smtClean="0"/>
              <a:t> outras funções de ativação: </a:t>
            </a:r>
            <a:r>
              <a:rPr lang="pt-BR" dirty="0" smtClean="0">
                <a:hlinkClick r:id="rId3"/>
              </a:rPr>
              <a:t>https://en.wikipedia.org/wiki/Activation_function</a:t>
            </a:r>
            <a:endParaRPr lang="pt-BR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=</a:t>
                </a:r>
                <a:r>
                  <a:rPr lang="pt-BR" b="0" i="0" baseline="0" dirty="0"/>
                  <a:t>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 smtClean="0"/>
                  <a:t>= </a:t>
                </a:r>
                <a:r>
                  <a:rPr lang="pt-BR" b="0" i="0" baseline="0" dirty="0"/>
                  <a:t>1 mas </a:t>
                </a:r>
                <a:r>
                  <a:rPr lang="pt-BR" b="0" i="0" baseline="0" dirty="0" smtClean="0"/>
                  <a:t>y = 0</a:t>
                </a:r>
                <a:r>
                  <a:rPr lang="pt-BR" b="0" i="0" baseline="0" dirty="0"/>
                  <a:t>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 smtClean="0"/>
                  <a:t> = </a:t>
                </a:r>
                <a:r>
                  <a:rPr lang="pt-BR" b="0" i="0" baseline="0" dirty="0"/>
                  <a:t>0 mas </a:t>
                </a:r>
                <a:r>
                  <a:rPr lang="pt-BR" b="0" i="0" baseline="0" dirty="0" smtClean="0"/>
                  <a:t>y = 1</a:t>
                </a:r>
                <a:r>
                  <a:rPr lang="pt-BR" b="0" i="0" baseline="0" dirty="0"/>
                  <a:t>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75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28/04/2022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51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0.png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80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490.png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01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2.png"/><Relationship Id="rId4" Type="http://schemas.openxmlformats.org/officeDocument/2006/relationships/image" Target="../media/image49.png"/><Relationship Id="rId9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jpe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somadas com o mesmo peso, i.e., unitário.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="" xmlns:a16="http://schemas.microsoft.com/office/drawing/2014/main" id="{2BB3DC51-DFDB-45CE-B2DD-7582FDEEDFA1}"/>
              </a:ext>
            </a:extLst>
          </p:cNvPr>
          <p:cNvCxnSpPr/>
          <p:nvPr/>
        </p:nvCxnSpPr>
        <p:spPr>
          <a:xfrm>
            <a:off x="7407667" y="4941870"/>
            <a:ext cx="1119884" cy="63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modelo de 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01986396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50115459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>
                <a:blip r:embed="rId17"/>
                <a:stretch>
                  <a:fillRect l="-1029" t="-1802" r="-515" b="-3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55475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53055475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0615" y="6167312"/>
            <a:ext cx="172058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negados.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=""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50303"/>
            <a:chOff x="114755" y="4638765"/>
            <a:chExt cx="3142324" cy="1550303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=""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=""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=""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Connector 9">
              <a:extLst>
                <a:ext uri="{FF2B5EF4-FFF2-40B4-BE49-F238E27FC236}">
                  <a16:creationId xmlns="" xmlns:a16="http://schemas.microsoft.com/office/drawing/2014/main" id="{B9FD2C64-C6AA-4F44-8174-FD661EE89FEA}"/>
                </a:ext>
              </a:extLst>
            </p:cNvPr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">
              <a:extLst>
                <a:ext uri="{FF2B5EF4-FFF2-40B4-BE49-F238E27FC236}">
                  <a16:creationId xmlns=""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Rectangle 11">
                  <a:extLst>
                    <a:ext uri="{FF2B5EF4-FFF2-40B4-BE49-F238E27FC236}">
                      <a16:creationId xmlns="" xmlns:a16="http://schemas.microsoft.com/office/drawing/2014/main" id="{89DA2330-1FAB-4AD1-9B30-35328A08CB74}"/>
                    </a:ext>
                  </a:extLst>
                </p:cNvPr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=""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=""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Connector 14">
              <a:extLst>
                <a:ext uri="{FF2B5EF4-FFF2-40B4-BE49-F238E27FC236}">
                  <a16:creationId xmlns="" xmlns:a16="http://schemas.microsoft.com/office/drawing/2014/main" id="{16D19827-0798-42BB-9269-0B586B4EAD2E}"/>
                </a:ext>
              </a:extLst>
            </p:cNvPr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=""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=""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com o modelo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=""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38277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88438277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=""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337251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97337251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=""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5438448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15438448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=""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5748181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pt-BR" b="0" i="1" dirty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b="0" i="1" dirty="0" smtClean="0"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acc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15748181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=""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=""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=""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=""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=""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18575"/>
            <a:ext cx="10515600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pois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adianta,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=""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en-US" dirty="0"/>
                  <a:t>Qual </a:t>
                </a:r>
                <a:r>
                  <a:rPr lang="en-US" dirty="0" err="1"/>
                  <a:t>deve</a:t>
                </a:r>
                <a:r>
                  <a:rPr lang="en-US" dirty="0"/>
                  <a:t> ser o valor do </a:t>
                </a:r>
                <a:r>
                  <a:rPr lang="en-US" dirty="0" err="1"/>
                  <a:t>limiar</a:t>
                </a:r>
                <a:r>
                  <a:rPr lang="en-US" dirty="0"/>
                  <a:t> de </a:t>
                </a:r>
                <a:r>
                  <a:rPr lang="en-US" dirty="0" err="1"/>
                  <a:t>ativação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para a porta </a:t>
                </a:r>
                <a:r>
                  <a:rPr lang="en-US" dirty="0" err="1"/>
                  <a:t>lógica</a:t>
                </a:r>
                <a:r>
                  <a:rPr lang="en-US" dirty="0"/>
                  <a:t>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>
                <a:blip r:embed="rId6"/>
                <a:stretch>
                  <a:fillRect l="-1007" t="-5797" r="-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com o modelo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endParaRPr lang="pt-BR" dirty="0"/>
          </a:p>
        </p:txBody>
      </p:sp>
      <p:grpSp>
        <p:nvGrpSpPr>
          <p:cNvPr id="4" name="Grupo 3"/>
          <p:cNvGrpSpPr/>
          <p:nvPr/>
        </p:nvGrpSpPr>
        <p:grpSpPr>
          <a:xfrm>
            <a:off x="838200" y="1335088"/>
            <a:ext cx="10708721" cy="4496925"/>
            <a:chOff x="122250" y="417596"/>
            <a:chExt cx="10708721" cy="4496925"/>
          </a:xfrm>
        </p:grpSpPr>
        <p:cxnSp>
          <p:nvCxnSpPr>
            <p:cNvPr id="5" name="Straight Arrow Connector 5"/>
            <p:cNvCxnSpPr/>
            <p:nvPr/>
          </p:nvCxnSpPr>
          <p:spPr>
            <a:xfrm>
              <a:off x="7425191" y="3873797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7"/>
            <p:cNvCxnSpPr/>
            <p:nvPr/>
          </p:nvCxnSpPr>
          <p:spPr>
            <a:xfrm flipV="1">
              <a:off x="7425191" y="1001417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8"/>
            <p:cNvSpPr/>
            <p:nvPr/>
          </p:nvSpPr>
          <p:spPr>
            <a:xfrm>
              <a:off x="7425191" y="1346178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9"/>
            <p:cNvSpPr txBox="1"/>
            <p:nvPr/>
          </p:nvSpPr>
          <p:spPr>
            <a:xfrm>
              <a:off x="10305191" y="368151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9" name="TextBox 10"/>
            <p:cNvSpPr txBox="1"/>
            <p:nvPr/>
          </p:nvSpPr>
          <p:spPr>
            <a:xfrm>
              <a:off x="7425191" y="85022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0" name="Rectangle 11"/>
            <p:cNvSpPr/>
            <p:nvPr/>
          </p:nvSpPr>
          <p:spPr>
            <a:xfrm>
              <a:off x="7352801" y="378997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ctangle 12"/>
            <p:cNvSpPr/>
            <p:nvPr/>
          </p:nvSpPr>
          <p:spPr>
            <a:xfrm>
              <a:off x="9872801" y="127759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3"/>
            <p:cNvSpPr/>
            <p:nvPr/>
          </p:nvSpPr>
          <p:spPr>
            <a:xfrm>
              <a:off x="7347208" y="126379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4"/>
            <p:cNvSpPr/>
            <p:nvPr/>
          </p:nvSpPr>
          <p:spPr>
            <a:xfrm>
              <a:off x="9855191" y="377998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TextBox 15"/>
            <p:cNvSpPr txBox="1"/>
            <p:nvPr/>
          </p:nvSpPr>
          <p:spPr>
            <a:xfrm>
              <a:off x="7347208" y="637452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5" name="TextBox 16"/>
            <p:cNvSpPr txBox="1"/>
            <p:nvPr/>
          </p:nvSpPr>
          <p:spPr>
            <a:xfrm>
              <a:off x="9753752" y="39676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6" name="TextBox 17"/>
            <p:cNvSpPr txBox="1"/>
            <p:nvPr/>
          </p:nvSpPr>
          <p:spPr>
            <a:xfrm>
              <a:off x="7245769" y="3942378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7" name="TextBox 18"/>
            <p:cNvSpPr txBox="1"/>
            <p:nvPr/>
          </p:nvSpPr>
          <p:spPr>
            <a:xfrm>
              <a:off x="7030877" y="1169132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Rectangle 20"/>
            <p:cNvSpPr/>
            <p:nvPr/>
          </p:nvSpPr>
          <p:spPr>
            <a:xfrm>
              <a:off x="6062297" y="464826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21"/>
            <p:cNvSpPr/>
            <p:nvPr/>
          </p:nvSpPr>
          <p:spPr>
            <a:xfrm>
              <a:off x="3067135" y="46398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TextBox 22"/>
            <p:cNvSpPr txBox="1"/>
            <p:nvPr/>
          </p:nvSpPr>
          <p:spPr>
            <a:xfrm>
              <a:off x="3329440" y="454518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1" name="TextBox 23"/>
            <p:cNvSpPr txBox="1"/>
            <p:nvPr/>
          </p:nvSpPr>
          <p:spPr>
            <a:xfrm>
              <a:off x="6310877" y="453979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cxnSp>
          <p:nvCxnSpPr>
            <p:cNvPr id="22" name="Straight Arrow Connector 5"/>
            <p:cNvCxnSpPr/>
            <p:nvPr/>
          </p:nvCxnSpPr>
          <p:spPr>
            <a:xfrm>
              <a:off x="516564" y="3881417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7"/>
            <p:cNvCxnSpPr/>
            <p:nvPr/>
          </p:nvCxnSpPr>
          <p:spPr>
            <a:xfrm flipV="1">
              <a:off x="516564" y="1009037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8"/>
            <p:cNvSpPr/>
            <p:nvPr/>
          </p:nvSpPr>
          <p:spPr>
            <a:xfrm>
              <a:off x="516564" y="1353798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TextBox 9"/>
            <p:cNvSpPr txBox="1"/>
            <p:nvPr/>
          </p:nvSpPr>
          <p:spPr>
            <a:xfrm>
              <a:off x="3396564" y="368913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26" name="TextBox 10"/>
            <p:cNvSpPr txBox="1"/>
            <p:nvPr/>
          </p:nvSpPr>
          <p:spPr>
            <a:xfrm>
              <a:off x="516564" y="85784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27" name="Rectangle 12"/>
            <p:cNvSpPr/>
            <p:nvPr/>
          </p:nvSpPr>
          <p:spPr>
            <a:xfrm>
              <a:off x="2964174" y="128521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13"/>
            <p:cNvSpPr/>
            <p:nvPr/>
          </p:nvSpPr>
          <p:spPr>
            <a:xfrm>
              <a:off x="438581" y="127141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14"/>
            <p:cNvSpPr/>
            <p:nvPr/>
          </p:nvSpPr>
          <p:spPr>
            <a:xfrm>
              <a:off x="2946564" y="378760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extBox 15"/>
            <p:cNvSpPr txBox="1"/>
            <p:nvPr/>
          </p:nvSpPr>
          <p:spPr>
            <a:xfrm>
              <a:off x="438581" y="645072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AND</a:t>
              </a:r>
              <a:endParaRPr lang="pt-BR" dirty="0"/>
            </a:p>
          </p:txBody>
        </p:sp>
        <p:sp>
          <p:nvSpPr>
            <p:cNvPr id="31" name="TextBox 16"/>
            <p:cNvSpPr txBox="1"/>
            <p:nvPr/>
          </p:nvSpPr>
          <p:spPr>
            <a:xfrm>
              <a:off x="2845125" y="397522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2" name="TextBox 17"/>
            <p:cNvSpPr txBox="1"/>
            <p:nvPr/>
          </p:nvSpPr>
          <p:spPr>
            <a:xfrm>
              <a:off x="337142" y="3949998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3" name="TextBox 18"/>
            <p:cNvSpPr txBox="1"/>
            <p:nvPr/>
          </p:nvSpPr>
          <p:spPr>
            <a:xfrm>
              <a:off x="122250" y="1176752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4" name="Oval 14"/>
            <p:cNvSpPr/>
            <p:nvPr/>
          </p:nvSpPr>
          <p:spPr>
            <a:xfrm>
              <a:off x="431162" y="379522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Arrow Connector 5"/>
            <p:cNvCxnSpPr/>
            <p:nvPr/>
          </p:nvCxnSpPr>
          <p:spPr>
            <a:xfrm>
              <a:off x="3982316" y="3873797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7"/>
            <p:cNvCxnSpPr/>
            <p:nvPr/>
          </p:nvCxnSpPr>
          <p:spPr>
            <a:xfrm flipV="1">
              <a:off x="3982316" y="1001417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8"/>
            <p:cNvSpPr/>
            <p:nvPr/>
          </p:nvSpPr>
          <p:spPr>
            <a:xfrm>
              <a:off x="3982316" y="1346178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TextBox 9"/>
            <p:cNvSpPr txBox="1"/>
            <p:nvPr/>
          </p:nvSpPr>
          <p:spPr>
            <a:xfrm>
              <a:off x="6862316" y="368151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9" name="TextBox 10"/>
            <p:cNvSpPr txBox="1"/>
            <p:nvPr/>
          </p:nvSpPr>
          <p:spPr>
            <a:xfrm>
              <a:off x="3982316" y="85022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40" name="Rectangle 12"/>
            <p:cNvSpPr/>
            <p:nvPr/>
          </p:nvSpPr>
          <p:spPr>
            <a:xfrm>
              <a:off x="6429926" y="127759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TextBox 15"/>
            <p:cNvSpPr txBox="1"/>
            <p:nvPr/>
          </p:nvSpPr>
          <p:spPr>
            <a:xfrm>
              <a:off x="3904333" y="637452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OR</a:t>
              </a:r>
              <a:endParaRPr lang="pt-BR" dirty="0"/>
            </a:p>
          </p:txBody>
        </p:sp>
        <p:sp>
          <p:nvSpPr>
            <p:cNvPr id="42" name="TextBox 16"/>
            <p:cNvSpPr txBox="1"/>
            <p:nvPr/>
          </p:nvSpPr>
          <p:spPr>
            <a:xfrm>
              <a:off x="6310877" y="39676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TextBox 17"/>
            <p:cNvSpPr txBox="1"/>
            <p:nvPr/>
          </p:nvSpPr>
          <p:spPr>
            <a:xfrm>
              <a:off x="3802894" y="3942378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44" name="TextBox 18"/>
            <p:cNvSpPr txBox="1"/>
            <p:nvPr/>
          </p:nvSpPr>
          <p:spPr>
            <a:xfrm>
              <a:off x="3588002" y="1169132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5" name="Oval 14"/>
            <p:cNvSpPr/>
            <p:nvPr/>
          </p:nvSpPr>
          <p:spPr>
            <a:xfrm>
              <a:off x="3880879" y="376999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"/>
            <p:cNvSpPr/>
            <p:nvPr/>
          </p:nvSpPr>
          <p:spPr>
            <a:xfrm>
              <a:off x="6429926" y="379378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"/>
            <p:cNvSpPr/>
            <p:nvPr/>
          </p:nvSpPr>
          <p:spPr>
            <a:xfrm>
              <a:off x="3904042" y="127759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8" name="Conector reto 47"/>
            <p:cNvCxnSpPr/>
            <p:nvPr/>
          </p:nvCxnSpPr>
          <p:spPr>
            <a:xfrm>
              <a:off x="1221677" y="1141026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Retângulo 48"/>
                <p:cNvSpPr/>
                <p:nvPr/>
              </p:nvSpPr>
              <p:spPr>
                <a:xfrm>
                  <a:off x="981491" y="2247008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 smtClean="0"/>
                    <a:t> linear</a:t>
                  </a:r>
                  <a:endParaRPr lang="pt-BR" dirty="0"/>
                </a:p>
              </p:txBody>
            </p:sp>
          </mc:Choice>
          <mc:Fallback>
            <p:sp>
              <p:nvSpPr>
                <p:cNvPr id="49" name="Retângulo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91" y="2247008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22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Forma livre 49"/>
            <p:cNvSpPr/>
            <p:nvPr/>
          </p:nvSpPr>
          <p:spPr>
            <a:xfrm>
              <a:off x="1435100" y="1895070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reto 50"/>
            <p:cNvCxnSpPr/>
            <p:nvPr/>
          </p:nvCxnSpPr>
          <p:spPr>
            <a:xfrm>
              <a:off x="3774659" y="1790464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Retângulo 51"/>
                <p:cNvSpPr/>
                <p:nvPr/>
              </p:nvSpPr>
              <p:spPr>
                <a:xfrm>
                  <a:off x="4852499" y="2159459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  <a:endParaRPr lang="pt-BR" dirty="0"/>
                </a:p>
              </p:txBody>
            </p:sp>
          </mc:Choice>
          <mc:Fallback>
            <p:sp>
              <p:nvSpPr>
                <p:cNvPr id="52" name="Retângulo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499" y="2159459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Forma livre 52"/>
            <p:cNvSpPr/>
            <p:nvPr/>
          </p:nvSpPr>
          <p:spPr>
            <a:xfrm>
              <a:off x="4492499" y="2198978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Elipse 53"/>
            <p:cNvSpPr/>
            <p:nvPr/>
          </p:nvSpPr>
          <p:spPr>
            <a:xfrm rot="18937290">
              <a:off x="8452241" y="417596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Retângulo 54"/>
                <p:cNvSpPr/>
                <p:nvPr/>
              </p:nvSpPr>
              <p:spPr>
                <a:xfrm>
                  <a:off x="8286204" y="1431343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</a:t>
                  </a:r>
                  <a:r>
                    <a:rPr lang="pt-BR" dirty="0" smtClean="0"/>
                    <a:t>não-linear</a:t>
                  </a:r>
                  <a:endParaRPr lang="pt-BR" dirty="0"/>
                </a:p>
              </p:txBody>
            </p:sp>
          </mc:Choice>
          <mc:Fallback>
            <p:sp>
              <p:nvSpPr>
                <p:cNvPr id="55" name="Retângulo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204" y="1431343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Forma livre 55"/>
            <p:cNvSpPr/>
            <p:nvPr/>
          </p:nvSpPr>
          <p:spPr>
            <a:xfrm>
              <a:off x="8686800" y="1765300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00802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</a:t>
            </a:r>
            <a:r>
              <a:rPr lang="pt-BR" dirty="0" smtClean="0"/>
              <a:t>um </a:t>
            </a:r>
            <a:r>
              <a:rPr lang="pt-BR" dirty="0"/>
              <a:t>novo </a:t>
            </a:r>
            <a:r>
              <a:rPr lang="pt-BR" b="1" i="1" dirty="0" smtClean="0"/>
              <a:t>modelo </a:t>
            </a:r>
            <a:r>
              <a:rPr lang="pt-BR" b="1" i="1" dirty="0"/>
              <a:t>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modelo criado por </a:t>
            </a:r>
            <a:r>
              <a:rPr lang="pt-BR" dirty="0" smtClean="0"/>
              <a:t>ele </a:t>
            </a:r>
            <a:r>
              <a:rPr lang="pt-BR" dirty="0"/>
              <a:t>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err="1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um </a:t>
            </a:r>
            <a:r>
              <a:rPr lang="pt-BR" dirty="0" smtClean="0"/>
              <a:t>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</a:t>
            </a:r>
            <a:r>
              <a:rPr lang="pt-BR" b="1" i="1" dirty="0" smtClean="0"/>
              <a:t>binários, </a:t>
            </a:r>
            <a:r>
              <a:rPr lang="pt-BR" dirty="0" smtClean="0"/>
              <a:t>ou seja </a:t>
            </a:r>
            <a:r>
              <a:rPr lang="pt-BR" b="1" i="1" dirty="0"/>
              <a:t>problemas com duas classes</a:t>
            </a:r>
            <a:r>
              <a:rPr lang="pt-BR" dirty="0" smtClean="0"/>
              <a:t>.</a:t>
            </a:r>
          </a:p>
          <a:p>
            <a:r>
              <a:rPr lang="pt-BR" dirty="0" smtClean="0"/>
              <a:t>Assim como o modelo de M-P, o </a:t>
            </a:r>
            <a:r>
              <a:rPr lang="pt-BR" b="1" i="1" dirty="0" err="1" smtClean="0"/>
              <a:t>perceptron</a:t>
            </a:r>
            <a:r>
              <a:rPr lang="pt-BR" dirty="0" smtClean="0"/>
              <a:t> é </a:t>
            </a:r>
            <a:r>
              <a:rPr lang="pt-BR" dirty="0"/>
              <a:t>apenas </a:t>
            </a:r>
            <a:r>
              <a:rPr lang="pt-BR" dirty="0" smtClean="0"/>
              <a:t>capaz </a:t>
            </a:r>
            <a:r>
              <a:rPr lang="pt-BR" dirty="0"/>
              <a:t>de </a:t>
            </a:r>
            <a:r>
              <a:rPr lang="pt-BR" dirty="0" smtClean="0"/>
              <a:t>classificar padrões </a:t>
            </a:r>
            <a:r>
              <a:rPr lang="pt-BR" b="1" i="1" dirty="0"/>
              <a:t>linearmente separáveis</a:t>
            </a:r>
            <a:r>
              <a:rPr lang="pt-BR" dirty="0" smtClean="0"/>
              <a:t>.</a:t>
            </a:r>
          </a:p>
          <a:p>
            <a:r>
              <a:rPr lang="pt-BR" dirty="0" smtClean="0"/>
              <a:t>Ou seja, o </a:t>
            </a:r>
            <a:r>
              <a:rPr lang="pt-BR" b="1" i="1" dirty="0" err="1" smtClean="0"/>
              <a:t>perceptron</a:t>
            </a:r>
            <a:r>
              <a:rPr lang="pt-BR" dirty="0" smtClean="0"/>
              <a:t> também não resolve o problema da classificação XOR.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424107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>
                    <a:ea typeface="Cambria Math" panose="02040503050406030204" pitchFamily="18" charset="0"/>
                  </a:rPr>
                  <a:t>Percebam </a:t>
                </a:r>
                <a:r>
                  <a:rPr lang="pt-BR" dirty="0">
                    <a:ea typeface="Cambria Math" panose="02040503050406030204" pitchFamily="18" charset="0"/>
                  </a:rPr>
                  <a:t>que o </a:t>
                </a:r>
                <a:r>
                  <a:rPr lang="pt-BR" b="1" i="1" dirty="0"/>
                  <a:t>limiar de </a:t>
                </a:r>
                <a:r>
                  <a:rPr lang="pt-BR" b="1" i="1" dirty="0" smtClean="0"/>
                  <a:t>ativação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424107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5430" y="1429436"/>
            <a:ext cx="4386569" cy="183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472594" cy="5032375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r>
                  <a:rPr lang="pt-BR" dirty="0"/>
                  <a:t>Isso é expresso 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r>
                  <a:rPr lang="pt-BR" dirty="0"/>
                  <a:t> (i.e., combinação linear das entradas)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</a:t>
                </a:r>
                <a:r>
                  <a:rPr lang="pt-BR" b="1" i="1" dirty="0" smtClean="0"/>
                  <a:t>linear</a:t>
                </a:r>
                <a:r>
                  <a:rPr lang="pt-BR" dirty="0" smtClean="0"/>
                  <a:t>. 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472594" cy="5032375"/>
              </a:xfrm>
              <a:blipFill rotWithShape="0">
                <a:blip r:embed="rId3"/>
                <a:stretch>
                  <a:fillRect l="-735" t="-2179" r="-4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619168" y="2789115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</a:t>
                </a:r>
                <a:r>
                  <a:rPr lang="pt-BR" dirty="0" smtClean="0"/>
                  <a:t>que tenhamos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então</a:t>
                </a:r>
                <a:endParaRPr lang="pt-B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Por exemplo</a:t>
                </a:r>
                <a:endParaRPr lang="pt-B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1274" t="-1824" b="-33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119068" y="3846975"/>
            <a:ext cx="500100" cy="8508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de que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simples e intuitiva de 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hiperplano,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Equação idêntica </a:t>
            </a:r>
            <a:r>
              <a:rPr lang="pt-BR" sz="1200" dirty="0"/>
              <a:t>à </a:t>
            </a:r>
            <a:r>
              <a:rPr lang="pt-BR" sz="1200" dirty="0" smtClean="0"/>
              <a:t>da atualização </a:t>
            </a:r>
            <a:r>
              <a:rPr lang="pt-BR" sz="1200" dirty="0"/>
              <a:t>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podemos perceber, o modelo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</a:t>
                </a:r>
                <a:r>
                  <a:rPr lang="pt-BR" b="1" i="1" dirty="0" smtClean="0"/>
                  <a:t>os resultados de vários </a:t>
                </a:r>
                <a:r>
                  <a:rPr lang="pt-BR" b="1" i="1" dirty="0"/>
                  <a:t>perceptrons</a:t>
                </a:r>
                <a:r>
                  <a:rPr lang="pt-BR" dirty="0"/>
                  <a:t> para criarmos </a:t>
                </a:r>
                <a:r>
                  <a:rPr lang="pt-BR" b="1" i="1" dirty="0" smtClean="0"/>
                  <a:t>superfícies </a:t>
                </a:r>
                <a:r>
                  <a:rPr lang="pt-BR" b="1" i="1" dirty="0"/>
                  <a:t>de separação </a:t>
                </a:r>
                <a:r>
                  <a:rPr lang="pt-BR" dirty="0"/>
                  <a:t>que </a:t>
                </a:r>
                <a:r>
                  <a:rPr lang="pt-BR" dirty="0" smtClean="0"/>
                  <a:t>separem </a:t>
                </a:r>
                <a:r>
                  <a:rPr lang="pt-BR" dirty="0"/>
                  <a:t>dados que não sejam linearmente separáveis sem a necessidade de usarmos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24814" y="3159281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9670" cy="4913105"/>
          </a:xfrm>
        </p:spPr>
        <p:txBody>
          <a:bodyPr/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</a:t>
            </a:r>
            <a:r>
              <a:rPr lang="pt-BR" dirty="0" err="1" smtClean="0"/>
              <a:t>Perceptron</a:t>
            </a:r>
            <a:r>
              <a:rPr lang="pt-BR" dirty="0" smtClean="0"/>
              <a:t> (Figuras 1 e 2).</a:t>
            </a:r>
            <a:endParaRPr lang="pt-BR" dirty="0"/>
          </a:p>
          <a:p>
            <a:r>
              <a:rPr lang="pt-BR" dirty="0"/>
              <a:t>Porém, a lógica XOR não é linearmente separável e necessita de uma superfície de separação </a:t>
            </a:r>
            <a:r>
              <a:rPr lang="pt-BR" dirty="0" smtClean="0"/>
              <a:t>não-linear (Figura 3).</a:t>
            </a:r>
            <a:endParaRPr lang="pt-BR" dirty="0"/>
          </a:p>
          <a:p>
            <a:r>
              <a:rPr lang="pt-BR" dirty="0"/>
              <a:t>Como veremos, a separação da lógica XOR pode ser obtida combinando-se o </a:t>
            </a:r>
            <a:r>
              <a:rPr lang="pt-BR"/>
              <a:t>resultado </a:t>
            </a:r>
            <a:r>
              <a:rPr lang="pt-BR" smtClean="0"/>
              <a:t>de dois </a:t>
            </a:r>
            <a:r>
              <a:rPr lang="pt-BR" dirty="0" smtClean="0"/>
              <a:t>classificadores lineares</a:t>
            </a:r>
            <a:r>
              <a:rPr lang="pt-BR" dirty="0"/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" r="7307"/>
          <a:stretch/>
        </p:blipFill>
        <p:spPr>
          <a:xfrm>
            <a:off x="223951" y="4492484"/>
            <a:ext cx="3473405" cy="2355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307"/>
          <a:stretch/>
        </p:blipFill>
        <p:spPr>
          <a:xfrm>
            <a:off x="4357098" y="4488972"/>
            <a:ext cx="3488635" cy="2359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125"/>
          <a:stretch/>
        </p:blipFill>
        <p:spPr>
          <a:xfrm>
            <a:off x="8505475" y="4488972"/>
            <a:ext cx="3490249" cy="23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93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upo 83"/>
          <p:cNvGrpSpPr/>
          <p:nvPr/>
        </p:nvGrpSpPr>
        <p:grpSpPr>
          <a:xfrm>
            <a:off x="769950" y="1268496"/>
            <a:ext cx="10708721" cy="4496925"/>
            <a:chOff x="122250" y="417596"/>
            <a:chExt cx="10708721" cy="449692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7425191" y="3873797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7425191" y="1001417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425191" y="1346178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0305191" y="368151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25191" y="85022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52801" y="378997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9872801" y="127759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7347208" y="126379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9855191" y="377998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347208" y="637452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9753752" y="39676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45769" y="3942378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030877" y="1169132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062297" y="464826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3067135" y="46398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329440" y="454518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310877" y="453979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cxnSp>
          <p:nvCxnSpPr>
            <p:cNvPr id="26" name="Straight Arrow Connector 5"/>
            <p:cNvCxnSpPr/>
            <p:nvPr/>
          </p:nvCxnSpPr>
          <p:spPr>
            <a:xfrm>
              <a:off x="516564" y="3881417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516564" y="1009037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516564" y="1353798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96564" y="368913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516564" y="85784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964174" y="128521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438581" y="127141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946564" y="378760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38581" y="645072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AND</a:t>
              </a:r>
              <a:endParaRPr lang="pt-BR" dirty="0"/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845125" y="397522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337142" y="3949998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122250" y="1176752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431162" y="379522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6" name="Straight Arrow Connector 5"/>
            <p:cNvCxnSpPr/>
            <p:nvPr/>
          </p:nvCxnSpPr>
          <p:spPr>
            <a:xfrm>
              <a:off x="3982316" y="3873797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3982316" y="1001417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3982316" y="1346178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6862316" y="368151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3982316" y="85022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429926" y="127759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3904333" y="637452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OR</a:t>
              </a:r>
              <a:endParaRPr lang="pt-BR" dirty="0"/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310877" y="39676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802894" y="3942378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588002" y="1169132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3880879" y="376999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429926" y="379378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3904042" y="1277598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221677" y="1141026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tângulo 4"/>
                <p:cNvSpPr/>
                <p:nvPr/>
              </p:nvSpPr>
              <p:spPr>
                <a:xfrm>
                  <a:off x="981491" y="2247008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 smtClean="0"/>
                    <a:t> linear</a:t>
                  </a:r>
                  <a:endParaRPr lang="pt-BR" dirty="0"/>
                </a:p>
              </p:txBody>
            </p:sp>
          </mc:Choice>
          <mc:Fallback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1491" y="2247008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22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435100" y="1895070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774659" y="1790464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" name="Retângulo 76"/>
                <p:cNvSpPr/>
                <p:nvPr/>
              </p:nvSpPr>
              <p:spPr>
                <a:xfrm>
                  <a:off x="4852499" y="2159459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  <a:endParaRPr lang="pt-BR" dirty="0"/>
                </a:p>
              </p:txBody>
            </p:sp>
          </mc:Choice>
          <mc:Fallback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2499" y="2159459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492499" y="2198978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8452241" y="417596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2" name="Retângulo 81"/>
                <p:cNvSpPr/>
                <p:nvPr/>
              </p:nvSpPr>
              <p:spPr>
                <a:xfrm>
                  <a:off x="8286204" y="1431343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</a:t>
                  </a:r>
                  <a:r>
                    <a:rPr lang="pt-BR" dirty="0" smtClean="0"/>
                    <a:t>não-linear</a:t>
                  </a:r>
                  <a:endParaRPr lang="pt-BR" dirty="0"/>
                </a:p>
              </p:txBody>
            </p:sp>
          </mc:Choice>
          <mc:Fallback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6204" y="1431343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8686800" y="1765300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da 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fontScale="925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a maior parte do material genético (DNA) da célula.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Ele regula o metabolismo e armazena as informações genéticas da célula.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existem 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pelos terminais do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soma dos estímulos) exceder um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com várias entradas e uma ou mais saídas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9528427" cy="5285913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o 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fato podendo este ser verdadeiro   ou falso.</a:t>
            </a:r>
          </a:p>
          <a:p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1 e 0   = 0</a:t>
            </a:r>
          </a:p>
          <a:p>
            <a:r>
              <a:rPr lang="pt-BR" dirty="0"/>
              <a:t>O artigo de McCulloch e Pitts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neurônio.</a:t>
            </a:r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6480" y="2712013"/>
            <a:ext cx="2113052" cy="2229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976206" y="4941868"/>
            <a:ext cx="22157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13604</TotalTime>
  <Words>3099</Words>
  <Application>Microsoft Office PowerPoint</Application>
  <PresentationFormat>Widescreen</PresentationFormat>
  <Paragraphs>671</Paragraphs>
  <Slides>37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Exemplos com o modelo de McCulloch e Pitts</vt:lpstr>
      <vt:lpstr>Exemplos com o modelo de McCulloch e Pitts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1184</cp:revision>
  <dcterms:created xsi:type="dcterms:W3CDTF">2020-04-06T23:46:10Z</dcterms:created>
  <dcterms:modified xsi:type="dcterms:W3CDTF">2022-04-28T14:35:45Z</dcterms:modified>
</cp:coreProperties>
</file>