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37" r:id="rId17"/>
    <p:sldId id="324" r:id="rId18"/>
    <p:sldId id="306" r:id="rId19"/>
    <p:sldId id="339" r:id="rId20"/>
    <p:sldId id="341" r:id="rId2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2944" autoAdjust="0"/>
  </p:normalViewPr>
  <p:slideViewPr>
    <p:cSldViewPr snapToGrid="0">
      <p:cViewPr varScale="1">
        <p:scale>
          <a:sx n="62" d="100"/>
          <a:sy n="62" d="100"/>
        </p:scale>
        <p:origin x="1050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classificadores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  <a:blipFill rotWithShape="0">
                <a:blip r:embed="rId2"/>
                <a:stretch>
                  <a:fillRect l="-935" t="-2073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 Portanto,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  <a:blipFill rotWithShape="0">
                <a:blip r:embed="rId2"/>
                <a:stretch>
                  <a:fillRect l="-990" t="-209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128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one-hot </a:t>
                </a:r>
                <a:r>
                  <a:rPr lang="pt-BR" b="1" i="1" dirty="0" smtClean="0"/>
                  <a:t>encoding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/>
                  <a:t>O</a:t>
                </a:r>
                <a:r>
                  <a:rPr lang="pt-BR" b="1" i="1" dirty="0" smtClean="0"/>
                  <a:t>ne-hot encoding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</a:t>
                </a:r>
                <a:r>
                  <a:rPr lang="pt-BR" dirty="0"/>
                  <a:t>representação binária para </a:t>
                </a:r>
                <a:r>
                  <a:rPr lang="pt-BR" dirty="0" smtClean="0"/>
                  <a:t>cada uma das variáveis </a:t>
                </a:r>
                <a:r>
                  <a:rPr lang="pt-BR" dirty="0"/>
                  <a:t>categóricas.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/>
                  <a:t>possibilidade</a:t>
                </a:r>
                <a:r>
                  <a:rPr lang="pt-BR" dirty="0"/>
                  <a:t> </a:t>
                </a:r>
                <a:r>
                  <a:rPr lang="pt-BR" dirty="0" smtClean="0"/>
                  <a:t>como veremos mais tarde, a probabilidade) do 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  <a:blipFill rotWithShape="0">
                <a:blip r:embed="rId2"/>
                <a:stretch>
                  <a:fillRect l="-980" t="-2576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5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funções para aproximar um modelo gerador,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/>
                  <a:t>fonteiras 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Fonteiras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correspondem </a:t>
                </a:r>
                <a:r>
                  <a:rPr lang="pt-BR" dirty="0"/>
                  <a:t>a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/>
                  <a:t>fronteiras de 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discriminates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Figuras 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  <a:blipFill rotWithShape="0">
                <a:blip r:embed="rId3"/>
                <a:stretch>
                  <a:fillRect l="-600" t="-3271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4"/>
            <a:ext cx="10515600" cy="960232"/>
          </a:xfrm>
        </p:spPr>
        <p:txBody>
          <a:bodyPr/>
          <a:lstStyle/>
          <a:p>
            <a:r>
              <a:rPr lang="pt-BR" dirty="0" smtClean="0"/>
              <a:t>Funções discriminates 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19215"/>
                <a:ext cx="8647386" cy="54387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uma combinação linear dos pesos,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determinam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</a:t>
                </a:r>
                <a:r>
                  <a:rPr lang="pt-BR" b="1" i="1" dirty="0" smtClean="0"/>
                  <a:t>não-lineares em relação aos atributos</a:t>
                </a:r>
                <a:r>
                  <a:rPr lang="pt-BR" dirty="0" smtClean="0"/>
                  <a:t>, </a:t>
                </a:r>
                <a:r>
                  <a:rPr lang="pt-BR" dirty="0" smtClean="0"/>
                  <a:t>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19215"/>
                <a:ext cx="8647386" cy="5438785"/>
              </a:xfrm>
              <a:blipFill rotWithShape="0">
                <a:blip r:embed="rId3"/>
                <a:stretch>
                  <a:fillRect l="-846" t="-2354" r="-1480" b="-1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2535" r="7819" b="1054"/>
          <a:stretch/>
        </p:blipFill>
        <p:spPr>
          <a:xfrm>
            <a:off x="9485583" y="2650331"/>
            <a:ext cx="265879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</p:spPr>
            <p:txBody>
              <a:bodyPr/>
              <a:lstStyle/>
              <a:p>
                <a:r>
                  <a:rPr lang="pt-BR" dirty="0" smtClean="0"/>
                  <a:t>Dada a seguinte função discriminante: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Encontre os pesos e as regiões de decisão.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  <a:blipFill rotWithShape="0">
                <a:blip r:embed="rId3"/>
                <a:stretch>
                  <a:fillRect l="-1043" t="-7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398404" y="2900909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sosceles Triangle 6"/>
          <p:cNvSpPr/>
          <p:nvPr/>
        </p:nvSpPr>
        <p:spPr>
          <a:xfrm>
            <a:off x="6475659" y="275941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5305099" y="255424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5689347" y="265196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5535745" y="2230041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6417468" y="213423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5325581" y="3170236"/>
            <a:ext cx="193774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5970773" y="230769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Isosceles Triangle 14"/>
          <p:cNvSpPr/>
          <p:nvPr/>
        </p:nvSpPr>
        <p:spPr>
          <a:xfrm>
            <a:off x="6659487" y="387343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Isosceles Triangle 15"/>
          <p:cNvSpPr/>
          <p:nvPr/>
        </p:nvSpPr>
        <p:spPr>
          <a:xfrm>
            <a:off x="6268346" y="3547330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Isosceles Triangle 16"/>
          <p:cNvSpPr/>
          <p:nvPr/>
        </p:nvSpPr>
        <p:spPr>
          <a:xfrm>
            <a:off x="5738153" y="3894891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/>
          <p:cNvSpPr/>
          <p:nvPr/>
        </p:nvSpPr>
        <p:spPr>
          <a:xfrm>
            <a:off x="5865128" y="339083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Isosceles Triangle 18"/>
          <p:cNvSpPr/>
          <p:nvPr/>
        </p:nvSpPr>
        <p:spPr>
          <a:xfrm>
            <a:off x="6088948" y="3035955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Isosceles Triangle 19"/>
          <p:cNvSpPr/>
          <p:nvPr/>
        </p:nvSpPr>
        <p:spPr>
          <a:xfrm>
            <a:off x="6088892" y="3760762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Isosceles Triangle 20"/>
          <p:cNvSpPr/>
          <p:nvPr/>
        </p:nvSpPr>
        <p:spPr>
          <a:xfrm>
            <a:off x="6920054" y="2244819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 rot="5400000">
            <a:off x="5250191" y="3686716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2394" y="4227065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52394" y="1827380"/>
            <a:ext cx="0" cy="241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V="1">
            <a:off x="5251694" y="2065591"/>
            <a:ext cx="1627631" cy="1621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74370" y="4180493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</a:t>
            </a:r>
            <a:endParaRPr lang="pt-B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024915" y="3544589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4915" y="300922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4915" y="246968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5998" y="1946408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663911" y="419440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4000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54934" y="4193807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7932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5794458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57"/>
          <p:cNvSpPr/>
          <p:nvPr/>
        </p:nvSpPr>
        <p:spPr>
          <a:xfrm rot="5400000">
            <a:off x="6337913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 rot="5400000">
            <a:off x="6879325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 59"/>
          <p:cNvSpPr/>
          <p:nvPr/>
        </p:nvSpPr>
        <p:spPr>
          <a:xfrm rot="5400000">
            <a:off x="5253990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/>
          <p:cNvSpPr/>
          <p:nvPr/>
        </p:nvSpPr>
        <p:spPr>
          <a:xfrm rot="5400000">
            <a:off x="5795508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 rot="5400000">
            <a:off x="6337913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/>
          <p:cNvSpPr/>
          <p:nvPr/>
        </p:nvSpPr>
        <p:spPr>
          <a:xfrm rot="5400000">
            <a:off x="6879325" y="314578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/>
          <p:cNvSpPr/>
          <p:nvPr/>
        </p:nvSpPr>
        <p:spPr>
          <a:xfrm rot="5400000">
            <a:off x="5252850" y="2605657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 rot="5400000">
            <a:off x="5794739" y="260557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 rot="5400000">
            <a:off x="6337913" y="260521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 rot="5400000">
            <a:off x="6876584" y="260681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/>
          <p:cNvSpPr/>
          <p:nvPr/>
        </p:nvSpPr>
        <p:spPr>
          <a:xfrm rot="5400000">
            <a:off x="5255448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/>
          <p:cNvSpPr/>
          <p:nvPr/>
        </p:nvSpPr>
        <p:spPr>
          <a:xfrm rot="5400000">
            <a:off x="5797975" y="206704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 rot="5400000">
            <a:off x="6336382" y="206761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 rot="5400000">
            <a:off x="6877913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Isosceles Triangle 73"/>
          <p:cNvSpPr/>
          <p:nvPr/>
        </p:nvSpPr>
        <p:spPr>
          <a:xfrm>
            <a:off x="5518764" y="347600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Isosceles Triangle 74"/>
          <p:cNvSpPr/>
          <p:nvPr/>
        </p:nvSpPr>
        <p:spPr>
          <a:xfrm>
            <a:off x="6594489" y="318105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Isosceles Triangle 75"/>
          <p:cNvSpPr/>
          <p:nvPr/>
        </p:nvSpPr>
        <p:spPr>
          <a:xfrm>
            <a:off x="6993083" y="269211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Isosceles Triangle 76"/>
          <p:cNvSpPr/>
          <p:nvPr/>
        </p:nvSpPr>
        <p:spPr>
          <a:xfrm>
            <a:off x="5376898" y="385649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Isosceles Triangle 77"/>
          <p:cNvSpPr/>
          <p:nvPr/>
        </p:nvSpPr>
        <p:spPr>
          <a:xfrm>
            <a:off x="6680555" y="238041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  <a:blipFill rotWithShape="0">
                <a:blip r:embed="rId3"/>
                <a:stretch>
                  <a:fillRect l="-2202" t="-10274" b="-21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  <a:blipFill rotWithShape="0">
                <a:blip r:embed="rId4"/>
                <a:stretch>
                  <a:fillRect l="-944" t="-5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781484" y="1128647"/>
            <a:ext cx="4231175" cy="3073148"/>
            <a:chOff x="4781484" y="1389911"/>
            <a:chExt cx="4231175" cy="3073148"/>
          </a:xfrm>
        </p:grpSpPr>
        <p:sp>
          <p:nvSpPr>
            <p:cNvPr id="6" name="Oval 5"/>
            <p:cNvSpPr/>
            <p:nvPr/>
          </p:nvSpPr>
          <p:spPr>
            <a:xfrm>
              <a:off x="5398404" y="28192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67777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47259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57031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148396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417468" y="205258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25581" y="3088591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22604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79178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46568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1324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0919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295431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67911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16317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pt-BR" sz="2000" dirty="0" smtClean="0"/>
                    <a:t>: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10345" b="-257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050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145420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745735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1983946"/>
              <a:ext cx="1627631" cy="1621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09884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462944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292757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38804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86476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1275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1216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06413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524012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52392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52356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52516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198539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198597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3943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09941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1047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77485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29876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/>
            <p:cNvSpPr/>
            <p:nvPr/>
          </p:nvSpPr>
          <p:spPr>
            <a:xfrm>
              <a:off x="6906986" y="1714498"/>
              <a:ext cx="751114" cy="212271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12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</a:t>
              </a:r>
              <a:r>
                <a:rPr lang="pt-BR" sz="1400" dirty="0" smtClean="0"/>
                <a:t>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r>
              <a:rPr lang="pt-BR" dirty="0" smtClean="0"/>
              <a:t>O curso será o mais prático possível, com vários exercícios envolvendo o uso dos algoritmos discutidos.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f</a:t>
                  </a:r>
                  <a:r>
                    <a:rPr lang="pt-BR" b="0" dirty="0" smtClean="0"/>
                    <a:t>ronteira 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/>
            <a:r>
              <a:rPr lang="pt-BR" dirty="0" smtClean="0"/>
              <a:t>Dois (2) trabalhos valendo 85% da nota.</a:t>
            </a:r>
          </a:p>
          <a:p>
            <a:pPr lvl="1"/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/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/>
            <a:r>
              <a:rPr lang="pt-BR" dirty="0" smtClean="0"/>
              <a:t>Ao longo das aulas e para casa.</a:t>
            </a:r>
          </a:p>
          <a:p>
            <a:pPr lvl="1"/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019020" cy="51566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livros,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4049" cy="4785037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entrega</a:t>
            </a:r>
            <a:r>
              <a:rPr lang="en-US" dirty="0"/>
              <a:t> no </a:t>
            </a:r>
            <a:r>
              <a:rPr lang="en-US" dirty="0" smtClean="0"/>
              <a:t>MS Teams.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/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/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00" y="5306096"/>
            <a:ext cx="10515600" cy="12958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Classificação de emails entre SPAM e pessoal (HAM).</a:t>
            </a:r>
          </a:p>
          <a:p>
            <a:r>
              <a:rPr lang="pt-BR" dirty="0" smtClean="0"/>
              <a:t>Detecção de símbolos (classificação de símbolos).</a:t>
            </a:r>
          </a:p>
          <a:p>
            <a:r>
              <a:rPr lang="pt-BR" dirty="0" smtClean="0"/>
              <a:t>Classificação de modulações (QPSK, AM, FM, etc.)</a:t>
            </a:r>
            <a:endParaRPr lang="pt-BR" dirty="0"/>
          </a:p>
        </p:txBody>
      </p:sp>
      <p:pic>
        <p:nvPicPr>
          <p:cNvPr id="6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6899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7039378" y="1173598"/>
            <a:ext cx="4314422" cy="40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entrada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correspondente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modulção 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cachorro, gato, etc.)</a:t>
                </a:r>
              </a:p>
              <a:p>
                <a:r>
                  <a:rPr lang="pt-BR" dirty="0"/>
                  <a:t>Semelhante ao problema da regressão linear, existe um conjunto de treinamento com exemplos e rótulos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1029</Words>
  <Application>Microsoft Office PowerPoint</Application>
  <PresentationFormat>Widescreen</PresentationFormat>
  <Paragraphs>195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</vt:lpstr>
      <vt:lpstr>Motivação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discriminates lineares</vt:lpstr>
      <vt:lpstr>Exemplo: Encontrar a função discriminante, g(x)</vt:lpstr>
      <vt:lpstr>Exemplo: Encontrar a função discriminante, g(x)</vt:lpstr>
      <vt:lpstr>Tarefas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1533</cp:revision>
  <dcterms:created xsi:type="dcterms:W3CDTF">2020-01-20T13:50:05Z</dcterms:created>
  <dcterms:modified xsi:type="dcterms:W3CDTF">2021-07-28T13:44:55Z</dcterms:modified>
</cp:coreProperties>
</file>