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4" r:id="rId3"/>
    <p:sldId id="257" r:id="rId4"/>
    <p:sldId id="282" r:id="rId5"/>
    <p:sldId id="346" r:id="rId6"/>
    <p:sldId id="263" r:id="rId7"/>
    <p:sldId id="298" r:id="rId8"/>
    <p:sldId id="347" r:id="rId9"/>
    <p:sldId id="348" r:id="rId10"/>
    <p:sldId id="329" r:id="rId11"/>
    <p:sldId id="338" r:id="rId12"/>
    <p:sldId id="331" r:id="rId13"/>
    <p:sldId id="332" r:id="rId14"/>
    <p:sldId id="333" r:id="rId15"/>
    <p:sldId id="344" r:id="rId16"/>
    <p:sldId id="345" r:id="rId17"/>
    <p:sldId id="335" r:id="rId18"/>
    <p:sldId id="336" r:id="rId19"/>
    <p:sldId id="342" r:id="rId20"/>
    <p:sldId id="337" r:id="rId21"/>
    <p:sldId id="324" r:id="rId22"/>
    <p:sldId id="306" r:id="rId23"/>
    <p:sldId id="339" r:id="rId24"/>
    <p:sldId id="341" r:id="rId25"/>
    <p:sldId id="343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0679" autoAdjust="0"/>
  </p:normalViewPr>
  <p:slideViewPr>
    <p:cSldViewPr snapToGrid="0">
      <p:cViewPr varScale="1">
        <p:scale>
          <a:sx n="105" d="100"/>
          <a:sy n="105" d="100"/>
        </p:scale>
        <p:origin x="846" y="11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6/02/2023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Exemplo</a:t>
            </a:r>
            <a:r>
              <a:rPr lang="pt-BR" sz="1200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Binder: https://</a:t>
            </a:r>
            <a:r>
              <a:rPr lang="pt-BR" sz="1200" b="0" i="0" dirty="0" smtClean="0"/>
              <a:t>mybinder.org/v2/gh/zz4fap/t320_aprendizado_de_maquina/main?filepath=notebooks%2Fclassificação%2F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 smtClean="0"/>
              <a:t>https://colab.research.google.com/github/zz4fap/t320_aprendizado_de_maquina/blob/main/notebooks/</a:t>
            </a:r>
            <a:r>
              <a:rPr lang="pt-BR" sz="1200" b="0" i="0" dirty="0" smtClean="0"/>
              <a:t>classificação</a:t>
            </a:r>
            <a:r>
              <a:rPr lang="pt-BR" sz="1200" dirty="0" smtClean="0"/>
              <a:t>/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Motivacão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classificacão</a:t>
            </a:r>
            <a:r>
              <a:rPr lang="pt-BR" baseline="0" dirty="0" smtClean="0"/>
              <a:t> de e-mails, detecção de símbolos, classificação de modulações, etc.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 smtClean="0"/>
              <a:t>fronteira de decisão</a:t>
            </a:r>
            <a:r>
              <a:rPr lang="pt-BR" b="0" i="0" dirty="0" smtClean="0"/>
              <a:t>  é onde </a:t>
            </a:r>
            <a:r>
              <a:rPr lang="pt-BR" dirty="0" smtClean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seja, separar) as classes.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06/02/2023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1.png"/><Relationship Id="rId7" Type="http://schemas.openxmlformats.org/officeDocument/2006/relationships/image" Target="../media/image37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291.png"/><Relationship Id="rId4" Type="http://schemas.openxmlformats.org/officeDocument/2006/relationships/image" Target="../media/image29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misiti/awesome-machin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IyIIMu1w6POBhrVnw11yqXXy6BjC439j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aycol.teles@ges.inatel.br" TargetMode="External"/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515600" cy="1707243"/>
          </a:xfrm>
        </p:spPr>
        <p:txBody>
          <a:bodyPr>
            <a:normAutofit/>
          </a:bodyPr>
          <a:lstStyle/>
          <a:p>
            <a:r>
              <a:rPr lang="pt-BR" dirty="0" smtClean="0"/>
              <a:t>Reconhecimento de texto escrito </a:t>
            </a:r>
            <a:r>
              <a:rPr lang="nl-BE" dirty="0" smtClean="0"/>
              <a:t>à</a:t>
            </a:r>
            <a:r>
              <a:rPr lang="pt-BR" dirty="0" smtClean="0"/>
              <a:t> 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Motivação para tarefas de 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dirty="0" smtClean="0"/>
                  <a:t>Problema</a:t>
                </a:r>
                <a:r>
                  <a:rPr lang="pt-BR" dirty="0"/>
                  <a:t>: </a:t>
                </a:r>
                <a:r>
                  <a:rPr lang="pt-BR" dirty="0" smtClean="0"/>
                  <a:t>encontrar uma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que atribua </a:t>
                </a:r>
                <a:r>
                  <a:rPr lang="pt-BR" dirty="0"/>
                  <a:t>a cada </a:t>
                </a:r>
                <a:r>
                  <a:rPr lang="pt-BR" b="1" i="1" dirty="0"/>
                  <a:t>exemplo de </a:t>
                </a:r>
                <a:r>
                  <a:rPr lang="pt-BR" b="1" i="1" dirty="0" smtClean="0"/>
                  <a:t>entrada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</a:t>
                </a:r>
                <a:r>
                  <a:rPr lang="pt-BR" dirty="0" smtClean="0"/>
                  <a:t>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e a qual o exemplo pertence.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 exemplo, as </a:t>
                </a:r>
                <a:r>
                  <a:rPr lang="pt-BR" dirty="0"/>
                  <a:t>classes podem </a:t>
                </a:r>
                <a:r>
                  <a:rPr lang="pt-BR" dirty="0" smtClean="0"/>
                  <a:t>ser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</a:t>
                </a:r>
                <a:r>
                  <a:rPr lang="pt-BR" dirty="0" err="1" smtClean="0"/>
                  <a:t>ham</a:t>
                </a:r>
                <a:r>
                  <a:rPr lang="pt-BR" dirty="0"/>
                  <a:t> </a:t>
                </a:r>
                <a:r>
                  <a:rPr lang="pt-BR" dirty="0" smtClean="0"/>
                  <a:t>(legítimo).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</a:t>
                </a:r>
                <a:r>
                  <a:rPr lang="pt-BR" dirty="0" smtClean="0"/>
                  <a:t>modulação </a:t>
                </a:r>
                <a:r>
                  <a:rPr lang="pt-BR" dirty="0"/>
                  <a:t>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</a:t>
                </a:r>
                <a:r>
                  <a:rPr lang="pt-BR" dirty="0" smtClean="0"/>
                  <a:t>barcos, cães, gatos, </a:t>
                </a:r>
                <a:r>
                  <a:rPr lang="pt-BR" dirty="0"/>
                  <a:t>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</a:t>
                </a:r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pares de </a:t>
                </a:r>
                <a:r>
                  <a:rPr lang="pt-BR" b="1" i="1" dirty="0" smtClean="0"/>
                  <a:t>vetores de atributos </a:t>
                </a:r>
                <a:r>
                  <a:rPr lang="pt-BR" dirty="0" smtClean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</a:t>
                </a:r>
                <a:r>
                  <a:rPr lang="pt-BR" dirty="0" smtClean="0"/>
                  <a:t>de atributos, </a:t>
                </a:r>
                <a:r>
                  <a:rPr lang="pt-BR" dirty="0"/>
                  <a:t>o qual é </a:t>
                </a:r>
                <a:r>
                  <a:rPr lang="pt-BR" dirty="0" smtClean="0"/>
                  <a:t>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representa </a:t>
                </a:r>
                <a:r>
                  <a:rPr lang="pt-BR" dirty="0"/>
                  <a:t>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Portanto, como </a:t>
                </a:r>
                <a:r>
                  <a:rPr lang="pt-BR" dirty="0"/>
                  <a:t>vocês </a:t>
                </a:r>
                <a:r>
                  <a:rPr lang="pt-BR" dirty="0" smtClean="0"/>
                  <a:t>já devem </a:t>
                </a:r>
                <a:r>
                  <a:rPr lang="pt-BR" dirty="0"/>
                  <a:t>ter percebido,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são algoritmos de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  <a:blipFill rotWithShape="0">
                <a:blip r:embed="rId3"/>
                <a:stretch>
                  <a:fillRect l="-825" t="-3027" r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</a:t>
                </a:r>
                <a:r>
                  <a:rPr lang="pt-BR" dirty="0" smtClean="0"/>
                  <a:t>de um classificador para um </a:t>
                </a:r>
                <a:r>
                  <a:rPr lang="pt-BR" b="1" i="1" dirty="0" smtClean="0"/>
                  <a:t>vetor de atributos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deve ser um valor que identifique a </a:t>
                </a:r>
                <a:r>
                  <a:rPr lang="pt-BR" b="1" i="1" dirty="0" smtClean="0"/>
                  <a:t>classe</a:t>
                </a:r>
                <a:r>
                  <a:rPr lang="pt-BR" dirty="0" smtClean="0"/>
                  <a:t> </a:t>
                </a:r>
                <a:r>
                  <a:rPr lang="pt-BR" dirty="0"/>
                  <a:t>à qual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</a:t>
                </a:r>
                <a:r>
                  <a:rPr lang="pt-BR" b="1" i="1" dirty="0" smtClean="0"/>
                  <a:t>modelo de classificação</a:t>
                </a:r>
                <a:r>
                  <a:rPr lang="pt-BR" dirty="0" smtClean="0"/>
                  <a:t>, devemos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</a:t>
                </a:r>
                <a:r>
                  <a:rPr lang="pt-BR" b="1" i="1" dirty="0" smtClean="0"/>
                  <a:t>saída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se a </a:t>
                </a:r>
                <a:r>
                  <a:rPr lang="pt-BR" dirty="0"/>
                  <a:t>classificação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binária</a:t>
                </a:r>
                <a:r>
                  <a:rPr lang="pt-BR" dirty="0" smtClean="0"/>
                  <a:t> ou </a:t>
                </a:r>
                <a:r>
                  <a:rPr lang="pt-BR" b="1" i="1" dirty="0" smtClean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  <a:blipFill rotWithShape="0">
                <a:blip r:embed="rId3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63439" y="5613149"/>
            <a:ext cx="3889055" cy="805758"/>
            <a:chOff x="4415426" y="5866646"/>
            <a:chExt cx="3889055" cy="805758"/>
          </a:xfrm>
        </p:grpSpPr>
        <p:sp>
          <p:nvSpPr>
            <p:cNvPr id="4" name="Rectangle 3"/>
            <p:cNvSpPr/>
            <p:nvPr/>
          </p:nvSpPr>
          <p:spPr>
            <a:xfrm>
              <a:off x="5323439" y="5866646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Classificador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963439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71581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918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</a:t>
                </a:r>
                <a:r>
                  <a:rPr lang="pt-BR" dirty="0" smtClean="0"/>
                  <a:t>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chamada de </a:t>
                </a:r>
                <a:r>
                  <a:rPr lang="pt-BR" b="1" i="1" dirty="0" smtClean="0"/>
                  <a:t>classe negativa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a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Portanto, nesse caso, podemos utilizar </a:t>
                </a:r>
                <a:r>
                  <a:rPr lang="pt-BR" b="1" i="1" dirty="0"/>
                  <a:t>uma única </a:t>
                </a:r>
                <a:r>
                  <a:rPr lang="pt-BR" b="1" i="1" dirty="0" smtClean="0"/>
                  <a:t>saída escalar 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 smtClean="0"/>
                  <a:t>vetor de atributos de entrada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 rotWithShape="0">
                <a:blip r:embed="rId2"/>
                <a:stretch>
                  <a:fillRect l="-990" t="-1937" r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62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Geralmente, nesse caso, o classificador terá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Uma </a:t>
                </a:r>
                <a:r>
                  <a:rPr lang="pt-BR" dirty="0"/>
                  <a:t>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dirty="0" smtClean="0"/>
                  <a:t>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. </a:t>
                </a:r>
              </a:p>
              <a:p>
                <a:r>
                  <a:rPr lang="pt-BR" b="1" i="1" dirty="0" smtClean="0"/>
                  <a:t>Codificação one-hot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representação </a:t>
                </a:r>
                <a:r>
                  <a:rPr lang="pt-BR" b="1" i="1" dirty="0" smtClean="0"/>
                  <a:t>vetorial</a:t>
                </a:r>
                <a:r>
                  <a:rPr lang="pt-BR" dirty="0" smtClean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</a:t>
                </a:r>
                <a:r>
                  <a:rPr lang="pt-BR" dirty="0" smtClean="0"/>
                  <a:t>para as saídas.</a:t>
                </a:r>
              </a:p>
              <a:p>
                <a:pPr lvl="1"/>
                <a:r>
                  <a:rPr lang="pt-BR" dirty="0" smtClean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Nesse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dirty="0" smtClean="0"/>
                  <a:t>possui </a:t>
                </a:r>
                <a:r>
                  <a:rPr lang="pt-BR" b="1" i="1" dirty="0" smtClean="0"/>
                  <a:t>múltiplas </a:t>
                </a:r>
                <a:r>
                  <a:rPr lang="pt-BR" b="1" i="1" dirty="0"/>
                  <a:t>saídas</a:t>
                </a:r>
                <a:r>
                  <a:rPr lang="pt-BR" dirty="0"/>
                  <a:t>, cada </a:t>
                </a:r>
                <a:r>
                  <a:rPr lang="pt-BR" dirty="0" smtClean="0"/>
                  <a:t>uma representando </a:t>
                </a:r>
                <a:r>
                  <a:rPr lang="pt-BR" dirty="0"/>
                  <a:t>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seria a representação com 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?</a:t>
                </a:r>
              </a:p>
              <a:p>
                <a:pPr marL="457200" lvl="1" indent="0">
                  <a:buNone/>
                </a:pP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  <a:blipFill rotWithShape="0">
                <a:blip r:embed="rId2"/>
                <a:stretch>
                  <a:fillRect l="-871" t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8206634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Antes,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aproximar um </a:t>
                </a:r>
                <a:r>
                  <a:rPr lang="pt-BR" b="1" i="1" dirty="0"/>
                  <a:t>modelo gerador</a:t>
                </a:r>
                <a:r>
                  <a:rPr lang="pt-BR" dirty="0"/>
                  <a:t>, agora, as usaremos para separar classes.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bi-dimensional</a:t>
                </a:r>
                <a:r>
                  <a:rPr lang="pt-BR" dirty="0" smtClean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, criado pelos </a:t>
                </a:r>
                <a:r>
                  <a:rPr lang="pt-BR" b="1" i="1" dirty="0" smtClean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e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classe.</a:t>
                </a:r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 smtClean="0"/>
                  <a:t>(também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superfície </a:t>
                </a:r>
                <a:r>
                  <a:rPr lang="pt-BR" b="1" i="1" dirty="0"/>
                  <a:t>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 smtClean="0"/>
                  <a:t>que separe as classes de forma ótima.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8206634" cy="5032375"/>
              </a:xfrm>
              <a:blipFill rotWithShape="0">
                <a:blip r:embed="rId3"/>
                <a:stretch>
                  <a:fillRect l="-1189" t="-1816" r="-2080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8763754" y="2808639"/>
            <a:ext cx="3322622" cy="25595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6590" y="5585071"/>
            <a:ext cx="1874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Fronteira de decisão</a:t>
            </a:r>
            <a:endParaRPr lang="pt-BR" sz="1400" dirty="0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0757110" y="4943863"/>
            <a:ext cx="657723" cy="62469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8028432" y="3191256"/>
            <a:ext cx="822960" cy="347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144303"/>
          </a:xfrm>
        </p:spPr>
        <p:txBody>
          <a:bodyPr/>
          <a:lstStyle/>
          <a:p>
            <a:r>
              <a:rPr lang="pt-BR" dirty="0" smtClean="0"/>
              <a:t>Funções discriminantes lineares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que uma </a:t>
                </a:r>
                <a:r>
                  <a:rPr lang="pt-BR" b="1" i="1" dirty="0" smtClean="0"/>
                  <a:t>combinação linear dos pesos</a:t>
                </a:r>
                <a:r>
                  <a:rPr lang="pt-BR" dirty="0" smtClean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vista 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(</a:t>
                </a:r>
                <a:r>
                  <a:rPr lang="pt-BR" b="1" i="1" dirty="0" smtClean="0"/>
                  <a:t>bias</a:t>
                </a:r>
                <a:r>
                  <a:rPr lang="pt-BR" dirty="0" smtClean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o restante dos pesos determina 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ideia aqui é encontrar os pesos da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de tal forma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não-lineares em relação aos atributos</a:t>
                </a:r>
                <a:r>
                  <a:rPr lang="pt-BR" dirty="0" smtClean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(eq. de um círculo centrado na origem, onde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  <a:blipFill rotWithShape="0">
                <a:blip r:embed="rId3"/>
                <a:stretch>
                  <a:fillRect l="-846" t="-2336" r="-1339" b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9350220" y="1869331"/>
            <a:ext cx="2841780" cy="3263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11540" y="5485591"/>
            <a:ext cx="3385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dirty="0" smtClean="0"/>
              <a:t>Indeterminação: empate </a:t>
            </a:r>
            <a:r>
              <a:rPr lang="pt-BR" sz="1400" dirty="0"/>
              <a:t>entre </a:t>
            </a:r>
            <a:r>
              <a:rPr lang="pt-BR" sz="1400" dirty="0" smtClean="0"/>
              <a:t>as classes.</a:t>
            </a:r>
            <a:endParaRPr lang="pt-BR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78983" y="5625355"/>
            <a:ext cx="579422" cy="14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Analisem a figura.</a:t>
                </a:r>
              </a:p>
              <a:p>
                <a:r>
                  <a:rPr lang="pt-BR" dirty="0" smtClean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e queremos encontrar uma </a:t>
                </a:r>
                <a:r>
                  <a:rPr lang="pt-BR" b="1" i="1" dirty="0" smtClean="0"/>
                  <a:t>função discriminate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que as separe.</a:t>
                </a:r>
              </a:p>
              <a:p>
                <a:r>
                  <a:rPr lang="pt-BR" dirty="0" smtClean="0"/>
                  <a:t>Qual formato deve ter esta 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?</a:t>
                </a:r>
              </a:p>
              <a:p>
                <a:pPr lvl="1"/>
                <a:r>
                  <a:rPr lang="pt-BR" dirty="0" smtClean="0"/>
                  <a:t>O formato mais simples (navalha de Occam) é o de uma reta.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  <a:blipFill rotWithShape="0">
                <a:blip r:embed="rId3"/>
                <a:stretch>
                  <a:fillRect l="-944" t="-4393" r="-444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5050802" y="1345320"/>
            <a:ext cx="3579851" cy="3073148"/>
            <a:chOff x="4781484" y="1471556"/>
            <a:chExt cx="3579851" cy="3073148"/>
          </a:xfrm>
        </p:grpSpPr>
        <p:sp>
          <p:nvSpPr>
            <p:cNvPr id="80" name="Oval 79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85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Visualmente, traçamos uma reta em uma posição que separe as classes da melhor forma possível.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Agora que definimos uma função e sua posição no gráfico, precisamos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e as </a:t>
                </a:r>
                <a:r>
                  <a:rPr lang="pt-BR" b="1" i="1" dirty="0" smtClean="0"/>
                  <a:t>regiões de decisão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  <a:blipFill rotWithShape="0">
                <a:blip r:embed="rId3"/>
                <a:stretch>
                  <a:fillRect l="-932" t="-3837" b="-4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4687" y="1084333"/>
            <a:ext cx="3773884" cy="3073148"/>
            <a:chOff x="4781484" y="1471556"/>
            <a:chExt cx="3773884" cy="3073148"/>
          </a:xfrm>
        </p:grpSpPr>
        <p:sp>
          <p:nvSpPr>
            <p:cNvPr id="6" name="Oval 5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9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b="1" i="1" dirty="0" smtClean="0"/>
              <a:t>Curso introdutório</a:t>
            </a:r>
            <a:r>
              <a:rPr lang="pt-BR" dirty="0" smtClean="0"/>
              <a:t>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</a:t>
            </a:r>
            <a:r>
              <a:rPr lang="pt-BR" dirty="0" smtClean="0"/>
              <a:t>-Means</a:t>
            </a:r>
          </a:p>
          <a:p>
            <a:r>
              <a:rPr lang="pt-BR" dirty="0" smtClean="0"/>
              <a:t>O curso terá sempre uma parte </a:t>
            </a:r>
            <a:r>
              <a:rPr lang="pt-BR" b="1" i="1" dirty="0" smtClean="0"/>
              <a:t>expositiva</a:t>
            </a:r>
            <a:r>
              <a:rPr lang="pt-BR" dirty="0" smtClean="0"/>
              <a:t> e outra </a:t>
            </a:r>
            <a:r>
              <a:rPr lang="pt-BR" b="1" i="1" dirty="0" smtClean="0"/>
              <a:t>prática</a:t>
            </a:r>
            <a:r>
              <a:rPr lang="pt-BR" dirty="0" smtClean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 Quizzes e exercícios envolvendo o uso dos algoritmos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  <a:blipFill rotWithShape="0">
                <a:blip r:embed="rId4"/>
                <a:stretch>
                  <a:fillRect l="-944" t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 smtClean="0">
                <a:hlinkClick r:id="rId5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Se </a:t>
            </a:r>
            <a:r>
              <a:rPr lang="pt-BR" dirty="0"/>
              <a:t>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</a:t>
              </a:r>
              <a:r>
                <a:rPr lang="pt-BR" sz="1400" dirty="0" smtClean="0"/>
                <a:t>lassificação não-linear</a:t>
              </a:r>
            </a:p>
            <a:p>
              <a:pPr algn="ctr"/>
              <a:r>
                <a:rPr lang="pt-BR" sz="1400" dirty="0" smtClean="0"/>
                <a:t>(com relação aos atributos)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 smtClean="0"/>
                    <a:t>Superfície </a:t>
                  </a:r>
                  <a:r>
                    <a:rPr lang="pt-BR" b="0" dirty="0" smtClean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</a:t>
            </a:r>
            <a:r>
              <a:rPr lang="pt-BR" dirty="0" smtClean="0"/>
              <a:t>máquina para solução de problemas.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projetos que envolvam ML.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xmlns="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001000" cy="5343994"/>
          </a:xfrm>
        </p:spPr>
        <p:txBody>
          <a:bodyPr>
            <a:normAutofit/>
          </a:bodyPr>
          <a:lstStyle/>
          <a:p>
            <a:r>
              <a:rPr lang="pt-BR" dirty="0" smtClean="0"/>
              <a:t>2 trabalhos 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Envolvendo questões teóricas e/ou práticas.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2 conjuntos de exercícios (quizzes e laboratórios)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Podem ser resolvidos em grupo, mas entregas devem ser individuais.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</a:t>
            </a:r>
            <a:r>
              <a:rPr lang="pt-BR" dirty="0" smtClean="0"/>
              <a:t>através </a:t>
            </a:r>
            <a:r>
              <a:rPr lang="pt-BR" dirty="0"/>
              <a:t>de tarefas do MS Teams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Gerada automaticamente pelo Teams.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</a:t>
            </a:r>
            <a:r>
              <a:rPr lang="pt-BR" dirty="0"/>
              <a:t>favor, acompanhem </a:t>
            </a:r>
            <a:r>
              <a:rPr lang="pt-BR" dirty="0" smtClean="0"/>
              <a:t>a frequência no </a:t>
            </a:r>
            <a:r>
              <a:rPr lang="pt-BR" dirty="0"/>
              <a:t>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822" y="30168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507533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0"/>
            <a:ext cx="2263894" cy="150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50053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/>
                <a:gridCol w="1252623"/>
                <a:gridCol w="1028015"/>
                <a:gridCol w="1485744"/>
                <a:gridCol w="6315076"/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Data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 smtClean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 smtClean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 smtClean="0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>
                          <a:effectLst/>
                        </a:rPr>
                        <a:t>08:00 às 09:40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18/2/2023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 smtClean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25/2/2023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4/3/2023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11/3/2023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18/3/2023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25/3/2023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1/4/2023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effectLst/>
                        </a:rPr>
                        <a:t>I (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 I – Parte I)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8/4/2023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15/4/2023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22/4/2023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29/4/2023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6/5/2023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13/5/2023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20/5/2023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27/5/2023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effectLst/>
                        </a:rPr>
                        <a:t>II (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 II – Parte I)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3/6/2023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pt-BR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10/6/2023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17/6/2023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24/6/2023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</a:t>
            </a:r>
            <a:r>
              <a:rPr lang="pt-BR" dirty="0">
                <a:hlinkClick r:id="rId3"/>
              </a:rPr>
              <a:t>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livros: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5496" cy="5032376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entrega</a:t>
            </a:r>
            <a:r>
              <a:rPr lang="en-US" dirty="0" smtClean="0"/>
              <a:t>.</a:t>
            </a:r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Professor: quintas-feiras das 17:30 às 19:30 (provisório).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Monitor (</a:t>
            </a:r>
            <a:r>
              <a:rPr lang="pt-BR" dirty="0" err="1" smtClean="0"/>
              <a:t>Maycol</a:t>
            </a:r>
            <a:r>
              <a:rPr lang="pt-BR" dirty="0" smtClean="0"/>
              <a:t> teles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maycol.teles@ges.inatel.br</a:t>
            </a:r>
            <a:r>
              <a:rPr lang="pt-BR" smtClean="0"/>
              <a:t>): quartas-feiras das 18:30 às 19:30.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Atendimento remoto via MS Teams.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As saídas esperadas são conhecidas.</a:t>
                </a:r>
              </a:p>
              <a:p>
                <a:r>
                  <a:rPr lang="pt-BR" dirty="0" smtClean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</a:t>
                </a:r>
                <a:r>
                  <a:rPr lang="pt-BR" dirty="0" smtClean="0"/>
                  <a:t>mapeie </a:t>
                </a:r>
                <a:r>
                  <a:rPr lang="pt-BR" dirty="0"/>
                  <a:t>os atributos de entrada em </a:t>
                </a:r>
                <a:r>
                  <a:rPr lang="pt-BR" b="1" i="1" dirty="0" smtClean="0"/>
                  <a:t>valores </a:t>
                </a:r>
                <a:r>
                  <a:rPr lang="pt-BR" b="1" i="1" dirty="0"/>
                  <a:t>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671781" y="6229747"/>
                <a:ext cx="2538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i="1" dirty="0" err="1" smtClean="0"/>
                  <a:t>aproxima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</a:t>
                </a:r>
                <a:r>
                  <a:rPr lang="en-US" dirty="0" smtClean="0"/>
                  <a:t> dados.</a:t>
                </a:r>
                <a:endParaRPr lang="en-US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781" y="6229747"/>
                <a:ext cx="25380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19" t="-9836" r="-19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031891" y="6311900"/>
                <a:ext cx="2549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i="1" dirty="0" smtClean="0"/>
                  <a:t>separa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</a:t>
                </a:r>
                <a:r>
                  <a:rPr lang="en-US" dirty="0" smtClean="0"/>
                  <a:t> dados.</a:t>
                </a:r>
                <a:endParaRPr lang="en-US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891" y="6311900"/>
                <a:ext cx="254923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para 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009871"/>
          </a:xfrm>
        </p:spPr>
        <p:txBody>
          <a:bodyPr/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SPAM e HAM (legítimo).</a:t>
            </a:r>
          </a:p>
          <a:p>
            <a:r>
              <a:rPr lang="pt-BR" dirty="0"/>
              <a:t>Classificação de objetos.</a:t>
            </a:r>
          </a:p>
          <a:p>
            <a:r>
              <a:rPr lang="pt-BR" dirty="0"/>
              <a:t>Detecção ou classificação de símbolos.</a:t>
            </a:r>
          </a:p>
          <a:p>
            <a:r>
              <a:rPr lang="pt-BR" dirty="0"/>
              <a:t>Classificação de modulações (QPSK, AM, FM, etc</a:t>
            </a:r>
            <a:r>
              <a:rPr lang="pt-BR" dirty="0" smtClean="0"/>
              <a:t>.)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xmlns="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1488</Words>
  <Application>Microsoft Office PowerPoint</Application>
  <PresentationFormat>Widescreen</PresentationFormat>
  <Paragraphs>326</Paragraphs>
  <Slides>25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Motivação para 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Funções discriminantes lineares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1709</cp:revision>
  <dcterms:created xsi:type="dcterms:W3CDTF">2020-01-20T13:50:05Z</dcterms:created>
  <dcterms:modified xsi:type="dcterms:W3CDTF">2023-02-06T12:48:26Z</dcterms:modified>
</cp:coreProperties>
</file>