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0" r:id="rId2"/>
    <p:sldId id="292" r:id="rId3"/>
    <p:sldId id="290" r:id="rId4"/>
    <p:sldId id="325" r:id="rId5"/>
    <p:sldId id="277" r:id="rId6"/>
    <p:sldId id="308" r:id="rId7"/>
    <p:sldId id="327" r:id="rId8"/>
    <p:sldId id="338" r:id="rId9"/>
    <p:sldId id="309" r:id="rId10"/>
    <p:sldId id="328" r:id="rId11"/>
    <p:sldId id="320" r:id="rId12"/>
    <p:sldId id="329" r:id="rId13"/>
    <p:sldId id="273" r:id="rId14"/>
    <p:sldId id="330" r:id="rId15"/>
    <p:sldId id="294" r:id="rId16"/>
    <p:sldId id="331" r:id="rId17"/>
    <p:sldId id="332" r:id="rId18"/>
    <p:sldId id="284" r:id="rId19"/>
    <p:sldId id="333" r:id="rId20"/>
    <p:sldId id="313" r:id="rId21"/>
    <p:sldId id="303" r:id="rId22"/>
    <p:sldId id="285" r:id="rId23"/>
    <p:sldId id="295" r:id="rId24"/>
    <p:sldId id="334" r:id="rId25"/>
    <p:sldId id="314" r:id="rId26"/>
    <p:sldId id="335" r:id="rId27"/>
    <p:sldId id="336" r:id="rId28"/>
    <p:sldId id="304" r:id="rId29"/>
    <p:sldId id="337" r:id="rId30"/>
    <p:sldId id="321" r:id="rId31"/>
    <p:sldId id="323" r:id="rId32"/>
    <p:sldId id="317" r:id="rId33"/>
    <p:sldId id="324" r:id="rId34"/>
    <p:sldId id="301" r:id="rId35"/>
    <p:sldId id="269" r:id="rId36"/>
    <p:sldId id="265" r:id="rId37"/>
    <p:sldId id="271" r:id="rId38"/>
    <p:sldId id="312" r:id="rId39"/>
    <p:sldId id="281" r:id="rId40"/>
    <p:sldId id="280" r:id="rId41"/>
    <p:sldId id="274" r:id="rId42"/>
    <p:sldId id="287" r:id="rId43"/>
    <p:sldId id="278" r:id="rId44"/>
    <p:sldId id="291" r:id="rId45"/>
    <p:sldId id="298" r:id="rId46"/>
    <p:sldId id="316" r:id="rId47"/>
    <p:sldId id="305" r:id="rId48"/>
    <p:sldId id="306" r:id="rId49"/>
    <p:sldId id="307" r:id="rId50"/>
    <p:sldId id="311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3662" autoAdjust="0"/>
  </p:normalViewPr>
  <p:slideViewPr>
    <p:cSldViewPr snapToGrid="0">
      <p:cViewPr varScale="1">
        <p:scale>
          <a:sx n="62" d="100"/>
          <a:sy n="62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2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91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09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37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7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3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1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9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2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1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0.png"/><Relationship Id="rId9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5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570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61.png"/><Relationship Id="rId9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9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2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Os pontos de contato entre os </a:t>
            </a:r>
            <a:r>
              <a:rPr lang="pt-BR" dirty="0" smtClean="0"/>
              <a:t>dendritos </a:t>
            </a:r>
            <a:r>
              <a:rPr lang="pt-BR" dirty="0"/>
              <a:t>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 smtClean="0"/>
              <a:t>A comunicações entre neurônios se dá </a:t>
            </a:r>
            <a:r>
              <a:rPr lang="pt-BR" dirty="0"/>
              <a:t>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</a:t>
            </a:r>
            <a:r>
              <a:rPr lang="pt-BR" b="1" i="1" dirty="0">
                <a:solidFill>
                  <a:srgbClr val="00B050"/>
                </a:solidFill>
              </a:rPr>
              <a:t>químicas</a:t>
            </a:r>
            <a:r>
              <a:rPr lang="pt-BR" dirty="0"/>
              <a:t>, as mais comuns, ou </a:t>
            </a:r>
            <a:r>
              <a:rPr lang="pt-BR" b="1" i="1" dirty="0">
                <a:solidFill>
                  <a:srgbClr val="00B050"/>
                </a:solidFill>
              </a:rPr>
              <a:t>elétricas</a:t>
            </a:r>
            <a:r>
              <a:rPr lang="pt-BR" dirty="0"/>
              <a:t>, muito pouco comuns.</a:t>
            </a:r>
          </a:p>
          <a:p>
            <a:r>
              <a:rPr lang="pt-BR" dirty="0" smtClean="0"/>
              <a:t>A figura </a:t>
            </a:r>
            <a:r>
              <a:rPr lang="pt-BR" dirty="0"/>
              <a:t>ao lado </a:t>
            </a:r>
            <a:r>
              <a:rPr lang="pt-BR" dirty="0" smtClean="0"/>
              <a:t>mostra uma </a:t>
            </a:r>
            <a:r>
              <a:rPr lang="pt-BR" dirty="0"/>
              <a:t>sinapse química.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="" xmlns:a16="http://schemas.microsoft.com/office/drawing/2014/main" id="{9D5AAAE5-865B-B63A-445B-6BDB4F7C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apses: Partes, Funções e Tipos de sinapses - Psicoativo ⋆ Universo da  Psicologia">
            <a:extLst>
              <a:ext uri="{FF2B5EF4-FFF2-40B4-BE49-F238E27FC236}">
                <a16:creationId xmlns="" xmlns:a16="http://schemas.microsoft.com/office/drawing/2014/main" id="{E1BA6783-881D-8410-8939-14EE1C2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1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6167" y="1918933"/>
            <a:ext cx="4558115" cy="43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0" y="1714500"/>
            <a:ext cx="6411191" cy="5143499"/>
          </a:xfrm>
        </p:spPr>
        <p:txBody>
          <a:bodyPr>
            <a:normAutofit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através dos </a:t>
            </a:r>
            <a:r>
              <a:rPr lang="pt-BR" b="1" i="1" dirty="0">
                <a:solidFill>
                  <a:srgbClr val="00B050"/>
                </a:solidFill>
              </a:rPr>
              <a:t>dendritos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</a:t>
            </a:r>
            <a:r>
              <a:rPr lang="pt-BR" b="1" i="1" dirty="0">
                <a:solidFill>
                  <a:srgbClr val="00B050"/>
                </a:solidFill>
              </a:rPr>
              <a:t>corpo celular</a:t>
            </a:r>
            <a:r>
              <a:rPr lang="pt-BR" dirty="0"/>
              <a:t> (i.e., 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</a:t>
            </a:r>
            <a:r>
              <a:rPr lang="pt-BR" b="1" i="1" dirty="0">
                <a:solidFill>
                  <a:srgbClr val="00B050"/>
                </a:solidFill>
              </a:rPr>
              <a:t>terminais do axônio</a:t>
            </a:r>
            <a:r>
              <a:rPr lang="pt-BR" dirty="0"/>
              <a:t> a outros neurônios.</a:t>
            </a:r>
          </a:p>
        </p:txBody>
      </p: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918" y="1643486"/>
            <a:ext cx="6421582" cy="52145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Os 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>
                <a:solidFill>
                  <a:srgbClr val="00B050"/>
                </a:solidFill>
              </a:rPr>
              <a:t>neurônio</a:t>
            </a:r>
            <a:r>
              <a:rPr lang="pt-BR" dirty="0"/>
              <a:t> será considerado como um </a:t>
            </a:r>
            <a:r>
              <a:rPr lang="pt-BR" b="1" i="1" dirty="0">
                <a:solidFill>
                  <a:srgbClr val="00B050"/>
                </a:solidFill>
              </a:rPr>
              <a:t>sistema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B050"/>
                </a:solidFill>
              </a:rPr>
              <a:t>com várias entradas e uma ou mais saídas</a:t>
            </a:r>
            <a:r>
              <a:rPr lang="pt-BR" dirty="0"/>
              <a:t> onde a comunicação entre neurônios é feita através de </a:t>
            </a:r>
            <a:r>
              <a:rPr lang="pt-BR" b="1" i="1" dirty="0">
                <a:solidFill>
                  <a:srgbClr val="7030A0"/>
                </a:solidFill>
              </a:rPr>
              <a:t>sinais elétricos</a:t>
            </a:r>
            <a:r>
              <a:rPr lang="pt-BR" dirty="0"/>
              <a:t>.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="" xmlns:a16="http://schemas.microsoft.com/office/drawing/2014/main" id="{9F91D743-9F6A-D1CA-0A3C-90258E6AFA71}"/>
              </a:ext>
            </a:extLst>
          </p:cNvPr>
          <p:cNvGrpSpPr/>
          <p:nvPr/>
        </p:nvGrpSpPr>
        <p:grpSpPr>
          <a:xfrm>
            <a:off x="742499" y="1643486"/>
            <a:ext cx="4837419" cy="4435195"/>
            <a:chOff x="8813801" y="3399551"/>
            <a:chExt cx="3661965" cy="3299957"/>
          </a:xfrm>
        </p:grpSpPr>
        <p:pic>
          <p:nvPicPr>
            <p:cNvPr id="6" name="Picture 2" descr="Qual a função da bainha de mielina dos neurônios? - Anatomia 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801" y="3399551"/>
              <a:ext cx="3270174" cy="212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5"/>
            <a:stretch/>
          </p:blipFill>
          <p:spPr>
            <a:xfrm>
              <a:off x="8908503" y="5849066"/>
              <a:ext cx="3175472" cy="850442"/>
            </a:xfrm>
            <a:prstGeom prst="rect">
              <a:avLst/>
            </a:prstGeom>
          </p:spPr>
        </p:pic>
        <p:sp>
          <p:nvSpPr>
            <p:cNvPr id="7" name="Seta para a direita 6"/>
            <p:cNvSpPr/>
            <p:nvPr/>
          </p:nvSpPr>
          <p:spPr>
            <a:xfrm rot="5400000">
              <a:off x="10386616" y="5336179"/>
              <a:ext cx="381000" cy="571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35866" y="5394792"/>
              <a:ext cx="1739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Modelo Matemático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3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572087"/>
            <a:ext cx="7187084" cy="5285913"/>
          </a:xfrm>
        </p:spPr>
        <p:txBody>
          <a:bodyPr>
            <a:normAutofit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>
                <a:solidFill>
                  <a:srgbClr val="00B050"/>
                </a:solidFill>
              </a:rPr>
              <a:t>modelo computacional de 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8" y="2272855"/>
            <a:ext cx="3133942" cy="3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701" y="5610427"/>
            <a:ext cx="3214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2087"/>
            <a:ext cx="11149484" cy="5285913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>
                <a:solidFill>
                  <a:srgbClr val="00B050"/>
                </a:solidFill>
              </a:rPr>
              <a:t>afirmação sobre um fato</a:t>
            </a:r>
            <a:r>
              <a:rPr lang="pt-BR" dirty="0"/>
              <a:t>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>
                <a:solidFill>
                  <a:srgbClr val="7030A0"/>
                </a:solidFill>
              </a:rPr>
              <a:t>lógica proposicional pode ser processada por um neurônio</a:t>
            </a:r>
            <a:r>
              <a:rPr lang="pt-BR" dirty="0"/>
              <a:t>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</p:spTree>
    <p:extLst>
      <p:ext uri="{BB962C8B-B14F-4D97-AF65-F5344CB8AC3E}">
        <p14:creationId xmlns:p14="http://schemas.microsoft.com/office/powerpoint/2010/main" val="369823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</a:t>
                </a:r>
                <a:r>
                  <a:rPr lang="pt-BR" dirty="0" err="1"/>
                  <a:t>Pitts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chamado de modelo de </a:t>
                </a:r>
                <a:r>
                  <a:rPr lang="pt-BR" dirty="0" err="1"/>
                  <a:t>McCulloch</a:t>
                </a:r>
                <a:r>
                  <a:rPr lang="pt-BR" dirty="0"/>
                  <a:t> e </a:t>
                </a:r>
                <a:r>
                  <a:rPr lang="pt-BR" dirty="0" err="1"/>
                  <a:t>Pitts</a:t>
                </a:r>
                <a:r>
                  <a:rPr lang="pt-BR" dirty="0"/>
                  <a:t> (M-P).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da 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modelo estabelece algumas </a:t>
                </a:r>
                <a:r>
                  <a:rPr lang="pt-BR"/>
                  <a:t>premissas apresentadas </a:t>
                </a:r>
                <a:r>
                  <a:rPr lang="pt-BR" dirty="0"/>
                  <a:t>a seguir.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  <a:blipFill>
                <a:blip r:embed="rId3"/>
                <a:stretch>
                  <a:fillRect l="-1746" t="-1923" r="-2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blipFill>
                <a:blip r:embed="rId4"/>
                <a:stretch>
                  <a:fillRect l="-1258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5" y="2427811"/>
            <a:ext cx="4433322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premissas desse modelo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booleanos</a:t>
                </a:r>
                <a:r>
                  <a:rPr lang="pt-BR" dirty="0"/>
                  <a:t>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com magnitudes unitárias </a:t>
                </a:r>
                <a:r>
                  <a:rPr lang="pt-BR" dirty="0"/>
                  <a:t>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disparo variável</a:t>
                </a:r>
                <a:r>
                  <a:rPr lang="pt-BR" b="1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  <a:blipFill>
                <a:blip r:embed="rId3"/>
                <a:stretch>
                  <a:fillRect l="-1554" t="-1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=""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746300" y="2973499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5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9755" y="1514901"/>
            <a:ext cx="6722917" cy="5343099"/>
          </a:xfrm>
        </p:spPr>
        <p:txBody>
          <a:bodyPr>
            <a:normAutofit/>
          </a:bodyPr>
          <a:lstStyle/>
          <a:p>
            <a:r>
              <a:rPr lang="pt-BR" dirty="0"/>
              <a:t>Portanto, o modelo do </a:t>
            </a:r>
            <a:r>
              <a:rPr lang="pt-BR" b="1" i="1" dirty="0"/>
              <a:t>neurônio</a:t>
            </a:r>
            <a:r>
              <a:rPr lang="pt-BR" dirty="0"/>
              <a:t> de McCulloch e Pitts nada mais é do que um </a:t>
            </a:r>
            <a:r>
              <a:rPr lang="pt-BR" b="1" i="1" dirty="0">
                <a:solidFill>
                  <a:srgbClr val="00B050"/>
                </a:solidFill>
              </a:rPr>
              <a:t>classificador linear </a:t>
            </a:r>
            <a:r>
              <a:rPr lang="pt-BR" dirty="0"/>
              <a:t>com</a:t>
            </a:r>
            <a:r>
              <a:rPr lang="pt-BR" b="1" i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limiar de decisão rígido,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ponto de disparo variável,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pesos com magnitudes unitárias</a:t>
            </a:r>
            <a:r>
              <a:rPr lang="pt-BR" dirty="0"/>
              <a:t> 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atributos booleanos</a:t>
            </a:r>
            <a:r>
              <a:rPr lang="pt-BR" dirty="0"/>
              <a:t>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=""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580046" y="2807245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1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=""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=""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=""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=""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=""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=""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=""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=""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=""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="" xmlns:a16="http://schemas.microsoft.com/office/drawing/2014/main" id="{16A133EE-F8C6-AF10-EC78-12A1F25F8443}"/>
              </a:ext>
            </a:extLst>
          </p:cNvPr>
          <p:cNvSpPr/>
          <p:nvPr/>
        </p:nvSpPr>
        <p:spPr>
          <a:xfrm>
            <a:off x="4555181" y="6423658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="" xmlns:a16="http://schemas.microsoft.com/office/drawing/2014/main" id="{C5B21D73-3F1C-E531-190B-689079CF6F9E}"/>
              </a:ext>
            </a:extLst>
          </p:cNvPr>
          <p:cNvSpPr/>
          <p:nvPr/>
        </p:nvSpPr>
        <p:spPr>
          <a:xfrm>
            <a:off x="863819" y="6434533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E91E98C-0745-D718-F290-558E233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Todos esses exemplos 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8678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entenderemos como as ideias que discutimos até agora serão úteis na construção de </a:t>
            </a:r>
            <a:r>
              <a:rPr lang="pt-BR" b="1" i="1" dirty="0"/>
              <a:t>modelos matemáticos que </a:t>
            </a:r>
            <a:r>
              <a:rPr lang="pt-BR" b="1" i="1" dirty="0">
                <a:solidFill>
                  <a:srgbClr val="7030A0"/>
                </a:solidFill>
              </a:rPr>
              <a:t>aproximam</a:t>
            </a:r>
            <a:r>
              <a:rPr lang="pt-BR" b="1" i="1" dirty="0"/>
              <a:t>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=""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=""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=""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=""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=""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</a:t>
            </a:r>
            <a:r>
              <a:rPr lang="pt-BR" b="1" i="1" dirty="0">
                <a:solidFill>
                  <a:srgbClr val="00B050"/>
                </a:solidFill>
              </a:rPr>
              <a:t>mais geral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foi chamado de </a:t>
            </a:r>
            <a:r>
              <a:rPr lang="pt-BR" b="1" i="1" dirty="0">
                <a:solidFill>
                  <a:srgbClr val="00B050"/>
                </a:solidFill>
              </a:rPr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>
                <a:solidFill>
                  <a:srgbClr val="7030A0"/>
                </a:solidFill>
              </a:rPr>
              <a:t>aprendizado supervisionado</a:t>
            </a:r>
            <a:r>
              <a:rPr lang="pt-BR" dirty="0"/>
              <a:t> de </a:t>
            </a:r>
            <a:r>
              <a:rPr lang="pt-BR" b="1" i="1" dirty="0">
                <a:solidFill>
                  <a:srgbClr val="0070C0"/>
                </a:solidFill>
              </a:rPr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308" y="1555752"/>
            <a:ext cx="6146710" cy="5302247"/>
          </a:xfrm>
        </p:spPr>
        <p:txBody>
          <a:bodyPr>
            <a:normAutofit/>
          </a:bodyPr>
          <a:lstStyle/>
          <a:p>
            <a:r>
              <a:rPr lang="pt-BR" dirty="0"/>
              <a:t>Esse novo modelo supera algumas das limitações do modelo de M-P: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Introdução do conceito de </a:t>
            </a:r>
            <a:r>
              <a:rPr lang="pt-BR" b="1" i="1" dirty="0"/>
              <a:t>pesos sinápticos com valores reais </a:t>
            </a:r>
            <a:r>
              <a:rPr lang="pt-BR" dirty="0"/>
              <a:t>para as entradas (ou </a:t>
            </a:r>
            <a:r>
              <a:rPr lang="pt-BR" b="1" i="1" dirty="0"/>
              <a:t>sinapses</a:t>
            </a:r>
            <a:r>
              <a:rPr lang="pt-BR" dirty="0"/>
              <a:t>).</a:t>
            </a:r>
            <a:endParaRPr lang="pt-BR" b="1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Pesos dão uma medida de importância </a:t>
            </a:r>
            <a:r>
              <a:rPr lang="pt-BR" dirty="0" smtClean="0"/>
              <a:t>das </a:t>
            </a:r>
            <a:r>
              <a:rPr lang="pt-BR" dirty="0"/>
              <a:t>sinapses (i.e.,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um método para que o modelo </a:t>
            </a:r>
            <a:r>
              <a:rPr lang="pt-BR" b="1" i="1" dirty="0">
                <a:solidFill>
                  <a:srgbClr val="7030A0"/>
                </a:solidFill>
              </a:rPr>
              <a:t>aprenda os pesos e o ponto de ativação</a:t>
            </a:r>
            <a:r>
              <a:rPr lang="pt-BR" dirty="0"/>
              <a:t>, que passa a ser um peso também.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peso de 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blipFill>
                <a:blip r:embed="rId3"/>
                <a:stretch>
                  <a:fillRect l="-1258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D194B161-A8AE-1E47-BF8E-8BD43DF63DA4}"/>
              </a:ext>
            </a:extLst>
          </p:cNvPr>
          <p:cNvGrpSpPr/>
          <p:nvPr/>
        </p:nvGrpSpPr>
        <p:grpSpPr>
          <a:xfrm>
            <a:off x="4938704" y="5160783"/>
            <a:ext cx="3594194" cy="1550303"/>
            <a:chOff x="1301464" y="5105958"/>
            <a:chExt cx="3594194" cy="1550303"/>
          </a:xfrm>
        </p:grpSpPr>
        <p:grpSp>
          <p:nvGrpSpPr>
            <p:cNvPr id="7" name="Group 6"/>
            <p:cNvGrpSpPr/>
            <p:nvPr/>
          </p:nvGrpSpPr>
          <p:grpSpPr>
            <a:xfrm>
              <a:off x="1301464" y="5105958"/>
              <a:ext cx="3142324" cy="1550303"/>
              <a:chOff x="511819" y="4987108"/>
              <a:chExt cx="3142324" cy="15503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38293" y="5156782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1819" y="6236782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39821" y="5761728"/>
                <a:ext cx="20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/>
            <p:cNvSpPr/>
            <p:nvPr/>
          </p:nvSpPr>
          <p:spPr>
            <a:xfrm>
              <a:off x="2837466" y="5458300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3" y="2098450"/>
            <a:ext cx="5393604" cy="2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Além disso, as entradas não são mais limitadas a valores booleanos, como no caso do modelo de M-P,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suportando 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diferença que </a:t>
                </a:r>
                <a:r>
                  <a:rPr lang="pt-BR" b="1" i="1" dirty="0" smtClean="0">
                    <a:solidFill>
                      <a:srgbClr val="00B050"/>
                    </a:solidFill>
                  </a:rPr>
                  <a:t>a transição não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depende do 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a transição ou ativação sempre ocorre em 0.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  <a:blipFill rotWithShape="0">
                <a:blip r:embed="rId3"/>
                <a:stretch>
                  <a:fillRect l="-1651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ativação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  <a:blipFill>
                <a:blip r:embed="rId3"/>
                <a:stretch>
                  <a:fillRect l="-99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2" y="3960994"/>
            <a:ext cx="5816287" cy="24360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0468" y="4576353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ativação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abaixo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ativação com transição fixa em zero</a:t>
                </a:r>
                <a:r>
                  <a:rPr lang="pt-BR" dirty="0"/>
                  <a:t>, pois, agora, ajusta-se o limiar de ativação indiretamente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  <a:blipFill>
                <a:blip r:embed="rId3"/>
                <a:stretch>
                  <a:fillRect l="-93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/>
          <p:nvPr/>
        </p:nvGrpSpPr>
        <p:grpSpPr>
          <a:xfrm>
            <a:off x="1491004" y="481534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a saída do perceptron,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igual a 1,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blipFill>
                <a:blip r:embed="rId10"/>
                <a:stretch>
                  <a:fillRect l="-819" t="-15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8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ativação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atributo de bias com valor constante igual a 1.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  <a:blipFill>
                <a:blip r:embed="rId3"/>
                <a:stretch>
                  <a:fillRect l="-1149" t="-1937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94" y="4754693"/>
            <a:ext cx="4895085" cy="20502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79751" y="520337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tângulo 13"/>
          <p:cNvSpPr/>
          <p:nvPr/>
        </p:nvSpPr>
        <p:spPr>
          <a:xfrm>
            <a:off x="7958174" y="2858023"/>
            <a:ext cx="2163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combinação linear das entradas</a:t>
            </a:r>
          </a:p>
        </p:txBody>
      </p:sp>
    </p:spTree>
    <p:extLst>
      <p:ext uri="{BB962C8B-B14F-4D97-AF65-F5344CB8AC3E}">
        <p14:creationId xmlns:p14="http://schemas.microsoft.com/office/powerpoint/2010/main" val="6321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982" t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>
            <a:extLst>
              <a:ext uri="{FF2B5EF4-FFF2-40B4-BE49-F238E27FC236}">
                <a16:creationId xmlns="" xmlns:a16="http://schemas.microsoft.com/office/drawing/2014/main" id="{3015D60B-A9A8-B47C-EC59-E420297DA671}"/>
              </a:ext>
            </a:extLst>
          </p:cNvPr>
          <p:cNvGrpSpPr/>
          <p:nvPr/>
        </p:nvGrpSpPr>
        <p:grpSpPr>
          <a:xfrm>
            <a:off x="4000500" y="4686300"/>
            <a:ext cx="3666662" cy="1891145"/>
            <a:chOff x="511819" y="4987108"/>
            <a:chExt cx="3142324" cy="15503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48EDAE7C-9117-2BCE-4FF6-4072C41540E3}"/>
                </a:ext>
              </a:extLst>
            </p:cNvPr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="" xmlns:a16="http://schemas.microsoft.com/office/drawing/2014/main" id="{ADC52D8C-8156-8629-91FE-6190A3A784E7}"/>
                </a:ext>
              </a:extLst>
            </p:cNvPr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00D90C9-4FB6-86DD-19D0-4B61D8B74219}"/>
                </a:ext>
              </a:extLst>
            </p:cNvPr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="" xmlns:a16="http://schemas.microsoft.com/office/drawing/2014/main" id="{4FAB809A-F3C6-DBA6-A5FE-76B922FF44D8}"/>
                    </a:ext>
                  </a:extLst>
                </p:cNvPr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="" xmlns:a16="http://schemas.microsoft.com/office/drawing/2014/main" id="{EAD2F44B-D8A8-08C2-3DAD-9959FD8B5794}"/>
                    </a:ext>
                  </a:extLst>
                </p:cNvPr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="" xmlns:a16="http://schemas.microsoft.com/office/drawing/2014/main" id="{141CEFF1-6186-EC70-931C-CED50CE16180}"/>
                    </a:ext>
                  </a:extLst>
                </p:cNvPr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="" xmlns:a16="http://schemas.microsoft.com/office/drawing/2014/main" id="{64F72519-E71A-A2D8-C367-6FFDDAE6445D}"/>
                    </a:ext>
                  </a:extLst>
                </p:cNvPr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definição,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1146" t="-1939" r="-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49004" y="3718355"/>
            <a:ext cx="25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8052955" y="3949188"/>
            <a:ext cx="996049" cy="18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170" y="1825624"/>
            <a:ext cx="6664329" cy="5032376"/>
          </a:xfrm>
        </p:spPr>
        <p:txBody>
          <a:bodyPr>
            <a:normAutofit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</a:t>
            </a:r>
            <a:r>
              <a:rPr lang="pt-BR" b="1" i="1" dirty="0">
                <a:solidFill>
                  <a:srgbClr val="7030A0"/>
                </a:solidFill>
              </a:rPr>
              <a:t>inspirados</a:t>
            </a:r>
            <a:r>
              <a:rPr lang="pt-BR" dirty="0"/>
              <a:t>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6B025606-6130-364B-352B-AFD97404E716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  <a:blipFill>
                <a:blip r:embed="rId3"/>
                <a:stretch>
                  <a:fillRect l="-1553" t="-2061" r="-2675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chemeClr val="accent2"/>
                </a:solidFill>
              </a:rPr>
              <a:t>no mínimo</a:t>
            </a:r>
            <a:r>
              <a:rPr lang="pt-BR" b="1" i="1" dirty="0">
                <a:solidFill>
                  <a:srgbClr val="7030A0"/>
                </a:solidFill>
              </a:rPr>
              <a:t> duas retas paralelas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</a:t>
            </a:r>
            <a:r>
              <a:rPr lang="pt-BR" b="1" i="1" dirty="0">
                <a:solidFill>
                  <a:schemeClr val="accent2"/>
                </a:solidFill>
              </a:rPr>
              <a:t>combinando-se</a:t>
            </a:r>
            <a:r>
              <a:rPr lang="pt-BR" b="1" i="1" dirty="0">
                <a:solidFill>
                  <a:srgbClr val="00B0F0"/>
                </a:solidFill>
              </a:rPr>
              <a:t>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64" y="1825624"/>
            <a:ext cx="6917326" cy="5032376"/>
          </a:xfrm>
        </p:spPr>
        <p:txBody>
          <a:bodyPr>
            <a:normAutofit/>
          </a:bodyPr>
          <a:lstStyle/>
          <a:p>
            <a:r>
              <a:rPr lang="pt-BR" dirty="0" err="1"/>
              <a:t>RNAs</a:t>
            </a:r>
            <a:r>
              <a:rPr lang="pt-BR" dirty="0"/>
              <a:t>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</a:t>
            </a:r>
            <a:r>
              <a:rPr lang="pt-BR" b="1" i="1" dirty="0">
                <a:solidFill>
                  <a:srgbClr val="00B050"/>
                </a:solidFill>
              </a:rPr>
              <a:t>foca nos elementos básicos de construção de uma rede neural</a:t>
            </a:r>
            <a:r>
              <a:rPr lang="pt-BR" dirty="0"/>
              <a:t>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="" xmlns:a16="http://schemas.microsoft.com/office/drawing/2014/main" id="{4B527D05-263C-D5DC-E562-E1635134CC07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10" name="Picture 3">
              <a:extLst>
                <a:ext uri="{FF2B5EF4-FFF2-40B4-BE49-F238E27FC236}">
                  <a16:creationId xmlns="" xmlns:a16="http://schemas.microsoft.com/office/drawing/2014/main" id="{A7F8A936-0DA5-6FB5-6B17-7FC9B781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12" name="TextBox 4">
              <a:extLst>
                <a:ext uri="{FF2B5EF4-FFF2-40B4-BE49-F238E27FC236}">
                  <a16:creationId xmlns="" xmlns:a16="http://schemas.microsoft.com/office/drawing/2014/main" id="{E131A444-C88C-20F4-9B81-233C104DE05B}"/>
                </a:ext>
              </a:extLst>
            </p:cNvPr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13" name="Straight Arrow Connector 6">
              <a:extLst>
                <a:ext uri="{FF2B5EF4-FFF2-40B4-BE49-F238E27FC236}">
                  <a16:creationId xmlns="" xmlns:a16="http://schemas.microsoft.com/office/drawing/2014/main" id="{A03DC86B-0AED-C59D-6FFC-2725AF09C97B}"/>
                </a:ext>
              </a:extLst>
            </p:cNvPr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7">
              <a:extLst>
                <a:ext uri="{FF2B5EF4-FFF2-40B4-BE49-F238E27FC236}">
                  <a16:creationId xmlns="" xmlns:a16="http://schemas.microsoft.com/office/drawing/2014/main" id="{EC491009-B520-DD16-7AB9-B3E0DDA30A31}"/>
                </a:ext>
              </a:extLst>
            </p:cNvPr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="" xmlns:a16="http://schemas.microsoft.com/office/drawing/2014/main" id="{DD50BC27-1F58-7461-9E68-E50687528D0C}"/>
                </a:ext>
              </a:extLst>
            </p:cNvPr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16" name="Oval 27">
              <a:extLst>
                <a:ext uri="{FF2B5EF4-FFF2-40B4-BE49-F238E27FC236}">
                  <a16:creationId xmlns="" xmlns:a16="http://schemas.microsoft.com/office/drawing/2014/main" id="{9C292488-3215-3672-7DDF-8B7EE3B0274C}"/>
                </a:ext>
              </a:extLst>
            </p:cNvPr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28">
              <a:extLst>
                <a:ext uri="{FF2B5EF4-FFF2-40B4-BE49-F238E27FC236}">
                  <a16:creationId xmlns="" xmlns:a16="http://schemas.microsoft.com/office/drawing/2014/main" id="{8C7D954D-E686-9B71-3325-C59BE7E2F1FA}"/>
                </a:ext>
              </a:extLst>
            </p:cNvPr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29">
              <a:extLst>
                <a:ext uri="{FF2B5EF4-FFF2-40B4-BE49-F238E27FC236}">
                  <a16:creationId xmlns="" xmlns:a16="http://schemas.microsoft.com/office/drawing/2014/main" id="{F785B0CD-5C99-A76C-1D50-FFA783C6F597}"/>
                </a:ext>
              </a:extLst>
            </p:cNvPr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</a:t>
            </a:r>
            <a:r>
              <a:rPr lang="pt-BR" dirty="0" smtClean="0"/>
              <a:t>altamente </a:t>
            </a:r>
            <a:r>
              <a:rPr lang="pt-BR" dirty="0"/>
              <a:t>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(e.g.,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(e.g.,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(e.g.,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Dirigir um </a:t>
            </a:r>
            <a:r>
              <a:rPr lang="pt-BR" dirty="0"/>
              <a:t>veículo com pouca ou nenhuma intervenção humana,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Responder perguntas (e.g., </a:t>
            </a:r>
            <a:r>
              <a:rPr lang="pt-BR" dirty="0" err="1" smtClean="0"/>
              <a:t>ChatGPT</a:t>
            </a:r>
            <a:r>
              <a:rPr lang="pt-BR" dirty="0" smtClean="0"/>
              <a:t>, </a:t>
            </a:r>
            <a:r>
              <a:rPr lang="pt-BR" dirty="0" err="1" smtClean="0"/>
              <a:t>DeepSeek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397453" y="2244438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85901"/>
            <a:ext cx="5863936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 smtClean="0"/>
              <a:t>eucariontes</a:t>
            </a:r>
            <a:r>
              <a:rPr lang="pt-BR" dirty="0"/>
              <a:t> </a:t>
            </a:r>
            <a:r>
              <a:rPr lang="pt-BR" dirty="0" smtClean="0"/>
              <a:t>que </a:t>
            </a:r>
            <a:r>
              <a:rPr lang="pt-BR" dirty="0"/>
              <a:t>possuem </a:t>
            </a:r>
            <a:r>
              <a:rPr lang="pt-BR" b="1" i="1" dirty="0"/>
              <a:t>mecanismos eletroquímicos</a:t>
            </a:r>
            <a:r>
              <a:rPr lang="pt-BR" dirty="0"/>
              <a:t> </a:t>
            </a:r>
            <a:r>
              <a:rPr lang="pt-BR" dirty="0" smtClean="0"/>
              <a:t>para transferência de informações entre eles. </a:t>
            </a:r>
            <a:endParaRPr lang="pt-BR" dirty="0"/>
          </a:p>
          <a:p>
            <a:r>
              <a:rPr lang="pt-BR" dirty="0" smtClean="0"/>
              <a:t>Eles </a:t>
            </a:r>
            <a:r>
              <a:rPr lang="pt-BR" dirty="0"/>
              <a:t>apresentam três partes </a:t>
            </a:r>
            <a:r>
              <a:rPr lang="pt-BR" dirty="0" smtClean="0"/>
              <a:t>principais:</a:t>
            </a:r>
            <a:r>
              <a:rPr lang="pt-BR" b="1" dirty="0"/>
              <a:t> </a:t>
            </a:r>
            <a:endParaRPr lang="pt-B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</a:t>
            </a:r>
            <a:r>
              <a:rPr lang="pt-BR" b="1" i="1" dirty="0"/>
              <a:t>dendritos</a:t>
            </a:r>
            <a:r>
              <a:rPr lang="pt-BR" dirty="0"/>
              <a:t>,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e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="" xmlns:a16="http://schemas.microsoft.com/office/drawing/2014/main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="" xmlns:a16="http://schemas.microsoft.com/office/drawing/2014/main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15103</TotalTime>
  <Words>4149</Words>
  <Application>Microsoft Office PowerPoint</Application>
  <PresentationFormat>Widescreen</PresentationFormat>
  <Paragraphs>775</Paragraphs>
  <Slides>50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O modelo de McCulloch e Pitts </vt:lpstr>
      <vt:lpstr>O modelo de McCulloch e Pitts </vt:lpstr>
      <vt:lpstr>O modelo de McCulloch e Pitts </vt:lpstr>
      <vt:lpstr>Exemplos de portas lógicas com o modelo M-P</vt:lpstr>
      <vt:lpstr>Apresentação do PowerPoint</vt:lpstr>
      <vt:lpstr>Exemplos de portas lógicas com o modelo M-P</vt:lpstr>
      <vt:lpstr>Tarefa</vt:lpstr>
      <vt:lpstr>Perceptron</vt:lpstr>
      <vt:lpstr>Perceptron</vt:lpstr>
      <vt:lpstr>Perceptron</vt:lpstr>
      <vt:lpstr>A ativação do Perceptron</vt:lpstr>
      <vt:lpstr>A ativação do Perceptron</vt:lpstr>
      <vt:lpstr>A ativação do Perceptron</vt:lpstr>
      <vt:lpstr>Regra de aprendizado do 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1345</cp:revision>
  <dcterms:created xsi:type="dcterms:W3CDTF">2020-04-06T23:46:10Z</dcterms:created>
  <dcterms:modified xsi:type="dcterms:W3CDTF">2025-04-12T12:11:06Z</dcterms:modified>
</cp:coreProperties>
</file>