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50" r:id="rId4"/>
    <p:sldId id="351" r:id="rId5"/>
    <p:sldId id="352" r:id="rId6"/>
    <p:sldId id="353" r:id="rId7"/>
    <p:sldId id="373" r:id="rId8"/>
    <p:sldId id="366" r:id="rId9"/>
    <p:sldId id="356" r:id="rId10"/>
    <p:sldId id="357" r:id="rId11"/>
    <p:sldId id="367" r:id="rId12"/>
    <p:sldId id="370" r:id="rId13"/>
    <p:sldId id="372" r:id="rId14"/>
    <p:sldId id="368" r:id="rId15"/>
    <p:sldId id="324" r:id="rId16"/>
    <p:sldId id="306" r:id="rId17"/>
    <p:sldId id="362" r:id="rId18"/>
    <p:sldId id="369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69850" autoAdjust="0"/>
  </p:normalViewPr>
  <p:slideViewPr>
    <p:cSldViewPr snapToGrid="0">
      <p:cViewPr varScale="1">
        <p:scale>
          <a:sx n="81" d="100"/>
          <a:sy n="81" d="100"/>
        </p:scale>
        <p:origin x="2118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</a:t>
            </a:r>
            <a:r>
              <a:rPr lang="pt-BR" sz="1200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logistic regression, there is no longer a closed-form solution, due to the nonlinearity of the logistic sigmoid function. </a:t>
            </a: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</a:t>
            </a:r>
            <a:r>
              <a:rPr lang="pt-BR" sz="1200" baseline="0" dirty="0" smtClean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10" Type="http://schemas.openxmlformats.org/officeDocument/2006/relationships/image" Target="../media/image29.png"/><Relationship Id="rId4" Type="http://schemas.openxmlformats.org/officeDocument/2006/relationships/image" Target="../media/image4.emf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Nós podemos reduzir a definição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a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a função de </a:t>
                </a:r>
                <a:r>
                  <a:rPr lang="pt-BR" b="1" i="1" dirty="0"/>
                  <a:t>erro quadrático médio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</a:t>
                </a:r>
                <a:r>
                  <a:rPr lang="pt-BR" dirty="0" smtClean="0"/>
                  <a:t>. Vejamos alguns exemplos na sequência.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é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blipFill rotWithShape="0">
                <a:blip r:embed="rId5"/>
                <a:stretch>
                  <a:fillRect l="-8625" t="-873" r="-1348" b="-39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68945" y="3672114"/>
            <a:ext cx="2755626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575" r="-4018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5" y="4281714"/>
            <a:ext cx="856342" cy="12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Gradiente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 smtClean="0"/>
                  <a:t>Agora, de </a:t>
                </a:r>
                <a:r>
                  <a:rPr lang="pt-BR" dirty="0"/>
                  <a:t>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</a:t>
                </a:r>
                <a:r>
                  <a:rPr lang="pt-BR" dirty="0"/>
                  <a:t>(nas versões em batelada, estocástico ou </a:t>
                </a:r>
                <a:r>
                  <a:rPr lang="pt-BR" dirty="0" smtClean="0"/>
                  <a:t>mini-batch) para </a:t>
                </a:r>
                <a:r>
                  <a:rPr lang="pt-BR" dirty="0"/>
                  <a:t>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melhor ordem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regularização </a:t>
                </a:r>
                <a:r>
                  <a:rPr lang="pt-BR" dirty="0"/>
                  <a:t>(e.g., LASSO, Ridge, Elastic-Net, Early-stop) também</a:t>
                </a:r>
                <a:r>
                  <a:rPr lang="pt-BR" b="1" i="1" dirty="0"/>
                  <a:t> </a:t>
                </a:r>
                <a:r>
                  <a:rPr lang="pt-BR" dirty="0"/>
                  <a:t>podem ser empregadas em seu treinamento, assim como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Aprendemos outra função de limiar, chamada de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com a qual é possível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encontrar uma solução eficiente para o problema da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termos o </a:t>
                </a:r>
                <a:r>
                  <a:rPr lang="pt-BR" b="1" i="1" dirty="0"/>
                  <a:t>grau de confiança </a:t>
                </a:r>
                <a:r>
                  <a:rPr lang="pt-BR" dirty="0"/>
                  <a:t>de uma classificação, ou seja,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de entrada pertencer a uma das duas classes (Positiva ou Negativa).</a:t>
                </a:r>
              </a:p>
              <a:p>
                <a:r>
                  <a:rPr lang="pt-BR" dirty="0"/>
                  <a:t>Vimos também que 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ser a equação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incluindo a equação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 </a:t>
                </a:r>
                <a:r>
                  <a:rPr lang="pt-BR" dirty="0"/>
                  <a:t>adotada.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  <a:blipFill rotWithShape="0">
                <a:blip r:embed="rId2"/>
                <a:stretch>
                  <a:fillRect l="-958" t="-3081" r="-1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</a:t>
                </a:r>
                <a:r>
                  <a:rPr lang="pt-BR" sz="1400" dirty="0" smtClean="0"/>
                  <a:t>longe da fronteira, </a:t>
                </a:r>
                <a:r>
                  <a:rPr lang="pt-BR" sz="1400" dirty="0"/>
                  <a:t>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, mas para isso, precisamos quantizar sua saída. </a:t>
                </a:r>
              </a:p>
              <a:p>
                <a:r>
                  <a:rPr lang="pt-BR" dirty="0"/>
                  <a:t>Ele é ótimo para situações em que precisamos classificar entre duas classes, 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Normalmente,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em dois valores,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708" t="-2118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/>
                  <a:t>(linear ou não linear)</a:t>
                </a:r>
                <a:r>
                  <a:rPr lang="pt-BR" b="1" i="1" dirty="0"/>
                  <a:t>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em cima da </a:t>
                </a:r>
                <a:r>
                  <a:rPr lang="pt-BR" b="1" i="1" dirty="0"/>
                  <a:t>fronteira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de 50% para as duas classes, indicando que o classificador está indeciso.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  <a:blipFill rotWithShape="0">
                <a:blip r:embed="rId2"/>
                <a:stretch>
                  <a:fillRect l="-881" t="-2844" r="-771" b="-2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9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ser próximo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ser próximo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9776</TotalTime>
  <Words>1599</Words>
  <Application>Microsoft Office PowerPoint</Application>
  <PresentationFormat>Widescreen</PresentationFormat>
  <Paragraphs>213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PowerPoint Presentation</vt:lpstr>
      <vt:lpstr>PowerPoint Presentation</vt:lpstr>
      <vt:lpstr>Recapitulando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1657</cp:revision>
  <dcterms:created xsi:type="dcterms:W3CDTF">2020-01-20T13:50:05Z</dcterms:created>
  <dcterms:modified xsi:type="dcterms:W3CDTF">2022-03-05T15:08:35Z</dcterms:modified>
</cp:coreProperties>
</file>