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0" r:id="rId2"/>
    <p:sldId id="292" r:id="rId3"/>
    <p:sldId id="336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47" r:id="rId15"/>
    <p:sldId id="380" r:id="rId16"/>
    <p:sldId id="381" r:id="rId17"/>
    <p:sldId id="382" r:id="rId18"/>
    <p:sldId id="301" r:id="rId19"/>
    <p:sldId id="269" r:id="rId20"/>
    <p:sldId id="303" r:id="rId21"/>
    <p:sldId id="271" r:id="rId22"/>
    <p:sldId id="36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5501" autoAdjust="0"/>
  </p:normalViewPr>
  <p:slideViewPr>
    <p:cSldViewPr snapToGrid="0">
      <p:cViewPr varScale="1">
        <p:scale>
          <a:sx n="99" d="100"/>
          <a:sy n="99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6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Embora o</a:t>
            </a:r>
            <a:r>
              <a:rPr lang="pt-BR" baseline="0" dirty="0" smtClean="0"/>
              <a:t> gradiente descendente </a:t>
            </a:r>
            <a:r>
              <a:rPr lang="pt-BR" dirty="0" smtClean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2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40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33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</a:t>
            </a:r>
            <a:r>
              <a:rPr lang="pt-BR" dirty="0" smtClean="0"/>
              <a:t>diferentes</a:t>
            </a:r>
            <a:r>
              <a:rPr lang="pt-BR" dirty="0"/>
              <a:t>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 https://www.deeplearning.ai/ai-notes/initialization/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</a:t>
            </a:r>
            <a:r>
              <a:rPr lang="pt-BR" baseline="0" dirty="0" smtClean="0"/>
              <a:t> https://www.quora.com/Why-dont-we-initialize-the-weights-of-a-neural-network-to-zero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0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empírico</a:t>
            </a:r>
            <a:r>
              <a:rPr lang="pt-BR" dirty="0" smtClean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mais informações</a:t>
            </a:r>
            <a:r>
              <a:rPr lang="pt-BR" baseline="0" dirty="0" smtClean="0"/>
              <a:t> sobre a inicialização dos pesos </a:t>
            </a:r>
            <a:r>
              <a:rPr lang="pt-BR" b="0" baseline="0" dirty="0" smtClean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https://machinelearningmastery.com/weight-initialization-for-deep-learning-neural-networks/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2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Projeto #2:</a:t>
            </a:r>
            <a:r>
              <a:rPr lang="pt-BR" sz="1200" dirty="0" smtClean="0"/>
              <a:t> https://mybinder.org/v2/gh/zz4fap/t320_aprendizado_de_maquina/main?filepath=projeto%2Fprojeto_2_T320_2S2021.ipynb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projeto/projeto_2_T320_2S2021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</a:t>
            </a:r>
            <a:r>
              <a:rPr lang="pt-BR" b="1" i="1"/>
              <a:t>Parte </a:t>
            </a:r>
            <a:r>
              <a:rPr lang="pt-BR" b="1" i="1" smtClean="0"/>
              <a:t>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116194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dirty="0" smtClean="0"/>
                  <a:t>escolha </a:t>
                </a:r>
                <a:r>
                  <a:rPr lang="pt-BR" dirty="0"/>
                  <a:t>do</a:t>
                </a:r>
                <a:r>
                  <a:rPr lang="pt-BR" b="1" i="1" dirty="0"/>
                  <a:t> passo de aprendizagem</a:t>
                </a:r>
                <a:r>
                  <a:rPr lang="pt-BR" dirty="0"/>
                  <a:t> é </a:t>
                </a:r>
                <a:r>
                  <a:rPr lang="pt-BR" dirty="0" smtClean="0"/>
                  <a:t>complicada </a:t>
                </a:r>
                <a:r>
                  <a:rPr lang="pt-BR" dirty="0"/>
                  <a:t>e nos remete ao conhecido compromisso entre velocidade de convergência e </a:t>
                </a:r>
                <a:r>
                  <a:rPr lang="pt-BR" dirty="0" smtClean="0"/>
                  <a:t>estabilidade/precisão</a:t>
                </a:r>
                <a:r>
                  <a:rPr lang="pt-BR" dirty="0"/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Pode-se usar um valor fixo, mas geralmente, se adota </a:t>
                </a:r>
                <a:r>
                  <a:rPr lang="pt-BR" dirty="0" smtClean="0"/>
                  <a:t>uma variação decrescente </a:t>
                </a:r>
                <a:r>
                  <a:rPr lang="pt-BR" dirty="0"/>
                  <a:t>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iteração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pode-se deixar o valor do passo de aprendizagem fixo, como mostrado na figura ao lado.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Naturalmente, a definição dos </a:t>
                </a:r>
                <a:r>
                  <a:rPr lang="pt-BR" dirty="0" smtClean="0"/>
                  <a:t>hiperparâmetros necessários,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 smtClean="0"/>
                  <a:t>, é </a:t>
                </a:r>
                <a:r>
                  <a:rPr lang="pt-BR" dirty="0"/>
                  <a:t>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116194" cy="5032375"/>
              </a:xfrm>
              <a:blipFill rotWithShape="0">
                <a:blip r:embed="rId2"/>
                <a:stretch>
                  <a:fillRect l="-1455" t="-3027" r="-2055" b="-33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336132" y="1661309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blipFill rotWithShape="0">
                <a:blip r:embed="rId4"/>
                <a:stretch>
                  <a:fillRect b="-3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10137719" y="4845601"/>
            <a:ext cx="2018769" cy="2012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7827724" y="4827993"/>
            <a:ext cx="2036156" cy="203000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638909" y="5566205"/>
            <a:ext cx="449942" cy="553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61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 smtClean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b="1" i="1" dirty="0" smtClean="0"/>
                  <a:t>termo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momento</a:t>
                </a:r>
                <a:r>
                  <a:rPr lang="pt-BR" dirty="0" smtClean="0"/>
                  <a:t> é adicionado à equação de atualização dos pesos para trazer </a:t>
                </a:r>
                <a:r>
                  <a:rPr lang="pt-BR" b="1" i="1" dirty="0"/>
                  <a:t>informação de gradientes anteriores </a:t>
                </a:r>
                <a:r>
                  <a:rPr lang="pt-BR" b="1" i="1" dirty="0" smtClean="0"/>
                  <a:t>acumulados </a:t>
                </a:r>
                <a:r>
                  <a:rPr lang="pt-BR" dirty="0" smtClean="0"/>
                  <a:t>ao </a:t>
                </a:r>
                <a:r>
                  <a:rPr lang="pt-BR" dirty="0"/>
                  <a:t>ajuste de </a:t>
                </a:r>
                <a:r>
                  <a:rPr lang="pt-BR" dirty="0" smtClean="0"/>
                  <a:t>pesos.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Esse termo tem o potencial de melhorar </a:t>
                </a:r>
                <a:r>
                  <a:rPr lang="pt-BR" dirty="0"/>
                  <a:t>a </a:t>
                </a:r>
                <a:r>
                  <a:rPr lang="pt-BR" dirty="0" smtClean="0"/>
                  <a:t>convergência das versões online e em mini-lotes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</a:t>
                </a:r>
                <a:r>
                  <a:rPr lang="pt-BR" dirty="0" smtClean="0"/>
                  <a:t>com o </a:t>
                </a:r>
                <a:r>
                  <a:rPr lang="pt-BR" b="1" i="1" dirty="0" smtClean="0"/>
                  <a:t>termo momento</a:t>
                </a:r>
                <a:r>
                  <a:rPr lang="pt-BR" dirty="0" smtClean="0"/>
                  <a:t> é </a:t>
                </a:r>
                <a:r>
                  <a:rPr lang="pt-BR" dirty="0"/>
                  <a:t>dada por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457200" lvl="1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 smtClean="0"/>
                  <a:t> é a </a:t>
                </a:r>
                <a:r>
                  <a:rPr lang="pt-BR" b="1" i="1" dirty="0" smtClean="0"/>
                  <a:t>velocidade</a:t>
                </a:r>
                <a:r>
                  <a:rPr lang="pt-BR" dirty="0" smtClean="0"/>
                  <a:t>, a qual é </a:t>
                </a:r>
                <a:r>
                  <a:rPr lang="pt-BR" dirty="0"/>
                  <a:t>atualizada da seguinte </a:t>
                </a:r>
                <a:r>
                  <a:rPr lang="pt-BR" dirty="0" smtClean="0"/>
                  <a:t>forma</a:t>
                </a:r>
                <a:endParaRPr lang="pt-B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o </a:t>
                </a:r>
                <a:r>
                  <a:rPr lang="pt-BR" b="1" i="1" dirty="0"/>
                  <a:t>vetor </a:t>
                </a:r>
                <a:r>
                  <a:rPr lang="pt-BR" b="1" i="1" dirty="0" smtClean="0"/>
                  <a:t>gradiente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o </a:t>
                </a:r>
                <a:r>
                  <a:rPr lang="pt-BR" b="1" i="1" dirty="0" smtClean="0"/>
                  <a:t>passo de aprendizagem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o </a:t>
                </a:r>
                <a:r>
                  <a:rPr lang="pt-BR" b="1" i="1" dirty="0" smtClean="0"/>
                  <a:t>coeficiente de momento</a:t>
                </a:r>
                <a:r>
                  <a:rPr lang="pt-BR" dirty="0" smtClean="0"/>
                  <a:t> e determina </a:t>
                </a:r>
                <a:r>
                  <a:rPr lang="pt-BR" dirty="0"/>
                  <a:t>com que rapidez as contribuições de gradientes anteriores decaem </a:t>
                </a:r>
                <a:r>
                  <a:rPr lang="pt-BR" dirty="0" smtClean="0"/>
                  <a:t>(</a:t>
                </a:r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é um termo de memória</a:t>
                </a:r>
                <a:r>
                  <a:rPr lang="pt-BR" dirty="0" smtClean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Quanto </a:t>
                </a:r>
                <a:r>
                  <a:rPr lang="pt-BR" dirty="0"/>
                  <a:t>maior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, maior será a influência de gradientes anteriores na direção atual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  <a:blipFill rotWithShape="0">
                <a:blip r:embed="rId3"/>
                <a:stretch>
                  <a:fillRect l="-930" t="-2594" b="-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 smtClean="0"/>
                  <a:t>Momento</a:t>
                </a:r>
                <a:r>
                  <a:rPr lang="pt-BR" dirty="0" smtClean="0"/>
                  <a:t> </a:t>
                </a:r>
                <a:r>
                  <a:rPr lang="pt-BR" dirty="0"/>
                  <a:t>em física é igual a </a:t>
                </a:r>
                <a:r>
                  <a:rPr lang="pt-BR" b="1" i="1" dirty="0"/>
                  <a:t>massa de uma partícula vezes sua velocidade</a:t>
                </a:r>
                <a:r>
                  <a:rPr lang="pt-BR" dirty="0"/>
                  <a:t>. No algoritmo do </a:t>
                </a:r>
                <a:r>
                  <a:rPr lang="pt-BR" dirty="0" smtClean="0"/>
                  <a:t>momento, </a:t>
                </a:r>
                <a:r>
                  <a:rPr lang="pt-BR" dirty="0"/>
                  <a:t>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</a:t>
                </a:r>
                <a:r>
                  <a:rPr lang="pt-BR" dirty="0" smtClean="0"/>
                  <a:t>momento </a:t>
                </a:r>
                <a:r>
                  <a:rPr lang="pt-BR" dirty="0"/>
                  <a:t>da partícula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termo momento adiciona </a:t>
                </a:r>
                <a:r>
                  <a:rPr lang="pt-BR" dirty="0"/>
                  <a:t>uma fração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 smtClean="0"/>
                  <a:t> de atualizações anteriores dos pesos à atualização corrente.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Quando </a:t>
                </a:r>
                <a:r>
                  <a:rPr lang="pt-BR" dirty="0"/>
                  <a:t>o gradiente </a:t>
                </a:r>
                <a:r>
                  <a:rPr lang="pt-BR" dirty="0" smtClean="0"/>
                  <a:t>aponta </a:t>
                </a:r>
                <a:r>
                  <a:rPr lang="pt-BR" dirty="0"/>
                  <a:t>na mesma </a:t>
                </a:r>
                <a:r>
                  <a:rPr lang="pt-BR" dirty="0" smtClean="0"/>
                  <a:t>direção por várias iterações, </a:t>
                </a:r>
                <a:r>
                  <a:rPr lang="pt-BR" dirty="0"/>
                  <a:t>isso </a:t>
                </a:r>
                <a:r>
                  <a:rPr lang="pt-BR" dirty="0" smtClean="0"/>
                  <a:t>aumenta o </a:t>
                </a:r>
                <a:r>
                  <a:rPr lang="pt-BR" dirty="0"/>
                  <a:t>tamanho dos passos dados em direção ao mínimo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</a:t>
                </a:r>
                <a:r>
                  <a:rPr lang="pt-BR" dirty="0" smtClean="0"/>
                  <a:t>muda de direção a cada nova iteração, </a:t>
                </a:r>
                <a:r>
                  <a:rPr lang="pt-BR" dirty="0"/>
                  <a:t>o </a:t>
                </a:r>
                <a:r>
                  <a:rPr lang="pt-BR" dirty="0" smtClean="0"/>
                  <a:t>termo momento </a:t>
                </a:r>
                <a:r>
                  <a:rPr lang="pt-BR" dirty="0"/>
                  <a:t>suaviza as variações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Como resultado, temos convergência mais rápida e oscilação reduzida.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efeito do algoritmo do momentum no GDE é ilustrado na figura ao lado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  <a:blipFill rotWithShape="0">
                <a:blip r:embed="rId3"/>
                <a:stretch>
                  <a:fillRect l="-1205" t="-1937" r="-7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9381069" y="2115909"/>
            <a:ext cx="2781903" cy="44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2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527"/>
            <a:ext cx="11353801" cy="1325563"/>
          </a:xfrm>
        </p:spPr>
        <p:txBody>
          <a:bodyPr>
            <a:normAutofit/>
          </a:bodyPr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pode ser visto, essencialmente, como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sobre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sim sobre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Esse </a:t>
                </a:r>
                <a:r>
                  <a:rPr lang="pt-BR" dirty="0"/>
                  <a:t>termo adicional funciona como um fator de correção que pode </a:t>
                </a:r>
                <a:r>
                  <a:rPr lang="pt-BR" dirty="0" smtClean="0"/>
                  <a:t>aumentar, </a:t>
                </a:r>
                <a:r>
                  <a:rPr lang="pt-BR" dirty="0"/>
                  <a:t>em alguns casos, a velocidade de convergência.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hiperparâmetro difícil de se ajustar otimamente e bastante relevante para o sucesso do treinamento de uma rede neural.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Isso </a:t>
                </a:r>
                <a:r>
                  <a:rPr lang="pt-BR" dirty="0"/>
                  <a:t>motivou o surgimento de um conjunto de métodos com mecanismos capazes de modificá-lo dinamicamente.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passo </a:t>
                </a:r>
                <a:r>
                  <a:rPr lang="pt-BR" dirty="0"/>
                  <a:t>é </a:t>
                </a:r>
                <a:r>
                  <a:rPr lang="pt-BR" dirty="0" smtClean="0"/>
                  <a:t>ajustado </a:t>
                </a:r>
                <a:r>
                  <a:rPr lang="pt-BR" dirty="0"/>
                  <a:t>de acordo com </a:t>
                </a:r>
                <a:r>
                  <a:rPr lang="pt-BR" dirty="0" smtClean="0"/>
                  <a:t>o desempenho da rede e</a:t>
                </a:r>
                <a:r>
                  <a:rPr lang="pt-BR" dirty="0"/>
                  <a:t>, além disso, </a:t>
                </a:r>
                <a:r>
                  <a:rPr lang="pt-BR" dirty="0" smtClean="0"/>
                  <a:t>pode-se ter </a:t>
                </a:r>
                <a:r>
                  <a:rPr lang="pt-BR" dirty="0"/>
                  <a:t>passos </a:t>
                </a:r>
                <a:r>
                  <a:rPr lang="pt-BR" dirty="0" smtClean="0"/>
                  <a:t>diferentes para </a:t>
                </a:r>
                <a:r>
                  <a:rPr lang="pt-BR" dirty="0"/>
                  <a:t>cada peso do modelo, os quais são atualizados de forma independente.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Dentre </a:t>
                </a:r>
                <a:r>
                  <a:rPr lang="pt-BR" dirty="0"/>
                  <a:t>as técnicas mais populares dessa classe estão </a:t>
                </a:r>
                <a:r>
                  <a:rPr lang="pt-BR" b="1" i="1" dirty="0" smtClean="0"/>
                  <a:t>AdaGrad</a:t>
                </a:r>
                <a:r>
                  <a:rPr lang="pt-BR" dirty="0" smtClean="0"/>
                  <a:t>, </a:t>
                </a:r>
                <a:r>
                  <a:rPr lang="pt-BR" b="1" i="1" dirty="0"/>
                  <a:t>RMSProp</a:t>
                </a:r>
                <a:r>
                  <a:rPr lang="pt-BR" dirty="0"/>
                  <a:t> e </a:t>
                </a:r>
                <a:r>
                  <a:rPr lang="pt-BR" b="1" i="1" dirty="0" smtClean="0"/>
                  <a:t>Adam.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  <a:blipFill rotWithShape="0">
                <a:blip r:embed="rId3"/>
                <a:stretch>
                  <a:fillRect l="-814" t="-1816" r="-1194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7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5032376"/>
          </a:xfrm>
        </p:spPr>
        <p:txBody>
          <a:bodyPr>
            <a:normAutofit fontScale="92500"/>
          </a:bodyPr>
          <a:lstStyle/>
          <a:p>
            <a:r>
              <a:rPr lang="pt-BR" dirty="0"/>
              <a:t>Uma 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 eles dependem de uma </a:t>
            </a:r>
            <a:r>
              <a:rPr lang="pt-BR" b="1" i="1" dirty="0"/>
              <a:t>inicialização dos pesos</a:t>
            </a:r>
            <a:r>
              <a:rPr lang="pt-BR" dirty="0"/>
              <a:t>. </a:t>
            </a:r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e falha completamente em convergir.</a:t>
            </a:r>
          </a:p>
          <a:p>
            <a:r>
              <a:rPr lang="pt-BR" dirty="0"/>
              <a:t>Também pode haver variações expressivas na </a:t>
            </a:r>
            <a:r>
              <a:rPr lang="pt-BR" b="1" i="1" dirty="0"/>
              <a:t>velocidade de convergência</a:t>
            </a:r>
            <a:r>
              <a:rPr lang="pt-BR" dirty="0"/>
              <a:t>.</a:t>
            </a:r>
          </a:p>
          <a:p>
            <a:r>
              <a:rPr lang="pt-BR" dirty="0"/>
              <a:t>Um ponto importante da inicialização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 smtClean="0"/>
              <a:t>nós</a:t>
            </a:r>
            <a:r>
              <a:rPr lang="pt-BR" dirty="0" smtClean="0"/>
              <a:t> com </a:t>
            </a:r>
            <a:r>
              <a:rPr lang="pt-BR" dirty="0"/>
              <a:t>a mesma </a:t>
            </a:r>
            <a:r>
              <a:rPr lang="pt-BR" b="1" i="1" dirty="0"/>
              <a:t>função de ativação</a:t>
            </a:r>
            <a:r>
              <a:rPr lang="pt-BR" dirty="0"/>
              <a:t> </a:t>
            </a:r>
            <a:r>
              <a:rPr lang="pt-BR" dirty="0" smtClean="0"/>
              <a:t>e conectados </a:t>
            </a:r>
            <a:r>
              <a:rPr lang="pt-BR" dirty="0"/>
              <a:t>às mesmas entradas, </a:t>
            </a:r>
            <a:r>
              <a:rPr lang="pt-BR" dirty="0" smtClean="0"/>
              <a:t>devem ter pesos </a:t>
            </a:r>
            <a:r>
              <a:rPr lang="pt-BR" dirty="0"/>
              <a:t>iniciais diferentes. </a:t>
            </a:r>
            <a:endParaRPr lang="pt-BR" dirty="0" smtClean="0"/>
          </a:p>
          <a:p>
            <a:r>
              <a:rPr lang="pt-BR" dirty="0" smtClean="0"/>
              <a:t>Isso</a:t>
            </a:r>
            <a:r>
              <a:rPr lang="pt-BR" dirty="0"/>
              <a:t>, portanto, sugere uma </a:t>
            </a:r>
            <a:r>
              <a:rPr lang="pt-BR" b="1" i="1" dirty="0"/>
              <a:t>abordagem aleatória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54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pesos </a:t>
            </a:r>
            <a:r>
              <a:rPr lang="pt-BR" dirty="0" smtClean="0"/>
              <a:t>iniciais são </a:t>
            </a:r>
            <a:r>
              <a:rPr lang="pt-BR" dirty="0"/>
              <a:t>tipicamente obtidos </a:t>
            </a:r>
            <a:r>
              <a:rPr lang="pt-BR" dirty="0" smtClean="0"/>
              <a:t>a partir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instabilidade.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</a:t>
            </a:r>
            <a:r>
              <a:rPr lang="pt-BR" dirty="0" smtClean="0"/>
              <a:t>de vista de </a:t>
            </a:r>
            <a:r>
              <a:rPr lang="pt-BR" dirty="0"/>
              <a:t>regularização.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(no caso de </a:t>
            </a:r>
            <a:r>
              <a:rPr lang="pt-BR" b="1" i="1" dirty="0"/>
              <a:t>funções de ativação </a:t>
            </a:r>
            <a:r>
              <a:rPr lang="pt-BR" dirty="0"/>
              <a:t>do tipo sigmóide </a:t>
            </a:r>
            <a:r>
              <a:rPr lang="pt-BR" dirty="0" smtClean="0"/>
              <a:t>como </a:t>
            </a:r>
            <a:r>
              <a:rPr lang="pt-BR" dirty="0"/>
              <a:t>a tangente hiperbólica e a função logística) a operarem numa região de saturação, comprometendo a convergência do algoritmo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outro lado, pesos de magnitude muita reduzida podem reduzir drasticamente o aprendizado das redes neurais.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Portanto, </a:t>
            </a:r>
            <a:r>
              <a:rPr lang="pt-BR" dirty="0" smtClean="0"/>
              <a:t>na sequência listamos algumas </a:t>
            </a:r>
            <a:r>
              <a:rPr lang="pt-BR" b="1" i="1" dirty="0"/>
              <a:t>heurísticas</a:t>
            </a:r>
            <a:r>
              <a:rPr lang="pt-BR" dirty="0"/>
              <a:t> para </a:t>
            </a:r>
            <a:r>
              <a:rPr lang="pt-BR" dirty="0" smtClean="0"/>
              <a:t>inicialização dos </a:t>
            </a:r>
            <a:r>
              <a:rPr lang="pt-BR" dirty="0"/>
              <a:t>pesos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86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36474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Considerando 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</a:t>
                </a:r>
                <a:r>
                  <a:rPr lang="pt-BR" dirty="0" smtClean="0"/>
                  <a:t>temos as seguintes heurísticas </a:t>
                </a:r>
                <a:r>
                  <a:rPr lang="pt-BR" dirty="0"/>
                  <a:t>para inicializar os pesos </a:t>
                </a:r>
                <a:r>
                  <a:rPr lang="pt-BR" dirty="0" smtClean="0"/>
                  <a:t>de seus nós.</a:t>
                </a:r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r>
                  <a:rPr lang="pt-BR" dirty="0"/>
                  <a:t>Uma heurística para a inicialização dos termos de </a:t>
                </a:r>
                <a:r>
                  <a:rPr lang="pt-BR" b="1" i="1" dirty="0"/>
                  <a:t>bias</a:t>
                </a:r>
                <a:r>
                  <a:rPr lang="pt-BR" dirty="0"/>
                  <a:t> 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Esta heurística se mostra bastante eficiente na maioria dos casos.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36474" cy="5032375"/>
              </a:xfrm>
              <a:blipFill rotWithShape="0">
                <a:blip r:embed="rId3"/>
                <a:stretch>
                  <a:fillRect l="-884" t="-2421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79851"/>
              <a:ext cx="11036474" cy="30126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/>
                    <a:gridCol w="3663486"/>
                    <a:gridCol w="3080660"/>
                    <a:gridCol w="2437577"/>
                  </a:tblGrid>
                  <a:tr h="3372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 smtClean="0"/>
                            <a:t>Inicialização</a:t>
                          </a:r>
                          <a:endParaRPr lang="pt-BR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 smtClean="0"/>
                            <a:t>Funções de ativação</a:t>
                          </a:r>
                          <a:endParaRPr lang="pt-BR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 smtClean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 smtClean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Xavier/Glorot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Nenhuma, Tanh, Logística, Softmax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He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ReLU</a:t>
                          </a:r>
                          <a:r>
                            <a:rPr lang="pt-BR" sz="1400" baseline="0" dirty="0" smtClean="0"/>
                            <a:t> e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LeCun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SELU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4715125"/>
                  </p:ext>
                </p:extLst>
              </p:nvPr>
            </p:nvGraphicFramePr>
            <p:xfrm>
              <a:off x="838200" y="2579851"/>
              <a:ext cx="11036474" cy="30126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/>
                    <a:gridCol w="3663486"/>
                    <a:gridCol w="3080660"/>
                    <a:gridCol w="2437577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 smtClean="0"/>
                            <a:t>Inicialização</a:t>
                          </a:r>
                          <a:endParaRPr lang="pt-BR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 smtClean="0"/>
                            <a:t>Funções de ativação</a:t>
                          </a:r>
                          <a:endParaRPr lang="pt-BR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353" r="-79802" b="-4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353" r="-750" b="-484706"/>
                          </a:stretch>
                        </a:blipFill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Xavier/Glorot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Nenhuma, Tanh, Logística, Softmax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63504" r="-79802" b="-200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63504" r="-750" b="-200730"/>
                          </a:stretch>
                        </a:blipFill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He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ReLU</a:t>
                          </a:r>
                          <a:r>
                            <a:rPr lang="pt-BR" sz="1400" baseline="0" dirty="0" smtClean="0"/>
                            <a:t> e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164706" r="-79802" b="-102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164706" r="-750" b="-102206"/>
                          </a:stretch>
                        </a:blipFill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LeCun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SELU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62774" r="-79802" b="-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62774" r="-750" b="-146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321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2352"/>
            <a:ext cx="11193380" cy="529564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biblioteca SciKit-Learn disponibiliza algumas classes para o treinamento de redes neurais multi-layer perceptron.</a:t>
            </a:r>
          </a:p>
          <a:p>
            <a:r>
              <a:rPr lang="pt-BR" dirty="0"/>
              <a:t>Entretanto, as implementações desta biblioteca não se destinam a aplicações de larga escala. </a:t>
            </a:r>
          </a:p>
          <a:p>
            <a:r>
              <a:rPr lang="pt-BR" dirty="0"/>
              <a:t>Em particular, a biblioteca </a:t>
            </a:r>
            <a:r>
              <a:rPr lang="pt-BR" dirty="0" smtClean="0"/>
              <a:t>SciKit-Learn </a:t>
            </a:r>
            <a:r>
              <a:rPr lang="pt-BR" dirty="0"/>
              <a:t>não oferece suporte a GPUs. </a:t>
            </a:r>
          </a:p>
          <a:p>
            <a:r>
              <a:rPr lang="pt-BR" dirty="0"/>
              <a:t>Para implementações muito mais rápidas, baseadas em GPU, bem como estruturas que oferecem muito mais flexibilidade para criar arquiteturas de aprendizado profundo, por exemplo, devemos utilizar outras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Tensorflow</a:t>
            </a:r>
            <a:r>
              <a:rPr lang="pt-BR" dirty="0"/>
              <a:t>: biblioteca para desenvolvimento de aplicações eficientes e escaláveis de machine learning.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keras</a:t>
            </a:r>
            <a:r>
              <a:rPr lang="pt-BR" dirty="0"/>
              <a:t>: </a:t>
            </a:r>
            <a:r>
              <a:rPr lang="pt-BR" dirty="0" smtClean="0"/>
              <a:t>biblioteca de alto-nível para </a:t>
            </a:r>
            <a:r>
              <a:rPr lang="pt-BR" dirty="0"/>
              <a:t>desenvolvimento de aplicações Deep </a:t>
            </a:r>
            <a:r>
              <a:rPr lang="pt-BR" dirty="0" smtClean="0"/>
              <a:t>Learning de forma simples. É capaz </a:t>
            </a:r>
            <a:r>
              <a:rPr lang="pt-BR" dirty="0"/>
              <a:t>de rodar </a:t>
            </a:r>
            <a:r>
              <a:rPr lang="pt-BR" dirty="0" smtClean="0"/>
              <a:t>sobre TensorFlow, Theano</a:t>
            </a:r>
            <a:r>
              <a:rPr lang="pt-BR" dirty="0"/>
              <a:t> </a:t>
            </a:r>
            <a:r>
              <a:rPr lang="pt-BR" dirty="0" smtClean="0"/>
              <a:t>ou </a:t>
            </a:r>
            <a:r>
              <a:rPr lang="pt-BR" dirty="0"/>
              <a:t>Apache MXNet</a:t>
            </a:r>
            <a:r>
              <a:rPr lang="pt-BR" dirty="0" smtClean="0"/>
              <a:t>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skorch</a:t>
            </a:r>
            <a:r>
              <a:rPr lang="pt-BR" dirty="0"/>
              <a:t>: </a:t>
            </a:r>
            <a:r>
              <a:rPr lang="pt-BR" dirty="0" smtClean="0"/>
              <a:t>biblioteca para a criação de redes neurais compatíveis </a:t>
            </a:r>
            <a:r>
              <a:rPr lang="pt-BR" dirty="0"/>
              <a:t>com o </a:t>
            </a:r>
            <a:r>
              <a:rPr lang="pt-BR" dirty="0" smtClean="0"/>
              <a:t>SciKit-Learn </a:t>
            </a:r>
            <a:r>
              <a:rPr lang="pt-BR" dirty="0"/>
              <a:t>que </a:t>
            </a:r>
            <a:r>
              <a:rPr lang="pt-BR" dirty="0" smtClean="0"/>
              <a:t>encapsula </a:t>
            </a:r>
            <a:r>
              <a:rPr lang="pt-BR" dirty="0"/>
              <a:t>a biblioteca PyTorch.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4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4854309"/>
          </a:xfrm>
        </p:spPr>
        <p:txBody>
          <a:bodyPr>
            <a:normAutofit/>
          </a:bodyPr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</a:t>
            </a:r>
            <a:r>
              <a:rPr lang="pt-BR" i="1" dirty="0"/>
              <a:t>(Parte </a:t>
            </a:r>
            <a:r>
              <a:rPr lang="pt-BR" i="1" dirty="0" smtClean="0"/>
              <a:t>VII)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Projeto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#2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Pode </a:t>
            </a:r>
            <a:r>
              <a:rPr lang="pt-BR" dirty="0"/>
              <a:t>ser feito em </a:t>
            </a:r>
            <a:r>
              <a:rPr lang="pt-BR" dirty="0" smtClean="0"/>
              <a:t>grupos </a:t>
            </a:r>
            <a:r>
              <a:rPr lang="pt-BR" dirty="0"/>
              <a:t>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</a:t>
            </a:r>
            <a:r>
              <a:rPr lang="pt-BR" dirty="0" smtClean="0"/>
              <a:t>12/12/2021.</a:t>
            </a:r>
            <a:endParaRPr lang="pt-BR" dirty="0"/>
          </a:p>
          <a:p>
            <a:pPr lvl="1"/>
            <a:r>
              <a:rPr lang="pt-BR" dirty="0"/>
              <a:t>Vídeo com a explicação sobre o projeto se encontra na pasta “Projeto #2” em “Arquivos</a:t>
            </a:r>
            <a:r>
              <a:rPr lang="pt-BR" dirty="0" smtClean="0"/>
              <a:t>”.</a:t>
            </a:r>
            <a:endParaRPr lang="pt-BR" dirty="0"/>
          </a:p>
          <a:p>
            <a:pPr lvl="1"/>
            <a:r>
              <a:rPr lang="pt-BR" dirty="0" smtClean="0"/>
              <a:t>Leiam </a:t>
            </a:r>
            <a:r>
              <a:rPr lang="pt-BR" dirty="0"/>
              <a:t>os enunciados </a:t>
            </a:r>
            <a:r>
              <a:rPr lang="pt-BR" dirty="0" smtClean="0"/>
              <a:t>atentamente.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Não se esqueçam de colocar os nomes dos integrantes do grupo.</a:t>
            </a:r>
          </a:p>
          <a:p>
            <a:pPr lvl="1"/>
            <a:r>
              <a:rPr lang="pt-BR" dirty="0" smtClean="0"/>
              <a:t>Apenas um integrante do grupo precisa fazer a entrega.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Na última aula, aprendemos como as redes neurais aprendem.</a:t>
            </a:r>
          </a:p>
          <a:p>
            <a:r>
              <a:rPr lang="pt-BR" dirty="0" smtClean="0"/>
              <a:t>Vimos que isso é feito através da minimização de uma função de custo.</a:t>
            </a:r>
          </a:p>
          <a:p>
            <a:r>
              <a:rPr lang="pt-BR" dirty="0" smtClean="0"/>
              <a:t>Aprendemos que a minimização é realizada iterativamente com a retropropagação do erro.</a:t>
            </a:r>
          </a:p>
          <a:p>
            <a:r>
              <a:rPr lang="pt-BR" dirty="0" smtClean="0"/>
              <a:t>Analisamos como a </a:t>
            </a:r>
            <a:r>
              <a:rPr lang="pt-BR" dirty="0"/>
              <a:t>retropropagação </a:t>
            </a:r>
            <a:r>
              <a:rPr lang="pt-BR" dirty="0" smtClean="0"/>
              <a:t>funciona através de um exemplo.</a:t>
            </a:r>
          </a:p>
          <a:p>
            <a:r>
              <a:rPr lang="pt-BR" dirty="0"/>
              <a:t>Nesta </a:t>
            </a:r>
            <a:r>
              <a:rPr lang="pt-BR" dirty="0" smtClean="0"/>
              <a:t>aula</a:t>
            </a:r>
            <a:r>
              <a:rPr lang="pt-BR" dirty="0"/>
              <a:t>, </a:t>
            </a:r>
            <a:r>
              <a:rPr lang="pt-BR" dirty="0" smtClean="0"/>
              <a:t>iremos discutir algumas </a:t>
            </a:r>
            <a:r>
              <a:rPr lang="pt-BR" dirty="0"/>
              <a:t>visões práticas </a:t>
            </a:r>
            <a:r>
              <a:rPr lang="pt-BR" dirty="0" smtClean="0"/>
              <a:t>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 smtClean="0"/>
              <a:t>Podemos </a:t>
            </a:r>
            <a:r>
              <a:rPr lang="pt-BR" dirty="0"/>
              <a:t>dizer que os </a:t>
            </a:r>
            <a:r>
              <a:rPr lang="pt-BR" b="1" i="1" dirty="0"/>
              <a:t>elementos básicos do </a:t>
            </a:r>
            <a:r>
              <a:rPr lang="pt-BR" b="1" i="1" dirty="0" smtClean="0"/>
              <a:t>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 smtClean="0"/>
              <a:t>Portanto, começamos relembrando sobre a </a:t>
            </a:r>
            <a:r>
              <a:rPr lang="pt-BR" dirty="0"/>
              <a:t>questão do cálculo do </a:t>
            </a:r>
            <a:r>
              <a:rPr lang="pt-BR" b="1" i="1" dirty="0"/>
              <a:t>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Versões </a:t>
                </a:r>
                <a:r>
                  <a:rPr lang="pt-BR" b="1" dirty="0"/>
                  <a:t>Online, Batch e </a:t>
                </a:r>
                <a:r>
                  <a:rPr lang="pt-BR" b="1" dirty="0" smtClean="0"/>
                  <a:t>Minibatch</a:t>
                </a:r>
                <a:endParaRPr lang="pt-BR" dirty="0" smtClean="0"/>
              </a:p>
              <a:p>
                <a:r>
                  <a:rPr lang="pt-BR" dirty="0" smtClean="0"/>
                  <a:t>Conforme vimos anteriormente, </a:t>
                </a:r>
                <a:r>
                  <a:rPr lang="pt-BR" dirty="0"/>
                  <a:t>a base para o aprendizado em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processo iterativo de busca dos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que </a:t>
                </a:r>
                <a:r>
                  <a:rPr lang="pt-BR" dirty="0" smtClean="0"/>
                  <a:t>minimizem </a:t>
                </a:r>
                <a:r>
                  <a:rPr lang="pt-BR" dirty="0"/>
                  <a:t>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</a:t>
                </a:r>
                <a:r>
                  <a:rPr lang="pt-BR" dirty="0" smtClean="0"/>
                  <a:t>do </a:t>
                </a:r>
                <a:r>
                  <a:rPr lang="pt-BR" dirty="0"/>
                  <a:t>processo de </a:t>
                </a:r>
                <a:r>
                  <a:rPr lang="pt-BR" b="1" i="1" dirty="0"/>
                  <a:t>retropropagação </a:t>
                </a:r>
                <a:r>
                  <a:rPr lang="pt-BR" b="1" i="1" dirty="0" smtClean="0"/>
                  <a:t>do erro</a:t>
                </a:r>
                <a:r>
                  <a:rPr lang="pt-BR" dirty="0" smtClean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tapa direta </a:t>
                </a:r>
                <a:r>
                  <a:rPr lang="pt-BR" dirty="0"/>
                  <a:t>(</a:t>
                </a:r>
                <a:r>
                  <a:rPr lang="pt-BR" b="1" i="1" dirty="0"/>
                  <a:t>forward</a:t>
                </a:r>
                <a:r>
                  <a:rPr lang="pt-BR" dirty="0"/>
                  <a:t>) </a:t>
                </a:r>
                <a:r>
                  <a:rPr lang="pt-BR" dirty="0" smtClean="0"/>
                  <a:t>onde se apresenta </a:t>
                </a:r>
                <a:r>
                  <a:rPr lang="pt-BR" dirty="0"/>
                  <a:t>um exemplo </a:t>
                </a:r>
                <a:r>
                  <a:rPr lang="pt-BR" dirty="0" smtClean="0"/>
                  <a:t>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 e obtém-se a </a:t>
                </a:r>
                <a:r>
                  <a:rPr lang="pt-BR" dirty="0"/>
                  <a:t>resposta da </a:t>
                </a:r>
                <a:r>
                  <a:rPr lang="pt-BR" dirty="0" smtClean="0"/>
                  <a:t>rede, ou seja, o </a:t>
                </a:r>
                <a:r>
                  <a:rPr lang="pt-BR" b="1" i="1" dirty="0" smtClean="0"/>
                  <a:t>erro de saída</a:t>
                </a:r>
                <a:r>
                  <a:rPr lang="pt-BR" dirty="0"/>
                  <a:t>.</a:t>
                </a:r>
                <a:r>
                  <a:rPr lang="pt-BR" dirty="0" smtClean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tapa reversa (</a:t>
                </a:r>
                <a:r>
                  <a:rPr lang="pt-BR" b="1" i="1" dirty="0" smtClean="0"/>
                  <a:t>retropropagação/backpropagation</a:t>
                </a:r>
                <a:r>
                  <a:rPr lang="pt-BR" dirty="0" smtClean="0"/>
                  <a:t>) </a:t>
                </a:r>
                <a:r>
                  <a:rPr lang="pt-BR" dirty="0"/>
                  <a:t>em que se calculam as derivadas parciais </a:t>
                </a:r>
                <a:r>
                  <a:rPr lang="pt-BR" dirty="0" smtClean="0"/>
                  <a:t>necessárias ao longo das camadas da rede.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 rotWithShape="0">
                <a:blip r:embed="rId2"/>
                <a:stretch>
                  <a:fillRect l="-1100" t="-1937" r="-16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b="1" dirty="0" smtClean="0"/>
                  <a:t>Versões Online</a:t>
                </a:r>
                <a:r>
                  <a:rPr lang="pt-BR" b="1" dirty="0"/>
                  <a:t>, Batch e Minibatch</a:t>
                </a:r>
                <a:endParaRPr lang="pt-BR" dirty="0" smtClean="0"/>
              </a:p>
              <a:p>
                <a:r>
                  <a:rPr lang="pt-BR" dirty="0" smtClean="0"/>
                  <a:t>Vimos </a:t>
                </a:r>
                <a:r>
                  <a:rPr lang="pt-BR" dirty="0"/>
                  <a:t>também que se calcula o gradiente associado a cada </a:t>
                </a:r>
                <a:r>
                  <a:rPr lang="pt-BR" dirty="0" smtClean="0"/>
                  <a:t>exemplo de </a:t>
                </a:r>
                <a:r>
                  <a:rPr lang="pt-BR" dirty="0"/>
                  <a:t>entrada </a:t>
                </a:r>
                <a:r>
                  <a:rPr lang="pt-BR" dirty="0" smtClean="0"/>
                  <a:t>e saída da rede e </a:t>
                </a:r>
                <a:r>
                  <a:rPr lang="pt-BR" dirty="0"/>
                  <a:t>que a combinação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</a:t>
                </a:r>
                <a:r>
                  <a:rPr lang="pt-BR" dirty="0" smtClean="0"/>
                  <a:t>total de exemplos.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No entanto, surge aqui um questionamento interessante: o que é melhor, usar o </a:t>
                </a:r>
                <a:r>
                  <a:rPr lang="pt-BR" b="1" i="1" dirty="0"/>
                  <a:t>gradiente local e já dar um passo de </a:t>
                </a:r>
                <a:r>
                  <a:rPr lang="pt-BR" b="1" i="1" dirty="0" smtClean="0"/>
                  <a:t>otimização</a:t>
                </a:r>
                <a:r>
                  <a:rPr lang="pt-BR" dirty="0" smtClean="0"/>
                  <a:t>, ou seja, atualizar os pesos, </a:t>
                </a:r>
                <a:r>
                  <a:rPr lang="pt-BR" dirty="0"/>
                  <a:t>ou </a:t>
                </a:r>
                <a:r>
                  <a:rPr lang="pt-BR" b="1" i="1" dirty="0"/>
                  <a:t>reunir o gradiente completo e então dar um passo único e mais </a:t>
                </a:r>
                <a:r>
                  <a:rPr lang="pt-BR" b="1" i="1" dirty="0" smtClean="0"/>
                  <a:t>preciso</a:t>
                </a:r>
                <a:r>
                  <a:rPr lang="pt-BR" dirty="0"/>
                  <a:t>?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2"/>
                <a:stretch>
                  <a:fillRect l="-1146" t="-1937" r="-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544250" y="3608853"/>
            <a:ext cx="1457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Gradiente local é calculado para cada exemplo e saída da rede neural.</a:t>
            </a:r>
            <a:endParaRPr lang="pt-BR" sz="12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8845617" y="3946358"/>
            <a:ext cx="698633" cy="77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1571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</a:t>
            </a:r>
            <a:r>
              <a:rPr lang="pt-BR" dirty="0" smtClean="0"/>
              <a:t>aprendizado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17677" cy="23044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Versões Online, Batch e </a:t>
            </a:r>
            <a:r>
              <a:rPr lang="pt-BR" b="1" dirty="0" smtClean="0"/>
              <a:t>Minibatch</a:t>
            </a:r>
            <a:endParaRPr lang="pt-BR" dirty="0" smtClean="0"/>
          </a:p>
          <a:p>
            <a:r>
              <a:rPr lang="pt-BR" dirty="0" smtClean="0"/>
              <a:t>Nesse </a:t>
            </a:r>
            <a:r>
              <a:rPr lang="pt-BR" dirty="0"/>
              <a:t>questionamento, existem duas abordagens </a:t>
            </a:r>
            <a:r>
              <a:rPr lang="pt-BR" dirty="0" smtClean="0"/>
              <a:t>opostas: </a:t>
            </a:r>
            <a:r>
              <a:rPr lang="pt-BR" dirty="0"/>
              <a:t>o cálculo </a:t>
            </a:r>
            <a:r>
              <a:rPr lang="pt-BR" b="1" i="1" dirty="0"/>
              <a:t>online</a:t>
            </a:r>
            <a:r>
              <a:rPr lang="pt-BR" dirty="0"/>
              <a:t> do gradiente </a:t>
            </a:r>
            <a:r>
              <a:rPr lang="pt-BR" dirty="0" smtClean="0"/>
              <a:t>(ou seja, exemplo-a-exemplo</a:t>
            </a:r>
            <a:r>
              <a:rPr lang="pt-BR" dirty="0"/>
              <a:t>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sinápticos </a:t>
            </a:r>
            <a:r>
              <a:rPr lang="pt-BR" dirty="0"/>
              <a:t>com </a:t>
            </a:r>
            <a:r>
              <a:rPr lang="pt-BR" dirty="0" smtClean="0"/>
              <a:t>o cálculo </a:t>
            </a:r>
            <a:r>
              <a:rPr lang="pt-BR" b="1" i="1" dirty="0"/>
              <a:t>online </a:t>
            </a:r>
            <a:r>
              <a:rPr lang="pt-BR" dirty="0"/>
              <a:t>do gradiente, como expressa o </a:t>
            </a:r>
            <a:r>
              <a:rPr lang="pt-BR" dirty="0" smtClean="0"/>
              <a:t>algoritmo abaixo com </a:t>
            </a:r>
            <a:r>
              <a:rPr lang="pt-BR" dirty="0"/>
              <a:t>um método clássico de </a:t>
            </a:r>
            <a:r>
              <a:rPr lang="pt-BR" b="1" i="1" dirty="0"/>
              <a:t>primeira ordem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4130111"/>
                <a:ext cx="8670878" cy="26815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 smtClean="0"/>
                  <a:t> (épocas),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 smtClean="0"/>
                  <a:t> (iterações) </a:t>
                </a:r>
                <a:r>
                  <a:rPr lang="pt-BR" sz="1600" dirty="0"/>
                  <a:t>e calcule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Ordene aleatoriamente os exemplos de entrada/saída.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;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4130111"/>
                <a:ext cx="8670878" cy="2681503"/>
              </a:xfrm>
              <a:prstGeom prst="rect">
                <a:avLst/>
              </a:prstGeom>
              <a:blipFill rotWithShape="0">
                <a:blip r:embed="rId2"/>
                <a:stretch>
                  <a:fillRect l="-211" t="-454"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66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4284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</a:t>
            </a:r>
            <a:r>
              <a:rPr lang="pt-BR" dirty="0" smtClean="0"/>
              <a:t>aprendizado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158182" cy="23468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Versões Online, Batch e </a:t>
            </a:r>
            <a:r>
              <a:rPr lang="pt-BR" b="1" dirty="0" smtClean="0"/>
              <a:t>Minibatch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outro extremo seria utilizar todo o conjunto de dados para estimar o gradiente antes </a:t>
            </a:r>
            <a:r>
              <a:rPr lang="pt-BR" dirty="0" smtClean="0"/>
              <a:t>de atualizar os pesos sinápticos. </a:t>
            </a:r>
            <a:endParaRPr lang="pt-BR" dirty="0"/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 (novamente considerando </a:t>
            </a:r>
            <a:r>
              <a:rPr lang="pt-BR" dirty="0" smtClean="0"/>
              <a:t>um método de </a:t>
            </a:r>
            <a:r>
              <a:rPr lang="pt-BR" b="1" i="1" dirty="0"/>
              <a:t>primeira ordem</a:t>
            </a:r>
            <a:r>
              <a:rPr lang="pt-BR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 smtClean="0"/>
                  <a:t> (épocas) </a:t>
                </a:r>
                <a:r>
                  <a:rPr lang="pt-BR" sz="1600" dirty="0"/>
                  <a:t>e calcule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 smtClean="0"/>
                  <a:t>, </a:t>
                </a:r>
                <a:r>
                  <a:rPr lang="pt-BR" sz="1600" dirty="0"/>
                  <a:t>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blipFill rotWithShape="0">
                <a:blip r:embed="rId2"/>
                <a:stretch>
                  <a:fillRect l="-211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4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0871579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</a:t>
            </a:r>
            <a:r>
              <a:rPr lang="pt-BR" dirty="0" smtClean="0"/>
              <a:t>aprendizado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25608"/>
            <a:ext cx="11089943" cy="26029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Versões Online, Batch e </a:t>
            </a:r>
            <a:r>
              <a:rPr lang="pt-BR" b="1" dirty="0" smtClean="0"/>
              <a:t>Minibatch</a:t>
            </a:r>
            <a:endParaRPr lang="pt-BR" dirty="0" smtClean="0"/>
          </a:p>
          <a:p>
            <a:r>
              <a:rPr lang="pt-BR" dirty="0" smtClean="0"/>
              <a:t>Nas </a:t>
            </a:r>
            <a:r>
              <a:rPr lang="pt-BR" b="1" i="1" dirty="0" smtClean="0"/>
              <a:t>redes </a:t>
            </a:r>
            <a:r>
              <a:rPr lang="pt-BR" b="1" i="1" dirty="0"/>
              <a:t>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com enormes conjuntos de dados, a regra é adotar o caminho do meio, usando a abordagem com </a:t>
            </a:r>
            <a:r>
              <a:rPr lang="pt-BR" b="1" i="1" dirty="0"/>
              <a:t>mini-batches</a:t>
            </a:r>
            <a:r>
              <a:rPr lang="pt-BR" dirty="0"/>
              <a:t>. </a:t>
            </a:r>
          </a:p>
          <a:p>
            <a:r>
              <a:rPr lang="pt-BR" dirty="0"/>
              <a:t>Nesse caso, a adaptação dos </a:t>
            </a:r>
            <a:r>
              <a:rPr lang="pt-BR" b="1" i="1" dirty="0"/>
              <a:t>pesos</a:t>
            </a:r>
            <a:r>
              <a:rPr lang="pt-BR" dirty="0"/>
              <a:t> é realizada com um gradiente calculado a partir de um meio-termo entre um exemplo e o número total de exemplos (em geral, este é um valor relativamente pequeno em métodos de </a:t>
            </a:r>
            <a:r>
              <a:rPr lang="pt-BR" b="1" i="1" dirty="0"/>
              <a:t>primeira ordem</a:t>
            </a:r>
            <a:r>
              <a:rPr lang="pt-BR" dirty="0"/>
              <a:t>). </a:t>
            </a:r>
          </a:p>
          <a:p>
            <a:r>
              <a:rPr lang="pt-BR" dirty="0"/>
              <a:t>As amostras que devem compor o </a:t>
            </a:r>
            <a:r>
              <a:rPr lang="pt-BR" b="1" i="1" dirty="0"/>
              <a:t>mini-batch</a:t>
            </a:r>
            <a:r>
              <a:rPr lang="pt-BR" dirty="0"/>
              <a:t> são </a:t>
            </a:r>
            <a:r>
              <a:rPr lang="pt-BR" b="1" i="1" dirty="0"/>
              <a:t>aleatoriamente</a:t>
            </a:r>
            <a:r>
              <a:rPr lang="pt-BR" dirty="0"/>
              <a:t> tomadas do conjunto de dados. O algoritmo abaixo ilustra isso.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e calcule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entrada, amostrado </a:t>
                </a:r>
                <a:r>
                  <a:rPr lang="pt-BR" sz="1600" dirty="0" smtClean="0"/>
                  <a:t>aleatóriamente sem reposição para </a:t>
                </a:r>
                <a:r>
                  <a:rPr lang="pt-BR" sz="1600" dirty="0"/>
                  <a:t>compor um </a:t>
                </a:r>
                <a:r>
                  <a:rPr lang="pt-BR" sz="1600" b="1" i="1" dirty="0"/>
                  <a:t>minibatch</a:t>
                </a:r>
                <a:r>
                  <a:rPr lang="pt-BR" sz="1600" dirty="0"/>
                  <a:t>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blipFill rotWithShape="0">
                <a:blip r:embed="rId2"/>
                <a:stretch>
                  <a:fillRect l="-169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0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8182" cy="5032375"/>
          </a:xfrm>
        </p:spPr>
        <p:txBody>
          <a:bodyPr>
            <a:normAutofit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sinápticos</a:t>
            </a:r>
            <a:r>
              <a:rPr lang="pt-BR" dirty="0"/>
              <a:t> de uma rede neural. </a:t>
            </a:r>
          </a:p>
          <a:p>
            <a:r>
              <a:rPr lang="pt-BR" dirty="0"/>
              <a:t>Aqui, vamos nos ater </a:t>
            </a:r>
            <a:r>
              <a:rPr lang="pt-BR" dirty="0" smtClean="0"/>
              <a:t>aos </a:t>
            </a:r>
            <a:r>
              <a:rPr lang="pt-BR" dirty="0"/>
              <a:t>métodos </a:t>
            </a:r>
            <a:r>
              <a:rPr lang="pt-BR" dirty="0" smtClean="0"/>
              <a:t>mais usuais </a:t>
            </a:r>
            <a:r>
              <a:rPr lang="pt-BR" dirty="0"/>
              <a:t>na literatura moderna, que se encontra bastante focada </a:t>
            </a:r>
            <a:r>
              <a:rPr lang="pt-BR" dirty="0" smtClean="0"/>
              <a:t>no </a:t>
            </a:r>
            <a:r>
              <a:rPr lang="pt-BR" b="1" i="1" dirty="0" smtClean="0"/>
              <a:t>apredizado </a:t>
            </a:r>
            <a:r>
              <a:rPr lang="pt-BR" b="1" i="1" dirty="0"/>
              <a:t>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</a:t>
            </a:r>
            <a:r>
              <a:rPr lang="pt-BR" b="1" i="1" dirty="0"/>
              <a:t>Stochastic Gradient Descent</a:t>
            </a:r>
            <a:r>
              <a:rPr lang="pt-BR" b="1" dirty="0"/>
              <a:t>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método </a:t>
            </a:r>
            <a:r>
              <a:rPr lang="pt-BR" b="1" i="1" dirty="0"/>
              <a:t>online</a:t>
            </a:r>
            <a:r>
              <a:rPr lang="pt-BR" dirty="0"/>
              <a:t> utiliza um único exemplo </a:t>
            </a:r>
            <a:r>
              <a:rPr lang="pt-BR" dirty="0" smtClean="0"/>
              <a:t>(que deve ser tomado </a:t>
            </a:r>
            <a:r>
              <a:rPr lang="pt-BR" dirty="0"/>
              <a:t>aleatóriamente) para estimar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Caso 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ordem</a:t>
            </a:r>
            <a:r>
              <a:rPr lang="pt-BR" dirty="0"/>
              <a:t>, </a:t>
            </a:r>
            <a:r>
              <a:rPr lang="pt-BR" dirty="0" smtClean="0"/>
              <a:t>como 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 smtClean="0"/>
              <a:t>gradiente descendente estocástico</a:t>
            </a:r>
            <a:r>
              <a:rPr lang="pt-BR" dirty="0" smtClean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4019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16796</TotalTime>
  <Words>2368</Words>
  <Application>Microsoft Office PowerPoint</Application>
  <PresentationFormat>Widescreen</PresentationFormat>
  <Paragraphs>218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IV)</vt:lpstr>
      <vt:lpstr>Recapitulando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Inicialização dos Pesos</vt:lpstr>
      <vt:lpstr>Inicialização dos Pesos</vt:lpstr>
      <vt:lpstr>Inicialização dos Pesos</vt:lpstr>
      <vt:lpstr>Redes Neurais MLP com SciKit-Learn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1278</cp:revision>
  <dcterms:created xsi:type="dcterms:W3CDTF">2020-04-06T23:46:10Z</dcterms:created>
  <dcterms:modified xsi:type="dcterms:W3CDTF">2021-12-04T03:15:04Z</dcterms:modified>
</cp:coreProperties>
</file>