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300" r:id="rId2"/>
    <p:sldId id="292" r:id="rId3"/>
    <p:sldId id="290" r:id="rId4"/>
    <p:sldId id="277" r:id="rId5"/>
    <p:sldId id="258" r:id="rId6"/>
    <p:sldId id="308" r:id="rId7"/>
    <p:sldId id="309" r:id="rId8"/>
    <p:sldId id="272" r:id="rId9"/>
    <p:sldId id="273" r:id="rId10"/>
    <p:sldId id="294" r:id="rId11"/>
    <p:sldId id="284" r:id="rId12"/>
    <p:sldId id="303" r:id="rId13"/>
    <p:sldId id="285" r:id="rId14"/>
    <p:sldId id="295" r:id="rId15"/>
    <p:sldId id="282" r:id="rId16"/>
    <p:sldId id="304" r:id="rId17"/>
    <p:sldId id="296" r:id="rId18"/>
    <p:sldId id="310" r:id="rId19"/>
    <p:sldId id="301" r:id="rId20"/>
    <p:sldId id="269" r:id="rId21"/>
    <p:sldId id="265" r:id="rId22"/>
    <p:sldId id="271" r:id="rId23"/>
    <p:sldId id="281" r:id="rId24"/>
    <p:sldId id="280" r:id="rId25"/>
    <p:sldId id="274" r:id="rId26"/>
    <p:sldId id="287" r:id="rId27"/>
    <p:sldId id="278" r:id="rId28"/>
    <p:sldId id="291" r:id="rId29"/>
    <p:sldId id="298" r:id="rId30"/>
    <p:sldId id="305" r:id="rId31"/>
    <p:sldId id="306" r:id="rId32"/>
    <p:sldId id="307" r:id="rId33"/>
    <p:sldId id="311" r:id="rId3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003B23-3076-49E1-A7F6-EF54F478ED00}" v="22" dt="2021-05-31T18:22:44.8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19" autoAdjust="0"/>
    <p:restoredTop sz="94016" autoAdjust="0"/>
  </p:normalViewPr>
  <p:slideViewPr>
    <p:cSldViewPr snapToGrid="0">
      <p:cViewPr>
        <p:scale>
          <a:sx n="100" d="100"/>
          <a:sy n="100" d="100"/>
        </p:scale>
        <p:origin x="996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AA003B23-3076-49E1-A7F6-EF54F478ED00}"/>
    <pc:docChg chg="modSld">
      <pc:chgData name="Felipe Augusto Pereira de Figueiredo" userId="e1771b70d906f94b" providerId="Windows Live" clId="Web-{AA003B23-3076-49E1-A7F6-EF54F478ED00}" dt="2021-05-31T18:22:41.788" v="7" actId="20577"/>
      <pc:docMkLst>
        <pc:docMk/>
      </pc:docMkLst>
      <pc:sldChg chg="modSp">
        <pc:chgData name="Felipe Augusto Pereira de Figueiredo" userId="e1771b70d906f94b" providerId="Windows Live" clId="Web-{AA003B23-3076-49E1-A7F6-EF54F478ED00}" dt="2021-05-31T18:22:41.788" v="7" actId="20577"/>
        <pc:sldMkLst>
          <pc:docMk/>
          <pc:sldMk cId="29378494" sldId="289"/>
        </pc:sldMkLst>
        <pc:spChg chg="mod">
          <ac:chgData name="Felipe Augusto Pereira de Figueiredo" userId="e1771b70d906f94b" providerId="Windows Live" clId="Web-{AA003B23-3076-49E1-A7F6-EF54F478ED00}" dt="2021-05-31T18:22:41.788" v="7" actId="20577"/>
          <ac:spMkLst>
            <pc:docMk/>
            <pc:sldMk cId="29378494" sldId="289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82C08-3EFC-4473-8294-F0E229C19EFF}" type="datetimeFigureOut">
              <a:rPr lang="pt-BR" smtClean="0"/>
              <a:t>07/12/2021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30A2A4-8C14-4B1A-AD48-7B6401078BF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8136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ctivation_function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ctivation_function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42929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 smtClean="0"/>
              <a:t>Laboratório #6:</a:t>
            </a:r>
            <a:r>
              <a:rPr lang="pt-BR" sz="1200" dirty="0" smtClean="0"/>
              <a:t> https://mybinder.org/v2/gh/zz4fap/t320_aprendizado_de_maquina/main?filepath=labs%2FLaboratorio6.ipynb</a:t>
            </a:r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63877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Nós podemos dizer que o perceptron é uma rede neural</a:t>
                </a:r>
                <a:r>
                  <a:rPr lang="pt-BR" baseline="0" dirty="0"/>
                  <a:t> com um único neurônio.</a:t>
                </a:r>
              </a:p>
              <a:p>
                <a:r>
                  <a:rPr lang="pt-BR" dirty="0"/>
                  <a:t>O Perceptron é um modelo computacional mais geral que o neurônio de Mcculloch Pitts.</a:t>
                </a:r>
              </a:p>
              <a:p>
                <a:r>
                  <a:rPr lang="pt-BR" dirty="0"/>
                  <a:t>A principal diferença entre o neurônio de Mcculloch Pitts e o Perceptron é a introdução de pesos sinápticos</a:t>
                </a:r>
                <a:r>
                  <a:rPr lang="pt-BR" baseline="0" dirty="0"/>
                  <a:t> </a:t>
                </a:r>
                <a:r>
                  <a:rPr lang="pt-BR" dirty="0"/>
                  <a:t>para entradas e um método para aprender os valores desses pesos.</a:t>
                </a:r>
              </a:p>
              <a:p>
                <a:endParaRPr lang="pt-BR" dirty="0"/>
              </a:p>
              <a:p>
                <a:r>
                  <a:rPr lang="pt-BR" dirty="0"/>
                  <a:t>Relembrando como o modelo de M-P é ativado (i.e., disparado):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pt-BR" dirty="0"/>
              </a:p>
              <a:p>
                <a:endParaRPr lang="pt-BR" dirty="0"/>
              </a:p>
              <a:p>
                <a:r>
                  <a:rPr lang="pt-BR" dirty="0"/>
                  <a:t>Reescrevendo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Passando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 para o lado esquerdo da desigualdade,</a:t>
                </a:r>
                <a:r>
                  <a:rPr lang="pt-BR" baseline="0" dirty="0"/>
                  <a:t> tem-se</a:t>
                </a:r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m:rPr>
                              <m:nor/>
                            </m:rPr>
                            <a:rPr lang="pt-BR" dirty="0" smtClean="0"/>
                            <m:t> </m:t>
                          </m:r>
                        </m:e>
                      </m:nary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pt-BR" b="0" i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b="0" i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dirty="0"/>
                  <a:t>Se considerarmos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b="0" i="0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b="0" i="0" dirty="0"/>
                  <a:t>, etão podemos reescrever a equação acima como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pt-BR" dirty="0" smtClean="0"/>
                            <m:t> </m:t>
                          </m:r>
                        </m:e>
                      </m:nary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pt-BR" b="0" i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Desta forma, o limiar de ativação é absorvido pelo somatório e podemos usar a</a:t>
                </a:r>
                <a:r>
                  <a:rPr lang="pt-BR" baseline="0" dirty="0"/>
                  <a:t> função de ativação centrada em zero, pois agora, ajusta-se o limiar de ativação indiretamente, através da atualização do peso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, que é normalmente</a:t>
                </a:r>
                <a:r>
                  <a:rPr lang="pt-BR" baseline="0" dirty="0"/>
                  <a:t> chamado de bias</a:t>
                </a:r>
                <a:r>
                  <a:rPr lang="pt-BR" dirty="0"/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A partir da equação acima, deve ficar claro que mesmo um Perceptron separa o espaço de entrada em duas metades. Todas as entradas que produzem 1 ficam em um lado e todas as entradas que produzem 0 ficam em outro lado.</a:t>
                </a:r>
                <a:r>
                  <a:rPr lang="pt-BR" baseline="0" dirty="0"/>
                  <a:t> </a:t>
                </a:r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Nós podemos dizer que o perceptron é uma rede neural</a:t>
                </a:r>
                <a:r>
                  <a:rPr lang="pt-BR" baseline="0" dirty="0" smtClean="0"/>
                  <a:t> com um único neurônio.</a:t>
                </a:r>
              </a:p>
              <a:p>
                <a:r>
                  <a:rPr lang="pt-BR" dirty="0" smtClean="0"/>
                  <a:t>O Perceptron é um modelo computacional mais geral que o neurônio de Mcculloch Pitts.</a:t>
                </a:r>
              </a:p>
              <a:p>
                <a:r>
                  <a:rPr lang="pt-BR" dirty="0" smtClean="0"/>
                  <a:t>A principal diferença entre o neurônio de Mcculloch Pitts e o Perceptron é uma introdução de pesos sinápticos</a:t>
                </a:r>
                <a:r>
                  <a:rPr lang="pt-BR" baseline="0" dirty="0" smtClean="0"/>
                  <a:t> </a:t>
                </a:r>
                <a:r>
                  <a:rPr lang="pt-BR" dirty="0" smtClean="0"/>
                  <a:t>para entradas e um método para aprender os valores desses pesos</a:t>
                </a:r>
                <a:r>
                  <a:rPr lang="pt-BR" dirty="0" smtClean="0"/>
                  <a:t>.</a:t>
                </a:r>
              </a:p>
              <a:p>
                <a:endParaRPr lang="pt-BR" dirty="0" smtClean="0"/>
              </a:p>
              <a:p>
                <a:r>
                  <a:rPr lang="pt-BR" dirty="0" smtClean="0"/>
                  <a:t>Relembrando como o modelo de M-P é ativado (i.e., disparado):</a:t>
                </a:r>
              </a:p>
              <a:p>
                <a:pPr/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endParaRPr lang="pt-BR" dirty="0" smtClean="0"/>
              </a:p>
              <a:p>
                <a:pPr/>
                <a:endParaRPr lang="pt-BR" dirty="0" smtClean="0"/>
              </a:p>
              <a:p>
                <a:pPr/>
                <a:r>
                  <a:rPr lang="pt-BR" dirty="0" smtClean="0"/>
                  <a:t>Reescrevendo </a:t>
                </a:r>
                <a:r>
                  <a:rPr lang="pt-BR" i="0" smtClean="0">
                    <a:latin typeface="Cambria Math" panose="02040503050406030204" pitchFamily="18" charset="0"/>
                  </a:rPr>
                  <a:t>𝑔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𝑖=1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)^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𝑁▒𝑥_𝑖 </a:t>
                </a: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𝑖=1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)^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𝑁▒〖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𝑤_𝑖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𝑥〗_𝑖 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Passando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r>
                  <a:rPr lang="pt-BR" dirty="0" smtClean="0"/>
                  <a:t> para o lado esquerdo da desigualdade,</a:t>
                </a:r>
                <a:r>
                  <a:rPr lang="pt-BR" baseline="0" dirty="0" smtClean="0"/>
                  <a:t> tem-se</a:t>
                </a: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∑_(𝑖=1)^𝑁▒〖〖𝑤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 𝑥〗_𝑖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−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r>
                  <a:rPr lang="pt-BR" b="0" i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"</a:t>
                </a:r>
                <a:r>
                  <a:rPr lang="pt-BR" i="0" dirty="0" smtClean="0"/>
                  <a:t>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" 〗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endParaRPr lang="pt-BR" b="0" i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b="0" i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dirty="0" smtClean="0"/>
                  <a:t>Se considerarmos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𝑥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_0=1</a:t>
                </a:r>
                <a:r>
                  <a:rPr lang="pt-BR" b="0" i="0" dirty="0" smtClean="0"/>
                  <a:t> e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_0=−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r>
                  <a:rPr lang="pt-BR" b="0" i="0" dirty="0" smtClean="0"/>
                  <a:t>, etão podemos reescrever a equação acima como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∑_(𝑖=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0)^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𝑁</a:t>
                </a:r>
                <a:r>
                  <a:rPr lang="pt-BR" sz="1200" b="0" i="0" dirty="0" smtClean="0">
                    <a:latin typeface="Cambria Math" panose="02040503050406030204" pitchFamily="18" charset="0"/>
                  </a:rPr>
                  <a:t>▒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〖𝑤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 𝑥_𝑖</a:t>
                </a:r>
                <a:r>
                  <a:rPr lang="pt-BR" sz="1200" b="0" i="0" dirty="0" smtClean="0">
                    <a:latin typeface="Cambria Math" panose="02040503050406030204" pitchFamily="18" charset="0"/>
                  </a:rPr>
                  <a:t> "</a:t>
                </a:r>
                <a:r>
                  <a:rPr lang="pt-BR" i="0" dirty="0" smtClean="0"/>
                  <a:t> </a:t>
                </a:r>
                <a:r>
                  <a:rPr lang="pt-BR" i="0" dirty="0" smtClean="0">
                    <a:latin typeface="Cambria Math" panose="02040503050406030204" pitchFamily="18" charset="0"/>
                  </a:rPr>
                  <a:t>"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〗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endParaRPr lang="pt-BR" b="0" i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Desta forma, o limiar de ativação é absorvido pelo somatório e podemos usar a</a:t>
                </a:r>
                <a:r>
                  <a:rPr lang="pt-BR" baseline="0" dirty="0" smtClean="0"/>
                  <a:t> função de ativação centrada em zero, pois agora, ajusta-se o limiar de ativação indiretamente, através da atualização do peso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0</a:t>
                </a:r>
                <a:r>
                  <a:rPr lang="pt-BR" dirty="0" smtClean="0"/>
                  <a:t>, que é normalmente</a:t>
                </a:r>
                <a:r>
                  <a:rPr lang="pt-BR" baseline="0" dirty="0" smtClean="0"/>
                  <a:t> chamado de bias</a:t>
                </a:r>
                <a:r>
                  <a:rPr lang="pt-BR" dirty="0" smtClean="0"/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A partir da equação acima, deve ficar claro que mesmo um Perceptron separa o espaço de entrada em duas metades. Todas as entradas que produzem 1 ficam em um lado e todas as entradas que produzem 0 ficam em outro lado.</a:t>
                </a:r>
                <a:r>
                  <a:rPr lang="pt-BR" baseline="0" dirty="0" smtClean="0"/>
                  <a:t> </a:t>
                </a:r>
                <a:endParaRPr lang="pt-BR" dirty="0" smtClean="0"/>
              </a:p>
              <a:p>
                <a:pPr/>
                <a:endParaRPr lang="pt-BR" dirty="0" smtClean="0"/>
              </a:p>
              <a:p>
                <a:pPr/>
                <a:endParaRPr lang="pt-BR" dirty="0" smtClean="0"/>
              </a:p>
              <a:p>
                <a:endParaRPr lang="pt-BR" dirty="0" smtClean="0"/>
              </a:p>
              <a:p>
                <a:endParaRPr lang="pt-BR" dirty="0" smtClean="0"/>
              </a:p>
              <a:p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47057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Nós podemos dizer que o perceptron é uma rede neural</a:t>
                </a:r>
                <a:r>
                  <a:rPr lang="pt-BR" baseline="0" dirty="0"/>
                  <a:t> com um único neurônio.</a:t>
                </a:r>
              </a:p>
              <a:p>
                <a:r>
                  <a:rPr lang="pt-BR" dirty="0"/>
                  <a:t>O Perceptron é um modelo computacional mais geral que o neurônio de Mcculloch Pitts.</a:t>
                </a:r>
              </a:p>
              <a:p>
                <a:r>
                  <a:rPr lang="pt-BR" dirty="0"/>
                  <a:t>A principal diferença entre o neurônio de Mcculloch Pitts e o Perceptron é uma introdução de pesos sinápticos</a:t>
                </a:r>
                <a:r>
                  <a:rPr lang="pt-BR" baseline="0" dirty="0"/>
                  <a:t> </a:t>
                </a:r>
                <a:r>
                  <a:rPr lang="pt-BR" dirty="0"/>
                  <a:t>para entradas e um método para aprender os valores desses pesos.</a:t>
                </a:r>
              </a:p>
              <a:p>
                <a:endParaRPr lang="pt-BR" dirty="0"/>
              </a:p>
              <a:p>
                <a:r>
                  <a:rPr lang="pt-BR" dirty="0"/>
                  <a:t>Relembrando como o modelo de M-P é ativado (i.e., disparado):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pt-BR" dirty="0"/>
              </a:p>
              <a:p>
                <a:endParaRPr lang="pt-BR" dirty="0"/>
              </a:p>
              <a:p>
                <a:r>
                  <a:rPr lang="pt-BR" dirty="0"/>
                  <a:t>Reescrevendo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Passando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 para o lado esquerdo da desigualdade,</a:t>
                </a:r>
                <a:r>
                  <a:rPr lang="pt-BR" baseline="0" dirty="0"/>
                  <a:t> tem-se</a:t>
                </a:r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m:rPr>
                              <m:nor/>
                            </m:rPr>
                            <a:rPr lang="pt-BR" dirty="0" smtClean="0"/>
                            <m:t> </m:t>
                          </m:r>
                        </m:e>
                      </m:nary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pt-BR" b="0" i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b="0" i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dirty="0"/>
                  <a:t>Se considerarmos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b="0" i="0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b="0" i="0" dirty="0"/>
                  <a:t>, etão podemos reescrever a equação acima como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pt-BR" dirty="0" smtClean="0"/>
                            <m:t> </m:t>
                          </m:r>
                        </m:e>
                      </m:nary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pt-BR" b="0" i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Desta forma, o limiar de ativação é absorvido pelo somatório e podemos usar a</a:t>
                </a:r>
                <a:r>
                  <a:rPr lang="pt-BR" baseline="0" dirty="0"/>
                  <a:t> função de ativação centrada em zero, pois agora, ajusta-se o limiar de ativação indiretamente, através da atualização do peso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, que é normalmente</a:t>
                </a:r>
                <a:r>
                  <a:rPr lang="pt-BR" baseline="0" dirty="0"/>
                  <a:t> chamado de bias</a:t>
                </a:r>
                <a:r>
                  <a:rPr lang="pt-BR" dirty="0"/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A partir da equação acima, deve ficar claro que mesmo um Perceptron separa o espaço de entrada em duas metades. Todas as entradas que produzem 1 ficam em um lado e todas as entradas que produzem 0 ficam em outro lado.</a:t>
                </a:r>
                <a:r>
                  <a:rPr lang="pt-BR" baseline="0" dirty="0"/>
                  <a:t> </a:t>
                </a:r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Nós podemos dizer que o perceptron é uma rede neural</a:t>
                </a:r>
                <a:r>
                  <a:rPr lang="pt-BR" baseline="0" dirty="0" smtClean="0"/>
                  <a:t> com um único neurônio.</a:t>
                </a:r>
              </a:p>
              <a:p>
                <a:r>
                  <a:rPr lang="pt-BR" dirty="0" smtClean="0"/>
                  <a:t>O Perceptron é um modelo computacional mais geral que o neurônio de Mcculloch Pitts.</a:t>
                </a:r>
              </a:p>
              <a:p>
                <a:r>
                  <a:rPr lang="pt-BR" dirty="0" smtClean="0"/>
                  <a:t>A principal diferença entre o neurônio de Mcculloch Pitts e o Perceptron é uma introdução de pesos sinápticos</a:t>
                </a:r>
                <a:r>
                  <a:rPr lang="pt-BR" baseline="0" dirty="0" smtClean="0"/>
                  <a:t> </a:t>
                </a:r>
                <a:r>
                  <a:rPr lang="pt-BR" dirty="0" smtClean="0"/>
                  <a:t>para entradas e um método para aprender os valores desses pesos</a:t>
                </a:r>
                <a:r>
                  <a:rPr lang="pt-BR" dirty="0" smtClean="0"/>
                  <a:t>.</a:t>
                </a:r>
              </a:p>
              <a:p>
                <a:endParaRPr lang="pt-BR" dirty="0" smtClean="0"/>
              </a:p>
              <a:p>
                <a:r>
                  <a:rPr lang="pt-BR" dirty="0" smtClean="0"/>
                  <a:t>Relembrando como o modelo de M-P é ativado (i.e., disparado):</a:t>
                </a:r>
              </a:p>
              <a:p>
                <a:pPr/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endParaRPr lang="pt-BR" dirty="0" smtClean="0"/>
              </a:p>
              <a:p>
                <a:pPr/>
                <a:endParaRPr lang="pt-BR" dirty="0" smtClean="0"/>
              </a:p>
              <a:p>
                <a:pPr/>
                <a:r>
                  <a:rPr lang="pt-BR" dirty="0" smtClean="0"/>
                  <a:t>Reescrevendo </a:t>
                </a:r>
                <a:r>
                  <a:rPr lang="pt-BR" i="0" smtClean="0">
                    <a:latin typeface="Cambria Math" panose="02040503050406030204" pitchFamily="18" charset="0"/>
                  </a:rPr>
                  <a:t>𝑔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𝑖=1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)^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𝑁▒𝑥_𝑖 </a:t>
                </a: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𝑖=1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)^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𝑁▒〖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𝑤_𝑖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𝑥〗_𝑖 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Passando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r>
                  <a:rPr lang="pt-BR" dirty="0" smtClean="0"/>
                  <a:t> para o lado esquerdo da desigualdade,</a:t>
                </a:r>
                <a:r>
                  <a:rPr lang="pt-BR" baseline="0" dirty="0" smtClean="0"/>
                  <a:t> tem-se</a:t>
                </a: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∑_(𝑖=1)^𝑁▒〖〖𝑤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 𝑥〗_𝑖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−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r>
                  <a:rPr lang="pt-BR" b="0" i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"</a:t>
                </a:r>
                <a:r>
                  <a:rPr lang="pt-BR" i="0" dirty="0" smtClean="0"/>
                  <a:t>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" 〗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endParaRPr lang="pt-BR" b="0" i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b="0" i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dirty="0" smtClean="0"/>
                  <a:t>Se considerarmos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𝑥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_0=1</a:t>
                </a:r>
                <a:r>
                  <a:rPr lang="pt-BR" b="0" i="0" dirty="0" smtClean="0"/>
                  <a:t> e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_0=−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r>
                  <a:rPr lang="pt-BR" b="0" i="0" dirty="0" smtClean="0"/>
                  <a:t>, etão podemos reescrever a equação acima como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∑_(𝑖=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0)^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𝑁</a:t>
                </a:r>
                <a:r>
                  <a:rPr lang="pt-BR" sz="1200" b="0" i="0" dirty="0" smtClean="0">
                    <a:latin typeface="Cambria Math" panose="02040503050406030204" pitchFamily="18" charset="0"/>
                  </a:rPr>
                  <a:t>▒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〖𝑤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 𝑥_𝑖</a:t>
                </a:r>
                <a:r>
                  <a:rPr lang="pt-BR" sz="1200" b="0" i="0" dirty="0" smtClean="0">
                    <a:latin typeface="Cambria Math" panose="02040503050406030204" pitchFamily="18" charset="0"/>
                  </a:rPr>
                  <a:t> "</a:t>
                </a:r>
                <a:r>
                  <a:rPr lang="pt-BR" i="0" dirty="0" smtClean="0"/>
                  <a:t> </a:t>
                </a:r>
                <a:r>
                  <a:rPr lang="pt-BR" i="0" dirty="0" smtClean="0">
                    <a:latin typeface="Cambria Math" panose="02040503050406030204" pitchFamily="18" charset="0"/>
                  </a:rPr>
                  <a:t>"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〗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endParaRPr lang="pt-BR" b="0" i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Desta forma, o limiar de ativação é absorvido pelo somatório e podemos usar a</a:t>
                </a:r>
                <a:r>
                  <a:rPr lang="pt-BR" baseline="0" dirty="0" smtClean="0"/>
                  <a:t> função de ativação centrada em zero, pois agora, ajusta-se o limiar de ativação indiretamente, através da atualização do peso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0</a:t>
                </a:r>
                <a:r>
                  <a:rPr lang="pt-BR" dirty="0" smtClean="0"/>
                  <a:t>, que é normalmente</a:t>
                </a:r>
                <a:r>
                  <a:rPr lang="pt-BR" baseline="0" dirty="0" smtClean="0"/>
                  <a:t> chamado de bias</a:t>
                </a:r>
                <a:r>
                  <a:rPr lang="pt-BR" dirty="0" smtClean="0"/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A partir da equação acima, deve ficar claro que mesmo um Perceptron separa o espaço de entrada em duas metades. Todas as entradas que produzem 1 ficam em um lado e todas as entradas que produzem 0 ficam em outro lado.</a:t>
                </a:r>
                <a:r>
                  <a:rPr lang="pt-BR" baseline="0" dirty="0" smtClean="0"/>
                  <a:t> </a:t>
                </a:r>
                <a:endParaRPr lang="pt-BR" dirty="0" smtClean="0"/>
              </a:p>
              <a:p>
                <a:pPr/>
                <a:endParaRPr lang="pt-BR" dirty="0" smtClean="0"/>
              </a:p>
              <a:p>
                <a:pPr/>
                <a:endParaRPr lang="pt-BR" dirty="0" smtClean="0"/>
              </a:p>
              <a:p>
                <a:endParaRPr lang="pt-BR" dirty="0" smtClean="0"/>
              </a:p>
              <a:p>
                <a:endParaRPr lang="pt-BR" dirty="0" smtClean="0"/>
              </a:p>
              <a:p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81905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Existem várias</a:t>
            </a:r>
            <a:r>
              <a:rPr lang="pt-BR" baseline="0"/>
              <a:t> outras funções de ativação: </a:t>
            </a:r>
            <a:r>
              <a:rPr lang="pt-BR">
                <a:hlinkClick r:id="rId3"/>
              </a:rPr>
              <a:t>https://en.wikipedia.org/wiki/Activation_function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73682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Perceba que a </a:t>
                </a:r>
                <a:r>
                  <a:rPr lang="pt-BR" b="1" i="1" dirty="0"/>
                  <a:t>equação de adaptação dos</a:t>
                </a:r>
                <a:r>
                  <a:rPr lang="pt-BR" dirty="0"/>
                  <a:t> </a:t>
                </a:r>
                <a:r>
                  <a:rPr lang="pt-BR" b="1" i="1" dirty="0"/>
                  <a:t>pesos sinápticos </a:t>
                </a:r>
                <a:r>
                  <a:rPr lang="pt-BR" b="0" i="0" dirty="0"/>
                  <a:t>é idêntica à equação de atualização que encontramos para regressores lineares.</a:t>
                </a:r>
              </a:p>
              <a:p>
                <a:endParaRPr lang="pt-BR" b="0" i="0" dirty="0"/>
              </a:p>
              <a:p>
                <a:r>
                  <a:rPr lang="pt-BR" b="0" i="0" dirty="0"/>
                  <a:t>Como ambos, o rótulo d e o valor de saída do perceptron y, assumes</a:t>
                </a:r>
                <a:r>
                  <a:rPr lang="pt-BR" b="0" i="0" baseline="0" dirty="0"/>
                  <a:t> apenas 2 valores, 0 ou 1, existem apenas 3 possibilidades para a equação de atualização dos pesos:</a:t>
                </a:r>
              </a:p>
              <a:p>
                <a:pPr marL="685800" lvl="1" indent="-228600">
                  <a:buFont typeface="+mj-lt"/>
                  <a:buAutoNum type="arabicPeriod"/>
                </a:pPr>
                <a:r>
                  <a:rPr lang="pt-BR" b="0" i="0" baseline="0" dirty="0"/>
                  <a:t>Se a saída for correta, i.e., d=y, então os pesos não são atualizados.</a:t>
                </a:r>
              </a:p>
              <a:p>
                <a:pPr marL="685800" lvl="1" indent="-228600">
                  <a:buFont typeface="+mj-lt"/>
                  <a:buAutoNum type="arabicPeriod"/>
                </a:pPr>
                <a:r>
                  <a:rPr lang="pt-BR" b="0" i="0" baseline="0" dirty="0"/>
                  <a:t>Se d = 1 mas y=0, então o valor do peso é aumentado caso a entrada correspondente, xi, seja positiva e diminuído caso xi seja negativo. Isso faz sentido pois nós queremos que o valor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 aumente tal</a:t>
                </a:r>
                <a:r>
                  <a:rPr lang="pt-BR" baseline="0" dirty="0"/>
                  <a:t> que y se torne 1.</a:t>
                </a:r>
              </a:p>
              <a:p>
                <a:pPr marL="685800" marR="0" lvl="1" indent="-2286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lang="pt-BR" b="0" i="0" baseline="0" dirty="0"/>
                  <a:t>Se d = 0 mas y=1, então o valor do peso é diminuido caso a entrada correspondente, xi, seja positiva e aumentado caso xi seja negativo. Isso faz sentido pois nós queremos que o valor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 diminua tal</a:t>
                </a:r>
                <a:r>
                  <a:rPr lang="pt-BR" baseline="0" dirty="0"/>
                  <a:t> que y se torne 0.</a:t>
                </a:r>
              </a:p>
              <a:p>
                <a:pPr marL="457200" lvl="1" indent="0">
                  <a:buFont typeface="+mj-lt"/>
                  <a:buNone/>
                </a:pPr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Perceba que a </a:t>
                </a:r>
                <a:r>
                  <a:rPr lang="pt-BR" b="1" i="1" dirty="0"/>
                  <a:t>equação de adaptação dos</a:t>
                </a:r>
                <a:r>
                  <a:rPr lang="pt-BR" dirty="0"/>
                  <a:t> </a:t>
                </a:r>
                <a:r>
                  <a:rPr lang="pt-BR" b="1" i="1" dirty="0"/>
                  <a:t>pesos sinápticos </a:t>
                </a:r>
                <a:r>
                  <a:rPr lang="pt-BR" b="0" i="0" dirty="0"/>
                  <a:t>é idêntica à equação de atualização que encontramos para regressores lineares.</a:t>
                </a:r>
              </a:p>
              <a:p>
                <a:endParaRPr lang="pt-BR" b="0" i="0" dirty="0"/>
              </a:p>
              <a:p>
                <a:r>
                  <a:rPr lang="pt-BR" b="0" i="0" dirty="0"/>
                  <a:t>Como ambos, o rótulo d e o valor de saída do perceptron y, assumes</a:t>
                </a:r>
                <a:r>
                  <a:rPr lang="pt-BR" b="0" i="0" baseline="0" dirty="0"/>
                  <a:t> apenas 2 valores, 0 ou 1, existem apenas 3 possibilidades para a equação de atualização dos pesos:</a:t>
                </a:r>
              </a:p>
              <a:p>
                <a:pPr marL="685800" lvl="1" indent="-228600">
                  <a:buFont typeface="+mj-lt"/>
                  <a:buAutoNum type="arabicPeriod"/>
                </a:pPr>
                <a:r>
                  <a:rPr lang="pt-BR" b="0" i="0" baseline="0" dirty="0"/>
                  <a:t>Se a saída for correta, i.e., d=y, então os pesos não são atualizados.</a:t>
                </a:r>
              </a:p>
              <a:p>
                <a:pPr marL="685800" lvl="1" indent="-228600">
                  <a:buFont typeface="+mj-lt"/>
                  <a:buAutoNum type="arabicPeriod"/>
                </a:pPr>
                <a:r>
                  <a:rPr lang="pt-BR" b="0" i="0" baseline="0" dirty="0"/>
                  <a:t>Se d = 1 mas y=0, então o valor do peso é aumentado caso a entrada correspondente, xi, seja positiva e diminuído caso xi seja negativo. Isso faz sentido pois nós queremos que o valor de </a:t>
                </a:r>
                <a:r>
                  <a:rPr lang="pt-BR" b="1" i="0">
                    <a:latin typeface="Cambria Math" panose="02040503050406030204" pitchFamily="18" charset="0"/>
                  </a:rPr>
                  <a:t>𝒘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^</a:t>
                </a:r>
                <a:r>
                  <a:rPr lang="pt-BR" i="0">
                    <a:latin typeface="Cambria Math" panose="02040503050406030204" pitchFamily="18" charset="0"/>
                  </a:rPr>
                  <a:t>𝑇</a:t>
                </a:r>
                <a:r>
                  <a:rPr lang="pt-BR" b="1" i="0">
                    <a:latin typeface="Cambria Math" panose="02040503050406030204" pitchFamily="18" charset="0"/>
                  </a:rPr>
                  <a:t> 𝒙</a:t>
                </a:r>
                <a:r>
                  <a:rPr lang="pt-BR" dirty="0"/>
                  <a:t> aumente tal</a:t>
                </a:r>
                <a:r>
                  <a:rPr lang="pt-BR" baseline="0" dirty="0"/>
                  <a:t> que y se torne 1.</a:t>
                </a:r>
              </a:p>
              <a:p>
                <a:pPr marL="685800" marR="0" lvl="1" indent="-2286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lang="pt-BR" b="0" i="0" baseline="0" dirty="0"/>
                  <a:t>Se d = 0 mas y=1, então o valor do peso é diminuido caso a entrada correspondente, xi, seja positiva e aumentado caso xi seja negativo. Isso faz sentido pois nós queremos que o valor de </a:t>
                </a:r>
                <a:r>
                  <a:rPr lang="pt-BR" b="1" i="0">
                    <a:latin typeface="Cambria Math" panose="02040503050406030204" pitchFamily="18" charset="0"/>
                  </a:rPr>
                  <a:t>𝒘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^</a:t>
                </a:r>
                <a:r>
                  <a:rPr lang="pt-BR" i="0">
                    <a:latin typeface="Cambria Math" panose="02040503050406030204" pitchFamily="18" charset="0"/>
                  </a:rPr>
                  <a:t>𝑇</a:t>
                </a:r>
                <a:r>
                  <a:rPr lang="pt-BR" b="1" i="0">
                    <a:latin typeface="Cambria Math" panose="02040503050406030204" pitchFamily="18" charset="0"/>
                  </a:rPr>
                  <a:t> 𝒙</a:t>
                </a:r>
                <a:r>
                  <a:rPr lang="pt-BR" dirty="0"/>
                  <a:t> diminua tal</a:t>
                </a:r>
                <a:r>
                  <a:rPr lang="pt-BR" baseline="0" dirty="0"/>
                  <a:t> que y se torne 0.</a:t>
                </a:r>
              </a:p>
              <a:p>
                <a:pPr marL="457200" lvl="1" indent="0">
                  <a:buFont typeface="+mj-lt"/>
                  <a:buNone/>
                </a:pPr>
                <a:endParaRPr lang="pt-BR" dirty="0"/>
              </a:p>
              <a:p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42480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Para que um </a:t>
            </a:r>
            <a:r>
              <a:rPr lang="pt-BR" b="1" i="1" dirty="0" smtClean="0"/>
              <a:t>classificador linear </a:t>
            </a:r>
            <a:r>
              <a:rPr lang="pt-BR" dirty="0" smtClean="0"/>
              <a:t>funcione corretamente, as duas classes devem ser </a:t>
            </a:r>
            <a:r>
              <a:rPr lang="pt-BR" b="1" i="1" dirty="0" smtClean="0"/>
              <a:t>linearmente separáveis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Isso significa que as classes devem ser </a:t>
            </a:r>
            <a:r>
              <a:rPr lang="pt-BR" b="1" i="1" dirty="0" smtClean="0"/>
              <a:t>suficientemente separadas </a:t>
            </a:r>
            <a:r>
              <a:rPr lang="pt-BR" dirty="0" smtClean="0"/>
              <a:t>umas das outras para garantir que a </a:t>
            </a:r>
            <a:r>
              <a:rPr lang="pt-BR" b="1" i="1" dirty="0" smtClean="0"/>
              <a:t>superfície de decisão </a:t>
            </a:r>
            <a:r>
              <a:rPr lang="pt-BR" dirty="0" smtClean="0"/>
              <a:t>consista de um </a:t>
            </a:r>
            <a:r>
              <a:rPr lang="pt-BR" b="1" i="1" dirty="0" smtClean="0"/>
              <a:t>hiperplano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Existem </a:t>
            </a:r>
            <a:r>
              <a:rPr lang="pt-BR" dirty="0"/>
              <a:t>várias</a:t>
            </a:r>
            <a:r>
              <a:rPr lang="pt-BR" baseline="0" dirty="0"/>
              <a:t> outras funções de ativação: </a:t>
            </a:r>
            <a:r>
              <a:rPr lang="pt-BR" dirty="0">
                <a:hlinkClick r:id="rId3"/>
              </a:rPr>
              <a:t>https://</a:t>
            </a:r>
            <a:r>
              <a:rPr lang="pt-BR" dirty="0" smtClean="0">
                <a:hlinkClick r:id="rId3"/>
              </a:rPr>
              <a:t>en.wikipedia.org/wiki/Activation_function</a:t>
            </a:r>
            <a:endParaRPr lang="pt-BR" dirty="0" smtClean="0"/>
          </a:p>
          <a:p>
            <a:endParaRPr lang="pt-B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87318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Exemplo:</a:t>
            </a:r>
            <a:r>
              <a:rPr lang="pt-BR" baseline="0" dirty="0" smtClean="0"/>
              <a:t> </a:t>
            </a:r>
            <a:r>
              <a:rPr lang="pt-BR" dirty="0" smtClean="0"/>
              <a:t>https://colab.research.google.com/github/zz4fap/t320_aprendizado_de_maquina/blob/main/notebooks/perceptron/perceptron_xor_problem.ipynb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51753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 smtClean="0"/>
              <a:t>Laboratório #6:</a:t>
            </a:r>
            <a:r>
              <a:rPr lang="pt-BR" sz="1200" dirty="0" smtClean="0"/>
              <a:t> https://mybinder.org/v2/gh/zz4fap/t320_aprendizado_de_maquina/main?filepath=labs%2FLaboratorio6.ipynb</a:t>
            </a:r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98401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RNAs são versáteis, poderosas e escalonáveis, tornando-as ideais para realizar tarefas grandes e altamente complexas de Machine Learning, como classificar bilhões de imagens (por exemplo, Google Images), ativar serviços de reconhecimento de fala (por exemplo, o Siri da Apple), recomendar os melhores vídeos assistir a centenas de milhões de usuários todos os dias (por exemplo, YouTube) ou aprender a vencer o campeão mundial no jogo Go examinando milhões de jogos anteriores e depois jogando contra si mesmo (AlphaGo do DeepMind).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18552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Os seres eucariotas são os organismos vivos unicelulares ou pluricelulares constituídos por células dotadas de núcleo, distinguindo-se dos procariotas (grupo parafilético), cujas células são desprovidas de um núcleo bem diferenciado.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Plantas, animais, fungos, protozoários, e algas são todos eucariontes.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93322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Os seres eucariotas são os organismos vivos unicelulares ou pluricelulares constituídos por células dotadas de núcleo, distinguindo-se dos procariotas (grupo parafilético), cujas células são desprovidas de um núcleo bem diferenciado.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Plantas, animais, fungos, protozoários, e algas são todos eucariontes.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74606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Os seres eucariotas são os organismos vivos unicelulares ou pluricelulares constituídos por células dotadas de núcleo, distinguindo-se dos procariotas (grupo parafilético), cujas células são desprovidas de um núcleo bem diferenciado.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Plantas, animais, fungos, protozoários, e algas são todos eucariontes.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72114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33248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final do século XIX e o início do século XX foram períodos fundamentais para o estabelecimento da visão atual do sistema nervoso. Quando Warren McCulloch e Walter Pitts apresentaram o primeiro modelo “computacional” de neurônio em 1943, já haviam sido identificados vários elementos considerados centrais até hoje.</a:t>
            </a:r>
          </a:p>
          <a:p>
            <a:endParaRPr lang="pt-BR" dirty="0"/>
          </a:p>
          <a:p>
            <a:r>
              <a:rPr lang="pt-BR" dirty="0"/>
              <a:t>O modelo de McCulloch e Pitts parece “simples” quando</a:t>
            </a:r>
            <a:r>
              <a:rPr lang="pt-BR" baseline="0" dirty="0"/>
              <a:t> comparado à</a:t>
            </a:r>
            <a:r>
              <a:rPr lang="pt-BR" dirty="0"/>
              <a:t> alguns modelos empregados hoje em dia, mas sua importância foi enorme. A partir desse modelo, foi possível estabelecer uma conexão entre o funcionamento de um neurônio e a lógica proposicional. A partir daí, a relação com a computação digital foi natural.</a:t>
            </a:r>
          </a:p>
          <a:p>
            <a:endParaRPr lang="pt-BR" dirty="0"/>
          </a:p>
          <a:p>
            <a:r>
              <a:rPr lang="pt-BR" dirty="0"/>
              <a:t>Artigo seminal de McCulloch e Pitts:</a:t>
            </a:r>
            <a:r>
              <a:rPr lang="pt-BR" baseline="0" dirty="0"/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“A Logical Calculus of Ideas Immanent in Nervous Activity,” W. McCulloch and W. Pitts (1943)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Lógica Proposicional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como o próprio nome já diz se baseia em proposições onde uma proposição é uma sentença declarativa, ou seja, é uma sentença que declara um fato podendo este ser verdeiro ou falso.</a:t>
            </a:r>
          </a:p>
          <a:p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proposição lógica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é definida como toda oração que declare algo, podendo ser 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avaliada como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verdadeira ou falsa.</a:t>
            </a:r>
            <a:r>
              <a:rPr lang="en-US" dirty="0"/>
              <a:t/>
            </a:r>
            <a:br>
              <a:rPr lang="en-US" dirty="0"/>
            </a:b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53763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final do século XIX e o início do século XX foram períodos fundamentais para o estabelecimento da visão atual do sistema nervoso. Quando Warren McCulloch e Walter Pitts apresentaram o primeiro modelo “computacional” de neurônio em 1943, já haviam sido identificados vários elementos considerados centrais até hoje.</a:t>
            </a:r>
          </a:p>
          <a:p>
            <a:endParaRPr lang="pt-BR" dirty="0"/>
          </a:p>
          <a:p>
            <a:r>
              <a:rPr lang="pt-BR" dirty="0"/>
              <a:t>O modelo de McCulloch e Pitts parece “simples” quando</a:t>
            </a:r>
            <a:r>
              <a:rPr lang="pt-BR" baseline="0" dirty="0"/>
              <a:t> comparado à</a:t>
            </a:r>
            <a:r>
              <a:rPr lang="pt-BR" dirty="0"/>
              <a:t> alguns modelos empregados hoje em dia, mas sua importância foi enorme. A partir desse modelo, foi possível estabelecer uma conexão entre o funcionamento de um neurônio e a lógica proposicional. A partir daí, a relação com a computação digital foi natural.</a:t>
            </a:r>
          </a:p>
          <a:p>
            <a:endParaRPr lang="pt-BR" dirty="0"/>
          </a:p>
          <a:p>
            <a:r>
              <a:rPr lang="pt-BR" dirty="0"/>
              <a:t>Artigo seminal de McCulloch e Pitts:</a:t>
            </a:r>
            <a:r>
              <a:rPr lang="pt-BR" baseline="0" dirty="0"/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“A Logical Calculus of Ideas Immanent in Nervous Activity,” W. McCulloch and W. Pitts (1943)</a:t>
            </a:r>
            <a:r>
              <a:rPr lang="en-US" dirty="0"/>
              <a:t> </a:t>
            </a:r>
            <a:br>
              <a:rPr lang="en-US" dirty="0"/>
            </a:b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32385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pt-B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Entradas inibitórias são entradas que tem seus valores </a:t>
            </a:r>
            <a:r>
              <a:rPr lang="pt-BR" sz="1200" b="1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‘negados’</a:t>
            </a:r>
            <a:r>
              <a:rPr lang="pt-B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4772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07/12/2021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861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07/12/2021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3950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07/12/2021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4589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07/12/2021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5145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07/12/2021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5213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07/12/2021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3666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07/12/2021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3967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07/12/2021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1410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07/12/2021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5259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07/12/2021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5599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07/12/2021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1060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D0464-8C8A-49C0-859F-777E51766A35}" type="datetimeFigureOut">
              <a:rPr lang="pt-BR" smtClean="0"/>
              <a:t>07/12/2021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0889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00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26" Type="http://schemas.openxmlformats.org/officeDocument/2006/relationships/image" Target="../media/image36.png"/><Relationship Id="rId39" Type="http://schemas.openxmlformats.org/officeDocument/2006/relationships/image" Target="../media/image47.png"/><Relationship Id="rId21" Type="http://schemas.openxmlformats.org/officeDocument/2006/relationships/image" Target="../media/image31.png"/><Relationship Id="rId34" Type="http://schemas.openxmlformats.org/officeDocument/2006/relationships/image" Target="../media/image40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5" Type="http://schemas.openxmlformats.org/officeDocument/2006/relationships/image" Target="../media/image35.png"/><Relationship Id="rId33" Type="http://schemas.openxmlformats.org/officeDocument/2006/relationships/image" Target="../media/image43.png"/><Relationship Id="rId38" Type="http://schemas.openxmlformats.org/officeDocument/2006/relationships/image" Target="../media/image45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26.png"/><Relationship Id="rId20" Type="http://schemas.openxmlformats.org/officeDocument/2006/relationships/image" Target="../media/image30.png"/><Relationship Id="rId29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24" Type="http://schemas.openxmlformats.org/officeDocument/2006/relationships/image" Target="../media/image34.png"/><Relationship Id="rId32" Type="http://schemas.openxmlformats.org/officeDocument/2006/relationships/image" Target="../media/image42.png"/><Relationship Id="rId37" Type="http://schemas.openxmlformats.org/officeDocument/2006/relationships/image" Target="../media/image44.png"/><Relationship Id="rId40" Type="http://schemas.openxmlformats.org/officeDocument/2006/relationships/image" Target="../media/image48.png"/><Relationship Id="rId5" Type="http://schemas.openxmlformats.org/officeDocument/2006/relationships/image" Target="../media/image150.png"/><Relationship Id="rId15" Type="http://schemas.openxmlformats.org/officeDocument/2006/relationships/image" Target="../media/image25.png"/><Relationship Id="rId23" Type="http://schemas.openxmlformats.org/officeDocument/2006/relationships/image" Target="../media/image33.png"/><Relationship Id="rId28" Type="http://schemas.openxmlformats.org/officeDocument/2006/relationships/image" Target="../media/image38.png"/><Relationship Id="rId36" Type="http://schemas.openxmlformats.org/officeDocument/2006/relationships/image" Target="../media/image46.png"/><Relationship Id="rId10" Type="http://schemas.openxmlformats.org/officeDocument/2006/relationships/image" Target="../media/image20.png"/><Relationship Id="rId19" Type="http://schemas.openxmlformats.org/officeDocument/2006/relationships/image" Target="../media/image29.png"/><Relationship Id="rId31" Type="http://schemas.openxmlformats.org/officeDocument/2006/relationships/image" Target="../media/image41.png"/><Relationship Id="rId4" Type="http://schemas.openxmlformats.org/officeDocument/2006/relationships/image" Target="../media/image140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Relationship Id="rId22" Type="http://schemas.openxmlformats.org/officeDocument/2006/relationships/image" Target="../media/image32.png"/><Relationship Id="rId27" Type="http://schemas.openxmlformats.org/officeDocument/2006/relationships/image" Target="../media/image37.png"/><Relationship Id="rId8" Type="http://schemas.openxmlformats.org/officeDocument/2006/relationships/image" Target="../media/image18.png"/><Relationship Id="rId3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90.png"/><Relationship Id="rId7" Type="http://schemas.openxmlformats.org/officeDocument/2006/relationships/image" Target="../media/image50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4" Type="http://schemas.openxmlformats.org/officeDocument/2006/relationships/image" Target="../media/image480.png"/><Relationship Id="rId9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52.png"/><Relationship Id="rId7" Type="http://schemas.openxmlformats.org/officeDocument/2006/relationships/image" Target="../media/image50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0" Type="http://schemas.openxmlformats.org/officeDocument/2006/relationships/image" Target="../media/image53.png"/><Relationship Id="rId4" Type="http://schemas.openxmlformats.org/officeDocument/2006/relationships/image" Target="../media/image49.png"/><Relationship Id="rId9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20_aprendizado_de_maquina/blob/main/notebooks/perceptron/perceptron_xor_problem.ipynb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mybinder.org/v2/gh/zz4fap/t320_aprendizado_de_maquina/main?filepath=labs/Laboratorio6.ipynb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z4fap/t320_aprendizado_de_maquina/blob/main/docs/Resolu%C3%A7%C3%A3o%20e%20entrega%20dos%20laborat%C3%B3rios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jpeg"/><Relationship Id="rId5" Type="http://schemas.openxmlformats.org/officeDocument/2006/relationships/image" Target="../media/image63.jpeg"/><Relationship Id="rId4" Type="http://schemas.openxmlformats.org/officeDocument/2006/relationships/image" Target="../media/image6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69.png"/><Relationship Id="rId18" Type="http://schemas.openxmlformats.org/officeDocument/2006/relationships/image" Target="../media/image73.png"/><Relationship Id="rId26" Type="http://schemas.openxmlformats.org/officeDocument/2006/relationships/image" Target="../media/image77.png"/><Relationship Id="rId3" Type="http://schemas.openxmlformats.org/officeDocument/2006/relationships/image" Target="../media/image300.png"/><Relationship Id="rId21" Type="http://schemas.openxmlformats.org/officeDocument/2006/relationships/image" Target="../media/image75.png"/><Relationship Id="rId7" Type="http://schemas.openxmlformats.org/officeDocument/2006/relationships/image" Target="../media/image64.png"/><Relationship Id="rId12" Type="http://schemas.openxmlformats.org/officeDocument/2006/relationships/image" Target="../media/image23.png"/><Relationship Id="rId17" Type="http://schemas.openxmlformats.org/officeDocument/2006/relationships/image" Target="../media/image72.png"/><Relationship Id="rId25" Type="http://schemas.openxmlformats.org/officeDocument/2006/relationships/image" Target="../media/image450.png"/><Relationship Id="rId2" Type="http://schemas.openxmlformats.org/officeDocument/2006/relationships/image" Target="../media/image290.png"/><Relationship Id="rId16" Type="http://schemas.openxmlformats.org/officeDocument/2006/relationships/image" Target="../media/image71.png"/><Relationship Id="rId20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11" Type="http://schemas.openxmlformats.org/officeDocument/2006/relationships/image" Target="../media/image68.png"/><Relationship Id="rId24" Type="http://schemas.openxmlformats.org/officeDocument/2006/relationships/image" Target="../media/image440.png"/><Relationship Id="rId5" Type="http://schemas.openxmlformats.org/officeDocument/2006/relationships/image" Target="../media/image320.png"/><Relationship Id="rId15" Type="http://schemas.openxmlformats.org/officeDocument/2006/relationships/image" Target="../media/image19.png"/><Relationship Id="rId23" Type="http://schemas.openxmlformats.org/officeDocument/2006/relationships/image" Target="../media/image76.png"/><Relationship Id="rId10" Type="http://schemas.openxmlformats.org/officeDocument/2006/relationships/image" Target="../media/image67.png"/><Relationship Id="rId19" Type="http://schemas.openxmlformats.org/officeDocument/2006/relationships/image" Target="../media/image37.png"/><Relationship Id="rId4" Type="http://schemas.openxmlformats.org/officeDocument/2006/relationships/image" Target="../media/image310.png"/><Relationship Id="rId9" Type="http://schemas.openxmlformats.org/officeDocument/2006/relationships/image" Target="../media/image66.png"/><Relationship Id="rId14" Type="http://schemas.openxmlformats.org/officeDocument/2006/relationships/image" Target="../media/image70.png"/><Relationship Id="rId22" Type="http://schemas.openxmlformats.org/officeDocument/2006/relationships/image" Target="../media/image4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3" Type="http://schemas.openxmlformats.org/officeDocument/2006/relationships/image" Target="../media/image211.png"/><Relationship Id="rId7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1.png"/><Relationship Id="rId11" Type="http://schemas.openxmlformats.org/officeDocument/2006/relationships/image" Target="../media/image80.png"/><Relationship Id="rId5" Type="http://schemas.openxmlformats.org/officeDocument/2006/relationships/image" Target="../media/image79.png"/><Relationship Id="rId10" Type="http://schemas.openxmlformats.org/officeDocument/2006/relationships/image" Target="../media/image280.png"/><Relationship Id="rId4" Type="http://schemas.openxmlformats.org/officeDocument/2006/relationships/image" Target="../media/image78.png"/><Relationship Id="rId9" Type="http://schemas.openxmlformats.org/officeDocument/2006/relationships/image" Target="../media/image27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png"/><Relationship Id="rId3" Type="http://schemas.openxmlformats.org/officeDocument/2006/relationships/image" Target="../media/image180.png"/><Relationship Id="rId7" Type="http://schemas.openxmlformats.org/officeDocument/2006/relationships/image" Target="../media/image22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0.png"/><Relationship Id="rId5" Type="http://schemas.openxmlformats.org/officeDocument/2006/relationships/image" Target="../media/image200.png"/><Relationship Id="rId4" Type="http://schemas.openxmlformats.org/officeDocument/2006/relationships/image" Target="../media/image190.png"/><Relationship Id="rId9" Type="http://schemas.openxmlformats.org/officeDocument/2006/relationships/image" Target="../media/image24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13" Type="http://schemas.openxmlformats.org/officeDocument/2006/relationships/image" Target="../media/image23.png"/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12" Type="http://schemas.openxmlformats.org/officeDocument/2006/relationships/image" Target="../media/image91.png"/><Relationship Id="rId2" Type="http://schemas.openxmlformats.org/officeDocument/2006/relationships/image" Target="../media/image81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11" Type="http://schemas.openxmlformats.org/officeDocument/2006/relationships/image" Target="../media/image90.png"/><Relationship Id="rId5" Type="http://schemas.openxmlformats.org/officeDocument/2006/relationships/image" Target="../media/image84.png"/><Relationship Id="rId15" Type="http://schemas.openxmlformats.org/officeDocument/2006/relationships/image" Target="../media/image93.png"/><Relationship Id="rId10" Type="http://schemas.openxmlformats.org/officeDocument/2006/relationships/image" Target="../media/image89.png"/><Relationship Id="rId4" Type="http://schemas.openxmlformats.org/officeDocument/2006/relationships/image" Target="../media/image83.png"/><Relationship Id="rId9" Type="http://schemas.openxmlformats.org/officeDocument/2006/relationships/image" Target="../media/image88.png"/><Relationship Id="rId14" Type="http://schemas.openxmlformats.org/officeDocument/2006/relationships/image" Target="../media/image9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7" Type="http://schemas.openxmlformats.org/officeDocument/2006/relationships/image" Target="../media/image99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image" Target="../media/image101.png"/><Relationship Id="rId7" Type="http://schemas.openxmlformats.org/officeDocument/2006/relationships/image" Target="../media/image105.png"/><Relationship Id="rId2" Type="http://schemas.openxmlformats.org/officeDocument/2006/relationships/image" Target="../media/image6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3" Type="http://schemas.openxmlformats.org/officeDocument/2006/relationships/image" Target="../media/image108.png"/><Relationship Id="rId7" Type="http://schemas.openxmlformats.org/officeDocument/2006/relationships/image" Target="../media/image112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.png"/><Relationship Id="rId5" Type="http://schemas.openxmlformats.org/officeDocument/2006/relationships/image" Target="../media/image110.png"/><Relationship Id="rId4" Type="http://schemas.openxmlformats.org/officeDocument/2006/relationships/image" Target="../media/image109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image" Target="../media/image101.png"/><Relationship Id="rId7" Type="http://schemas.openxmlformats.org/officeDocument/2006/relationships/image" Target="../media/image105.png"/><Relationship Id="rId2" Type="http://schemas.openxmlformats.org/officeDocument/2006/relationships/image" Target="../media/image6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.png"/><Relationship Id="rId5" Type="http://schemas.openxmlformats.org/officeDocument/2006/relationships/image" Target="../media/image115.png"/><Relationship Id="rId4" Type="http://schemas.openxmlformats.org/officeDocument/2006/relationships/image" Target="../media/image11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0.png"/><Relationship Id="rId4" Type="http://schemas.openxmlformats.org/officeDocument/2006/relationships/image" Target="../media/image1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 fontScale="90000"/>
          </a:bodyPr>
          <a:lstStyle/>
          <a:p>
            <a:r>
              <a:rPr lang="pt-BR" sz="5400" dirty="0" smtClean="0"/>
              <a:t>T320 - Introdução ao Aprendizado de Máquina II: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b="1" i="1" dirty="0"/>
              <a:t>Redes Neurais Artificiais (Parte I)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xmlns="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xmlns="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xmlns="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1047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9811"/>
            <a:ext cx="10515600" cy="1465090"/>
          </a:xfrm>
        </p:spPr>
        <p:txBody>
          <a:bodyPr/>
          <a:lstStyle/>
          <a:p>
            <a:r>
              <a:rPr lang="pt-BR" dirty="0"/>
              <a:t>O Modelo de McCulloch e Pitts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14901"/>
                <a:ext cx="7359869" cy="5343099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pt-BR" dirty="0"/>
                  <a:t>A figura ao lado mostra o modelo matemático do </a:t>
                </a:r>
                <a:r>
                  <a:rPr lang="pt-BR" b="1" i="1" dirty="0"/>
                  <a:t>neurônio</a:t>
                </a:r>
                <a:r>
                  <a:rPr lang="pt-BR" dirty="0"/>
                  <a:t> criado por McCulloch e Pitts.</a:t>
                </a:r>
              </a:p>
              <a:p>
                <a:r>
                  <a:rPr lang="pt-BR" dirty="0"/>
                  <a:t>G</a:t>
                </a:r>
                <a:r>
                  <a:rPr lang="pt-BR" dirty="0" smtClean="0"/>
                  <a:t>rosso </a:t>
                </a:r>
                <a:r>
                  <a:rPr lang="pt-BR" dirty="0"/>
                  <a:t>modo, o </a:t>
                </a:r>
                <a:r>
                  <a:rPr lang="pt-BR" b="1" i="1" dirty="0"/>
                  <a:t>neurônio</a:t>
                </a:r>
                <a:r>
                  <a:rPr lang="pt-BR" dirty="0"/>
                  <a:t> é ativado (ou disparado) quando uma </a:t>
                </a:r>
                <a:r>
                  <a:rPr lang="pt-BR" b="1" i="1" dirty="0"/>
                  <a:t>combinação linear </a:t>
                </a:r>
                <a:r>
                  <a:rPr lang="pt-BR" dirty="0"/>
                  <a:t>de suas entradas excede um </a:t>
                </a:r>
                <a:r>
                  <a:rPr lang="pt-BR" b="1" i="1" dirty="0"/>
                  <a:t>limiar de ativação</a:t>
                </a:r>
                <a:r>
                  <a:rPr lang="pt-BR" dirty="0"/>
                  <a:t>. </a:t>
                </a:r>
              </a:p>
              <a:p>
                <a:r>
                  <a:rPr lang="pt-BR" dirty="0" smtClean="0"/>
                  <a:t>As </a:t>
                </a:r>
                <a:r>
                  <a:rPr lang="pt-BR" dirty="0"/>
                  <a:t>premissas do modelo </a:t>
                </a:r>
                <a:r>
                  <a:rPr lang="pt-BR" dirty="0" smtClean="0"/>
                  <a:t>de </a:t>
                </a:r>
                <a:r>
                  <a:rPr lang="pt-BR" dirty="0"/>
                  <a:t>McCulloch e Pitts (M-P) são: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Os valores das entradas,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, ou também chamadas de </a:t>
                </a:r>
                <a:r>
                  <a:rPr lang="pt-BR" b="1" i="1" dirty="0"/>
                  <a:t>sinapses</a:t>
                </a:r>
                <a:r>
                  <a:rPr lang="pt-BR" dirty="0"/>
                  <a:t>, são sempre valores booleanos, i.e., ‘0’, ou ‘1’.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As entradas são simplesmente somadas.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 atividade do </a:t>
                </a:r>
                <a:r>
                  <a:rPr lang="pt-BR" b="1" i="1" dirty="0"/>
                  <a:t>neurônio</a:t>
                </a:r>
                <a:r>
                  <a:rPr lang="pt-BR" dirty="0"/>
                  <a:t> é um processo do tipo “</a:t>
                </a:r>
                <a:r>
                  <a:rPr lang="pt-BR" b="1" i="1" dirty="0"/>
                  <a:t>tudo ou nada</a:t>
                </a:r>
                <a:r>
                  <a:rPr lang="pt-BR" dirty="0"/>
                  <a:t>”, ou seja, um processo binário. </a:t>
                </a:r>
                <a:endParaRPr lang="pt-BR" dirty="0" smtClean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Portanto</a:t>
                </a:r>
                <a:r>
                  <a:rPr lang="pt-BR" dirty="0"/>
                  <a:t>, a </a:t>
                </a:r>
                <a:r>
                  <a:rPr lang="pt-BR" b="1" i="1" dirty="0"/>
                  <a:t>função de ativação </a:t>
                </a:r>
                <a:r>
                  <a:rPr lang="pt-BR" dirty="0"/>
                  <a:t>do neurônio é uma </a:t>
                </a:r>
                <a:r>
                  <a:rPr lang="pt-BR" b="1" i="1" dirty="0"/>
                  <a:t>função degrau </a:t>
                </a:r>
                <a:r>
                  <a:rPr lang="pt-BR" dirty="0"/>
                  <a:t>com </a:t>
                </a:r>
                <a:r>
                  <a:rPr lang="pt-BR" b="1" i="1" dirty="0"/>
                  <a:t>ponto de disparo </a:t>
                </a:r>
                <a:r>
                  <a:rPr lang="pt-BR" dirty="0"/>
                  <a:t>dependente do </a:t>
                </a:r>
                <a:r>
                  <a:rPr lang="pt-BR" b="1" i="1" dirty="0"/>
                  <a:t>limiar de ativação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b="1" i="1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Um certo número de </a:t>
                </a:r>
                <a:r>
                  <a:rPr lang="pt-BR" b="1" i="1" dirty="0"/>
                  <a:t>sinapses</a:t>
                </a:r>
                <a:r>
                  <a:rPr lang="pt-BR" dirty="0"/>
                  <a:t> deve ser excitado num determinado período para que o neurônio “dispare</a:t>
                </a:r>
                <a:r>
                  <a:rPr lang="pt-BR" dirty="0" smtClean="0"/>
                  <a:t>”.</a:t>
                </a:r>
              </a:p>
              <a:p>
                <a:r>
                  <a:rPr lang="pt-BR" dirty="0" smtClean="0"/>
                  <a:t>O modelo </a:t>
                </a:r>
                <a:r>
                  <a:rPr lang="pt-BR" dirty="0"/>
                  <a:t>do </a:t>
                </a:r>
                <a:r>
                  <a:rPr lang="pt-BR" b="1" i="1" dirty="0"/>
                  <a:t>neurônio</a:t>
                </a:r>
                <a:r>
                  <a:rPr lang="pt-BR" dirty="0"/>
                  <a:t> de McCulloch e Pitts nada mais é do que um </a:t>
                </a:r>
                <a:r>
                  <a:rPr lang="pt-BR" b="1" i="1" dirty="0"/>
                  <a:t>classificador linear com limiar de decisão </a:t>
                </a:r>
                <a:r>
                  <a:rPr lang="pt-BR" b="1" i="1" dirty="0" smtClean="0"/>
                  <a:t>rígido</a:t>
                </a:r>
                <a:r>
                  <a:rPr lang="pt-BR" dirty="0" smtClean="0"/>
                  <a:t>,</a:t>
                </a:r>
                <a:r>
                  <a:rPr lang="pt-BR" b="1" i="1" dirty="0" smtClean="0"/>
                  <a:t> </a:t>
                </a:r>
                <a:r>
                  <a:rPr lang="pt-BR" b="1" i="1" dirty="0"/>
                  <a:t>pesos </a:t>
                </a:r>
                <a:r>
                  <a:rPr lang="pt-BR" b="1" i="1" dirty="0" smtClean="0"/>
                  <a:t>unitários</a:t>
                </a:r>
                <a:r>
                  <a:rPr lang="pt-BR" dirty="0" smtClean="0"/>
                  <a:t> e </a:t>
                </a:r>
                <a:r>
                  <a:rPr lang="pt-BR" b="1" i="1" dirty="0" smtClean="0"/>
                  <a:t>atributos booleanos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14901"/>
                <a:ext cx="7359869" cy="5343099"/>
              </a:xfrm>
              <a:blipFill rotWithShape="0">
                <a:blip r:embed="rId3"/>
                <a:stretch>
                  <a:fillRect l="-1076" t="-2626" r="-2070" b="-79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198068" y="3129493"/>
                <a:ext cx="3877116" cy="9871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1, 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se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se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 é o </a:t>
                </a:r>
                <a:r>
                  <a:rPr lang="pt-BR" b="1" i="1" dirty="0"/>
                  <a:t>limiar de ativação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8068" y="3129493"/>
                <a:ext cx="3877116" cy="987193"/>
              </a:xfrm>
              <a:prstGeom prst="rect">
                <a:avLst/>
              </a:prstGeom>
              <a:blipFill rotWithShape="0">
                <a:blip r:embed="rId4"/>
                <a:stretch>
                  <a:fillRect l="-1415" b="-925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9322" y="1091282"/>
            <a:ext cx="4433322" cy="15199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8373" y="4760736"/>
            <a:ext cx="3993932" cy="196982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914113" y="5209611"/>
            <a:ext cx="2058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i="1" dirty="0"/>
              <a:t>função de ativação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75636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87326"/>
            <a:ext cx="10930835" cy="1120960"/>
          </a:xfrm>
        </p:spPr>
        <p:txBody>
          <a:bodyPr/>
          <a:lstStyle/>
          <a:p>
            <a:r>
              <a:rPr lang="pt-BR" dirty="0"/>
              <a:t>Exemplos com o </a:t>
            </a:r>
            <a:r>
              <a:rPr lang="pt-BR" dirty="0" smtClean="0"/>
              <a:t>modelo de </a:t>
            </a:r>
            <a:r>
              <a:rPr lang="pt-BR" dirty="0"/>
              <a:t>McCulloch e Pitts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901986396"/>
                  </p:ext>
                </p:extLst>
              </p:nvPr>
            </p:nvGraphicFramePr>
            <p:xfrm>
              <a:off x="1513025" y="1354171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val="20002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val="20003"/>
                        </a:ext>
                      </a:extLst>
                    </a:gridCol>
                  </a:tblGrid>
                  <a:tr h="233971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OR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4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2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901986396"/>
                  </p:ext>
                </p:extLst>
              </p:nvPr>
            </p:nvGraphicFramePr>
            <p:xfrm>
              <a:off x="1513025" y="1354171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2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3"/>
                        </a:ext>
                      </a:extLst>
                    </a:gridCol>
                  </a:tblGrid>
                  <a:tr h="312420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OR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099" t="-117308" r="-300000" b="-432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02222" t="-117308" r="-203333" b="-432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00000" t="-117308" r="-101099" b="-432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303333" t="-117308" r="-2222" b="-432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1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2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3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4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2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38199" y="3238195"/>
                <a:ext cx="358140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Qual seria o valor do </a:t>
                </a:r>
                <a:r>
                  <a:rPr lang="pt-BR" b="1" i="1" dirty="0"/>
                  <a:t>limiar de ativação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Analisando-se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vemos que o disparo deve ocorrer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pt-BR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, portanto,</a:t>
                </a:r>
                <a:r>
                  <a:rPr lang="pt-B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. 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3238195"/>
                <a:ext cx="3581400" cy="1477328"/>
              </a:xfrm>
              <a:prstGeom prst="rect">
                <a:avLst/>
              </a:prstGeom>
              <a:blipFill rotWithShape="0">
                <a:blip r:embed="rId4"/>
                <a:stretch>
                  <a:fillRect l="-1020" t="-2058" b="-53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1040299" y="4655885"/>
            <a:ext cx="3142324" cy="1550303"/>
            <a:chOff x="114755" y="4638765"/>
            <a:chExt cx="3142324" cy="1550303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641229" y="4808439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114755" y="5888439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886701" y="5881291"/>
                  <a:ext cx="472052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pt-B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pt-BR" sz="1400" dirty="0"/>
                    <a:t>=1</a:t>
                  </a:r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701" y="5881291"/>
                  <a:ext cx="472052" cy="30777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4000" r="-1282" b="-20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Connector 9"/>
            <p:cNvCxnSpPr/>
            <p:nvPr/>
          </p:nvCxnSpPr>
          <p:spPr>
            <a:xfrm>
              <a:off x="1052195" y="5413385"/>
              <a:ext cx="0" cy="475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052195" y="5413385"/>
              <a:ext cx="158256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479164" y="5881291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164" y="5881291"/>
                  <a:ext cx="324128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Connector 14"/>
            <p:cNvCxnSpPr/>
            <p:nvPr/>
          </p:nvCxnSpPr>
          <p:spPr>
            <a:xfrm flipH="1">
              <a:off x="641228" y="5413385"/>
              <a:ext cx="410967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/>
                <p:cNvSpPr/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6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7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950115459"/>
                  </p:ext>
                </p:extLst>
              </p:nvPr>
            </p:nvGraphicFramePr>
            <p:xfrm>
              <a:off x="5115789" y="1364016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val="20002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val="20003"/>
                        </a:ext>
                      </a:extLst>
                    </a:gridCol>
                  </a:tblGrid>
                  <a:tr h="233971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AND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4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2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7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950115459"/>
                  </p:ext>
                </p:extLst>
              </p:nvPr>
            </p:nvGraphicFramePr>
            <p:xfrm>
              <a:off x="5115789" y="1364016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2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3"/>
                        </a:ext>
                      </a:extLst>
                    </a:gridCol>
                  </a:tblGrid>
                  <a:tr h="312420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AND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0"/>
                          <a:stretch>
                            <a:fillRect l="-1099" t="-119608" r="-300000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0"/>
                          <a:stretch>
                            <a:fillRect l="-102222" t="-119608" r="-203333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0"/>
                          <a:stretch>
                            <a:fillRect l="-200000" t="-119608" r="-101099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0"/>
                          <a:stretch>
                            <a:fillRect l="-303333" t="-119608" r="-2222" b="-4431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1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2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3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4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2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528790" y="3254860"/>
                <a:ext cx="3549651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Qual seria o valor do </a:t>
                </a:r>
                <a:r>
                  <a:rPr lang="pt-BR" b="1" i="1" dirty="0"/>
                  <a:t>limiar de ativação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Analisando-se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vemos que o disparo deve ocorrer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pt-BR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pt-BR" dirty="0"/>
                  <a:t>, portanto,</a:t>
                </a:r>
                <a:r>
                  <a:rPr lang="pt-B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/>
                  <a:t>. </a:t>
                </a: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8790" y="3254860"/>
                <a:ext cx="3549651" cy="1477328"/>
              </a:xfrm>
              <a:prstGeom prst="rect">
                <a:avLst/>
              </a:prstGeom>
              <a:blipFill rotWithShape="0">
                <a:blip r:embed="rId11"/>
                <a:stretch>
                  <a:fillRect l="-1203" t="-2479" b="-578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/>
          <p:cNvGrpSpPr/>
          <p:nvPr/>
        </p:nvGrpSpPr>
        <p:grpSpPr>
          <a:xfrm>
            <a:off x="4751380" y="4704793"/>
            <a:ext cx="3142324" cy="1550303"/>
            <a:chOff x="114755" y="4638765"/>
            <a:chExt cx="3142324" cy="1550303"/>
          </a:xfrm>
        </p:grpSpPr>
        <p:cxnSp>
          <p:nvCxnSpPr>
            <p:cNvPr id="20" name="Straight Arrow Connector 19"/>
            <p:cNvCxnSpPr/>
            <p:nvPr/>
          </p:nvCxnSpPr>
          <p:spPr>
            <a:xfrm flipV="1">
              <a:off x="641229" y="4808439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114755" y="5888439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/>
                <p:cNvSpPr/>
                <p:nvPr/>
              </p:nvSpPr>
              <p:spPr>
                <a:xfrm>
                  <a:off x="886701" y="5881291"/>
                  <a:ext cx="472052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pt-B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pt-BR" sz="1400" dirty="0"/>
                    <a:t>=2</a:t>
                  </a:r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701" y="5881291"/>
                  <a:ext cx="472052" cy="307777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t="-4000" r="-2597" b="-20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Connector 22"/>
            <p:cNvCxnSpPr/>
            <p:nvPr/>
          </p:nvCxnSpPr>
          <p:spPr>
            <a:xfrm>
              <a:off x="1052195" y="5413385"/>
              <a:ext cx="0" cy="475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1052195" y="5413385"/>
              <a:ext cx="158256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/>
                <p:cNvSpPr/>
                <p:nvPr/>
              </p:nvSpPr>
              <p:spPr>
                <a:xfrm>
                  <a:off x="479164" y="5881291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5" name="Rectangle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164" y="5881291"/>
                  <a:ext cx="324128" cy="307777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/>
                <p:cNvSpPr/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Connector 27"/>
            <p:cNvCxnSpPr/>
            <p:nvPr/>
          </p:nvCxnSpPr>
          <p:spPr>
            <a:xfrm flipH="1">
              <a:off x="641228" y="5413385"/>
              <a:ext cx="410967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/>
                <p:cNvSpPr/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9" name="Rectangle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" name="Rectangle 29"/>
          <p:cNvSpPr/>
          <p:nvPr/>
        </p:nvSpPr>
        <p:spPr>
          <a:xfrm>
            <a:off x="2371038" y="5036689"/>
            <a:ext cx="15972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i="1" dirty="0"/>
              <a:t>função de ativação</a:t>
            </a:r>
            <a:endParaRPr lang="pt-BR" sz="1400" dirty="0"/>
          </a:p>
        </p:txBody>
      </p:sp>
      <p:sp>
        <p:nvSpPr>
          <p:cNvPr id="31" name="Rectangle 30"/>
          <p:cNvSpPr/>
          <p:nvPr/>
        </p:nvSpPr>
        <p:spPr>
          <a:xfrm>
            <a:off x="6074584" y="5084391"/>
            <a:ext cx="15972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i="1" dirty="0"/>
              <a:t>função de ativação</a:t>
            </a:r>
            <a:endParaRPr lang="pt-BR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/>
              <p:cNvSpPr txBox="1"/>
              <p:nvPr/>
            </p:nvSpPr>
            <p:spPr>
              <a:xfrm>
                <a:off x="8219383" y="2619776"/>
                <a:ext cx="3549651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 smtClean="0"/>
                  <a:t>Qual seria o valor do </a:t>
                </a:r>
                <a:r>
                  <a:rPr lang="pt-BR" b="1" i="1" dirty="0"/>
                  <a:t>limiar de ativação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 smtClean="0"/>
                  <a:t>Analisando-se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 smtClean="0"/>
                  <a:t>, </a:t>
                </a:r>
                <a:r>
                  <a:rPr lang="pt-BR" dirty="0"/>
                  <a:t>vemos que para o disparo </a:t>
                </a:r>
                <a:r>
                  <a:rPr lang="pt-BR" dirty="0" smtClean="0"/>
                  <a:t>ocorrer</a:t>
                </a:r>
                <a:r>
                  <a:rPr lang="pt-BR" dirty="0"/>
                  <a:t>, </a:t>
                </a:r>
                <a:r>
                  <a:rPr lang="pt-BR" dirty="0" smtClean="0"/>
                  <a:t>seu valor deve </a:t>
                </a:r>
                <a:r>
                  <a:rPr lang="pt-BR" dirty="0"/>
                  <a:t>ser </a:t>
                </a:r>
                <a:r>
                  <a:rPr lang="pt-BR" b="1" i="1" dirty="0" smtClean="0"/>
                  <a:t>inibido</a:t>
                </a:r>
                <a:r>
                  <a:rPr lang="pt-BR" dirty="0" smtClean="0"/>
                  <a:t>, </a:t>
                </a:r>
                <a:r>
                  <a:rPr lang="pt-BR" dirty="0"/>
                  <a:t>e assim, </a:t>
                </a:r>
                <a:r>
                  <a:rPr lang="pt-BR" dirty="0" smtClean="0"/>
                  <a:t>o disparo ocorre </a:t>
                </a:r>
                <a:r>
                  <a:rPr lang="pt-BR" dirty="0"/>
                  <a:t>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pt-BR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dirty="0"/>
                  <a:t>, portanto,</a:t>
                </a:r>
                <a:r>
                  <a:rPr lang="pt-B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dirty="0"/>
                  <a:t>. </a:t>
                </a:r>
              </a:p>
            </p:txBody>
          </p:sp>
        </mc:Choice>
        <mc:Fallback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9383" y="2619776"/>
                <a:ext cx="3549651" cy="2031325"/>
              </a:xfrm>
              <a:prstGeom prst="rect">
                <a:avLst/>
              </a:prstGeom>
              <a:blipFill rotWithShape="0">
                <a:blip r:embed="rId17"/>
                <a:stretch>
                  <a:fillRect l="-1029" t="-1802" r="-515" b="-390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5" name="Table 3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46223783"/>
                  </p:ext>
                </p:extLst>
              </p:nvPr>
            </p:nvGraphicFramePr>
            <p:xfrm>
              <a:off x="8424373" y="1362742"/>
              <a:ext cx="2148376" cy="1249680"/>
            </p:xfrm>
            <a:graphic>
              <a:graphicData uri="http://schemas.openxmlformats.org/drawingml/2006/table">
                <a:tbl>
                  <a:tblPr/>
                  <a:tblGrid>
                    <a:gridCol w="537094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537094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  <a:gridCol w="537094">
                      <a:extLst>
                        <a:ext uri="{9D8B030D-6E8A-4147-A177-3AD203B41FA5}">
                          <a16:colId xmlns:a16="http://schemas.microsoft.com/office/drawing/2014/main" xmlns="" val="20002"/>
                        </a:ext>
                      </a:extLst>
                    </a:gridCol>
                    <a:gridCol w="537094"/>
                  </a:tblGrid>
                  <a:tr h="200025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NOT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rtl="0" fontAlgn="b"/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200025"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pt-BR" dirty="0" smtClean="0"/>
                                      <m:t>-</m:t>
                                    </m:r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200025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0</a:t>
                          </a:r>
                          <a:endParaRPr lang="pt-BR" dirty="0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200025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-1</a:t>
                          </a:r>
                          <a:endParaRPr lang="pt-BR" dirty="0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-1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5" name="Table 3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46223783"/>
                  </p:ext>
                </p:extLst>
              </p:nvPr>
            </p:nvGraphicFramePr>
            <p:xfrm>
              <a:off x="8424373" y="1362742"/>
              <a:ext cx="2148376" cy="1249680"/>
            </p:xfrm>
            <a:graphic>
              <a:graphicData uri="http://schemas.openxmlformats.org/drawingml/2006/table">
                <a:tbl>
                  <a:tblPr/>
                  <a:tblGrid>
                    <a:gridCol w="537094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537094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  <a:gridCol w="537094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2"/>
                        </a:ext>
                      </a:extLst>
                    </a:gridCol>
                    <a:gridCol w="537094"/>
                  </a:tblGrid>
                  <a:tr h="312420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NOT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rtl="0" fontAlgn="b"/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8"/>
                          <a:stretch>
                            <a:fillRect t="-119608" r="-298876" b="-24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8"/>
                          <a:stretch>
                            <a:fillRect l="-101136" t="-119608" r="-202273" b="-24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8"/>
                          <a:stretch>
                            <a:fillRect l="-198876" t="-119608" r="-100000" b="-24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8"/>
                          <a:stretch>
                            <a:fillRect l="-302273" t="-119608" r="-1136" b="-2411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1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0</a:t>
                          </a:r>
                          <a:endParaRPr lang="pt-BR" dirty="0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2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-1</a:t>
                          </a:r>
                          <a:endParaRPr lang="pt-BR" dirty="0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-1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3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36" name="Group 35"/>
          <p:cNvGrpSpPr/>
          <p:nvPr/>
        </p:nvGrpSpPr>
        <p:grpSpPr>
          <a:xfrm>
            <a:off x="8263285" y="4655353"/>
            <a:ext cx="3142324" cy="1522136"/>
            <a:chOff x="114755" y="4638765"/>
            <a:chExt cx="3142324" cy="1522136"/>
          </a:xfrm>
        </p:grpSpPr>
        <p:cxnSp>
          <p:nvCxnSpPr>
            <p:cNvPr id="37" name="Straight Arrow Connector 36"/>
            <p:cNvCxnSpPr/>
            <p:nvPr/>
          </p:nvCxnSpPr>
          <p:spPr>
            <a:xfrm flipV="1">
              <a:off x="641229" y="4808439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114755" y="5888439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Rectangle 38"/>
                <p:cNvSpPr/>
                <p:nvPr/>
              </p:nvSpPr>
              <p:spPr>
                <a:xfrm>
                  <a:off x="420376" y="5853124"/>
                  <a:ext cx="472052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pt-B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pt-BR" sz="1400" dirty="0" smtClean="0"/>
                    <a:t>=0</a:t>
                  </a:r>
                  <a:endParaRPr lang="pt-BR" sz="1400" dirty="0"/>
                </a:p>
              </p:txBody>
            </p:sp>
          </mc:Choice>
          <mc:Fallback>
            <p:sp>
              <p:nvSpPr>
                <p:cNvPr id="39" name="Rectangle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0376" y="5853124"/>
                  <a:ext cx="472052" cy="307777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t="-4000" r="-2597" b="-20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Straight Connector 40"/>
            <p:cNvCxnSpPr/>
            <p:nvPr/>
          </p:nvCxnSpPr>
          <p:spPr>
            <a:xfrm>
              <a:off x="642620" y="5413385"/>
              <a:ext cx="2052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Rectangle 42"/>
                <p:cNvSpPr/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3" name="Rectangle 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/>
                <p:cNvSpPr/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4" name="Rectangle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/>
                <p:cNvSpPr/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46" name="Rectangle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7" name="Rectangle 46"/>
          <p:cNvSpPr/>
          <p:nvPr/>
        </p:nvSpPr>
        <p:spPr>
          <a:xfrm>
            <a:off x="9586489" y="5034951"/>
            <a:ext cx="15972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i="1" dirty="0"/>
              <a:t>função de ativação</a:t>
            </a:r>
            <a:endParaRPr lang="pt-BR" sz="1400" dirty="0"/>
          </a:p>
        </p:txBody>
      </p:sp>
      <p:grpSp>
        <p:nvGrpSpPr>
          <p:cNvPr id="82" name="Group 81"/>
          <p:cNvGrpSpPr/>
          <p:nvPr/>
        </p:nvGrpSpPr>
        <p:grpSpPr>
          <a:xfrm>
            <a:off x="5465375" y="6194213"/>
            <a:ext cx="1853866" cy="607797"/>
            <a:chOff x="5465375" y="6194213"/>
            <a:chExt cx="1853866" cy="6077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57"/>
                <p:cNvSpPr/>
                <p:nvPr/>
              </p:nvSpPr>
              <p:spPr>
                <a:xfrm>
                  <a:off x="5465375" y="6194213"/>
                  <a:ext cx="36875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8" name="Rectangle 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5375" y="6194213"/>
                  <a:ext cx="368754" cy="276999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Oval 70"/>
                <p:cNvSpPr/>
                <p:nvPr/>
              </p:nvSpPr>
              <p:spPr>
                <a:xfrm>
                  <a:off x="5941529" y="6282511"/>
                  <a:ext cx="952310" cy="381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1" name="Oval 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1529" y="6282511"/>
                  <a:ext cx="952310" cy="381000"/>
                </a:xfrm>
                <a:prstGeom prst="ellipse">
                  <a:avLst/>
                </a:prstGeom>
                <a:blipFill rotWithShape="0">
                  <a:blip r:embed="rId24"/>
                  <a:stretch>
                    <a:fillRect b="-312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" name="Straight Connector 71"/>
            <p:cNvCxnSpPr>
              <a:stCxn id="71" idx="0"/>
              <a:endCxn id="71" idx="4"/>
            </p:cNvCxnSpPr>
            <p:nvPr/>
          </p:nvCxnSpPr>
          <p:spPr>
            <a:xfrm>
              <a:off x="6417684" y="6282511"/>
              <a:ext cx="0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3" name="Rectangle 72"/>
                <p:cNvSpPr/>
                <p:nvPr/>
              </p:nvSpPr>
              <p:spPr>
                <a:xfrm>
                  <a:off x="5970105" y="6334509"/>
                  <a:ext cx="476154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2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>
            <p:sp>
              <p:nvSpPr>
                <p:cNvPr id="73" name="Rectangle 7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0105" y="6334509"/>
                  <a:ext cx="476154" cy="276999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r="-1282" b="-652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Rectangle 73"/>
                <p:cNvSpPr/>
                <p:nvPr/>
              </p:nvSpPr>
              <p:spPr>
                <a:xfrm>
                  <a:off x="6309634" y="6332055"/>
                  <a:ext cx="628853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pt-BR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pt-BR" sz="1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74" name="Rectangle 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9634" y="6332055"/>
                  <a:ext cx="628853" cy="276999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 b="-4444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" name="Straight Arrow Connector 74"/>
            <p:cNvCxnSpPr>
              <a:stCxn id="71" idx="6"/>
            </p:cNvCxnSpPr>
            <p:nvPr/>
          </p:nvCxnSpPr>
          <p:spPr>
            <a:xfrm flipV="1">
              <a:off x="6893839" y="6470555"/>
              <a:ext cx="169946" cy="24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75"/>
                <p:cNvSpPr/>
                <p:nvPr/>
              </p:nvSpPr>
              <p:spPr>
                <a:xfrm>
                  <a:off x="6944591" y="6295021"/>
                  <a:ext cx="374650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76" name="Rectangle 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4591" y="6295021"/>
                  <a:ext cx="374650" cy="276999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7" name="Straight Arrow Connector 76"/>
            <p:cNvCxnSpPr/>
            <p:nvPr/>
          </p:nvCxnSpPr>
          <p:spPr>
            <a:xfrm>
              <a:off x="5751825" y="6334508"/>
              <a:ext cx="223042" cy="571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 flipV="1">
              <a:off x="5759765" y="6561438"/>
              <a:ext cx="215102" cy="1199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Rectangle 78"/>
                <p:cNvSpPr/>
                <p:nvPr/>
              </p:nvSpPr>
              <p:spPr>
                <a:xfrm>
                  <a:off x="5477924" y="6525011"/>
                  <a:ext cx="372345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79" name="Rectangle 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7924" y="6525011"/>
                  <a:ext cx="372345" cy="276999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4" name="Group 83"/>
          <p:cNvGrpSpPr/>
          <p:nvPr/>
        </p:nvGrpSpPr>
        <p:grpSpPr>
          <a:xfrm>
            <a:off x="1728836" y="6206800"/>
            <a:ext cx="1853866" cy="607797"/>
            <a:chOff x="5465375" y="6194213"/>
            <a:chExt cx="1853866" cy="6077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Rectangle 84"/>
                <p:cNvSpPr/>
                <p:nvPr/>
              </p:nvSpPr>
              <p:spPr>
                <a:xfrm>
                  <a:off x="5465375" y="6194213"/>
                  <a:ext cx="36875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85" name="Rectangle 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5375" y="6194213"/>
                  <a:ext cx="368754" cy="276999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Oval 85"/>
                <p:cNvSpPr/>
                <p:nvPr/>
              </p:nvSpPr>
              <p:spPr>
                <a:xfrm>
                  <a:off x="5941529" y="6282511"/>
                  <a:ext cx="952310" cy="381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6" name="Oval 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1529" y="6282511"/>
                  <a:ext cx="952310" cy="381000"/>
                </a:xfrm>
                <a:prstGeom prst="ellipse">
                  <a:avLst/>
                </a:prstGeom>
                <a:blipFill rotWithShape="0">
                  <a:blip r:embed="rId29"/>
                  <a:stretch>
                    <a:fillRect b="-312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Straight Connector 86"/>
            <p:cNvCxnSpPr>
              <a:stCxn id="86" idx="0"/>
              <a:endCxn id="86" idx="4"/>
            </p:cNvCxnSpPr>
            <p:nvPr/>
          </p:nvCxnSpPr>
          <p:spPr>
            <a:xfrm>
              <a:off x="6417684" y="6282511"/>
              <a:ext cx="0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8" name="Rectangle 87"/>
                <p:cNvSpPr/>
                <p:nvPr/>
              </p:nvSpPr>
              <p:spPr>
                <a:xfrm>
                  <a:off x="5970105" y="6334509"/>
                  <a:ext cx="476154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>
            <p:sp>
              <p:nvSpPr>
                <p:cNvPr id="88" name="Rectangle 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0105" y="6334509"/>
                  <a:ext cx="476154" cy="276999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Rectangle 88"/>
                <p:cNvSpPr/>
                <p:nvPr/>
              </p:nvSpPr>
              <p:spPr>
                <a:xfrm>
                  <a:off x="6366784" y="6332055"/>
                  <a:ext cx="628853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pt-BR" sz="120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pt-BR" sz="1200" dirty="0"/>
                    <a:t>1</a:t>
                  </a:r>
                </a:p>
              </p:txBody>
            </p:sp>
          </mc:Choice>
          <mc:Fallback xmlns="">
            <p:sp>
              <p:nvSpPr>
                <p:cNvPr id="89" name="Rectangle 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6784" y="6332055"/>
                  <a:ext cx="628853" cy="276999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 t="-2222" b="-1777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0" name="Straight Arrow Connector 89"/>
            <p:cNvCxnSpPr>
              <a:stCxn id="86" idx="6"/>
            </p:cNvCxnSpPr>
            <p:nvPr/>
          </p:nvCxnSpPr>
          <p:spPr>
            <a:xfrm flipV="1">
              <a:off x="6893839" y="6470555"/>
              <a:ext cx="169946" cy="24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Rectangle 90"/>
                <p:cNvSpPr/>
                <p:nvPr/>
              </p:nvSpPr>
              <p:spPr>
                <a:xfrm>
                  <a:off x="6944591" y="6295021"/>
                  <a:ext cx="374650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91" name="Rectangle 9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4591" y="6295021"/>
                  <a:ext cx="374650" cy="276999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2" name="Straight Arrow Connector 91"/>
            <p:cNvCxnSpPr/>
            <p:nvPr/>
          </p:nvCxnSpPr>
          <p:spPr>
            <a:xfrm>
              <a:off x="5751825" y="6334508"/>
              <a:ext cx="223042" cy="571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 flipV="1">
              <a:off x="5759765" y="6561438"/>
              <a:ext cx="215102" cy="1199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Rectangle 93"/>
                <p:cNvSpPr/>
                <p:nvPr/>
              </p:nvSpPr>
              <p:spPr>
                <a:xfrm>
                  <a:off x="5477924" y="6525011"/>
                  <a:ext cx="372345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94" name="Rectangle 9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7924" y="6525011"/>
                  <a:ext cx="372345" cy="276999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6" name="Group 105"/>
          <p:cNvGrpSpPr/>
          <p:nvPr/>
        </p:nvGrpSpPr>
        <p:grpSpPr>
          <a:xfrm>
            <a:off x="8284645" y="6216402"/>
            <a:ext cx="2150193" cy="638143"/>
            <a:chOff x="9378133" y="3482400"/>
            <a:chExt cx="2150193" cy="6381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Rectangle 106"/>
                <p:cNvSpPr/>
                <p:nvPr/>
              </p:nvSpPr>
              <p:spPr>
                <a:xfrm>
                  <a:off x="9378133" y="3494910"/>
                  <a:ext cx="36875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107" name="Rectangle 1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78133" y="3494910"/>
                  <a:ext cx="368754" cy="276999"/>
                </a:xfrm>
                <a:prstGeom prst="rect">
                  <a:avLst/>
                </a:prstGeom>
                <a:blipFill rotWithShape="0"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Oval 107"/>
                <p:cNvSpPr/>
                <p:nvPr/>
              </p:nvSpPr>
              <p:spPr>
                <a:xfrm>
                  <a:off x="9851929" y="3482400"/>
                  <a:ext cx="952310" cy="381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08" name="Oval 10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51929" y="3482400"/>
                  <a:ext cx="952310" cy="381000"/>
                </a:xfrm>
                <a:prstGeom prst="ellipse">
                  <a:avLst/>
                </a:prstGeom>
                <a:blipFill rotWithShape="0">
                  <a:blip r:embed="rId33"/>
                  <a:stretch>
                    <a:fillRect b="-307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9" name="Straight Connector 108"/>
            <p:cNvCxnSpPr>
              <a:stCxn id="108" idx="0"/>
              <a:endCxn id="108" idx="4"/>
            </p:cNvCxnSpPr>
            <p:nvPr/>
          </p:nvCxnSpPr>
          <p:spPr>
            <a:xfrm>
              <a:off x="10328084" y="3482400"/>
              <a:ext cx="0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0" name="Rectangle 109"/>
                <p:cNvSpPr/>
                <p:nvPr/>
              </p:nvSpPr>
              <p:spPr>
                <a:xfrm>
                  <a:off x="9880505" y="3534398"/>
                  <a:ext cx="476154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2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>
            <p:sp>
              <p:nvSpPr>
                <p:cNvPr id="110" name="Rectangle 10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80505" y="3534398"/>
                  <a:ext cx="476154" cy="276999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1" name="Rectangle 110"/>
                <p:cNvSpPr/>
                <p:nvPr/>
              </p:nvSpPr>
              <p:spPr>
                <a:xfrm>
                  <a:off x="10231675" y="3543523"/>
                  <a:ext cx="628853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20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pt-BR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pt-B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>
            <p:sp>
              <p:nvSpPr>
                <p:cNvPr id="111" name="Rectangle 1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31675" y="3543523"/>
                  <a:ext cx="628853" cy="276999"/>
                </a:xfrm>
                <a:prstGeom prst="rect">
                  <a:avLst/>
                </a:prstGeom>
                <a:blipFill rotWithShape="0">
                  <a:blip r:embed="rId34"/>
                  <a:stretch>
                    <a:fillRect b="-4444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2" name="Straight Arrow Connector 111"/>
            <p:cNvCxnSpPr>
              <a:stCxn id="108" idx="6"/>
            </p:cNvCxnSpPr>
            <p:nvPr/>
          </p:nvCxnSpPr>
          <p:spPr>
            <a:xfrm flipV="1">
              <a:off x="10804239" y="3670444"/>
              <a:ext cx="169946" cy="24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Rectangle 112"/>
                <p:cNvSpPr/>
                <p:nvPr/>
              </p:nvSpPr>
              <p:spPr>
                <a:xfrm>
                  <a:off x="10854991" y="3494910"/>
                  <a:ext cx="374650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113" name="Rectangle 1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54991" y="3494910"/>
                  <a:ext cx="374650" cy="276999"/>
                </a:xfrm>
                <a:prstGeom prst="rect">
                  <a:avLst/>
                </a:prstGeom>
                <a:blipFill rotWithShape="0">
                  <a:blip r:embed="rId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4" name="Straight Arrow Connector 113"/>
            <p:cNvCxnSpPr/>
            <p:nvPr/>
          </p:nvCxnSpPr>
          <p:spPr>
            <a:xfrm flipV="1">
              <a:off x="9625049" y="3667646"/>
              <a:ext cx="169946" cy="24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Oval 114"/>
            <p:cNvSpPr/>
            <p:nvPr/>
          </p:nvSpPr>
          <p:spPr>
            <a:xfrm>
              <a:off x="9797639" y="3642463"/>
              <a:ext cx="45719" cy="4571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16" name="Straight Arrow Connector 115"/>
            <p:cNvCxnSpPr/>
            <p:nvPr/>
          </p:nvCxnSpPr>
          <p:spPr>
            <a:xfrm>
              <a:off x="9827653" y="3733181"/>
              <a:ext cx="133504" cy="1746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/>
            <p:cNvSpPr txBox="1"/>
            <p:nvPr/>
          </p:nvSpPr>
          <p:spPr>
            <a:xfrm>
              <a:off x="9851267" y="3843544"/>
              <a:ext cx="16770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Entrada </a:t>
              </a:r>
              <a:r>
                <a:rPr lang="pt-BR" sz="1200" dirty="0" smtClean="0"/>
                <a:t>inibitória</a:t>
              </a:r>
              <a:endParaRPr lang="pt-BR" sz="1200" dirty="0"/>
            </a:p>
          </p:txBody>
        </p:sp>
      </p:grpSp>
      <p:sp>
        <p:nvSpPr>
          <p:cNvPr id="3" name="Rectangle 2"/>
          <p:cNvSpPr/>
          <p:nvPr/>
        </p:nvSpPr>
        <p:spPr>
          <a:xfrm>
            <a:off x="10214620" y="6168266"/>
            <a:ext cx="1994399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100" b="1" dirty="0"/>
              <a:t>OBS</a:t>
            </a:r>
            <a:r>
              <a:rPr lang="pt-BR" sz="1100" dirty="0"/>
              <a:t>.: Entradas inibitórias são entradas que tem seus </a:t>
            </a:r>
            <a:r>
              <a:rPr lang="pt-BR" sz="1100" dirty="0" smtClean="0"/>
              <a:t>valores multiplicados por -1.</a:t>
            </a:r>
            <a:endParaRPr lang="pt-BR" sz="11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ectangle 31"/>
              <p:cNvSpPr/>
              <p:nvPr/>
            </p:nvSpPr>
            <p:spPr>
              <a:xfrm>
                <a:off x="1921109" y="6153001"/>
                <a:ext cx="380232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0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pt-BR" sz="1000" dirty="0"/>
              </a:p>
            </p:txBody>
          </p:sp>
        </mc:Choice>
        <mc:Fallback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1109" y="6153001"/>
                <a:ext cx="380232" cy="246221"/>
              </a:xfrm>
              <a:prstGeom prst="rect">
                <a:avLst/>
              </a:prstGeom>
              <a:blipFill rotWithShape="0"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Rectangle 80"/>
              <p:cNvSpPr/>
              <p:nvPr/>
            </p:nvSpPr>
            <p:spPr>
              <a:xfrm>
                <a:off x="1974408" y="6613150"/>
                <a:ext cx="380232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0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pt-BR" sz="1000" dirty="0"/>
              </a:p>
            </p:txBody>
          </p:sp>
        </mc:Choice>
        <mc:Fallback>
          <p:sp>
            <p:nvSpPr>
              <p:cNvPr id="81" name="Rectangle 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4408" y="6613150"/>
                <a:ext cx="380232" cy="246221"/>
              </a:xfrm>
              <a:prstGeom prst="rect">
                <a:avLst/>
              </a:prstGeom>
              <a:blipFill rotWithShape="0"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Rectangle 82"/>
              <p:cNvSpPr/>
              <p:nvPr/>
            </p:nvSpPr>
            <p:spPr>
              <a:xfrm>
                <a:off x="5673097" y="6156552"/>
                <a:ext cx="380232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0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pt-BR" sz="1000" dirty="0"/>
              </a:p>
            </p:txBody>
          </p:sp>
        </mc:Choice>
        <mc:Fallback>
          <p:sp>
            <p:nvSpPr>
              <p:cNvPr id="83" name="Rectangle 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3097" y="6156552"/>
                <a:ext cx="380232" cy="246221"/>
              </a:xfrm>
              <a:prstGeom prst="rect">
                <a:avLst/>
              </a:prstGeom>
              <a:blipFill rotWithShape="0"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5" name="Rectangle 94"/>
              <p:cNvSpPr/>
              <p:nvPr/>
            </p:nvSpPr>
            <p:spPr>
              <a:xfrm>
                <a:off x="5733829" y="6584120"/>
                <a:ext cx="380232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0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pt-BR" sz="1000" dirty="0"/>
              </a:p>
            </p:txBody>
          </p:sp>
        </mc:Choice>
        <mc:Fallback>
          <p:sp>
            <p:nvSpPr>
              <p:cNvPr id="95" name="Rectangle 9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3829" y="6584120"/>
                <a:ext cx="380232" cy="246221"/>
              </a:xfrm>
              <a:prstGeom prst="rect">
                <a:avLst/>
              </a:prstGeom>
              <a:blipFill rotWithShape="0"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0" name="Rectangle 119"/>
              <p:cNvSpPr/>
              <p:nvPr/>
            </p:nvSpPr>
            <p:spPr>
              <a:xfrm>
                <a:off x="8540484" y="6163784"/>
                <a:ext cx="32733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000" i="1"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lang="pt-BR" sz="1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pt-BR" sz="1000" dirty="0"/>
              </a:p>
            </p:txBody>
          </p:sp>
        </mc:Choice>
        <mc:Fallback>
          <p:sp>
            <p:nvSpPr>
              <p:cNvPr id="120" name="Rectangle 1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0484" y="6163784"/>
                <a:ext cx="327334" cy="246221"/>
              </a:xfrm>
              <a:prstGeom prst="rect">
                <a:avLst/>
              </a:prstGeom>
              <a:blipFill rotWithShape="0"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094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Tarefa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994409" cy="4547879"/>
          </a:xfrm>
        </p:spPr>
        <p:txBody>
          <a:bodyPr/>
          <a:lstStyle/>
          <a:p>
            <a:r>
              <a:rPr lang="pt-BR" b="1" dirty="0" smtClean="0"/>
              <a:t>Quiz</a:t>
            </a:r>
            <a:r>
              <a:rPr lang="pt-BR" dirty="0" smtClean="0"/>
              <a:t>: “</a:t>
            </a:r>
            <a:r>
              <a:rPr lang="pt-BR" i="1" dirty="0" smtClean="0"/>
              <a:t>T320 - Quiz – Redes Neurais Artificiais (Parte I)</a:t>
            </a:r>
            <a:r>
              <a:rPr lang="pt-BR" dirty="0" smtClean="0"/>
              <a:t>” que se encontra no MS Teams.</a:t>
            </a:r>
          </a:p>
        </p:txBody>
      </p:sp>
    </p:spTree>
    <p:extLst>
      <p:ext uri="{BB962C8B-B14F-4D97-AF65-F5344CB8AC3E}">
        <p14:creationId xmlns:p14="http://schemas.microsoft.com/office/powerpoint/2010/main" val="351151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Perceptron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5058"/>
            <a:ext cx="6654421" cy="5042942"/>
          </a:xfrm>
        </p:spPr>
        <p:txBody>
          <a:bodyPr>
            <a:normAutofit/>
          </a:bodyPr>
          <a:lstStyle/>
          <a:p>
            <a:r>
              <a:rPr lang="pt-BR" dirty="0"/>
              <a:t>Em 1958, Frank Rosenblatt, propôs o modelo clássico do </a:t>
            </a:r>
            <a:r>
              <a:rPr lang="pt-BR" b="1" i="1" dirty="0"/>
              <a:t>perceptron</a:t>
            </a:r>
            <a:r>
              <a:rPr lang="pt-BR" dirty="0"/>
              <a:t>.</a:t>
            </a:r>
          </a:p>
          <a:p>
            <a:r>
              <a:rPr lang="pt-BR" dirty="0"/>
              <a:t>Em 1969, o modelo de Rosenblatt foi cuidadosamente analisado e refinado por Minsky e Papert. </a:t>
            </a:r>
          </a:p>
          <a:p>
            <a:r>
              <a:rPr lang="pt-BR" dirty="0"/>
              <a:t>O modelo criado por eles é chamado de </a:t>
            </a:r>
            <a:r>
              <a:rPr lang="pt-BR" b="1" i="1" dirty="0"/>
              <a:t>perceptron</a:t>
            </a:r>
            <a:r>
              <a:rPr lang="pt-BR" dirty="0"/>
              <a:t> e é mostrado na figura ao lado.</a:t>
            </a:r>
          </a:p>
          <a:p>
            <a:r>
              <a:rPr lang="pt-BR" dirty="0" smtClean="0"/>
              <a:t>Como veremos a seguir, o </a:t>
            </a:r>
            <a:r>
              <a:rPr lang="pt-BR" dirty="0"/>
              <a:t>modelo </a:t>
            </a:r>
            <a:r>
              <a:rPr lang="pt-BR" dirty="0" smtClean="0"/>
              <a:t>do </a:t>
            </a:r>
            <a:r>
              <a:rPr lang="pt-BR" b="1" dirty="0" smtClean="0"/>
              <a:t>perceptron</a:t>
            </a:r>
            <a:r>
              <a:rPr lang="pt-BR" dirty="0"/>
              <a:t>, é um modelo computacional mais geral que o modelo do </a:t>
            </a:r>
            <a:r>
              <a:rPr lang="pt-BR" b="1" i="1" dirty="0"/>
              <a:t>neurônio</a:t>
            </a:r>
            <a:r>
              <a:rPr lang="pt-BR" dirty="0"/>
              <a:t> de McCulloch e Pitts.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3765" y="4336529"/>
            <a:ext cx="4488235" cy="1879826"/>
          </a:xfrm>
          <a:prstGeom prst="rect">
            <a:avLst/>
          </a:prstGeom>
        </p:spPr>
      </p:pic>
      <p:pic>
        <p:nvPicPr>
          <p:cNvPr id="3074" name="Picture 2" descr="Wikimedia Commons 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3624" y="405565"/>
            <a:ext cx="2770598" cy="3618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38525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Perceptron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55752"/>
                <a:ext cx="7159171" cy="5302247"/>
              </a:xfrm>
            </p:spPr>
            <p:txBody>
              <a:bodyPr>
                <a:normAutofit fontScale="92500"/>
              </a:bodyPr>
              <a:lstStyle/>
              <a:p>
                <a:r>
                  <a:rPr lang="pt-BR" dirty="0"/>
                  <a:t>Esse novo modelo supera algumas das limitações do modelo de M-P: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Introdução do conceito de </a:t>
                </a:r>
                <a:r>
                  <a:rPr lang="pt-BR" b="1" i="1" dirty="0"/>
                  <a:t>pesos sinápticos </a:t>
                </a:r>
                <a:r>
                  <a:rPr lang="pt-BR" dirty="0"/>
                  <a:t>(uma medida de importância dos atributos) para as entradas (ou </a:t>
                </a:r>
                <a:r>
                  <a:rPr lang="pt-BR" b="1" i="1" dirty="0"/>
                  <a:t>sinapses</a:t>
                </a:r>
                <a:r>
                  <a:rPr lang="pt-BR" dirty="0"/>
                  <a:t>).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 um método para que o modelo aprenda os </a:t>
                </a:r>
                <a:r>
                  <a:rPr lang="pt-BR" b="1" i="1" dirty="0"/>
                  <a:t>pesos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Além disso, as entradas não são mais limitadas a valores booleanos, como no caso do modelo de M-P, suportando </a:t>
                </a:r>
                <a:r>
                  <a:rPr lang="pt-BR" b="1" i="1" dirty="0"/>
                  <a:t>entradas com valores reais</a:t>
                </a:r>
                <a:r>
                  <a:rPr lang="pt-BR" dirty="0"/>
                  <a:t>, o que torna este modelo mais útil e generalizado.</a:t>
                </a:r>
              </a:p>
              <a:p>
                <a:r>
                  <a:rPr lang="pt-BR" dirty="0"/>
                  <a:t>Assim como no modelo de M-P, a </a:t>
                </a:r>
                <a:r>
                  <a:rPr lang="pt-BR" b="1" i="1" dirty="0"/>
                  <a:t>função de ativação</a:t>
                </a:r>
                <a:r>
                  <a:rPr lang="pt-BR" dirty="0"/>
                  <a:t> utilizada pelo </a:t>
                </a:r>
                <a:r>
                  <a:rPr lang="pt-BR" b="1" i="1" dirty="0"/>
                  <a:t>perceptron</a:t>
                </a:r>
                <a:r>
                  <a:rPr lang="pt-BR" dirty="0"/>
                  <a:t> também é a </a:t>
                </a:r>
                <a:r>
                  <a:rPr lang="pt-BR" b="1" i="1" dirty="0"/>
                  <a:t>função degrau</a:t>
                </a:r>
                <a:r>
                  <a:rPr lang="pt-BR" dirty="0"/>
                  <a:t> com a diferença que aqui ela não mais depende do </a:t>
                </a:r>
                <a:r>
                  <a:rPr lang="pt-BR" b="1" i="1" dirty="0"/>
                  <a:t>limiar de ativação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55752"/>
                <a:ext cx="7159171" cy="5302247"/>
              </a:xfrm>
              <a:blipFill rotWithShape="0">
                <a:blip r:embed="rId3"/>
                <a:stretch>
                  <a:fillRect l="-1363" t="-1724" r="-596" b="-19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997371" y="3705451"/>
                <a:ext cx="3877116" cy="15411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1, 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se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se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  <a:p>
                <a:r>
                  <a:rPr lang="pt-BR" dirty="0">
                    <a:ea typeface="Cambria Math" panose="02040503050406030204" pitchFamily="18" charset="0"/>
                  </a:rPr>
                  <a:t>Perceba que o </a:t>
                </a:r>
                <a:r>
                  <a:rPr lang="pt-BR" b="1" i="1" dirty="0"/>
                  <a:t>limiar de ativação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 agora faz parte das entradas e é chamado de </a:t>
                </a:r>
                <a:r>
                  <a:rPr lang="pt-BR" b="1" i="1" dirty="0"/>
                  <a:t>bias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7371" y="3705451"/>
                <a:ext cx="3877116" cy="1541191"/>
              </a:xfrm>
              <a:prstGeom prst="rect">
                <a:avLst/>
              </a:prstGeom>
              <a:blipFill rotWithShape="0">
                <a:blip r:embed="rId4"/>
                <a:stretch>
                  <a:fillRect l="-1415" b="-51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3764" y="1690689"/>
            <a:ext cx="4488235" cy="1879826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8364767" y="5307697"/>
            <a:ext cx="3142324" cy="1550303"/>
            <a:chOff x="511819" y="4987108"/>
            <a:chExt cx="3142324" cy="1550303"/>
          </a:xfrm>
        </p:grpSpPr>
        <p:cxnSp>
          <p:nvCxnSpPr>
            <p:cNvPr id="8" name="Straight Arrow Connector 7"/>
            <p:cNvCxnSpPr/>
            <p:nvPr/>
          </p:nvCxnSpPr>
          <p:spPr>
            <a:xfrm flipV="1">
              <a:off x="1038293" y="5156782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511819" y="6236782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039821" y="5761728"/>
              <a:ext cx="201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876228" y="6229634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228" y="6229634"/>
                  <a:ext cx="324128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1038292" y="4987108"/>
                  <a:ext cx="1047979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8292" y="4987108"/>
                  <a:ext cx="1047979" cy="40498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2946898" y="6044968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6898" y="6044968"/>
                  <a:ext cx="707245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761832" y="5607839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832" y="5607839"/>
                  <a:ext cx="324128" cy="30777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" name="Rectangle 14"/>
          <p:cNvSpPr/>
          <p:nvPr/>
        </p:nvSpPr>
        <p:spPr>
          <a:xfrm>
            <a:off x="9900769" y="5660039"/>
            <a:ext cx="2058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i="1" dirty="0"/>
              <a:t>função de ativação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1086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701"/>
            <a:ext cx="10515600" cy="1027271"/>
          </a:xfrm>
        </p:spPr>
        <p:txBody>
          <a:bodyPr/>
          <a:lstStyle/>
          <a:p>
            <a:r>
              <a:rPr lang="pt-BR" dirty="0"/>
              <a:t>Perceptron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378425"/>
                <a:ext cx="7511963" cy="5479576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pt-BR" dirty="0" smtClean="0"/>
                  <a:t>A ideia é que a ativação do </a:t>
                </a:r>
                <a:r>
                  <a:rPr lang="pt-BR" b="1" i="1" dirty="0"/>
                  <a:t>perceptron</a:t>
                </a:r>
                <a:r>
                  <a:rPr lang="pt-BR" dirty="0"/>
                  <a:t> (causada pelos estímulos de entrada) seja uma </a:t>
                </a:r>
                <a:r>
                  <a:rPr lang="pt-BR" b="1" i="1" dirty="0"/>
                  <a:t>combinação linear </a:t>
                </a:r>
                <a:r>
                  <a:rPr lang="pt-BR" dirty="0" smtClean="0"/>
                  <a:t>dos </a:t>
                </a:r>
                <a:r>
                  <a:rPr lang="pt-BR" b="1" i="1" dirty="0"/>
                  <a:t>estímulos</a:t>
                </a:r>
                <a:r>
                  <a:rPr lang="pt-BR" dirty="0"/>
                  <a:t> </a:t>
                </a:r>
                <a:r>
                  <a:rPr lang="pt-BR" dirty="0" smtClean="0"/>
                  <a:t>em relação aos </a:t>
                </a:r>
                <a:r>
                  <a:rPr lang="pt-BR" b="1" i="1" dirty="0"/>
                  <a:t>pesos sinápticos</a:t>
                </a:r>
                <a:r>
                  <a:rPr lang="pt-BR" dirty="0"/>
                  <a:t>. </a:t>
                </a:r>
                <a:endParaRPr lang="pt-BR" dirty="0" smtClean="0"/>
              </a:p>
              <a:p>
                <a:r>
                  <a:rPr lang="pt-BR" dirty="0" smtClean="0"/>
                  <a:t>Se a ativação </a:t>
                </a:r>
                <a:r>
                  <a:rPr lang="pt-BR" dirty="0"/>
                  <a:t>exceder </a:t>
                </a:r>
                <a:r>
                  <a:rPr lang="pt-BR" dirty="0" smtClean="0"/>
                  <a:t>o </a:t>
                </a:r>
                <a:r>
                  <a:rPr lang="pt-BR" b="1" i="1" dirty="0" smtClean="0"/>
                  <a:t>limiar </a:t>
                </a:r>
                <a:r>
                  <a:rPr lang="pt-BR" b="1" i="1" dirty="0"/>
                  <a:t>de ativação</a:t>
                </a:r>
                <a:r>
                  <a:rPr lang="pt-BR" dirty="0"/>
                  <a:t>, ocorrerá o </a:t>
                </a:r>
                <a:r>
                  <a:rPr lang="pt-BR" b="1" i="1" dirty="0"/>
                  <a:t>disparo</a:t>
                </a:r>
                <a:r>
                  <a:rPr lang="pt-BR" dirty="0"/>
                  <a:t>. </a:t>
                </a:r>
                <a:endParaRPr lang="pt-BR" dirty="0" smtClean="0"/>
              </a:p>
              <a:p>
                <a:r>
                  <a:rPr lang="pt-BR" dirty="0" smtClean="0"/>
                  <a:t>Isso é expresso </a:t>
                </a:r>
                <a:r>
                  <a:rPr lang="pt-BR" dirty="0"/>
                  <a:t>por meio de uma </a:t>
                </a:r>
                <a:r>
                  <a:rPr lang="pt-BR" b="1" i="1" dirty="0"/>
                  <a:t>função de ativação </a:t>
                </a:r>
                <a:r>
                  <a:rPr lang="pt-BR" dirty="0"/>
                  <a:t>do tipo </a:t>
                </a:r>
                <a:r>
                  <a:rPr lang="pt-BR" b="1" i="1" dirty="0"/>
                  <a:t>degrau</a:t>
                </a:r>
                <a:r>
                  <a:rPr lang="pt-BR" dirty="0"/>
                  <a:t>.</a:t>
                </a:r>
              </a:p>
              <a:p>
                <a:r>
                  <a:rPr lang="pt-BR" dirty="0" smtClean="0"/>
                  <a:t>Notem </a:t>
                </a:r>
                <a:r>
                  <a:rPr lang="pt-BR" dirty="0"/>
                  <a:t>que a </a:t>
                </a:r>
                <a:r>
                  <a:rPr lang="pt-BR" b="1" i="1" dirty="0"/>
                  <a:t>função de ativação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(.)</m:t>
                    </m:r>
                  </m:oMath>
                </a14:m>
                <a:r>
                  <a:rPr lang="pt-BR" dirty="0"/>
                  <a:t> está centrada “em torno de zero” e o </a:t>
                </a:r>
                <a:r>
                  <a:rPr lang="pt-BR" b="1" i="1" dirty="0"/>
                  <a:t>limiar de ativação </a:t>
                </a:r>
                <a:r>
                  <a:rPr lang="pt-BR" dirty="0" smtClean="0"/>
                  <a:t>é </a:t>
                </a:r>
                <a:r>
                  <a:rPr lang="pt-BR" dirty="0"/>
                  <a:t>controlado, indiretamente, pelo valor do </a:t>
                </a:r>
                <a:r>
                  <a:rPr lang="pt-BR" b="1" i="1" dirty="0"/>
                  <a:t>peso do bias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</a:t>
                </a:r>
                <a:r>
                  <a:rPr lang="pt-BR" b="1" i="1" dirty="0"/>
                  <a:t>limiar de ativação </a:t>
                </a:r>
                <a:r>
                  <a:rPr lang="pt-BR" dirty="0"/>
                  <a:t>foi absorvido pelo somatório,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e, portanto, podemos usar a </a:t>
                </a:r>
                <a:r>
                  <a:rPr lang="pt-BR" b="1" i="1" dirty="0"/>
                  <a:t>função de ativação </a:t>
                </a:r>
                <a:r>
                  <a:rPr lang="pt-BR" dirty="0"/>
                  <a:t>centrada em zero, pois agora, ajusta-se o limiar de ativação indiretamente, através da atualização do peso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O tipo de resposta do </a:t>
                </a:r>
                <a:r>
                  <a:rPr lang="pt-BR" b="1" i="1" dirty="0"/>
                  <a:t>perceptron </a:t>
                </a:r>
                <a:r>
                  <a:rPr lang="pt-BR" dirty="0"/>
                  <a:t>dá origem a um </a:t>
                </a:r>
                <a:r>
                  <a:rPr lang="pt-BR" b="1" i="1" dirty="0"/>
                  <a:t>classificador</a:t>
                </a:r>
                <a:r>
                  <a:rPr lang="pt-BR" dirty="0"/>
                  <a:t> </a:t>
                </a:r>
                <a:r>
                  <a:rPr lang="pt-BR" b="1" i="1" dirty="0"/>
                  <a:t>binário</a:t>
                </a:r>
                <a:r>
                  <a:rPr lang="pt-BR" dirty="0"/>
                  <a:t>, ou seja, para </a:t>
                </a:r>
                <a:r>
                  <a:rPr lang="pt-BR" b="1" i="1" dirty="0"/>
                  <a:t>problemas com duas classes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As classes são separadas por uma </a:t>
                </a:r>
                <a:r>
                  <a:rPr lang="pt-BR" b="1" i="1" dirty="0" smtClean="0"/>
                  <a:t>superfície de separação linear </a:t>
                </a:r>
                <a:r>
                  <a:rPr lang="pt-BR" dirty="0" smtClean="0"/>
                  <a:t>(</a:t>
                </a:r>
                <a:r>
                  <a:rPr lang="pt-BR" dirty="0"/>
                  <a:t>h</a:t>
                </a:r>
                <a:r>
                  <a:rPr lang="pt-BR" dirty="0" smtClean="0"/>
                  <a:t>iperplano) </a:t>
                </a:r>
                <a:r>
                  <a:rPr lang="pt-BR" dirty="0"/>
                  <a:t>para o qual a </a:t>
                </a:r>
                <a:r>
                  <a:rPr lang="pt-BR" dirty="0" smtClean="0"/>
                  <a:t>igualdade abaixo </a:t>
                </a:r>
                <a:r>
                  <a:rPr lang="pt-BR" dirty="0"/>
                  <a:t>é verdadeira.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pt-B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 smtClean="0"/>
                  <a:t> (onde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 smtClean="0"/>
                  <a:t>).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378425"/>
                <a:ext cx="7511963" cy="5479576"/>
              </a:xfrm>
              <a:blipFill rotWithShape="0">
                <a:blip r:embed="rId3"/>
                <a:stretch>
                  <a:fillRect l="-892" t="-2336" r="-1703" b="-1123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121" y="397366"/>
            <a:ext cx="3974418" cy="1664623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8619168" y="2909691"/>
            <a:ext cx="3142324" cy="1550303"/>
            <a:chOff x="511819" y="4987108"/>
            <a:chExt cx="3142324" cy="1550303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1038293" y="5156782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511819" y="6236782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039821" y="5761728"/>
              <a:ext cx="201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>
                  <a:off x="876228" y="6229634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228" y="6229634"/>
                  <a:ext cx="324128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1038292" y="4987108"/>
                  <a:ext cx="1047979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8292" y="4987108"/>
                  <a:ext cx="1047979" cy="40498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2946898" y="6044968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6898" y="6044968"/>
                  <a:ext cx="707245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761832" y="5607839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832" y="5607839"/>
                  <a:ext cx="324128" cy="30777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" name="Rectangle 3"/>
          <p:cNvSpPr/>
          <p:nvPr/>
        </p:nvSpPr>
        <p:spPr>
          <a:xfrm>
            <a:off x="424615" y="6473661"/>
            <a:ext cx="14947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/>
              <a:t>função discriminante</a:t>
            </a:r>
          </a:p>
        </p:txBody>
      </p:sp>
      <p:cxnSp>
        <p:nvCxnSpPr>
          <p:cNvPr id="15" name="Straight Arrow Connector 14"/>
          <p:cNvCxnSpPr>
            <a:stCxn id="4" idx="3"/>
          </p:cNvCxnSpPr>
          <p:nvPr/>
        </p:nvCxnSpPr>
        <p:spPr>
          <a:xfrm flipV="1">
            <a:off x="1919383" y="6471157"/>
            <a:ext cx="450021" cy="1410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8381132" y="5029435"/>
                <a:ext cx="3827376" cy="1732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 smtClean="0"/>
                  <a:t>Para que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pt-BR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&gt;0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t-BR" i="1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 smtClean="0"/>
                  <a:t>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 smtClean="0"/>
                  <a:t>,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pt-BR" b="0" i="1" smtClean="0">
                        <a:latin typeface="Cambria Math" panose="02040503050406030204" pitchFamily="18" charset="0"/>
                      </a:rPr>
                      <m:t>&gt;−1</m:t>
                    </m:r>
                  </m:oMath>
                </a14:m>
                <a:r>
                  <a:rPr lang="pt-BR" dirty="0" smtClean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 smtClean="0"/>
                  <a:t>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pt-BR" i="1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132" y="5029435"/>
                <a:ext cx="3827376" cy="1732526"/>
              </a:xfrm>
              <a:prstGeom prst="rect">
                <a:avLst/>
              </a:prstGeom>
              <a:blipFill rotWithShape="0">
                <a:blip r:embed="rId10"/>
                <a:stretch>
                  <a:fillRect l="-1433" t="-1761" b="-3908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154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1123"/>
            <a:ext cx="10515600" cy="1325563"/>
          </a:xfrm>
        </p:spPr>
        <p:txBody>
          <a:bodyPr/>
          <a:lstStyle/>
          <a:p>
            <a:r>
              <a:rPr lang="pt-BR" dirty="0"/>
              <a:t>Regra de aprendizado do perceptron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75124" cy="5032376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 smtClean="0"/>
                  <a:t>Devido ao fato de que a </a:t>
                </a:r>
                <a:r>
                  <a:rPr lang="pt-BR" b="1" i="1" dirty="0" smtClean="0"/>
                  <a:t>função degrau</a:t>
                </a:r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pt-BR" dirty="0" smtClean="0"/>
                  <a:t>, ter derivada igual a zero em todos os pontos exceto em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 smtClean="0"/>
                  <a:t>, onde ela é indefinida, não podemos utilizar o </a:t>
                </a:r>
                <a:r>
                  <a:rPr lang="pt-BR" b="1" i="1" dirty="0" smtClean="0"/>
                  <a:t>gradiente descendente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Entretanto, como aprendemos anteriormente, usamos a </a:t>
                </a:r>
                <a:r>
                  <a:rPr lang="pt-BR" b="1" i="1" dirty="0"/>
                  <a:t>regra de aprendizado do </a:t>
                </a:r>
                <a:r>
                  <a:rPr lang="pt-BR" b="1" i="1" dirty="0" smtClean="0"/>
                  <a:t>perceptron</a:t>
                </a:r>
                <a:r>
                  <a:rPr lang="pt-BR" dirty="0" smtClean="0"/>
                  <a:t> para treinar o modelo.</a:t>
                </a:r>
              </a:p>
              <a:p>
                <a:r>
                  <a:rPr lang="pt-BR" dirty="0" smtClean="0"/>
                  <a:t>É uma regra simples </a:t>
                </a:r>
                <a:r>
                  <a:rPr lang="pt-BR" dirty="0"/>
                  <a:t>e intuitiva de atualização </a:t>
                </a:r>
                <a:r>
                  <a:rPr lang="pt-BR" dirty="0" smtClean="0"/>
                  <a:t>dos pesos do modelo.</a:t>
                </a:r>
              </a:p>
              <a:p>
                <a:r>
                  <a:rPr lang="pt-BR" dirty="0"/>
                  <a:t>N</a:t>
                </a:r>
                <a:r>
                  <a:rPr lang="pt-BR" dirty="0" smtClean="0"/>
                  <a:t>o </a:t>
                </a:r>
                <a:r>
                  <a:rPr lang="pt-BR" dirty="0"/>
                  <a:t>caso do </a:t>
                </a:r>
                <a:r>
                  <a:rPr lang="pt-BR" dirty="0" smtClean="0"/>
                  <a:t>perceptron, 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</a:t>
                </a:r>
                <a:r>
                  <a:rPr lang="pt-BR" dirty="0" smtClean="0"/>
                  <a:t>é um hiperplano, a regra converge para uma solução perfeita se as classes forem </a:t>
                </a:r>
                <a:r>
                  <a:rPr lang="pt-BR" b="1" i="1" dirty="0" smtClean="0"/>
                  <a:t>linearmente separáveis</a:t>
                </a:r>
                <a:r>
                  <a:rPr lang="pt-BR" dirty="0" smtClean="0"/>
                  <a:t>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Classes </a:t>
                </a:r>
                <a:r>
                  <a:rPr lang="pt-BR" b="1" i="1" dirty="0" smtClean="0"/>
                  <a:t>suficientemente espaçadas </a:t>
                </a:r>
                <a:r>
                  <a:rPr lang="pt-BR" dirty="0" smtClean="0"/>
                  <a:t>e que podem ser separadas por um </a:t>
                </a:r>
                <a:r>
                  <a:rPr lang="pt-BR" b="1" i="1" dirty="0" smtClean="0"/>
                  <a:t>hiperplano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A </a:t>
                </a:r>
                <a:r>
                  <a:rPr lang="pt-BR" b="1" i="1" dirty="0" smtClean="0"/>
                  <a:t>equação </a:t>
                </a:r>
                <a:r>
                  <a:rPr lang="pt-BR" b="1" i="1" dirty="0"/>
                  <a:t>de </a:t>
                </a:r>
                <a:r>
                  <a:rPr lang="pt-BR" b="1" i="1" dirty="0" smtClean="0"/>
                  <a:t>atualização dos</a:t>
                </a:r>
                <a:r>
                  <a:rPr lang="pt-BR" dirty="0" smtClean="0"/>
                  <a:t> </a:t>
                </a:r>
                <a:r>
                  <a:rPr lang="pt-BR" b="1" i="1" dirty="0"/>
                  <a:t>pesos </a:t>
                </a:r>
                <a:r>
                  <a:rPr lang="pt-BR" dirty="0" smtClean="0"/>
                  <a:t>é definida como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pt-B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 smtClean="0"/>
              </a:p>
              <a:p>
                <a:pPr marL="0" indent="0">
                  <a:buNone/>
                </a:pPr>
                <a:r>
                  <a:rPr lang="pt-BR" dirty="0"/>
                  <a:t>o</a:t>
                </a:r>
                <a:r>
                  <a:rPr lang="pt-BR" dirty="0" smtClean="0"/>
                  <a:t>nde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pt-BR" dirty="0" smtClean="0"/>
                  <a:t> é o vetor de pesos,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 smtClean="0"/>
                  <a:t> é o passo de aprendizagem,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 smtClean="0"/>
                  <a:t> é o valor de saída esperado,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pt-BR" dirty="0" smtClean="0"/>
                  <a:t> é a saída do modelo, i.e.,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pt-BR" dirty="0" smtClean="0"/>
                  <a:t>, 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 smtClean="0"/>
                  <a:t> é o vetor de atributos.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75124" cy="5032376"/>
              </a:xfrm>
              <a:blipFill rotWithShape="0">
                <a:blip r:embed="rId3"/>
                <a:stretch>
                  <a:fillRect l="-982" t="-2421" r="-491" b="-7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8655269" y="5297214"/>
            <a:ext cx="1749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/>
              <a:t>Idêntica à atualização do gradiente descendente estocástico.</a:t>
            </a:r>
            <a:endParaRPr lang="pt-BR" sz="1200" dirty="0"/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>
          <a:xfrm flipH="1">
            <a:off x="7930055" y="5620380"/>
            <a:ext cx="725214" cy="1340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6458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Perceptron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38725"/>
                <a:ext cx="8226971" cy="5032923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pt-BR" dirty="0" smtClean="0"/>
                  <a:t>Como podemos perceber, o modelo do </a:t>
                </a:r>
                <a:r>
                  <a:rPr lang="pt-BR" b="1" i="1" dirty="0" smtClean="0"/>
                  <a:t>perceptron</a:t>
                </a:r>
                <a:r>
                  <a:rPr lang="pt-BR" dirty="0" smtClean="0"/>
                  <a:t> é idêntico ao </a:t>
                </a:r>
                <a:r>
                  <a:rPr lang="pt-BR" b="1" i="1" dirty="0" smtClean="0"/>
                  <a:t>classificador binário com limiar de decisão rígido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Por definição, o perceptron sempre utiliza </a:t>
                </a:r>
                <a:r>
                  <a:rPr lang="pt-BR" b="1" i="1" dirty="0" smtClean="0"/>
                  <a:t>superfícies de separação lineares</a:t>
                </a:r>
                <a:r>
                  <a:rPr lang="pt-BR" dirty="0" smtClean="0"/>
                  <a:t>, ou seja, sempre teremos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 smtClean="0"/>
                  <a:t> como sendo a equação de um </a:t>
                </a:r>
                <a:r>
                  <a:rPr lang="pt-BR" b="1" i="1" dirty="0" smtClean="0"/>
                  <a:t>hiperplano</a:t>
                </a:r>
                <a:r>
                  <a:rPr lang="pt-BR" dirty="0" smtClean="0"/>
                  <a:t>.</a:t>
                </a:r>
                <a:endParaRPr lang="pt-BR" dirty="0"/>
              </a:p>
              <a:p>
                <a:r>
                  <a:rPr lang="pt-BR" dirty="0"/>
                  <a:t>Portanto</a:t>
                </a:r>
                <a:r>
                  <a:rPr lang="pt-BR" dirty="0" smtClean="0"/>
                  <a:t>, teoricamente, </a:t>
                </a:r>
                <a:r>
                  <a:rPr lang="pt-BR" dirty="0"/>
                  <a:t>um </a:t>
                </a:r>
                <a:r>
                  <a:rPr lang="pt-BR" b="1" i="1" dirty="0" smtClean="0">
                    <a:solidFill>
                      <a:srgbClr val="FF0000"/>
                    </a:solidFill>
                  </a:rPr>
                  <a:t>único</a:t>
                </a:r>
                <a:r>
                  <a:rPr lang="pt-BR" dirty="0" smtClean="0"/>
                  <a:t> </a:t>
                </a:r>
                <a:r>
                  <a:rPr lang="pt-BR" b="1" i="1" dirty="0" smtClean="0"/>
                  <a:t>perceptron</a:t>
                </a:r>
                <a:r>
                  <a:rPr lang="pt-BR" dirty="0" smtClean="0"/>
                  <a:t> </a:t>
                </a:r>
                <a:r>
                  <a:rPr lang="pt-BR" dirty="0"/>
                  <a:t>só é capaz de </a:t>
                </a:r>
                <a:r>
                  <a:rPr lang="pt-BR" b="1" i="1" dirty="0"/>
                  <a:t>classificar</a:t>
                </a:r>
                <a:r>
                  <a:rPr lang="pt-BR" dirty="0"/>
                  <a:t> dados que sejam </a:t>
                </a:r>
                <a:r>
                  <a:rPr lang="pt-BR" b="1" i="1" dirty="0"/>
                  <a:t>linearmente separáveis </a:t>
                </a:r>
                <a:r>
                  <a:rPr lang="pt-BR" dirty="0"/>
                  <a:t>(ou seja, separáveis por um </a:t>
                </a:r>
                <a:r>
                  <a:rPr lang="pt-BR" b="1" i="1" dirty="0"/>
                  <a:t>hiperplano</a:t>
                </a:r>
                <a:r>
                  <a:rPr lang="pt-BR" dirty="0"/>
                  <a:t>). </a:t>
                </a:r>
                <a:endParaRPr lang="pt-BR" dirty="0" smtClean="0"/>
              </a:p>
              <a:p>
                <a:r>
                  <a:rPr lang="pt-BR" dirty="0"/>
                  <a:t>A figura ao lado ilustra isso para um caso bidimensional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Entretanto, como veremos na sequência, podemos </a:t>
                </a:r>
                <a:r>
                  <a:rPr lang="pt-BR" b="1" i="1" dirty="0" smtClean="0"/>
                  <a:t>combinar vários perceptrons</a:t>
                </a:r>
                <a:r>
                  <a:rPr lang="pt-BR" dirty="0" smtClean="0"/>
                  <a:t> para criarmos uma </a:t>
                </a:r>
                <a:r>
                  <a:rPr lang="pt-BR" b="1" i="1" dirty="0" smtClean="0"/>
                  <a:t>superfície de separação </a:t>
                </a:r>
                <a:r>
                  <a:rPr lang="pt-BR" dirty="0" smtClean="0"/>
                  <a:t>que separe dados que não sejam linearmente separáveis sem a necessidade de usarmos </a:t>
                </a:r>
                <a:r>
                  <a:rPr lang="pt-BR" dirty="0"/>
                  <a:t>funções discriminantes,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 smtClean="0"/>
                  <a:t>, com outros formatos (e.g., polinômios).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38725"/>
                <a:ext cx="8226971" cy="5032923"/>
              </a:xfrm>
              <a:blipFill rotWithShape="0">
                <a:blip r:embed="rId3"/>
                <a:stretch>
                  <a:fillRect l="-1038" t="-2303" r="-185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8" r="3041"/>
          <a:stretch/>
        </p:blipFill>
        <p:spPr>
          <a:xfrm>
            <a:off x="8513378" y="2947444"/>
            <a:ext cx="3647090" cy="231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07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Perceptron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939670" cy="4913105"/>
          </a:xfrm>
        </p:spPr>
        <p:txBody>
          <a:bodyPr/>
          <a:lstStyle/>
          <a:p>
            <a:r>
              <a:rPr lang="pt-BR" dirty="0" smtClean="0"/>
              <a:t>Por serem </a:t>
            </a:r>
            <a:r>
              <a:rPr lang="pt-BR" b="1" i="1" dirty="0" smtClean="0"/>
              <a:t>linearmente separáveis</a:t>
            </a:r>
            <a:r>
              <a:rPr lang="pt-BR" dirty="0" smtClean="0"/>
              <a:t>, </a:t>
            </a:r>
            <a:r>
              <a:rPr lang="pt-BR" dirty="0"/>
              <a:t>as lógicas AND e </a:t>
            </a:r>
            <a:r>
              <a:rPr lang="pt-BR" dirty="0" smtClean="0"/>
              <a:t>OR podem ser separadas por um único Perceptron.</a:t>
            </a:r>
          </a:p>
          <a:p>
            <a:r>
              <a:rPr lang="pt-BR" dirty="0" smtClean="0"/>
              <a:t>Porém, a lógica XOR não é linearmente separável e necessita de uma superfície de separação não-linear.</a:t>
            </a:r>
          </a:p>
          <a:p>
            <a:r>
              <a:rPr lang="pt-BR" dirty="0" smtClean="0"/>
              <a:t>Como veremos, a separação da lógica XOR pode ser obtida combinando-se o resultado de duas classificações lineares.</a:t>
            </a:r>
            <a:endParaRPr lang="pt-BR" dirty="0"/>
          </a:p>
        </p:txBody>
      </p:sp>
      <p:sp>
        <p:nvSpPr>
          <p:cNvPr id="8" name="Rectangle 7"/>
          <p:cNvSpPr/>
          <p:nvPr/>
        </p:nvSpPr>
        <p:spPr>
          <a:xfrm>
            <a:off x="7589016" y="1321356"/>
            <a:ext cx="4046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>
                <a:hlinkClick r:id="rId3"/>
              </a:rPr>
              <a:t>Exemplo: perceptron_xor_problem.ipynb</a:t>
            </a:r>
            <a:endParaRPr lang="pt-BR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07" r="7307"/>
          <a:stretch/>
        </p:blipFill>
        <p:spPr>
          <a:xfrm>
            <a:off x="223951" y="4492484"/>
            <a:ext cx="3473405" cy="23555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78" r="7307"/>
          <a:stretch/>
        </p:blipFill>
        <p:spPr>
          <a:xfrm>
            <a:off x="4357098" y="4488972"/>
            <a:ext cx="3488635" cy="235908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78" r="7125"/>
          <a:stretch/>
        </p:blipFill>
        <p:spPr>
          <a:xfrm>
            <a:off x="8505475" y="4488972"/>
            <a:ext cx="3490249" cy="2355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6293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Tarefas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994409" cy="4547879"/>
          </a:xfrm>
        </p:spPr>
        <p:txBody>
          <a:bodyPr/>
          <a:lstStyle/>
          <a:p>
            <a:r>
              <a:rPr lang="pt-BR" b="1" dirty="0" smtClean="0"/>
              <a:t>Quiz</a:t>
            </a:r>
            <a:r>
              <a:rPr lang="pt-BR" dirty="0" smtClean="0"/>
              <a:t>: “</a:t>
            </a:r>
            <a:r>
              <a:rPr lang="pt-BR" i="1" dirty="0" smtClean="0"/>
              <a:t>T320 - Quiz – Redes Neurais Artificiais (Parte II)</a:t>
            </a:r>
            <a:r>
              <a:rPr lang="pt-BR" dirty="0" smtClean="0"/>
              <a:t>” que se encontra no MS Teams.</a:t>
            </a:r>
          </a:p>
          <a:p>
            <a:r>
              <a:rPr lang="pt-BR" b="1" dirty="0" smtClean="0"/>
              <a:t>Exercício Prático</a:t>
            </a:r>
            <a:r>
              <a:rPr lang="pt-BR" dirty="0" smtClean="0"/>
              <a:t>: </a:t>
            </a:r>
            <a:r>
              <a:rPr lang="pt-BR" b="1" dirty="0" smtClean="0">
                <a:hlinkClick r:id="rId3"/>
              </a:rPr>
              <a:t>Laboratório #6</a:t>
            </a:r>
            <a:r>
              <a:rPr lang="pt-BR" dirty="0" smtClean="0"/>
              <a:t>.</a:t>
            </a:r>
          </a:p>
          <a:p>
            <a:pPr lvl="1"/>
            <a:r>
              <a:rPr lang="pt-BR" dirty="0"/>
              <a:t>Pode ser baixado do MS Teams ou do GitHub.</a:t>
            </a:r>
          </a:p>
          <a:p>
            <a:pPr lvl="1"/>
            <a:r>
              <a:rPr lang="pt-BR" dirty="0"/>
              <a:t>Pode ser respondido através do link acima (na nuvem) ou localmente.</a:t>
            </a:r>
          </a:p>
          <a:p>
            <a:pPr lvl="1"/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/>
              <a:t>.</a:t>
            </a:r>
          </a:p>
          <a:p>
            <a:pPr lvl="1"/>
            <a:r>
              <a:rPr lang="pt-BR" b="1" dirty="0" smtClean="0">
                <a:solidFill>
                  <a:srgbClr val="FF0000"/>
                </a:solidFill>
              </a:rPr>
              <a:t>Atividades podem </a:t>
            </a:r>
            <a:r>
              <a:rPr lang="pt-BR" b="1" dirty="0">
                <a:solidFill>
                  <a:srgbClr val="FF0000"/>
                </a:solidFill>
              </a:rPr>
              <a:t>ser </a:t>
            </a:r>
            <a:r>
              <a:rPr lang="pt-BR" b="1" dirty="0" smtClean="0">
                <a:solidFill>
                  <a:srgbClr val="FF0000"/>
                </a:solidFill>
              </a:rPr>
              <a:t>feitas </a:t>
            </a:r>
            <a:r>
              <a:rPr lang="pt-BR" b="1" dirty="0">
                <a:solidFill>
                  <a:srgbClr val="FF0000"/>
                </a:solidFill>
              </a:rPr>
              <a:t>em grupo, mas as entregas devem ser individuais.</a:t>
            </a:r>
          </a:p>
        </p:txBody>
      </p:sp>
    </p:spTree>
    <p:extLst>
      <p:ext uri="{BB962C8B-B14F-4D97-AF65-F5344CB8AC3E}">
        <p14:creationId xmlns:p14="http://schemas.microsoft.com/office/powerpoint/2010/main" val="284931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080532" cy="5032376"/>
          </a:xfrm>
        </p:spPr>
        <p:txBody>
          <a:bodyPr>
            <a:normAutofit/>
          </a:bodyPr>
          <a:lstStyle/>
          <a:p>
            <a:r>
              <a:rPr lang="pt-BR" dirty="0" smtClean="0"/>
              <a:t>A partir de hoje, começamos a discutir a respeito de um </a:t>
            </a:r>
            <a:r>
              <a:rPr lang="pt-BR" dirty="0"/>
              <a:t>tópico que parece, inicialmente, não ser relacionado com a disciplina: o cérebro. </a:t>
            </a:r>
          </a:p>
          <a:p>
            <a:r>
              <a:rPr lang="pt-BR" dirty="0"/>
              <a:t>Entretanto, como veremos a seguir, as </a:t>
            </a:r>
            <a:r>
              <a:rPr lang="pt-BR" dirty="0" smtClean="0"/>
              <a:t>ideias </a:t>
            </a:r>
            <a:r>
              <a:rPr lang="pt-BR" dirty="0"/>
              <a:t>que discutimos até agora </a:t>
            </a:r>
            <a:r>
              <a:rPr lang="pt-BR" dirty="0" smtClean="0"/>
              <a:t>serão </a:t>
            </a:r>
            <a:r>
              <a:rPr lang="pt-BR" dirty="0"/>
              <a:t>úteis na construção de modelos matemáticos que </a:t>
            </a:r>
            <a:r>
              <a:rPr lang="pt-BR" dirty="0" smtClean="0"/>
              <a:t>aproximam a </a:t>
            </a:r>
            <a:r>
              <a:rPr lang="pt-BR" dirty="0"/>
              <a:t>atividade </a:t>
            </a:r>
            <a:r>
              <a:rPr lang="pt-BR" dirty="0" smtClean="0"/>
              <a:t>de aprendizagem do </a:t>
            </a:r>
            <a:r>
              <a:rPr lang="pt-BR" dirty="0"/>
              <a:t>cérebro. </a:t>
            </a:r>
          </a:p>
          <a:p>
            <a:r>
              <a:rPr lang="pt-BR" dirty="0"/>
              <a:t>E como veremos, essas ideias que já discutimos, nos ajudarão a entender o funcionamento das </a:t>
            </a:r>
            <a:r>
              <a:rPr lang="pt-BR" b="1" i="1" dirty="0"/>
              <a:t>redes neurais artificiais </a:t>
            </a:r>
            <a:r>
              <a:rPr lang="pt-BR" dirty="0"/>
              <a:t>(RNAs).</a:t>
            </a:r>
          </a:p>
          <a:p>
            <a:r>
              <a:rPr lang="pt-BR" dirty="0"/>
              <a:t>Redes neurais artificiais são uma das formas mais populares e efetivas para implementação de sistemas de aprendizado de máquina e mereceriam por sí só uma disciplina em separado.</a:t>
            </a:r>
          </a:p>
          <a:p>
            <a:r>
              <a:rPr lang="pt-BR" dirty="0"/>
              <a:t>Neste </a:t>
            </a:r>
            <a:r>
              <a:rPr lang="pt-BR" dirty="0" smtClean="0"/>
              <a:t>tópico, </a:t>
            </a:r>
            <a:r>
              <a:rPr lang="pt-BR" dirty="0"/>
              <a:t>veremos uma breve visão geral sobre as RNAs. </a:t>
            </a:r>
          </a:p>
        </p:txBody>
      </p:sp>
    </p:spTree>
    <p:extLst>
      <p:ext uri="{BB962C8B-B14F-4D97-AF65-F5344CB8AC3E}">
        <p14:creationId xmlns:p14="http://schemas.microsoft.com/office/powerpoint/2010/main" val="39462021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6687714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20" y="245624"/>
            <a:ext cx="3933825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9975" y="655693"/>
            <a:ext cx="2619375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0749" y="245624"/>
            <a:ext cx="2020066" cy="3694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Optimizing Neural Networks Tutorial using Keras (Image recognition ...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20" y="3851986"/>
            <a:ext cx="2466975" cy="2724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Building a Deep Learning Introduction Machine under 1000 dollar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1928" y="4185362"/>
            <a:ext cx="1905000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67904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Figuras</a:t>
            </a:r>
          </a:p>
        </p:txBody>
      </p:sp>
    </p:spTree>
    <p:extLst>
      <p:ext uri="{BB962C8B-B14F-4D97-AF65-F5344CB8AC3E}">
        <p14:creationId xmlns:p14="http://schemas.microsoft.com/office/powerpoint/2010/main" val="7128192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821238" y="2474701"/>
            <a:ext cx="5761726" cy="1974852"/>
            <a:chOff x="2821238" y="2474701"/>
            <a:chExt cx="5761726" cy="1974852"/>
          </a:xfrm>
        </p:grpSpPr>
        <p:sp>
          <p:nvSpPr>
            <p:cNvPr id="5" name="Oval 4"/>
            <p:cNvSpPr/>
            <p:nvPr/>
          </p:nvSpPr>
          <p:spPr>
            <a:xfrm>
              <a:off x="4065000" y="2659367"/>
              <a:ext cx="3326525" cy="14188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5709212" y="2684815"/>
              <a:ext cx="0" cy="136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3515702" y="2764022"/>
              <a:ext cx="762385" cy="2522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3248807" y="3426061"/>
              <a:ext cx="815783" cy="1394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3392699" y="3625529"/>
              <a:ext cx="767389" cy="3766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2821238" y="3303454"/>
                  <a:ext cx="52764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1238" y="3303454"/>
                  <a:ext cx="527644" cy="461665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Arrow Connector 27"/>
            <p:cNvCxnSpPr/>
            <p:nvPr/>
          </p:nvCxnSpPr>
          <p:spPr>
            <a:xfrm>
              <a:off x="7391525" y="3384038"/>
              <a:ext cx="324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tangle 34"/>
                <p:cNvSpPr/>
                <p:nvPr/>
              </p:nvSpPr>
              <p:spPr>
                <a:xfrm>
                  <a:off x="3028617" y="2474701"/>
                  <a:ext cx="54957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35" name="Rectangle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8617" y="2474701"/>
                  <a:ext cx="549574" cy="46166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/>
                <p:cNvSpPr/>
                <p:nvPr/>
              </p:nvSpPr>
              <p:spPr>
                <a:xfrm>
                  <a:off x="2857167" y="3716601"/>
                  <a:ext cx="614207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36" name="Rectangle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7167" y="3716601"/>
                  <a:ext cx="614207" cy="46166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Arrow Connector 24"/>
            <p:cNvCxnSpPr/>
            <p:nvPr/>
          </p:nvCxnSpPr>
          <p:spPr>
            <a:xfrm>
              <a:off x="3347657" y="3144781"/>
              <a:ext cx="735518" cy="12217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2874782" y="2872819"/>
                  <a:ext cx="556691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4782" y="2872819"/>
                  <a:ext cx="556691" cy="46166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5733488" y="3166488"/>
                  <a:ext cx="1682313" cy="4397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20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3488" y="3166488"/>
                  <a:ext cx="1682313" cy="43973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821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3515702" y="4049443"/>
                  <a:ext cx="1646027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pt-B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  <m:r>
                          <a:rPr lang="pt-B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pt-B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5702" y="4049443"/>
                  <a:ext cx="1646027" cy="40011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7384617" y="2991721"/>
                  <a:ext cx="119834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84617" y="2991721"/>
                  <a:ext cx="1198347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4107451" y="2856049"/>
                  <a:ext cx="1728042" cy="9578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0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7451" y="2856049"/>
                  <a:ext cx="1728042" cy="95782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7095684" y="5413385"/>
                <a:ext cx="3877116" cy="9871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se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se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 é o limiar de decisão.</a:t>
                </a: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5684" y="5413385"/>
                <a:ext cx="3877116" cy="987193"/>
              </a:xfrm>
              <a:prstGeom prst="rect">
                <a:avLst/>
              </a:prstGeom>
              <a:blipFill rotWithShape="0">
                <a:blip r:embed="rId10"/>
                <a:stretch>
                  <a:fillRect l="-1415" b="-925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Group 39"/>
          <p:cNvGrpSpPr/>
          <p:nvPr/>
        </p:nvGrpSpPr>
        <p:grpSpPr>
          <a:xfrm>
            <a:off x="114755" y="4638765"/>
            <a:ext cx="3142324" cy="1550303"/>
            <a:chOff x="114755" y="4638765"/>
            <a:chExt cx="3142324" cy="1550303"/>
          </a:xfrm>
        </p:grpSpPr>
        <p:cxnSp>
          <p:nvCxnSpPr>
            <p:cNvPr id="22" name="Straight Arrow Connector 21"/>
            <p:cNvCxnSpPr/>
            <p:nvPr/>
          </p:nvCxnSpPr>
          <p:spPr>
            <a:xfrm flipV="1">
              <a:off x="641229" y="4808439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114755" y="5888439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/>
                <p:cNvSpPr/>
                <p:nvPr/>
              </p:nvSpPr>
              <p:spPr>
                <a:xfrm>
                  <a:off x="886701" y="5881291"/>
                  <a:ext cx="33098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6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701" y="5881291"/>
                  <a:ext cx="330988" cy="307777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Connector 12"/>
            <p:cNvCxnSpPr/>
            <p:nvPr/>
          </p:nvCxnSpPr>
          <p:spPr>
            <a:xfrm>
              <a:off x="1052195" y="5413385"/>
              <a:ext cx="0" cy="475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1052195" y="5413385"/>
              <a:ext cx="158256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/>
                <p:cNvSpPr/>
                <p:nvPr/>
              </p:nvSpPr>
              <p:spPr>
                <a:xfrm>
                  <a:off x="479164" y="5881291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34" name="Rectangle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164" y="5881291"/>
                  <a:ext cx="324128" cy="307777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/>
                <p:cNvSpPr/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3" name="Rectangle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Straight Connector 37"/>
            <p:cNvCxnSpPr/>
            <p:nvPr/>
          </p:nvCxnSpPr>
          <p:spPr>
            <a:xfrm flipH="1">
              <a:off x="641228" y="5413385"/>
              <a:ext cx="410967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/>
                <p:cNvSpPr/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39" name="Rectangle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Oval 40"/>
              <p:cNvSpPr/>
              <p:nvPr/>
            </p:nvSpPr>
            <p:spPr>
              <a:xfrm>
                <a:off x="8813800" y="1257300"/>
                <a:ext cx="7493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1" name="Oval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3800" y="1257300"/>
                <a:ext cx="749300" cy="381000"/>
              </a:xfrm>
              <a:prstGeom prst="ellipse">
                <a:avLst/>
              </a:prstGeom>
              <a:blipFill rotWithShape="0">
                <a:blip r:embed="rId16"/>
                <a:stretch>
                  <a:fillRect b="-307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Connector 42"/>
          <p:cNvCxnSpPr>
            <a:stCxn id="41" idx="0"/>
            <a:endCxn id="41" idx="4"/>
          </p:cNvCxnSpPr>
          <p:nvPr/>
        </p:nvCxnSpPr>
        <p:spPr>
          <a:xfrm>
            <a:off x="9188450" y="1257300"/>
            <a:ext cx="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8813800" y="1309298"/>
                <a:ext cx="374650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1200" i="1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3800" y="1309298"/>
                <a:ext cx="374650" cy="276999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9188450" y="1309299"/>
                <a:ext cx="374650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120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8450" y="1309299"/>
                <a:ext cx="374650" cy="276999"/>
              </a:xfrm>
              <a:prstGeom prst="rect">
                <a:avLst/>
              </a:prstGeom>
              <a:blipFill rotWithShape="0">
                <a:blip r:embed="rId18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/>
          <p:cNvCxnSpPr>
            <a:stCxn id="41" idx="6"/>
          </p:cNvCxnSpPr>
          <p:nvPr/>
        </p:nvCxnSpPr>
        <p:spPr>
          <a:xfrm flipV="1">
            <a:off x="9563100" y="1445419"/>
            <a:ext cx="173831" cy="23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>
                <a:off x="9609931" y="1278343"/>
                <a:ext cx="374650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9931" y="1278343"/>
                <a:ext cx="374650" cy="276999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/>
          <p:cNvCxnSpPr/>
          <p:nvPr/>
        </p:nvCxnSpPr>
        <p:spPr>
          <a:xfrm>
            <a:off x="8624095" y="1309297"/>
            <a:ext cx="223042" cy="571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8632035" y="1536227"/>
            <a:ext cx="215102" cy="1199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8350194" y="1118800"/>
                <a:ext cx="36875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0194" y="1118800"/>
                <a:ext cx="368754" cy="276999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8350194" y="1499800"/>
                <a:ext cx="3723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0194" y="1499800"/>
                <a:ext cx="372345" cy="276999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7" name="Group 86"/>
          <p:cNvGrpSpPr/>
          <p:nvPr/>
        </p:nvGrpSpPr>
        <p:grpSpPr>
          <a:xfrm>
            <a:off x="9378133" y="3482400"/>
            <a:ext cx="1979007" cy="666279"/>
            <a:chOff x="9378133" y="3482400"/>
            <a:chExt cx="1979007" cy="66627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ctangle 69"/>
                <p:cNvSpPr/>
                <p:nvPr/>
              </p:nvSpPr>
              <p:spPr>
                <a:xfrm>
                  <a:off x="9378133" y="3494910"/>
                  <a:ext cx="36875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70" name="Rectangle 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78133" y="3494910"/>
                  <a:ext cx="368754" cy="276999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Oval 70"/>
                <p:cNvSpPr/>
                <p:nvPr/>
              </p:nvSpPr>
              <p:spPr>
                <a:xfrm>
                  <a:off x="9851929" y="3482400"/>
                  <a:ext cx="952310" cy="381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1" name="Oval 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51929" y="3482400"/>
                  <a:ext cx="952310" cy="381000"/>
                </a:xfrm>
                <a:prstGeom prst="ellipse">
                  <a:avLst/>
                </a:prstGeom>
                <a:blipFill rotWithShape="0">
                  <a:blip r:embed="rId23"/>
                  <a:stretch>
                    <a:fillRect b="-307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" name="Straight Connector 71"/>
            <p:cNvCxnSpPr>
              <a:stCxn id="71" idx="0"/>
              <a:endCxn id="71" idx="4"/>
            </p:cNvCxnSpPr>
            <p:nvPr/>
          </p:nvCxnSpPr>
          <p:spPr>
            <a:xfrm>
              <a:off x="10328084" y="3482400"/>
              <a:ext cx="0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Rectangle 72"/>
                <p:cNvSpPr/>
                <p:nvPr/>
              </p:nvSpPr>
              <p:spPr>
                <a:xfrm>
                  <a:off x="9880505" y="3534398"/>
                  <a:ext cx="476154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73" name="Rectangle 7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80505" y="3534398"/>
                  <a:ext cx="476154" cy="276999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Rectangle 73"/>
                <p:cNvSpPr/>
                <p:nvPr/>
              </p:nvSpPr>
              <p:spPr>
                <a:xfrm>
                  <a:off x="10288825" y="3543523"/>
                  <a:ext cx="628853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pt-BR" sz="120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pt-BR" sz="1200" dirty="0"/>
                    <a:t>1</a:t>
                  </a:r>
                </a:p>
              </p:txBody>
            </p:sp>
          </mc:Choice>
          <mc:Fallback xmlns="">
            <p:sp>
              <p:nvSpPr>
                <p:cNvPr id="74" name="Rectangle 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88825" y="3543523"/>
                  <a:ext cx="628853" cy="276999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b="-1521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" name="Straight Arrow Connector 74"/>
            <p:cNvCxnSpPr>
              <a:stCxn id="71" idx="6"/>
            </p:cNvCxnSpPr>
            <p:nvPr/>
          </p:nvCxnSpPr>
          <p:spPr>
            <a:xfrm flipV="1">
              <a:off x="10804239" y="3670444"/>
              <a:ext cx="169946" cy="24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75"/>
                <p:cNvSpPr/>
                <p:nvPr/>
              </p:nvSpPr>
              <p:spPr>
                <a:xfrm>
                  <a:off x="10854991" y="3494910"/>
                  <a:ext cx="374650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76" name="Rectangle 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54991" y="3494910"/>
                  <a:ext cx="374650" cy="276999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1" name="Straight Arrow Connector 80"/>
            <p:cNvCxnSpPr/>
            <p:nvPr/>
          </p:nvCxnSpPr>
          <p:spPr>
            <a:xfrm flipV="1">
              <a:off x="9625049" y="3667646"/>
              <a:ext cx="169946" cy="24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/>
            <p:cNvSpPr/>
            <p:nvPr/>
          </p:nvSpPr>
          <p:spPr>
            <a:xfrm>
              <a:off x="9797639" y="3642463"/>
              <a:ext cx="45719" cy="4571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4" name="Straight Arrow Connector 83"/>
            <p:cNvCxnSpPr/>
            <p:nvPr/>
          </p:nvCxnSpPr>
          <p:spPr>
            <a:xfrm>
              <a:off x="9827653" y="3733181"/>
              <a:ext cx="133504" cy="1746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9794995" y="3871680"/>
              <a:ext cx="15621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Entrada inibitória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519932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4065000" y="2659367"/>
            <a:ext cx="3326525" cy="1418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Straight Connector 5"/>
          <p:cNvCxnSpPr/>
          <p:nvPr/>
        </p:nvCxnSpPr>
        <p:spPr>
          <a:xfrm>
            <a:off x="6286249" y="2716517"/>
            <a:ext cx="0" cy="129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328105" y="2682525"/>
            <a:ext cx="0" cy="136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443950" y="2753619"/>
                <a:ext cx="5103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(.)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3950" y="2753619"/>
                <a:ext cx="510351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3571" r="-19048"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293795" y="3049807"/>
                <a:ext cx="897048" cy="639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3795" y="3049807"/>
                <a:ext cx="897048" cy="63998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847143" y="2140008"/>
                <a:ext cx="1536701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7143" y="2140008"/>
                <a:ext cx="1536701" cy="391646"/>
              </a:xfrm>
              <a:prstGeom prst="rect">
                <a:avLst/>
              </a:prstGeom>
              <a:blipFill rotWithShape="0">
                <a:blip r:embed="rId5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4083175" y="4048030"/>
            <a:ext cx="1060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Função de entrada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156325" y="4048030"/>
            <a:ext cx="1060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Função de ativação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216775" y="4171140"/>
            <a:ext cx="1060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Saída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449601" y="2394627"/>
            <a:ext cx="793750" cy="6514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359604" y="2949168"/>
            <a:ext cx="762385" cy="2522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248807" y="3426061"/>
            <a:ext cx="815783" cy="1394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3392699" y="3625529"/>
            <a:ext cx="767389" cy="3766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694280" y="4167280"/>
            <a:ext cx="11521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sinapses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3095081" y="2105438"/>
                <a:ext cx="3676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5081" y="2105438"/>
                <a:ext cx="367665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2878388" y="3303454"/>
                <a:ext cx="4333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8388" y="3303454"/>
                <a:ext cx="433387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/>
          <p:nvPr/>
        </p:nvCxnSpPr>
        <p:spPr>
          <a:xfrm>
            <a:off x="7391525" y="3384038"/>
            <a:ext cx="648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190843" y="4048029"/>
            <a:ext cx="11468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Ligações de saída</a:t>
            </a:r>
          </a:p>
        </p:txBody>
      </p:sp>
      <p:cxnSp>
        <p:nvCxnSpPr>
          <p:cNvPr id="32" name="Elbow Connector 31"/>
          <p:cNvCxnSpPr/>
          <p:nvPr/>
        </p:nvCxnSpPr>
        <p:spPr>
          <a:xfrm flipV="1">
            <a:off x="5431009" y="3199723"/>
            <a:ext cx="741362" cy="48364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2875456" y="3297586"/>
                <a:ext cx="4333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456" y="3297586"/>
                <a:ext cx="433387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2990230" y="2706710"/>
                <a:ext cx="4607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0230" y="2706710"/>
                <a:ext cx="460767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3028617" y="3716601"/>
                <a:ext cx="4988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8617" y="3716601"/>
                <a:ext cx="498855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160989" y="2860219"/>
                <a:ext cx="1225039" cy="9500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𝑖𝑛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0989" y="2860219"/>
                <a:ext cx="1225039" cy="950068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52010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2694280" y="1855246"/>
            <a:ext cx="6012023" cy="2900669"/>
            <a:chOff x="2694280" y="1855246"/>
            <a:chExt cx="6012023" cy="2900669"/>
          </a:xfrm>
        </p:grpSpPr>
        <p:sp>
          <p:nvSpPr>
            <p:cNvPr id="4" name="Oval 3"/>
            <p:cNvSpPr/>
            <p:nvPr/>
          </p:nvSpPr>
          <p:spPr>
            <a:xfrm>
              <a:off x="4065000" y="2659367"/>
              <a:ext cx="3326525" cy="14188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6286249" y="2716517"/>
              <a:ext cx="0" cy="1296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328105" y="2682525"/>
              <a:ext cx="0" cy="136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4103065" y="2918197"/>
                  <a:ext cx="1225039" cy="95006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sub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pt-B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4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pt-BR" sz="1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pt-B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3065" y="2918197"/>
                  <a:ext cx="1225039" cy="950068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Curved Connector 15"/>
            <p:cNvCxnSpPr/>
            <p:nvPr/>
          </p:nvCxnSpPr>
          <p:spPr>
            <a:xfrm rot="10800000" flipV="1">
              <a:off x="5398853" y="3051565"/>
              <a:ext cx="824076" cy="661164"/>
            </a:xfrm>
            <a:prstGeom prst="curvedConnector3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5443950" y="2753619"/>
                  <a:ext cx="51035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(.)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43950" y="2753619"/>
                  <a:ext cx="510351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3571" r="-19048"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6543257" y="3173853"/>
                  <a:ext cx="225533" cy="3916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3257" y="3173853"/>
                  <a:ext cx="225533" cy="39164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r="-59459" b="-781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4847143" y="2140008"/>
                  <a:ext cx="1536701" cy="3916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7143" y="2140008"/>
                  <a:ext cx="1536701" cy="39164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937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TextBox 23"/>
            <p:cNvSpPr txBox="1"/>
            <p:nvPr/>
          </p:nvSpPr>
          <p:spPr>
            <a:xfrm>
              <a:off x="4083175" y="4048030"/>
              <a:ext cx="10604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Função de entrada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156325" y="4048030"/>
              <a:ext cx="10604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Função de ativação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216775" y="4171140"/>
              <a:ext cx="10604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Saída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3449601" y="2394627"/>
              <a:ext cx="793750" cy="6514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3359604" y="2949168"/>
              <a:ext cx="762385" cy="2522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V="1">
              <a:off x="3248807" y="3426061"/>
              <a:ext cx="815783" cy="1394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V="1">
              <a:off x="3392699" y="3625529"/>
              <a:ext cx="767389" cy="3766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2694280" y="4048030"/>
              <a:ext cx="11521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Ligações de entrada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/>
                <p:cNvSpPr/>
                <p:nvPr/>
              </p:nvSpPr>
              <p:spPr>
                <a:xfrm>
                  <a:off x="2881670" y="2070251"/>
                  <a:ext cx="89569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6" name="Rectangle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1670" y="2070251"/>
                  <a:ext cx="895694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angle 36"/>
                <p:cNvSpPr/>
                <p:nvPr/>
              </p:nvSpPr>
              <p:spPr>
                <a:xfrm>
                  <a:off x="3726179" y="2348819"/>
                  <a:ext cx="591444" cy="39164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7" name="Rectangle 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6179" y="2348819"/>
                  <a:ext cx="591444" cy="39164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tangle 37"/>
                <p:cNvSpPr/>
                <p:nvPr/>
              </p:nvSpPr>
              <p:spPr>
                <a:xfrm>
                  <a:off x="2878388" y="3303454"/>
                  <a:ext cx="43338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8" name="Rectangle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8388" y="3303454"/>
                  <a:ext cx="433387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/>
                <p:cNvSpPr/>
                <p:nvPr/>
              </p:nvSpPr>
              <p:spPr>
                <a:xfrm>
                  <a:off x="3270378" y="3122951"/>
                  <a:ext cx="552972" cy="39164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9" name="Rectangle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0378" y="3122951"/>
                  <a:ext cx="552972" cy="39164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TextBox 39"/>
            <p:cNvSpPr txBox="1"/>
            <p:nvPr/>
          </p:nvSpPr>
          <p:spPr>
            <a:xfrm>
              <a:off x="3530451" y="1855246"/>
              <a:ext cx="11521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Peso do bias</a:t>
              </a:r>
            </a:p>
          </p:txBody>
        </p:sp>
        <p:cxnSp>
          <p:nvCxnSpPr>
            <p:cNvPr id="42" name="Straight Connector 41"/>
            <p:cNvCxnSpPr>
              <a:stCxn id="4" idx="6"/>
            </p:cNvCxnSpPr>
            <p:nvPr/>
          </p:nvCxnSpPr>
          <p:spPr>
            <a:xfrm flipV="1">
              <a:off x="7391525" y="3364517"/>
              <a:ext cx="486103" cy="42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V="1">
              <a:off x="7858249" y="2832249"/>
              <a:ext cx="638175" cy="5365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7877628" y="3364517"/>
              <a:ext cx="8286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7863173" y="3364517"/>
              <a:ext cx="638175" cy="6377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7445171" y="4171140"/>
              <a:ext cx="11468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Ligações de saída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29388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2827529" y="1933136"/>
            <a:ext cx="6801100" cy="2743924"/>
            <a:chOff x="2827529" y="1933136"/>
            <a:chExt cx="6801100" cy="2743924"/>
          </a:xfrm>
        </p:grpSpPr>
        <p:sp>
          <p:nvSpPr>
            <p:cNvPr id="5" name="Oval 4"/>
            <p:cNvSpPr/>
            <p:nvPr/>
          </p:nvSpPr>
          <p:spPr>
            <a:xfrm>
              <a:off x="4065000" y="2659367"/>
              <a:ext cx="3326525" cy="14188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" name="Straight Connector 6"/>
            <p:cNvCxnSpPr>
              <a:stCxn id="5" idx="0"/>
              <a:endCxn id="5" idx="4"/>
            </p:cNvCxnSpPr>
            <p:nvPr/>
          </p:nvCxnSpPr>
          <p:spPr>
            <a:xfrm>
              <a:off x="5728263" y="2659367"/>
              <a:ext cx="0" cy="14188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5980297" y="2898035"/>
                  <a:ext cx="510351" cy="4049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0297" y="2898035"/>
                  <a:ext cx="510351" cy="404983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3571" r="-72619" b="-895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7391525" y="2928954"/>
                  <a:ext cx="22371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1525" y="2928954"/>
                  <a:ext cx="2237104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TextBox 12"/>
            <p:cNvSpPr txBox="1"/>
            <p:nvPr/>
          </p:nvSpPr>
          <p:spPr>
            <a:xfrm>
              <a:off x="3979725" y="4092285"/>
              <a:ext cx="157732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Função de entrada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728263" y="4092285"/>
              <a:ext cx="166326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Função de ativação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185300" y="4212809"/>
              <a:ext cx="10604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Saída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3449601" y="2394627"/>
              <a:ext cx="793750" cy="6514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3359604" y="2949168"/>
              <a:ext cx="762385" cy="2522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3248807" y="3426061"/>
              <a:ext cx="815783" cy="1394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3478719" y="3625530"/>
              <a:ext cx="681369" cy="3809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2827529" y="4216475"/>
              <a:ext cx="11521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sinapses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2878388" y="3303454"/>
                  <a:ext cx="43338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8388" y="3303454"/>
                  <a:ext cx="433387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Arrow Connector 27"/>
            <p:cNvCxnSpPr/>
            <p:nvPr/>
          </p:nvCxnSpPr>
          <p:spPr>
            <a:xfrm>
              <a:off x="7391525" y="3384038"/>
              <a:ext cx="648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Elbow Connector 31"/>
            <p:cNvCxnSpPr/>
            <p:nvPr/>
          </p:nvCxnSpPr>
          <p:spPr>
            <a:xfrm flipV="1">
              <a:off x="5991611" y="3358255"/>
              <a:ext cx="741362" cy="483646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tangle 34"/>
                <p:cNvSpPr/>
                <p:nvPr/>
              </p:nvSpPr>
              <p:spPr>
                <a:xfrm>
                  <a:off x="2990230" y="2706710"/>
                  <a:ext cx="46076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5" name="Rectangle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0230" y="2706710"/>
                  <a:ext cx="460767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/>
                <p:cNvSpPr/>
                <p:nvPr/>
              </p:nvSpPr>
              <p:spPr>
                <a:xfrm>
                  <a:off x="3087073" y="3774441"/>
                  <a:ext cx="49885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6" name="Rectangle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7073" y="3774441"/>
                  <a:ext cx="498855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/>
                <p:cNvSpPr/>
                <p:nvPr/>
              </p:nvSpPr>
              <p:spPr>
                <a:xfrm>
                  <a:off x="2889556" y="1988417"/>
                  <a:ext cx="89569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5" name="Rectangle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9556" y="1988417"/>
                  <a:ext cx="895694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060563" y="2928954"/>
                  <a:ext cx="1729126" cy="8714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0563" y="2928954"/>
                  <a:ext cx="1729126" cy="87145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3726179" y="2348819"/>
                  <a:ext cx="111819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6179" y="2348819"/>
                  <a:ext cx="1118191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ctangle 1"/>
                <p:cNvSpPr/>
                <p:nvPr/>
              </p:nvSpPr>
              <p:spPr>
                <a:xfrm>
                  <a:off x="3403241" y="2692339"/>
                  <a:ext cx="50180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" name="Rectangle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3241" y="2692339"/>
                  <a:ext cx="501804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Rectangle 2"/>
                <p:cNvSpPr/>
                <p:nvPr/>
              </p:nvSpPr>
              <p:spPr>
                <a:xfrm>
                  <a:off x="3258893" y="3157022"/>
                  <a:ext cx="47442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" name="Rectangle 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8893" y="3157022"/>
                  <a:ext cx="474424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/>
                <p:cNvSpPr/>
                <p:nvPr/>
              </p:nvSpPr>
              <p:spPr>
                <a:xfrm>
                  <a:off x="3318750" y="3548199"/>
                  <a:ext cx="53989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8750" y="3548199"/>
                  <a:ext cx="539891" cy="36933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Straight Arrow Connector 36"/>
            <p:cNvCxnSpPr/>
            <p:nvPr/>
          </p:nvCxnSpPr>
          <p:spPr>
            <a:xfrm flipV="1">
              <a:off x="4060432" y="2148115"/>
              <a:ext cx="783938" cy="3628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4768387" y="1933136"/>
              <a:ext cx="7126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bias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511819" y="4987108"/>
            <a:ext cx="3142324" cy="1550303"/>
            <a:chOff x="511819" y="4987108"/>
            <a:chExt cx="3142324" cy="1550303"/>
          </a:xfrm>
        </p:grpSpPr>
        <p:cxnSp>
          <p:nvCxnSpPr>
            <p:cNvPr id="44" name="Straight Arrow Connector 43"/>
            <p:cNvCxnSpPr/>
            <p:nvPr/>
          </p:nvCxnSpPr>
          <p:spPr>
            <a:xfrm flipV="1">
              <a:off x="1038293" y="5156782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511819" y="6236782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1039821" y="5761728"/>
              <a:ext cx="201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Rectangle 48"/>
                <p:cNvSpPr/>
                <p:nvPr/>
              </p:nvSpPr>
              <p:spPr>
                <a:xfrm>
                  <a:off x="876228" y="6229634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49" name="Rectangle 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228" y="6229634"/>
                  <a:ext cx="324128" cy="307777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/>
                <p:cNvSpPr/>
                <p:nvPr/>
              </p:nvSpPr>
              <p:spPr>
                <a:xfrm>
                  <a:off x="1038292" y="4987108"/>
                  <a:ext cx="1047979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0" name="Rectangle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8292" y="4987108"/>
                  <a:ext cx="1047979" cy="404983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895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50"/>
                <p:cNvSpPr/>
                <p:nvPr/>
              </p:nvSpPr>
              <p:spPr>
                <a:xfrm>
                  <a:off x="2946898" y="6044968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1" name="Rectangle 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6898" y="6044968"/>
                  <a:ext cx="707245" cy="36933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52"/>
                <p:cNvSpPr/>
                <p:nvPr/>
              </p:nvSpPr>
              <p:spPr>
                <a:xfrm>
                  <a:off x="761832" y="5607839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53" name="Rectangle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832" y="5607839"/>
                  <a:ext cx="324128" cy="307777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2220057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 flipV="1">
            <a:off x="3099661" y="3110424"/>
            <a:ext cx="0" cy="237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363061" y="4773478"/>
            <a:ext cx="2844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ultiply 15"/>
          <p:cNvSpPr/>
          <p:nvPr/>
        </p:nvSpPr>
        <p:spPr>
          <a:xfrm>
            <a:off x="3178974" y="4870001"/>
            <a:ext cx="216000" cy="216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Multiply 16"/>
          <p:cNvSpPr/>
          <p:nvPr/>
        </p:nvSpPr>
        <p:spPr>
          <a:xfrm>
            <a:off x="3331374" y="5022401"/>
            <a:ext cx="216000" cy="216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Multiply 17"/>
          <p:cNvSpPr/>
          <p:nvPr/>
        </p:nvSpPr>
        <p:spPr>
          <a:xfrm>
            <a:off x="3483774" y="5174801"/>
            <a:ext cx="216000" cy="216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Multiply 18"/>
          <p:cNvSpPr/>
          <p:nvPr/>
        </p:nvSpPr>
        <p:spPr>
          <a:xfrm>
            <a:off x="2616179" y="4297992"/>
            <a:ext cx="216000" cy="216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Multiply 19"/>
          <p:cNvSpPr/>
          <p:nvPr/>
        </p:nvSpPr>
        <p:spPr>
          <a:xfrm>
            <a:off x="2715549" y="4038507"/>
            <a:ext cx="216000" cy="216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Multiply 20"/>
          <p:cNvSpPr/>
          <p:nvPr/>
        </p:nvSpPr>
        <p:spPr>
          <a:xfrm>
            <a:off x="3182748" y="4254507"/>
            <a:ext cx="216000" cy="216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Multiply 21"/>
          <p:cNvSpPr/>
          <p:nvPr/>
        </p:nvSpPr>
        <p:spPr>
          <a:xfrm>
            <a:off x="3375774" y="4470507"/>
            <a:ext cx="216000" cy="216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Oval 22"/>
          <p:cNvSpPr/>
          <p:nvPr/>
        </p:nvSpPr>
        <p:spPr>
          <a:xfrm>
            <a:off x="3591774" y="3803996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Oval 23"/>
          <p:cNvSpPr/>
          <p:nvPr/>
        </p:nvSpPr>
        <p:spPr>
          <a:xfrm>
            <a:off x="3774414" y="3541496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Oval 24"/>
          <p:cNvSpPr/>
          <p:nvPr/>
        </p:nvSpPr>
        <p:spPr>
          <a:xfrm>
            <a:off x="3918414" y="3753323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Oval 25"/>
          <p:cNvSpPr/>
          <p:nvPr/>
        </p:nvSpPr>
        <p:spPr>
          <a:xfrm>
            <a:off x="4138844" y="407522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Oval 26"/>
          <p:cNvSpPr/>
          <p:nvPr/>
        </p:nvSpPr>
        <p:spPr>
          <a:xfrm>
            <a:off x="4074352" y="350287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Oval 27"/>
          <p:cNvSpPr/>
          <p:nvPr/>
        </p:nvSpPr>
        <p:spPr>
          <a:xfrm>
            <a:off x="4291773" y="3793767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Oval 28"/>
          <p:cNvSpPr/>
          <p:nvPr/>
        </p:nvSpPr>
        <p:spPr>
          <a:xfrm>
            <a:off x="4422311" y="3606282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Oval 29"/>
          <p:cNvSpPr/>
          <p:nvPr/>
        </p:nvSpPr>
        <p:spPr>
          <a:xfrm>
            <a:off x="4450957" y="4032596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2" name="Straight Connector 31"/>
          <p:cNvCxnSpPr/>
          <p:nvPr/>
        </p:nvCxnSpPr>
        <p:spPr>
          <a:xfrm>
            <a:off x="2715549" y="3502875"/>
            <a:ext cx="2021551" cy="173552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124379" y="2932882"/>
                <a:ext cx="3998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379" y="2932882"/>
                <a:ext cx="399825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905212" y="4370638"/>
                <a:ext cx="3998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5212" y="4370638"/>
                <a:ext cx="399825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4183444" y="5174801"/>
                <a:ext cx="2297039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3444" y="5174801"/>
                <a:ext cx="2297039" cy="391646"/>
              </a:xfrm>
              <a:prstGeom prst="rect">
                <a:avLst/>
              </a:prstGeom>
              <a:blipFill rotWithShape="0">
                <a:blip r:embed="rId4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/>
          <p:cNvGrpSpPr/>
          <p:nvPr/>
        </p:nvGrpSpPr>
        <p:grpSpPr>
          <a:xfrm>
            <a:off x="7831778" y="2932882"/>
            <a:ext cx="4077822" cy="2597612"/>
            <a:chOff x="7831778" y="2932882"/>
            <a:chExt cx="4077822" cy="2597612"/>
          </a:xfrm>
        </p:grpSpPr>
        <p:cxnSp>
          <p:nvCxnSpPr>
            <p:cNvPr id="31" name="Straight Arrow Connector 30"/>
            <p:cNvCxnSpPr/>
            <p:nvPr/>
          </p:nvCxnSpPr>
          <p:spPr>
            <a:xfrm flipV="1">
              <a:off x="8568378" y="3110424"/>
              <a:ext cx="0" cy="23760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7831778" y="4773478"/>
              <a:ext cx="2844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Multiply 36"/>
            <p:cNvSpPr/>
            <p:nvPr/>
          </p:nvSpPr>
          <p:spPr>
            <a:xfrm>
              <a:off x="8647691" y="4870001"/>
              <a:ext cx="216000" cy="216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Multiply 37"/>
            <p:cNvSpPr/>
            <p:nvPr/>
          </p:nvSpPr>
          <p:spPr>
            <a:xfrm>
              <a:off x="8800091" y="5022401"/>
              <a:ext cx="216000" cy="216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Multiply 38"/>
            <p:cNvSpPr/>
            <p:nvPr/>
          </p:nvSpPr>
          <p:spPr>
            <a:xfrm>
              <a:off x="8952491" y="5174801"/>
              <a:ext cx="216000" cy="216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Multiply 39"/>
            <p:cNvSpPr/>
            <p:nvPr/>
          </p:nvSpPr>
          <p:spPr>
            <a:xfrm>
              <a:off x="8084896" y="4297992"/>
              <a:ext cx="216000" cy="216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Multiply 40"/>
            <p:cNvSpPr/>
            <p:nvPr/>
          </p:nvSpPr>
          <p:spPr>
            <a:xfrm>
              <a:off x="8184266" y="4038507"/>
              <a:ext cx="216000" cy="216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Multiply 41"/>
            <p:cNvSpPr/>
            <p:nvPr/>
          </p:nvSpPr>
          <p:spPr>
            <a:xfrm>
              <a:off x="8651465" y="4254507"/>
              <a:ext cx="216000" cy="216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Multiply 42"/>
            <p:cNvSpPr/>
            <p:nvPr/>
          </p:nvSpPr>
          <p:spPr>
            <a:xfrm>
              <a:off x="8844491" y="4470507"/>
              <a:ext cx="216000" cy="216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Oval 43"/>
            <p:cNvSpPr/>
            <p:nvPr/>
          </p:nvSpPr>
          <p:spPr>
            <a:xfrm>
              <a:off x="9060491" y="3803996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Oval 44"/>
            <p:cNvSpPr/>
            <p:nvPr/>
          </p:nvSpPr>
          <p:spPr>
            <a:xfrm>
              <a:off x="9243131" y="3541496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Oval 45"/>
            <p:cNvSpPr/>
            <p:nvPr/>
          </p:nvSpPr>
          <p:spPr>
            <a:xfrm>
              <a:off x="9387131" y="3753323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Oval 46"/>
            <p:cNvSpPr/>
            <p:nvPr/>
          </p:nvSpPr>
          <p:spPr>
            <a:xfrm>
              <a:off x="9607561" y="4075225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Oval 47"/>
            <p:cNvSpPr/>
            <p:nvPr/>
          </p:nvSpPr>
          <p:spPr>
            <a:xfrm>
              <a:off x="9543069" y="3502875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Oval 48"/>
            <p:cNvSpPr/>
            <p:nvPr/>
          </p:nvSpPr>
          <p:spPr>
            <a:xfrm>
              <a:off x="9760490" y="3793767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Oval 49"/>
            <p:cNvSpPr/>
            <p:nvPr/>
          </p:nvSpPr>
          <p:spPr>
            <a:xfrm>
              <a:off x="9891028" y="3606282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Oval 50"/>
            <p:cNvSpPr/>
            <p:nvPr/>
          </p:nvSpPr>
          <p:spPr>
            <a:xfrm>
              <a:off x="9919674" y="4032596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2" name="Straight Connector 51"/>
            <p:cNvCxnSpPr/>
            <p:nvPr/>
          </p:nvCxnSpPr>
          <p:spPr>
            <a:xfrm>
              <a:off x="8184266" y="3420987"/>
              <a:ext cx="2021551" cy="173552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8593096" y="2932882"/>
                  <a:ext cx="3998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93096" y="2932882"/>
                  <a:ext cx="399825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10373929" y="4370638"/>
                  <a:ext cx="3998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73929" y="4370638"/>
                  <a:ext cx="399825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54"/>
                <p:cNvSpPr/>
                <p:nvPr/>
              </p:nvSpPr>
              <p:spPr>
                <a:xfrm>
                  <a:off x="9435909" y="5161162"/>
                  <a:ext cx="247369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5" name="Rectangle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35909" y="5161162"/>
                  <a:ext cx="2473691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838585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/>
          <p:cNvGrpSpPr/>
          <p:nvPr/>
        </p:nvGrpSpPr>
        <p:grpSpPr>
          <a:xfrm>
            <a:off x="1798696" y="1840320"/>
            <a:ext cx="3410759" cy="3044340"/>
            <a:chOff x="1798696" y="1840320"/>
            <a:chExt cx="3410759" cy="3044340"/>
          </a:xfrm>
        </p:grpSpPr>
        <p:sp>
          <p:nvSpPr>
            <p:cNvPr id="4" name="Oval 3"/>
            <p:cNvSpPr/>
            <p:nvPr/>
          </p:nvSpPr>
          <p:spPr>
            <a:xfrm>
              <a:off x="2082019" y="2704320"/>
              <a:ext cx="288000" cy="288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800" dirty="0">
                <a:solidFill>
                  <a:schemeClr val="tx1"/>
                </a:solidFill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3261360" y="1840320"/>
              <a:ext cx="288000" cy="288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Oval 5"/>
            <p:cNvSpPr/>
            <p:nvPr/>
          </p:nvSpPr>
          <p:spPr>
            <a:xfrm>
              <a:off x="3261360" y="2416320"/>
              <a:ext cx="288000" cy="288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Oval 6"/>
            <p:cNvSpPr/>
            <p:nvPr/>
          </p:nvSpPr>
          <p:spPr>
            <a:xfrm>
              <a:off x="3261360" y="2992320"/>
              <a:ext cx="288000" cy="288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Oval 7"/>
            <p:cNvSpPr/>
            <p:nvPr/>
          </p:nvSpPr>
          <p:spPr>
            <a:xfrm>
              <a:off x="3261360" y="3568320"/>
              <a:ext cx="288000" cy="288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Oval 8"/>
            <p:cNvSpPr/>
            <p:nvPr/>
          </p:nvSpPr>
          <p:spPr>
            <a:xfrm>
              <a:off x="3262338" y="4144320"/>
              <a:ext cx="288000" cy="288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9"/>
            <p:cNvSpPr/>
            <p:nvPr/>
          </p:nvSpPr>
          <p:spPr>
            <a:xfrm>
              <a:off x="2082019" y="3280320"/>
              <a:ext cx="288000" cy="288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2" name="Straight Connector 11"/>
            <p:cNvCxnSpPr>
              <a:stCxn id="4" idx="6"/>
              <a:endCxn id="5" idx="2"/>
            </p:cNvCxnSpPr>
            <p:nvPr/>
          </p:nvCxnSpPr>
          <p:spPr>
            <a:xfrm flipV="1">
              <a:off x="2370019" y="1984320"/>
              <a:ext cx="891341" cy="86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4" idx="6"/>
              <a:endCxn id="6" idx="2"/>
            </p:cNvCxnSpPr>
            <p:nvPr/>
          </p:nvCxnSpPr>
          <p:spPr>
            <a:xfrm flipV="1">
              <a:off x="2370019" y="2560320"/>
              <a:ext cx="891341" cy="28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4" idx="6"/>
              <a:endCxn id="7" idx="2"/>
            </p:cNvCxnSpPr>
            <p:nvPr/>
          </p:nvCxnSpPr>
          <p:spPr>
            <a:xfrm>
              <a:off x="2370019" y="2848320"/>
              <a:ext cx="891341" cy="28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4" idx="6"/>
              <a:endCxn id="8" idx="2"/>
            </p:cNvCxnSpPr>
            <p:nvPr/>
          </p:nvCxnSpPr>
          <p:spPr>
            <a:xfrm>
              <a:off x="2370019" y="2848320"/>
              <a:ext cx="891341" cy="86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4" idx="6"/>
              <a:endCxn id="9" idx="2"/>
            </p:cNvCxnSpPr>
            <p:nvPr/>
          </p:nvCxnSpPr>
          <p:spPr>
            <a:xfrm>
              <a:off x="2370019" y="2848320"/>
              <a:ext cx="892319" cy="144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0" idx="6"/>
              <a:endCxn id="5" idx="2"/>
            </p:cNvCxnSpPr>
            <p:nvPr/>
          </p:nvCxnSpPr>
          <p:spPr>
            <a:xfrm flipV="1">
              <a:off x="2370019" y="1984320"/>
              <a:ext cx="891341" cy="144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0" idx="6"/>
              <a:endCxn id="6" idx="2"/>
            </p:cNvCxnSpPr>
            <p:nvPr/>
          </p:nvCxnSpPr>
          <p:spPr>
            <a:xfrm flipV="1">
              <a:off x="2370019" y="2560320"/>
              <a:ext cx="891341" cy="86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10" idx="6"/>
              <a:endCxn id="7" idx="2"/>
            </p:cNvCxnSpPr>
            <p:nvPr/>
          </p:nvCxnSpPr>
          <p:spPr>
            <a:xfrm flipV="1">
              <a:off x="2370019" y="3136320"/>
              <a:ext cx="891341" cy="28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10" idx="6"/>
              <a:endCxn id="8" idx="2"/>
            </p:cNvCxnSpPr>
            <p:nvPr/>
          </p:nvCxnSpPr>
          <p:spPr>
            <a:xfrm>
              <a:off x="2370019" y="3424320"/>
              <a:ext cx="891341" cy="28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10" idx="6"/>
              <a:endCxn id="9" idx="2"/>
            </p:cNvCxnSpPr>
            <p:nvPr/>
          </p:nvCxnSpPr>
          <p:spPr>
            <a:xfrm>
              <a:off x="2370019" y="3424320"/>
              <a:ext cx="892319" cy="86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/>
            <p:cNvSpPr/>
            <p:nvPr/>
          </p:nvSpPr>
          <p:spPr>
            <a:xfrm>
              <a:off x="4440701" y="2992320"/>
              <a:ext cx="288000" cy="288000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5" name="Straight Connector 34"/>
            <p:cNvCxnSpPr>
              <a:stCxn id="5" idx="6"/>
              <a:endCxn id="33" idx="2"/>
            </p:cNvCxnSpPr>
            <p:nvPr/>
          </p:nvCxnSpPr>
          <p:spPr>
            <a:xfrm>
              <a:off x="3549360" y="1984320"/>
              <a:ext cx="891341" cy="115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6" idx="6"/>
              <a:endCxn id="33" idx="2"/>
            </p:cNvCxnSpPr>
            <p:nvPr/>
          </p:nvCxnSpPr>
          <p:spPr>
            <a:xfrm>
              <a:off x="3549360" y="2560320"/>
              <a:ext cx="891341" cy="57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7" idx="6"/>
              <a:endCxn id="33" idx="2"/>
            </p:cNvCxnSpPr>
            <p:nvPr/>
          </p:nvCxnSpPr>
          <p:spPr>
            <a:xfrm>
              <a:off x="3549360" y="3136320"/>
              <a:ext cx="89134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8" idx="6"/>
              <a:endCxn id="33" idx="2"/>
            </p:cNvCxnSpPr>
            <p:nvPr/>
          </p:nvCxnSpPr>
          <p:spPr>
            <a:xfrm flipV="1">
              <a:off x="3549360" y="3136320"/>
              <a:ext cx="891341" cy="57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9" idx="6"/>
              <a:endCxn id="33" idx="2"/>
            </p:cNvCxnSpPr>
            <p:nvPr/>
          </p:nvCxnSpPr>
          <p:spPr>
            <a:xfrm flipV="1">
              <a:off x="3550338" y="3136320"/>
              <a:ext cx="890363" cy="115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33" idx="6"/>
            </p:cNvCxnSpPr>
            <p:nvPr/>
          </p:nvCxnSpPr>
          <p:spPr>
            <a:xfrm>
              <a:off x="4728701" y="3136320"/>
              <a:ext cx="35129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/>
            <p:cNvSpPr/>
            <p:nvPr/>
          </p:nvSpPr>
          <p:spPr>
            <a:xfrm>
              <a:off x="2048727" y="2684543"/>
              <a:ext cx="3545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sz="1400" dirty="0"/>
                <a:t>x1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048727" y="3270431"/>
              <a:ext cx="3545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sz="1400" dirty="0"/>
                <a:t>x2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798696" y="3548543"/>
              <a:ext cx="8546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Camada de Entrada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974227" y="4422995"/>
              <a:ext cx="8622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Camada </a:t>
              </a:r>
            </a:p>
            <a:p>
              <a:pPr algn="ctr"/>
              <a:r>
                <a:rPr lang="pt-BR" sz="1200" dirty="0"/>
                <a:t>Escondida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152701" y="3280320"/>
              <a:ext cx="8586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Camada de Saída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011335" y="2910988"/>
              <a:ext cx="198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920129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3707123" y="629544"/>
            <a:ext cx="3800094" cy="4620187"/>
            <a:chOff x="3707123" y="629544"/>
            <a:chExt cx="3800094" cy="4620187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4101437" y="3865889"/>
              <a:ext cx="2880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4101437" y="993509"/>
              <a:ext cx="0" cy="2880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4101437" y="1338270"/>
              <a:ext cx="2520000" cy="252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981437" y="3673604"/>
              <a:ext cx="525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x1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101437" y="842316"/>
              <a:ext cx="525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x2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029047" y="3782070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549047" y="1269690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13"/>
            <p:cNvSpPr/>
            <p:nvPr/>
          </p:nvSpPr>
          <p:spPr>
            <a:xfrm>
              <a:off x="4023454" y="1255890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Oval 14"/>
            <p:cNvSpPr/>
            <p:nvPr/>
          </p:nvSpPr>
          <p:spPr>
            <a:xfrm>
              <a:off x="6531437" y="3772080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023454" y="629544"/>
              <a:ext cx="29579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XNOR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29998" y="3959699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922015" y="3934470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0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707123" y="1161224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028712" y="4988865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Oval 21"/>
            <p:cNvSpPr/>
            <p:nvPr/>
          </p:nvSpPr>
          <p:spPr>
            <a:xfrm>
              <a:off x="4014988" y="4550868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277293" y="4456202"/>
              <a:ext cx="2535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Classe 0 (nível lógico 0)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277292" y="4880399"/>
              <a:ext cx="2535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Classe 1 (nível lógico 1)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58199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Redes Neurais Artificiais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7805620" cy="5032376"/>
          </a:xfrm>
        </p:spPr>
        <p:txBody>
          <a:bodyPr>
            <a:normAutofit fontScale="92500" lnSpcReduction="10000"/>
          </a:bodyPr>
          <a:lstStyle/>
          <a:p>
            <a:r>
              <a:rPr lang="pt-BR" b="1" i="1" dirty="0"/>
              <a:t>Redes neurais artificiais </a:t>
            </a:r>
            <a:r>
              <a:rPr lang="pt-BR" dirty="0"/>
              <a:t>são modelos computacionais inspirados pelo funcionamento do cérebro dos animais.</a:t>
            </a:r>
          </a:p>
          <a:p>
            <a:r>
              <a:rPr lang="pt-BR" dirty="0"/>
              <a:t>Elas são capazes de realizar </a:t>
            </a:r>
            <a:r>
              <a:rPr lang="pt-BR" dirty="0" smtClean="0"/>
              <a:t>tarefas de aprendizado </a:t>
            </a:r>
            <a:r>
              <a:rPr lang="pt-BR" dirty="0"/>
              <a:t>de máquina </a:t>
            </a:r>
            <a:r>
              <a:rPr lang="pt-BR" dirty="0" smtClean="0"/>
              <a:t>(e.g., regressão e classificação) com </a:t>
            </a:r>
            <a:r>
              <a:rPr lang="pt-BR" dirty="0"/>
              <a:t>grande eficácia. </a:t>
            </a:r>
          </a:p>
          <a:p>
            <a:r>
              <a:rPr lang="pt-BR" dirty="0"/>
              <a:t>RNAs são geralmente apresentadas como </a:t>
            </a:r>
            <a:r>
              <a:rPr lang="pt-BR" b="1" i="1" dirty="0"/>
              <a:t>sistemas de</a:t>
            </a:r>
            <a:r>
              <a:rPr lang="pt-BR" dirty="0"/>
              <a:t> </a:t>
            </a:r>
            <a:r>
              <a:rPr lang="pt-BR" b="1" i="1" dirty="0" smtClean="0"/>
              <a:t>nós (unidades ou neurônios) interconectados</a:t>
            </a:r>
            <a:r>
              <a:rPr lang="pt-BR" dirty="0"/>
              <a:t>, que </a:t>
            </a:r>
            <a:r>
              <a:rPr lang="pt-BR" dirty="0" smtClean="0"/>
              <a:t>geram valores </a:t>
            </a:r>
            <a:r>
              <a:rPr lang="pt-BR" dirty="0"/>
              <a:t>de saída, simulando o comportamento de </a:t>
            </a:r>
            <a:r>
              <a:rPr lang="pt-BR" b="1" i="1" dirty="0"/>
              <a:t>redes neurais biológicas</a:t>
            </a:r>
            <a:r>
              <a:rPr lang="pt-BR" dirty="0"/>
              <a:t>.</a:t>
            </a:r>
          </a:p>
          <a:p>
            <a:r>
              <a:rPr lang="pt-BR" dirty="0"/>
              <a:t>Esta primeira parte </a:t>
            </a:r>
            <a:r>
              <a:rPr lang="pt-BR" dirty="0" smtClean="0"/>
              <a:t>deste tópico, foca </a:t>
            </a:r>
            <a:r>
              <a:rPr lang="pt-BR" dirty="0"/>
              <a:t>nos elementos básicos de construção de uma rede neural, os </a:t>
            </a:r>
            <a:r>
              <a:rPr lang="pt-BR" b="1" i="1" dirty="0" smtClean="0"/>
              <a:t>nós</a:t>
            </a:r>
            <a:r>
              <a:rPr lang="pt-BR" dirty="0" smtClean="0"/>
              <a:t> ou </a:t>
            </a:r>
            <a:r>
              <a:rPr lang="pt-BR" b="1" i="1" dirty="0" smtClean="0"/>
              <a:t>neurônios</a:t>
            </a:r>
            <a:r>
              <a:rPr lang="pt-BR" dirty="0"/>
              <a:t>.</a:t>
            </a:r>
            <a:endParaRPr lang="pt-BR" b="1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3820" y="2380005"/>
            <a:ext cx="3548180" cy="309703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837880" y="1380761"/>
            <a:ext cx="116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neurônios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10295080" y="1750093"/>
            <a:ext cx="122830" cy="5543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0417910" y="1758156"/>
            <a:ext cx="935890" cy="16401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7874758" y="3698215"/>
            <a:ext cx="1050879" cy="3824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021947" y="2347391"/>
            <a:ext cx="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/>
              <a:t>pesos sinápticos</a:t>
            </a:r>
            <a:endParaRPr lang="pt-BR" sz="1200" dirty="0"/>
          </a:p>
        </p:txBody>
      </p:sp>
      <p:sp>
        <p:nvSpPr>
          <p:cNvPr id="28" name="Oval 27"/>
          <p:cNvSpPr/>
          <p:nvPr/>
        </p:nvSpPr>
        <p:spPr>
          <a:xfrm>
            <a:off x="9444966" y="2804287"/>
            <a:ext cx="281817" cy="17878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Oval 28"/>
          <p:cNvSpPr/>
          <p:nvPr/>
        </p:nvSpPr>
        <p:spPr>
          <a:xfrm>
            <a:off x="10677574" y="2804286"/>
            <a:ext cx="281817" cy="17878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TextBox 29"/>
          <p:cNvSpPr txBox="1"/>
          <p:nvPr/>
        </p:nvSpPr>
        <p:spPr>
          <a:xfrm>
            <a:off x="10649141" y="4436839"/>
            <a:ext cx="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/>
              <a:t>pesos sinápticos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33413687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/>
          <p:cNvGrpSpPr/>
          <p:nvPr/>
        </p:nvGrpSpPr>
        <p:grpSpPr>
          <a:xfrm>
            <a:off x="3519378" y="1417085"/>
            <a:ext cx="6583133" cy="3198407"/>
            <a:chOff x="3519378" y="1417085"/>
            <a:chExt cx="6583133" cy="3198407"/>
          </a:xfrm>
        </p:grpSpPr>
        <p:sp>
          <p:nvSpPr>
            <p:cNvPr id="4" name="Oval 3"/>
            <p:cNvSpPr>
              <a:spLocks noChangeAspect="1"/>
            </p:cNvSpPr>
            <p:nvPr/>
          </p:nvSpPr>
          <p:spPr>
            <a:xfrm>
              <a:off x="4754993" y="1706053"/>
              <a:ext cx="864000" cy="86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AND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" name="Oval 6"/>
            <p:cNvSpPr>
              <a:spLocks noChangeAspect="1"/>
            </p:cNvSpPr>
            <p:nvPr/>
          </p:nvSpPr>
          <p:spPr>
            <a:xfrm>
              <a:off x="4754993" y="3434053"/>
              <a:ext cx="864000" cy="86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AND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6246336" y="2570053"/>
              <a:ext cx="864000" cy="86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OR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4" idx="6"/>
              <a:endCxn id="8" idx="1"/>
            </p:cNvCxnSpPr>
            <p:nvPr/>
          </p:nvCxnSpPr>
          <p:spPr>
            <a:xfrm>
              <a:off x="5618993" y="2138053"/>
              <a:ext cx="753873" cy="558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7" idx="6"/>
              <a:endCxn id="8" idx="3"/>
            </p:cNvCxnSpPr>
            <p:nvPr/>
          </p:nvCxnSpPr>
          <p:spPr>
            <a:xfrm flipV="1">
              <a:off x="5618993" y="3307523"/>
              <a:ext cx="753873" cy="558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4054171" y="2056410"/>
              <a:ext cx="146957" cy="16328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054171" y="3784410"/>
              <a:ext cx="146957" cy="16328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Straight Arrow Connector 20"/>
            <p:cNvCxnSpPr>
              <a:stCxn id="19" idx="3"/>
              <a:endCxn id="4" idx="2"/>
            </p:cNvCxnSpPr>
            <p:nvPr/>
          </p:nvCxnSpPr>
          <p:spPr>
            <a:xfrm>
              <a:off x="4201128" y="2138053"/>
              <a:ext cx="55386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4201128" y="3866053"/>
              <a:ext cx="55386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>
              <a:spLocks noChangeAspect="1"/>
            </p:cNvSpPr>
            <p:nvPr/>
          </p:nvSpPr>
          <p:spPr>
            <a:xfrm>
              <a:off x="4682993" y="2345318"/>
              <a:ext cx="144000" cy="14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7" name="Straight Arrow Connector 26"/>
            <p:cNvCxnSpPr>
              <a:stCxn id="20" idx="3"/>
              <a:endCxn id="26" idx="3"/>
            </p:cNvCxnSpPr>
            <p:nvPr/>
          </p:nvCxnSpPr>
          <p:spPr>
            <a:xfrm flipV="1">
              <a:off x="4201128" y="2468230"/>
              <a:ext cx="502953" cy="139782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/>
            <p:cNvSpPr>
              <a:spLocks noChangeAspect="1"/>
            </p:cNvSpPr>
            <p:nvPr/>
          </p:nvSpPr>
          <p:spPr>
            <a:xfrm>
              <a:off x="4682993" y="3506053"/>
              <a:ext cx="144000" cy="14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1" name="Straight Arrow Connector 30"/>
            <p:cNvCxnSpPr>
              <a:stCxn id="19" idx="3"/>
              <a:endCxn id="30" idx="1"/>
            </p:cNvCxnSpPr>
            <p:nvPr/>
          </p:nvCxnSpPr>
          <p:spPr>
            <a:xfrm>
              <a:off x="4201128" y="2138053"/>
              <a:ext cx="502953" cy="13890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3519378" y="1953387"/>
                  <a:ext cx="5715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378" y="1953387"/>
                  <a:ext cx="571500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3519378" y="3681387"/>
                  <a:ext cx="5715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378" y="3681387"/>
                  <a:ext cx="571500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TextBox 36"/>
            <p:cNvSpPr txBox="1"/>
            <p:nvPr/>
          </p:nvSpPr>
          <p:spPr>
            <a:xfrm>
              <a:off x="4655017" y="2468229"/>
              <a:ext cx="555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not</a:t>
              </a:r>
              <a:endParaRPr lang="pt-BR" sz="12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655017" y="3229053"/>
              <a:ext cx="555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not</a:t>
              </a:r>
              <a:endParaRPr lang="pt-BR" sz="12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634543" y="1417085"/>
              <a:ext cx="110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 smtClean="0"/>
                <a:t>Perceptron #1</a:t>
              </a:r>
              <a:endParaRPr lang="pt-BR" sz="12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634543" y="4338493"/>
              <a:ext cx="110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 smtClean="0"/>
                <a:t>Perceptron #2</a:t>
              </a:r>
              <a:endParaRPr lang="pt-BR" sz="12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283108" y="2294837"/>
              <a:ext cx="110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 smtClean="0"/>
                <a:t>Perceptron #3</a:t>
              </a:r>
              <a:endParaRPr lang="pt-BR" sz="1200" dirty="0"/>
            </a:p>
          </p:txBody>
        </p:sp>
        <p:cxnSp>
          <p:nvCxnSpPr>
            <p:cNvPr id="43" name="Straight Arrow Connector 42"/>
            <p:cNvCxnSpPr>
              <a:stCxn id="8" idx="6"/>
            </p:cNvCxnSpPr>
            <p:nvPr/>
          </p:nvCxnSpPr>
          <p:spPr>
            <a:xfrm>
              <a:off x="7110336" y="3002053"/>
              <a:ext cx="61126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7090547" y="3018350"/>
                  <a:ext cx="301196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 &amp; 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| (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~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&amp; 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0547" y="3018350"/>
                  <a:ext cx="3011964" cy="33855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/>
                <p:cNvSpPr/>
                <p:nvPr/>
              </p:nvSpPr>
              <p:spPr>
                <a:xfrm>
                  <a:off x="5629766" y="1876237"/>
                  <a:ext cx="1689565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&amp; </m:t>
                        </m:r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45" name="Rectangle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9766" y="1876237"/>
                  <a:ext cx="1689565" cy="33855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/>
                <p:cNvSpPr/>
                <p:nvPr/>
              </p:nvSpPr>
              <p:spPr>
                <a:xfrm>
                  <a:off x="5669905" y="3644677"/>
                  <a:ext cx="1649426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~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&amp; 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46" name="Rectangle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9905" y="3644677"/>
                  <a:ext cx="1649426" cy="33855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Straight Arrow Connector 48"/>
            <p:cNvCxnSpPr>
              <a:endCxn id="4" idx="1"/>
            </p:cNvCxnSpPr>
            <p:nvPr/>
          </p:nvCxnSpPr>
          <p:spPr>
            <a:xfrm>
              <a:off x="4478060" y="1706053"/>
              <a:ext cx="403463" cy="126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/>
                <p:cNvSpPr/>
                <p:nvPr/>
              </p:nvSpPr>
              <p:spPr>
                <a:xfrm>
                  <a:off x="3880670" y="1537888"/>
                  <a:ext cx="65825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0" name="Rectangle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0670" y="1537888"/>
                  <a:ext cx="658257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Arrow Connector 50"/>
            <p:cNvCxnSpPr/>
            <p:nvPr/>
          </p:nvCxnSpPr>
          <p:spPr>
            <a:xfrm flipV="1">
              <a:off x="4423530" y="4097597"/>
              <a:ext cx="403463" cy="126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/>
                <p:cNvSpPr/>
                <p:nvPr/>
              </p:nvSpPr>
              <p:spPr>
                <a:xfrm>
                  <a:off x="3931004" y="4221264"/>
                  <a:ext cx="65825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2" name="Rectangle 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1004" y="4221264"/>
                  <a:ext cx="658257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Straight Arrow Connector 55"/>
            <p:cNvCxnSpPr/>
            <p:nvPr/>
          </p:nvCxnSpPr>
          <p:spPr>
            <a:xfrm flipV="1">
              <a:off x="5968664" y="3004741"/>
              <a:ext cx="269417" cy="76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/>
                <p:cNvSpPr/>
                <p:nvPr/>
              </p:nvSpPr>
              <p:spPr>
                <a:xfrm>
                  <a:off x="5456623" y="2760390"/>
                  <a:ext cx="65825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7" name="Rectangle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6623" y="2760390"/>
                  <a:ext cx="658257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362195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519378" y="1435894"/>
            <a:ext cx="5779072" cy="3137727"/>
            <a:chOff x="3519378" y="1435894"/>
            <a:chExt cx="5779072" cy="3137727"/>
          </a:xfrm>
        </p:grpSpPr>
        <p:sp>
          <p:nvSpPr>
            <p:cNvPr id="4" name="Oval 3"/>
            <p:cNvSpPr>
              <a:spLocks noChangeAspect="1"/>
            </p:cNvSpPr>
            <p:nvPr/>
          </p:nvSpPr>
          <p:spPr>
            <a:xfrm>
              <a:off x="4754993" y="1706053"/>
              <a:ext cx="864000" cy="86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AND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" name="Oval 6"/>
            <p:cNvSpPr>
              <a:spLocks noChangeAspect="1"/>
            </p:cNvSpPr>
            <p:nvPr/>
          </p:nvSpPr>
          <p:spPr>
            <a:xfrm>
              <a:off x="4754993" y="3434053"/>
              <a:ext cx="864000" cy="86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AND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6246336" y="2570053"/>
              <a:ext cx="864000" cy="86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OR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4" idx="6"/>
              <a:endCxn id="8" idx="1"/>
            </p:cNvCxnSpPr>
            <p:nvPr/>
          </p:nvCxnSpPr>
          <p:spPr>
            <a:xfrm>
              <a:off x="5618993" y="2138053"/>
              <a:ext cx="753873" cy="558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7" idx="6"/>
              <a:endCxn id="8" idx="3"/>
            </p:cNvCxnSpPr>
            <p:nvPr/>
          </p:nvCxnSpPr>
          <p:spPr>
            <a:xfrm flipV="1">
              <a:off x="5618993" y="3307523"/>
              <a:ext cx="753873" cy="558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4054171" y="2056410"/>
              <a:ext cx="146957" cy="16328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054171" y="3784410"/>
              <a:ext cx="146957" cy="16328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Straight Arrow Connector 20"/>
            <p:cNvCxnSpPr>
              <a:stCxn id="19" idx="3"/>
              <a:endCxn id="4" idx="2"/>
            </p:cNvCxnSpPr>
            <p:nvPr/>
          </p:nvCxnSpPr>
          <p:spPr>
            <a:xfrm>
              <a:off x="4201128" y="2138053"/>
              <a:ext cx="55386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4201128" y="3866053"/>
              <a:ext cx="55386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20" idx="3"/>
              <a:endCxn id="4" idx="3"/>
            </p:cNvCxnSpPr>
            <p:nvPr/>
          </p:nvCxnSpPr>
          <p:spPr>
            <a:xfrm flipV="1">
              <a:off x="4201128" y="2443523"/>
              <a:ext cx="680395" cy="1422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9" idx="3"/>
              <a:endCxn id="7" idx="1"/>
            </p:cNvCxnSpPr>
            <p:nvPr/>
          </p:nvCxnSpPr>
          <p:spPr>
            <a:xfrm>
              <a:off x="4201128" y="2138053"/>
              <a:ext cx="680395" cy="1422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3519378" y="1953387"/>
                  <a:ext cx="5715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378" y="1953387"/>
                  <a:ext cx="571500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3519378" y="3681387"/>
                  <a:ext cx="5715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378" y="3681387"/>
                  <a:ext cx="571500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TextBox 38"/>
            <p:cNvSpPr txBox="1"/>
            <p:nvPr/>
          </p:nvSpPr>
          <p:spPr>
            <a:xfrm>
              <a:off x="4634543" y="1435894"/>
              <a:ext cx="110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 smtClean="0"/>
                <a:t>Perceptron #1</a:t>
              </a:r>
              <a:endParaRPr lang="pt-BR" sz="12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634543" y="4296622"/>
              <a:ext cx="110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 smtClean="0"/>
                <a:t>Perceptron #2</a:t>
              </a:r>
              <a:endParaRPr lang="pt-BR" sz="12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125886" y="2294154"/>
              <a:ext cx="110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 smtClean="0"/>
                <a:t>Perceptron #3</a:t>
              </a:r>
              <a:endParaRPr lang="pt-BR" sz="1200" dirty="0"/>
            </a:p>
          </p:txBody>
        </p:sp>
        <p:cxnSp>
          <p:nvCxnSpPr>
            <p:cNvPr id="43" name="Straight Arrow Connector 42"/>
            <p:cNvCxnSpPr>
              <a:stCxn id="8" idx="6"/>
            </p:cNvCxnSpPr>
            <p:nvPr/>
          </p:nvCxnSpPr>
          <p:spPr>
            <a:xfrm>
              <a:off x="7110336" y="3002053"/>
              <a:ext cx="61126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/>
                <p:cNvSpPr/>
                <p:nvPr/>
              </p:nvSpPr>
              <p:spPr>
                <a:xfrm>
                  <a:off x="5629766" y="1876237"/>
                  <a:ext cx="1689565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&amp; </m:t>
                        </m:r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45" name="Rectangle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9766" y="1876237"/>
                  <a:ext cx="1689565" cy="33855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/>
                <p:cNvSpPr/>
                <p:nvPr/>
              </p:nvSpPr>
              <p:spPr>
                <a:xfrm>
                  <a:off x="5669905" y="3673252"/>
                  <a:ext cx="1649426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~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&amp; 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46" name="Rectangle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9905" y="3673252"/>
                  <a:ext cx="1649426" cy="33855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Straight Arrow Connector 48"/>
            <p:cNvCxnSpPr>
              <a:endCxn id="4" idx="1"/>
            </p:cNvCxnSpPr>
            <p:nvPr/>
          </p:nvCxnSpPr>
          <p:spPr>
            <a:xfrm>
              <a:off x="4478060" y="1706053"/>
              <a:ext cx="403463" cy="126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/>
                <p:cNvSpPr/>
                <p:nvPr/>
              </p:nvSpPr>
              <p:spPr>
                <a:xfrm>
                  <a:off x="3880670" y="1537888"/>
                  <a:ext cx="65825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0" name="Rectangle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0670" y="1537888"/>
                  <a:ext cx="658257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Arrow Connector 50"/>
            <p:cNvCxnSpPr/>
            <p:nvPr/>
          </p:nvCxnSpPr>
          <p:spPr>
            <a:xfrm flipV="1">
              <a:off x="4423530" y="4097597"/>
              <a:ext cx="403463" cy="126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/>
                <p:cNvSpPr/>
                <p:nvPr/>
              </p:nvSpPr>
              <p:spPr>
                <a:xfrm>
                  <a:off x="3931004" y="4221264"/>
                  <a:ext cx="65825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2" name="Rectangle 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1004" y="4221264"/>
                  <a:ext cx="658257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Straight Arrow Connector 55"/>
            <p:cNvCxnSpPr/>
            <p:nvPr/>
          </p:nvCxnSpPr>
          <p:spPr>
            <a:xfrm flipV="1">
              <a:off x="5968664" y="3004741"/>
              <a:ext cx="269417" cy="76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/>
                <p:cNvSpPr/>
                <p:nvPr/>
              </p:nvSpPr>
              <p:spPr>
                <a:xfrm>
                  <a:off x="5456623" y="2760390"/>
                  <a:ext cx="65825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7" name="Rectangle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6623" y="2760390"/>
                  <a:ext cx="658257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6286486" y="3018350"/>
                  <a:ext cx="3011964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 | 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1600" b="0" i="1" dirty="0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                          =(</m:t>
                            </m:r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 &amp; 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| (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~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&amp;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6486" y="3018350"/>
                  <a:ext cx="3011964" cy="58477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r="-19028" b="-520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726775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/>
          <p:cNvGrpSpPr/>
          <p:nvPr/>
        </p:nvGrpSpPr>
        <p:grpSpPr>
          <a:xfrm>
            <a:off x="3519378" y="1435894"/>
            <a:ext cx="5779072" cy="3137727"/>
            <a:chOff x="3519378" y="1435894"/>
            <a:chExt cx="5779072" cy="3137727"/>
          </a:xfrm>
        </p:grpSpPr>
        <p:sp>
          <p:nvSpPr>
            <p:cNvPr id="4" name="Oval 3"/>
            <p:cNvSpPr>
              <a:spLocks noChangeAspect="1"/>
            </p:cNvSpPr>
            <p:nvPr/>
          </p:nvSpPr>
          <p:spPr>
            <a:xfrm>
              <a:off x="4754993" y="1706053"/>
              <a:ext cx="864000" cy="86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OR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" name="Oval 6"/>
            <p:cNvSpPr>
              <a:spLocks noChangeAspect="1"/>
            </p:cNvSpPr>
            <p:nvPr/>
          </p:nvSpPr>
          <p:spPr>
            <a:xfrm>
              <a:off x="4754993" y="3434053"/>
              <a:ext cx="864000" cy="86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OR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6246336" y="2570053"/>
              <a:ext cx="864000" cy="86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AND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4" idx="6"/>
              <a:endCxn id="8" idx="1"/>
            </p:cNvCxnSpPr>
            <p:nvPr/>
          </p:nvCxnSpPr>
          <p:spPr>
            <a:xfrm>
              <a:off x="5618993" y="2138053"/>
              <a:ext cx="753873" cy="558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7" idx="6"/>
              <a:endCxn id="8" idx="3"/>
            </p:cNvCxnSpPr>
            <p:nvPr/>
          </p:nvCxnSpPr>
          <p:spPr>
            <a:xfrm flipV="1">
              <a:off x="5618993" y="3307523"/>
              <a:ext cx="753873" cy="558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4054171" y="2056410"/>
              <a:ext cx="146957" cy="16328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054171" y="3784410"/>
              <a:ext cx="146957" cy="16328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Straight Arrow Connector 20"/>
            <p:cNvCxnSpPr>
              <a:stCxn id="19" idx="3"/>
              <a:endCxn id="4" idx="2"/>
            </p:cNvCxnSpPr>
            <p:nvPr/>
          </p:nvCxnSpPr>
          <p:spPr>
            <a:xfrm>
              <a:off x="4201128" y="2138053"/>
              <a:ext cx="55386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4201128" y="3866053"/>
              <a:ext cx="55386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20" idx="3"/>
              <a:endCxn id="4" idx="3"/>
            </p:cNvCxnSpPr>
            <p:nvPr/>
          </p:nvCxnSpPr>
          <p:spPr>
            <a:xfrm flipV="1">
              <a:off x="4201128" y="2443523"/>
              <a:ext cx="680395" cy="1422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9" idx="3"/>
              <a:endCxn id="7" idx="1"/>
            </p:cNvCxnSpPr>
            <p:nvPr/>
          </p:nvCxnSpPr>
          <p:spPr>
            <a:xfrm>
              <a:off x="4201128" y="2138053"/>
              <a:ext cx="680395" cy="1422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3519378" y="1953387"/>
                  <a:ext cx="5715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378" y="1953387"/>
                  <a:ext cx="571500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3519378" y="3681387"/>
                  <a:ext cx="5715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378" y="3681387"/>
                  <a:ext cx="571500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TextBox 38"/>
            <p:cNvSpPr txBox="1"/>
            <p:nvPr/>
          </p:nvSpPr>
          <p:spPr>
            <a:xfrm>
              <a:off x="4634543" y="1435894"/>
              <a:ext cx="110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 smtClean="0"/>
                <a:t>Perceptron #1</a:t>
              </a:r>
              <a:endParaRPr lang="pt-BR" sz="12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634543" y="4296622"/>
              <a:ext cx="110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 smtClean="0"/>
                <a:t>Perceptron #2</a:t>
              </a:r>
              <a:endParaRPr lang="pt-BR" sz="12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125886" y="2294154"/>
              <a:ext cx="110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 smtClean="0"/>
                <a:t>Perceptron #3</a:t>
              </a:r>
              <a:endParaRPr lang="pt-BR" sz="1200" dirty="0"/>
            </a:p>
          </p:txBody>
        </p:sp>
        <p:cxnSp>
          <p:nvCxnSpPr>
            <p:cNvPr id="43" name="Straight Arrow Connector 42"/>
            <p:cNvCxnSpPr>
              <a:stCxn id="8" idx="6"/>
            </p:cNvCxnSpPr>
            <p:nvPr/>
          </p:nvCxnSpPr>
          <p:spPr>
            <a:xfrm>
              <a:off x="7110336" y="3002053"/>
              <a:ext cx="61126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6286486" y="3018350"/>
                  <a:ext cx="3011964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 &amp; 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1600" b="0" i="1" dirty="0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                         =(</m:t>
                            </m:r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&amp; (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~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6486" y="3018350"/>
                  <a:ext cx="3011964" cy="58477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r="-14980" b="-520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/>
                <p:cNvSpPr/>
                <p:nvPr/>
              </p:nvSpPr>
              <p:spPr>
                <a:xfrm>
                  <a:off x="5629766" y="1876237"/>
                  <a:ext cx="1614224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45" name="Rectangle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9766" y="1876237"/>
                  <a:ext cx="1614224" cy="33855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/>
                <p:cNvSpPr/>
                <p:nvPr/>
              </p:nvSpPr>
              <p:spPr>
                <a:xfrm>
                  <a:off x="5669905" y="3673252"/>
                  <a:ext cx="1574085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~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46" name="Rectangle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9905" y="3673252"/>
                  <a:ext cx="1574085" cy="33855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Straight Arrow Connector 48"/>
            <p:cNvCxnSpPr>
              <a:endCxn id="4" idx="1"/>
            </p:cNvCxnSpPr>
            <p:nvPr/>
          </p:nvCxnSpPr>
          <p:spPr>
            <a:xfrm>
              <a:off x="4478060" y="1706053"/>
              <a:ext cx="403463" cy="126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/>
                <p:cNvSpPr/>
                <p:nvPr/>
              </p:nvSpPr>
              <p:spPr>
                <a:xfrm>
                  <a:off x="3880670" y="1537888"/>
                  <a:ext cx="65825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0" name="Rectangle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0670" y="1537888"/>
                  <a:ext cx="658257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Arrow Connector 50"/>
            <p:cNvCxnSpPr/>
            <p:nvPr/>
          </p:nvCxnSpPr>
          <p:spPr>
            <a:xfrm flipV="1">
              <a:off x="4423530" y="4097597"/>
              <a:ext cx="403463" cy="126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/>
                <p:cNvSpPr/>
                <p:nvPr/>
              </p:nvSpPr>
              <p:spPr>
                <a:xfrm>
                  <a:off x="3931004" y="4221264"/>
                  <a:ext cx="65825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2" name="Rectangle 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1004" y="4221264"/>
                  <a:ext cx="658257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Straight Arrow Connector 55"/>
            <p:cNvCxnSpPr/>
            <p:nvPr/>
          </p:nvCxnSpPr>
          <p:spPr>
            <a:xfrm flipV="1">
              <a:off x="5968664" y="3004741"/>
              <a:ext cx="269417" cy="76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/>
                <p:cNvSpPr/>
                <p:nvPr/>
              </p:nvSpPr>
              <p:spPr>
                <a:xfrm>
                  <a:off x="5456623" y="2760390"/>
                  <a:ext cx="65825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7" name="Rectangle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6623" y="2760390"/>
                  <a:ext cx="658257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983059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616299" y="893608"/>
            <a:ext cx="3800094" cy="4620187"/>
            <a:chOff x="3707123" y="629544"/>
            <a:chExt cx="3800094" cy="4620187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4101437" y="3865889"/>
              <a:ext cx="2880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4101437" y="993509"/>
              <a:ext cx="0" cy="2880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4101437" y="1338270"/>
              <a:ext cx="2520000" cy="252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981437" y="3673604"/>
              <a:ext cx="525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x1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101437" y="842316"/>
              <a:ext cx="525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x2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029047" y="3782070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549047" y="1269690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13"/>
            <p:cNvSpPr/>
            <p:nvPr/>
          </p:nvSpPr>
          <p:spPr>
            <a:xfrm>
              <a:off x="4023454" y="1255890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Oval 14"/>
            <p:cNvSpPr/>
            <p:nvPr/>
          </p:nvSpPr>
          <p:spPr>
            <a:xfrm>
              <a:off x="6531437" y="3772080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023454" y="629544"/>
              <a:ext cx="29579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XOR</a:t>
              </a:r>
              <a:endParaRPr lang="pt-BR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29998" y="3959699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922015" y="3934470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0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707123" y="1161224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028712" y="4988865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Oval 21"/>
            <p:cNvSpPr/>
            <p:nvPr/>
          </p:nvSpPr>
          <p:spPr>
            <a:xfrm>
              <a:off x="4014988" y="4550868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277293" y="4456202"/>
              <a:ext cx="2535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Classe </a:t>
              </a:r>
              <a:r>
                <a:rPr lang="pt-BR" dirty="0" smtClean="0"/>
                <a:t>1 </a:t>
              </a:r>
              <a:r>
                <a:rPr lang="pt-BR" dirty="0"/>
                <a:t>(nível lógico </a:t>
              </a:r>
              <a:r>
                <a:rPr lang="pt-BR" dirty="0" smtClean="0"/>
                <a:t>1)</a:t>
              </a:r>
              <a:endParaRPr lang="pt-BR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277292" y="4880399"/>
              <a:ext cx="2535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Classe </a:t>
              </a:r>
              <a:r>
                <a:rPr lang="pt-BR" dirty="0" smtClean="0"/>
                <a:t>0 </a:t>
              </a:r>
              <a:r>
                <a:rPr lang="pt-BR" dirty="0"/>
                <a:t>(nível lógico </a:t>
              </a:r>
              <a:r>
                <a:rPr lang="pt-BR" dirty="0" smtClean="0"/>
                <a:t>0)</a:t>
              </a:r>
              <a:endParaRPr lang="pt-BR" dirty="0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5346999" y="2697573"/>
            <a:ext cx="2314895" cy="2302576"/>
            <a:chOff x="5725052" y="620852"/>
            <a:chExt cx="2314895" cy="2302576"/>
          </a:xfrm>
        </p:grpSpPr>
        <p:grpSp>
          <p:nvGrpSpPr>
            <p:cNvPr id="61" name="Group 60"/>
            <p:cNvGrpSpPr/>
            <p:nvPr/>
          </p:nvGrpSpPr>
          <p:grpSpPr>
            <a:xfrm>
              <a:off x="5725052" y="762803"/>
              <a:ext cx="2314895" cy="2160625"/>
              <a:chOff x="5725052" y="762803"/>
              <a:chExt cx="2314895" cy="2160625"/>
            </a:xfrm>
          </p:grpSpPr>
          <p:cxnSp>
            <p:nvCxnSpPr>
              <p:cNvPr id="26" name="Straight Arrow Connector 25"/>
              <p:cNvCxnSpPr/>
              <p:nvPr/>
            </p:nvCxnSpPr>
            <p:spPr>
              <a:xfrm>
                <a:off x="5965255" y="2604672"/>
                <a:ext cx="1754403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 flipV="1">
                <a:off x="5965255" y="854905"/>
                <a:ext cx="0" cy="175440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Rectangle 27"/>
              <p:cNvSpPr/>
              <p:nvPr/>
            </p:nvSpPr>
            <p:spPr>
              <a:xfrm>
                <a:off x="5965255" y="1064923"/>
                <a:ext cx="1535103" cy="1535108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10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7719659" y="2487538"/>
                <a:ext cx="32028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100" dirty="0"/>
                  <a:t>x1</a:t>
                </a: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5965255" y="762803"/>
                <a:ext cx="32028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100" dirty="0"/>
                  <a:t>x2</a:t>
                </a: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7463020" y="2555275"/>
                <a:ext cx="88195" cy="92837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100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5910429" y="1007651"/>
                <a:ext cx="109650" cy="109651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10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7383740" y="2661818"/>
                <a:ext cx="23323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100" dirty="0"/>
                  <a:t>1</a:t>
                </a: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5855957" y="2646450"/>
                <a:ext cx="23323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100" dirty="0"/>
                  <a:t>0</a:t>
                </a: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5725052" y="957072"/>
                <a:ext cx="23323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100" dirty="0"/>
                  <a:t>1</a:t>
                </a:r>
              </a:p>
            </p:txBody>
          </p:sp>
          <p:cxnSp>
            <p:nvCxnSpPr>
              <p:cNvPr id="3" name="Straight Connector 2"/>
              <p:cNvCxnSpPr>
                <a:cxnSpLocks noChangeAspect="1"/>
              </p:cNvCxnSpPr>
              <p:nvPr/>
            </p:nvCxnSpPr>
            <p:spPr>
              <a:xfrm rot="16200000">
                <a:off x="5725054" y="818790"/>
                <a:ext cx="1425453" cy="1425457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6089193" y="620852"/>
                  <a:ext cx="113546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2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&lt;0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9193" y="620852"/>
                  <a:ext cx="1135464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6285543" y="1725100"/>
                  <a:ext cx="113546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2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5543" y="1725100"/>
                  <a:ext cx="1135464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7" name="Group 66"/>
          <p:cNvGrpSpPr/>
          <p:nvPr/>
        </p:nvGrpSpPr>
        <p:grpSpPr>
          <a:xfrm>
            <a:off x="5346999" y="369876"/>
            <a:ext cx="2314895" cy="2160625"/>
            <a:chOff x="8630975" y="522021"/>
            <a:chExt cx="2314895" cy="2160625"/>
          </a:xfrm>
        </p:grpSpPr>
        <p:grpSp>
          <p:nvGrpSpPr>
            <p:cNvPr id="60" name="Group 59"/>
            <p:cNvGrpSpPr/>
            <p:nvPr/>
          </p:nvGrpSpPr>
          <p:grpSpPr>
            <a:xfrm>
              <a:off x="8630975" y="522021"/>
              <a:ext cx="2314895" cy="2160625"/>
              <a:chOff x="5670226" y="3021786"/>
              <a:chExt cx="2314895" cy="2160625"/>
            </a:xfrm>
          </p:grpSpPr>
          <p:cxnSp>
            <p:nvCxnSpPr>
              <p:cNvPr id="44" name="Straight Arrow Connector 43"/>
              <p:cNvCxnSpPr/>
              <p:nvPr/>
            </p:nvCxnSpPr>
            <p:spPr>
              <a:xfrm>
                <a:off x="5910429" y="4863655"/>
                <a:ext cx="1754403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/>
              <p:nvPr/>
            </p:nvCxnSpPr>
            <p:spPr>
              <a:xfrm flipV="1">
                <a:off x="5910429" y="3113888"/>
                <a:ext cx="0" cy="175440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Rectangle 45"/>
              <p:cNvSpPr/>
              <p:nvPr/>
            </p:nvSpPr>
            <p:spPr>
              <a:xfrm>
                <a:off x="5910429" y="3323906"/>
                <a:ext cx="1535103" cy="1535108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10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7664833" y="4746521"/>
                <a:ext cx="32028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100" dirty="0"/>
                  <a:t>x1</a:t>
                </a: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5910429" y="3021786"/>
                <a:ext cx="32028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100" dirty="0"/>
                  <a:t>x2</a:t>
                </a: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5869198" y="3278250"/>
                <a:ext cx="88195" cy="92837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10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7328914" y="4920801"/>
                <a:ext cx="23323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100" dirty="0"/>
                  <a:t>1</a:t>
                </a: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5801131" y="4905433"/>
                <a:ext cx="23323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100" dirty="0"/>
                  <a:t>0</a:t>
                </a: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5670226" y="3216055"/>
                <a:ext cx="23323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100" dirty="0"/>
                  <a:t>1</a:t>
                </a:r>
              </a:p>
            </p:txBody>
          </p:sp>
          <p:cxnSp>
            <p:nvCxnSpPr>
              <p:cNvPr id="55" name="Straight Connector 54"/>
              <p:cNvCxnSpPr>
                <a:cxnSpLocks noChangeAspect="1"/>
              </p:cNvCxnSpPr>
              <p:nvPr/>
            </p:nvCxnSpPr>
            <p:spPr>
              <a:xfrm rot="16200000">
                <a:off x="6170264" y="3626151"/>
                <a:ext cx="1425453" cy="1425457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Oval 56"/>
              <p:cNvSpPr/>
              <p:nvPr/>
            </p:nvSpPr>
            <p:spPr>
              <a:xfrm>
                <a:off x="7392954" y="4822500"/>
                <a:ext cx="109650" cy="109651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100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5865330" y="4816013"/>
                <a:ext cx="88195" cy="92837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100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7401330" y="3272845"/>
                <a:ext cx="88195" cy="92837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10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9490348" y="1935768"/>
                  <a:ext cx="113546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2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90348" y="1935768"/>
                  <a:ext cx="1135464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8887829" y="1276286"/>
                  <a:ext cx="113546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2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&lt;0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87829" y="1276286"/>
                  <a:ext cx="1135464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8" name="Rectangle 67"/>
          <p:cNvSpPr/>
          <p:nvPr/>
        </p:nvSpPr>
        <p:spPr>
          <a:xfrm>
            <a:off x="7078102" y="3099867"/>
            <a:ext cx="88195" cy="9283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100"/>
          </a:p>
        </p:txBody>
      </p:sp>
      <p:sp>
        <p:nvSpPr>
          <p:cNvPr id="69" name="Rectangle 68"/>
          <p:cNvSpPr/>
          <p:nvPr/>
        </p:nvSpPr>
        <p:spPr>
          <a:xfrm>
            <a:off x="5535184" y="4632654"/>
            <a:ext cx="88195" cy="9283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100"/>
          </a:p>
        </p:txBody>
      </p:sp>
    </p:spTree>
    <p:extLst>
      <p:ext uri="{BB962C8B-B14F-4D97-AF65-F5344CB8AC3E}">
        <p14:creationId xmlns:p14="http://schemas.microsoft.com/office/powerpoint/2010/main" val="1429812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Algumas aplicações famosas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90688"/>
            <a:ext cx="7779875" cy="5167312"/>
          </a:xfrm>
        </p:spPr>
        <p:txBody>
          <a:bodyPr>
            <a:normAutofit lnSpcReduction="10000"/>
          </a:bodyPr>
          <a:lstStyle/>
          <a:p>
            <a:r>
              <a:rPr lang="pt-BR" dirty="0"/>
              <a:t>RNAs são versáteis, poderosas e escalonáveis, tornando-as ideais para realizar tarefas grandes e altamente complexas de </a:t>
            </a:r>
            <a:r>
              <a:rPr lang="pt-BR" b="1" i="1" dirty="0"/>
              <a:t>aprendizado de máquina</a:t>
            </a:r>
            <a:r>
              <a:rPr lang="pt-BR" dirty="0"/>
              <a:t>, como por exemplo: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classificar bilhões de imagens (por exemplo, como o Google </a:t>
            </a:r>
            <a:r>
              <a:rPr lang="pt-BR" dirty="0" smtClean="0"/>
              <a:t>Images, Facebook, etc. fazem),</a:t>
            </a:r>
            <a:endParaRPr lang="pt-B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serviços de reconhecimento de fala (por exemplo, o Siri da Apple, Alexa da Amazon e Google Assistant da Google),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recomendar vídeos que melhor se adequam ao comportamento de centenas de milhões de usuários todos os dias (por exemplo, YouTube, Netflix),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ou aprender a vencer o campeão mundial de Go examinando milhões de partidas anteriores e depois jogando contra si mesmo (AlphaGo </a:t>
            </a:r>
            <a:r>
              <a:rPr lang="pt-BR" dirty="0" smtClean="0"/>
              <a:t>da </a:t>
            </a:r>
            <a:r>
              <a:rPr lang="pt-BR" dirty="0"/>
              <a:t>DeepMind).</a:t>
            </a:r>
          </a:p>
        </p:txBody>
      </p:sp>
      <p:pic>
        <p:nvPicPr>
          <p:cNvPr id="2052" name="Picture 4" descr="É possível resgatar o botão &quot;visualizar imagem&quot; da pesquisa do ...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50" t="20505" r="7042" b="22052"/>
          <a:stretch/>
        </p:blipFill>
        <p:spPr bwMode="auto">
          <a:xfrm>
            <a:off x="8328357" y="833142"/>
            <a:ext cx="2466908" cy="943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ow to get your local business listed in Alexa, Google Assistant ...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40" t="12063" r="8631" b="16190"/>
          <a:stretch/>
        </p:blipFill>
        <p:spPr bwMode="auto">
          <a:xfrm>
            <a:off x="9154158" y="2374490"/>
            <a:ext cx="2932467" cy="145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Science, Technology &amp; the Future | Juergen Schmidhuber on DeepMind ...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516" r="5534" b="22002"/>
          <a:stretch/>
        </p:blipFill>
        <p:spPr bwMode="auto">
          <a:xfrm>
            <a:off x="9466704" y="5685918"/>
            <a:ext cx="2725296" cy="74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YouTube apresenta novo logo | Exame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93" b="25663"/>
          <a:stretch/>
        </p:blipFill>
        <p:spPr bwMode="auto">
          <a:xfrm>
            <a:off x="8618075" y="4833036"/>
            <a:ext cx="2446095" cy="599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130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039"/>
            <a:ext cx="10515600" cy="1590045"/>
          </a:xfrm>
        </p:spPr>
        <p:txBody>
          <a:bodyPr/>
          <a:lstStyle/>
          <a:p>
            <a:r>
              <a:rPr lang="pt-BR" dirty="0"/>
              <a:t>Um pouco de contexto</a:t>
            </a:r>
          </a:p>
        </p:txBody>
      </p:sp>
      <p:pic>
        <p:nvPicPr>
          <p:cNvPr id="1026" name="Picture 2" descr="Resumo e Exercícios sobre Células com gabarit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9473" y="34039"/>
            <a:ext cx="4128669" cy="2064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992572"/>
            <a:ext cx="11089943" cy="4865427"/>
          </a:xfrm>
        </p:spPr>
        <p:txBody>
          <a:bodyPr>
            <a:normAutofit lnSpcReduction="10000"/>
          </a:bodyPr>
          <a:lstStyle/>
          <a:p>
            <a:r>
              <a:rPr lang="pt-BR" dirty="0"/>
              <a:t>A descoberta da célula em 1665 por Robert Hooke foi importantíssima para que houvesse uma melhor compreensão da estrutura dos seres vivos. </a:t>
            </a:r>
          </a:p>
          <a:p>
            <a:r>
              <a:rPr lang="pt-BR" dirty="0"/>
              <a:t>Podemos considerar a célula como sendo o </a:t>
            </a:r>
            <a:r>
              <a:rPr lang="pt-BR" b="1" i="1" dirty="0" smtClean="0"/>
              <a:t>átomo </a:t>
            </a:r>
            <a:r>
              <a:rPr lang="pt-BR" b="1" i="1" dirty="0"/>
              <a:t>da </a:t>
            </a:r>
            <a:r>
              <a:rPr lang="pt-BR" b="1" i="1" dirty="0" smtClean="0"/>
              <a:t>vida</a:t>
            </a:r>
            <a:r>
              <a:rPr lang="pt-BR" dirty="0" smtClean="0"/>
              <a:t>.</a:t>
            </a:r>
            <a:endParaRPr lang="pt-BR" dirty="0"/>
          </a:p>
          <a:p>
            <a:r>
              <a:rPr lang="pt-BR" dirty="0"/>
              <a:t>As células </a:t>
            </a:r>
            <a:r>
              <a:rPr lang="pt-BR" b="1" i="1" dirty="0"/>
              <a:t>eucariontes</a:t>
            </a:r>
            <a:r>
              <a:rPr lang="pt-BR" dirty="0"/>
              <a:t> (plantas, animais, fungos, </a:t>
            </a:r>
            <a:r>
              <a:rPr lang="pt-BR" dirty="0" smtClean="0"/>
              <a:t>protozoários </a:t>
            </a:r>
            <a:r>
              <a:rPr lang="pt-BR" dirty="0"/>
              <a:t>e algas) possuem três partes principais: membrana, citoplasma e núcleo.</a:t>
            </a:r>
          </a:p>
          <a:p>
            <a:r>
              <a:rPr lang="pt-BR" dirty="0"/>
              <a:t>A </a:t>
            </a:r>
            <a:r>
              <a:rPr lang="pt-BR" b="1" i="1" dirty="0"/>
              <a:t>membrana</a:t>
            </a:r>
            <a:r>
              <a:rPr lang="pt-BR" dirty="0"/>
              <a:t> “delimita a célula”, i.e., ela isola seu interior do meio externo. </a:t>
            </a:r>
          </a:p>
          <a:p>
            <a:r>
              <a:rPr lang="pt-BR" dirty="0"/>
              <a:t>O </a:t>
            </a:r>
            <a:r>
              <a:rPr lang="pt-BR" b="1" i="1" dirty="0"/>
              <a:t>citoplasma</a:t>
            </a:r>
            <a:r>
              <a:rPr lang="pt-BR" dirty="0"/>
              <a:t> é o espaço intracelular entre a membrana e o </a:t>
            </a:r>
            <a:r>
              <a:rPr lang="pt-BR" dirty="0" smtClean="0"/>
              <a:t>núcleo.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Ele </a:t>
            </a:r>
            <a:r>
              <a:rPr lang="pt-BR" dirty="0"/>
              <a:t>é preenchido pelo </a:t>
            </a:r>
            <a:r>
              <a:rPr lang="pt-BR" b="1" i="1" dirty="0"/>
              <a:t>citosol</a:t>
            </a:r>
            <a:r>
              <a:rPr lang="pt-BR" dirty="0"/>
              <a:t> onde estão suspensas as </a:t>
            </a:r>
            <a:r>
              <a:rPr lang="pt-BR" b="1" i="1" dirty="0"/>
              <a:t>organelas</a:t>
            </a:r>
            <a:r>
              <a:rPr lang="pt-BR" dirty="0"/>
              <a:t>.</a:t>
            </a:r>
          </a:p>
          <a:p>
            <a:r>
              <a:rPr lang="pt-BR" dirty="0"/>
              <a:t>Já o </a:t>
            </a:r>
            <a:r>
              <a:rPr lang="pt-BR" b="1" i="1" dirty="0"/>
              <a:t>núcleo</a:t>
            </a:r>
            <a:r>
              <a:rPr lang="pt-BR" dirty="0"/>
              <a:t> abriga </a:t>
            </a:r>
            <a:r>
              <a:rPr lang="pt-BR" dirty="0" smtClean="0"/>
              <a:t>a maior parte do </a:t>
            </a:r>
            <a:r>
              <a:rPr lang="pt-BR" dirty="0"/>
              <a:t>material genético (DNA) da célula. </a:t>
            </a:r>
            <a:endParaRPr lang="pt-BR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Ele regula </a:t>
            </a:r>
            <a:r>
              <a:rPr lang="pt-BR" dirty="0"/>
              <a:t>o metabolismo e armazena as informações genéticas da célula.</a:t>
            </a:r>
          </a:p>
        </p:txBody>
      </p:sp>
    </p:spTree>
    <p:extLst>
      <p:ext uri="{BB962C8B-B14F-4D97-AF65-F5344CB8AC3E}">
        <p14:creationId xmlns:p14="http://schemas.microsoft.com/office/powerpoint/2010/main" val="102113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039"/>
            <a:ext cx="10515600" cy="1325563"/>
          </a:xfrm>
        </p:spPr>
        <p:txBody>
          <a:bodyPr/>
          <a:lstStyle/>
          <a:p>
            <a:r>
              <a:rPr lang="pt-BR" dirty="0"/>
              <a:t>Um pouco de contexto</a:t>
            </a:r>
          </a:p>
        </p:txBody>
      </p:sp>
      <p:pic>
        <p:nvPicPr>
          <p:cNvPr id="1030" name="Picture 6" descr="Explainer: What is a neuron? | Science News for Students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" t="5158" r="3204" b="4941"/>
          <a:stretch/>
        </p:blipFill>
        <p:spPr bwMode="auto">
          <a:xfrm>
            <a:off x="8288361" y="2684080"/>
            <a:ext cx="3903639" cy="223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5901"/>
            <a:ext cx="7990490" cy="5372100"/>
          </a:xfrm>
        </p:spPr>
        <p:txBody>
          <a:bodyPr>
            <a:normAutofit lnSpcReduction="10000"/>
          </a:bodyPr>
          <a:lstStyle/>
          <a:p>
            <a:r>
              <a:rPr lang="pt-BR" dirty="0"/>
              <a:t>Os </a:t>
            </a:r>
            <a:r>
              <a:rPr lang="pt-BR" b="1" i="1" dirty="0"/>
              <a:t>neurônios</a:t>
            </a:r>
            <a:r>
              <a:rPr lang="pt-BR" dirty="0"/>
              <a:t> são células </a:t>
            </a:r>
            <a:r>
              <a:rPr lang="pt-BR" b="1" i="1" dirty="0"/>
              <a:t>eucariontes</a:t>
            </a:r>
            <a:r>
              <a:rPr lang="pt-BR" dirty="0"/>
              <a:t> também, mas são células que possuem </a:t>
            </a:r>
            <a:r>
              <a:rPr lang="pt-BR" b="1" i="1" dirty="0" smtClean="0"/>
              <a:t>mecanismos eletroquímicos</a:t>
            </a:r>
            <a:r>
              <a:rPr lang="pt-BR" dirty="0" smtClean="0"/>
              <a:t> característicos</a:t>
            </a:r>
            <a:r>
              <a:rPr lang="pt-BR" dirty="0"/>
              <a:t>. </a:t>
            </a:r>
          </a:p>
          <a:p>
            <a:r>
              <a:rPr lang="pt-BR" dirty="0"/>
              <a:t>Os neurônios apresentam três partes básicas:</a:t>
            </a:r>
            <a:r>
              <a:rPr lang="pt-BR" b="1" dirty="0"/>
              <a:t> </a:t>
            </a:r>
            <a:r>
              <a:rPr lang="pt-BR" dirty="0"/>
              <a:t>os </a:t>
            </a:r>
            <a:r>
              <a:rPr lang="pt-BR" b="1" i="1" dirty="0"/>
              <a:t>dendritos</a:t>
            </a:r>
            <a:r>
              <a:rPr lang="pt-BR" dirty="0"/>
              <a:t>, o </a:t>
            </a:r>
            <a:r>
              <a:rPr lang="pt-BR" b="1" i="1" dirty="0"/>
              <a:t>axônio</a:t>
            </a:r>
            <a:r>
              <a:rPr lang="pt-BR" dirty="0"/>
              <a:t> e o </a:t>
            </a:r>
            <a:r>
              <a:rPr lang="pt-BR" b="1" i="1" dirty="0"/>
              <a:t>corpo celular</a:t>
            </a:r>
            <a:r>
              <a:rPr lang="pt-BR" dirty="0"/>
              <a:t>.</a:t>
            </a:r>
          </a:p>
          <a:p>
            <a:r>
              <a:rPr lang="pt-BR" dirty="0"/>
              <a:t>Os </a:t>
            </a:r>
            <a:r>
              <a:rPr lang="pt-BR" b="1" i="1" dirty="0"/>
              <a:t>dendritos</a:t>
            </a:r>
            <a:r>
              <a:rPr lang="pt-BR" dirty="0"/>
              <a:t> são prolongamentos do neurônio que garantem a recepção de estímulos de outros neurônios, levando impulsos nervosos em direção ao </a:t>
            </a:r>
            <a:r>
              <a:rPr lang="pt-BR" b="1" i="1" dirty="0"/>
              <a:t>corpo celular</a:t>
            </a:r>
            <a:r>
              <a:rPr lang="pt-BR" dirty="0"/>
              <a:t>.</a:t>
            </a:r>
          </a:p>
          <a:p>
            <a:r>
              <a:rPr lang="pt-BR" dirty="0"/>
              <a:t>O </a:t>
            </a:r>
            <a:r>
              <a:rPr lang="pt-BR" b="1" i="1" dirty="0"/>
              <a:t>axônio</a:t>
            </a:r>
            <a:r>
              <a:rPr lang="pt-BR" dirty="0"/>
              <a:t> é um prolongamento que garante o envio de informação (estímulos) a outros </a:t>
            </a:r>
            <a:r>
              <a:rPr lang="pt-BR" dirty="0" smtClean="0"/>
              <a:t>neurônios através de seus terminais. </a:t>
            </a:r>
            <a:r>
              <a:rPr lang="pt-BR" dirty="0"/>
              <a:t>Cada neurônio possui apenas um axônio, o qual é, geralmente, mais longo que os dendritos. </a:t>
            </a:r>
          </a:p>
        </p:txBody>
      </p:sp>
    </p:spTree>
    <p:extLst>
      <p:ext uri="{BB962C8B-B14F-4D97-AF65-F5344CB8AC3E}">
        <p14:creationId xmlns:p14="http://schemas.microsoft.com/office/powerpoint/2010/main" val="266240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039"/>
            <a:ext cx="10515600" cy="1325563"/>
          </a:xfrm>
        </p:spPr>
        <p:txBody>
          <a:bodyPr/>
          <a:lstStyle/>
          <a:p>
            <a:r>
              <a:rPr lang="pt-BR" dirty="0"/>
              <a:t>Um pouco de contexto</a:t>
            </a:r>
          </a:p>
        </p:txBody>
      </p:sp>
      <p:pic>
        <p:nvPicPr>
          <p:cNvPr id="1030" name="Picture 6" descr="Explainer: What is a neuron? | Science News for Students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" t="5158" r="3204" b="4941"/>
          <a:stretch/>
        </p:blipFill>
        <p:spPr bwMode="auto">
          <a:xfrm>
            <a:off x="8288361" y="2828925"/>
            <a:ext cx="3903639" cy="223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485901"/>
            <a:ext cx="7678002" cy="5372100"/>
          </a:xfrm>
        </p:spPr>
        <p:txBody>
          <a:bodyPr>
            <a:normAutofit/>
          </a:bodyPr>
          <a:lstStyle/>
          <a:p>
            <a:r>
              <a:rPr lang="pt-BR" dirty="0" smtClean="0"/>
              <a:t>O </a:t>
            </a:r>
            <a:r>
              <a:rPr lang="pt-BR" b="1" i="1" dirty="0"/>
              <a:t>corpo celular</a:t>
            </a:r>
            <a:r>
              <a:rPr lang="pt-BR" dirty="0"/>
              <a:t> (também conhecido como </a:t>
            </a:r>
            <a:r>
              <a:rPr lang="pt-BR" b="1" i="1" dirty="0"/>
              <a:t>soma</a:t>
            </a:r>
            <a:r>
              <a:rPr lang="pt-BR" dirty="0"/>
              <a:t>) contém o núcleo do neurônio e é responsável por realizar a </a:t>
            </a:r>
            <a:r>
              <a:rPr lang="pt-BR" b="1" i="1" dirty="0"/>
              <a:t>integração</a:t>
            </a:r>
            <a:r>
              <a:rPr lang="pt-BR" dirty="0"/>
              <a:t> dos estímulos recebidos pelo neurônio através de seus dendritos.</a:t>
            </a:r>
          </a:p>
          <a:p>
            <a:r>
              <a:rPr lang="pt-BR" dirty="0"/>
              <a:t>Os </a:t>
            </a:r>
            <a:r>
              <a:rPr lang="pt-BR" dirty="0" smtClean="0"/>
              <a:t>pontos </a:t>
            </a:r>
            <a:r>
              <a:rPr lang="pt-BR" dirty="0"/>
              <a:t>de contato entre os dentritos de um neurônio e os terminais do axônio de outro neurônio são chamados de </a:t>
            </a:r>
            <a:r>
              <a:rPr lang="pt-BR" b="1" i="1" dirty="0"/>
              <a:t>sinapses</a:t>
            </a:r>
            <a:r>
              <a:rPr lang="pt-BR" dirty="0"/>
              <a:t> e os contatos </a:t>
            </a:r>
            <a:r>
              <a:rPr lang="pt-BR" dirty="0" smtClean="0"/>
              <a:t>entre eles de </a:t>
            </a:r>
            <a:r>
              <a:rPr lang="pt-BR" b="1" i="1" dirty="0"/>
              <a:t>contatos sinápticos</a:t>
            </a:r>
            <a:r>
              <a:rPr lang="pt-BR" dirty="0"/>
              <a:t>.</a:t>
            </a:r>
          </a:p>
          <a:p>
            <a:r>
              <a:rPr lang="pt-BR" dirty="0"/>
              <a:t>Ou seja, os neurônios se comunicam uns com os outros </a:t>
            </a:r>
            <a:r>
              <a:rPr lang="pt-BR" dirty="0" smtClean="0"/>
              <a:t>através das </a:t>
            </a:r>
            <a:r>
              <a:rPr lang="pt-BR" b="1" i="1" dirty="0" smtClean="0"/>
              <a:t>sinapses</a:t>
            </a:r>
            <a:r>
              <a:rPr lang="pt-BR" dirty="0"/>
              <a:t>.</a:t>
            </a:r>
          </a:p>
          <a:p>
            <a:r>
              <a:rPr lang="pt-BR" dirty="0"/>
              <a:t>A figura ao lado mostra o diagrama de um </a:t>
            </a:r>
            <a:r>
              <a:rPr lang="pt-BR" b="1" i="1" dirty="0"/>
              <a:t>neurônio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2416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7103"/>
            <a:ext cx="10515600" cy="1325563"/>
          </a:xfrm>
        </p:spPr>
        <p:txBody>
          <a:bodyPr/>
          <a:lstStyle/>
          <a:p>
            <a:r>
              <a:rPr lang="pt-BR" dirty="0"/>
              <a:t>Um pouco de contexto</a:t>
            </a:r>
          </a:p>
        </p:txBody>
      </p:sp>
      <p:pic>
        <p:nvPicPr>
          <p:cNvPr id="2052" name="Picture 4" descr="4 -Potencial de ação em um membrana celular neuronal. | Download ...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1" t="7550" r="2824"/>
          <a:stretch/>
        </p:blipFill>
        <p:spPr bwMode="auto">
          <a:xfrm>
            <a:off x="8908503" y="2212258"/>
            <a:ext cx="3283497" cy="3124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5744"/>
            <a:ext cx="8232058" cy="5502255"/>
          </a:xfrm>
        </p:spPr>
        <p:txBody>
          <a:bodyPr>
            <a:normAutofit fontScale="77500" lnSpcReduction="20000"/>
          </a:bodyPr>
          <a:lstStyle/>
          <a:p>
            <a:r>
              <a:rPr lang="pt-BR" dirty="0"/>
              <a:t>Em termos simples, mas lembrando de que </a:t>
            </a:r>
            <a:r>
              <a:rPr lang="pt-BR" dirty="0" smtClean="0"/>
              <a:t>existem </a:t>
            </a:r>
            <a:r>
              <a:rPr lang="pt-BR" dirty="0"/>
              <a:t>exceções, nós podemos afirmar que: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 neurônio recebe estímulos elétricos, basicamente a partir dos dendritos.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Esses estímulos são integrados no corpo </a:t>
            </a:r>
            <a:r>
              <a:rPr lang="pt-BR" dirty="0" smtClean="0"/>
              <a:t>celular (</a:t>
            </a:r>
            <a:r>
              <a:rPr lang="pt-BR" i="1" dirty="0" smtClean="0"/>
              <a:t>soma</a:t>
            </a:r>
            <a:r>
              <a:rPr lang="pt-BR" dirty="0" smtClean="0"/>
              <a:t>).</a:t>
            </a:r>
            <a:endParaRPr lang="pt-B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A integração dos estímulos pode levar à geração ou não de uma resposta elétrica enviada pelo axônio a outros neurônios.</a:t>
            </a:r>
          </a:p>
          <a:p>
            <a:r>
              <a:rPr lang="pt-BR" dirty="0"/>
              <a:t>Nós podemos simplificar o funcionamento do </a:t>
            </a:r>
            <a:r>
              <a:rPr lang="pt-BR" b="1" i="1" dirty="0"/>
              <a:t>neurônio</a:t>
            </a:r>
            <a:r>
              <a:rPr lang="pt-BR" dirty="0"/>
              <a:t> como: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Os neurônios recebem estímulos elétricos.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Esses estímulos são integrados.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 a atividade (i.e., integração dos estímulos) exceder certo limiar, o </a:t>
            </a:r>
            <a:r>
              <a:rPr lang="pt-BR" b="1" i="1" dirty="0"/>
              <a:t>neurônio</a:t>
            </a:r>
            <a:r>
              <a:rPr lang="pt-BR" dirty="0"/>
              <a:t> gera um pulso (ou potencial de ação).</a:t>
            </a:r>
          </a:p>
          <a:p>
            <a:r>
              <a:rPr lang="pt-BR" dirty="0"/>
              <a:t>O potencial de ação é mostrado na figura ao lado.</a:t>
            </a:r>
          </a:p>
          <a:p>
            <a:r>
              <a:rPr lang="pt-BR" dirty="0"/>
              <a:t>Um </a:t>
            </a:r>
            <a:r>
              <a:rPr lang="pt-BR" b="1" i="1" dirty="0"/>
              <a:t>neurônio</a:t>
            </a:r>
            <a:r>
              <a:rPr lang="pt-BR" dirty="0"/>
              <a:t> </a:t>
            </a:r>
            <a:r>
              <a:rPr lang="pt-BR" dirty="0" smtClean="0"/>
              <a:t>pode se conectar a até 20.000 </a:t>
            </a:r>
            <a:r>
              <a:rPr lang="pt-BR" dirty="0"/>
              <a:t>outros </a:t>
            </a:r>
            <a:r>
              <a:rPr lang="pt-BR" b="1" i="1" dirty="0"/>
              <a:t>neurônios</a:t>
            </a:r>
            <a:r>
              <a:rPr lang="pt-BR" dirty="0"/>
              <a:t> através das </a:t>
            </a:r>
            <a:r>
              <a:rPr lang="pt-BR" b="1" i="1" dirty="0"/>
              <a:t>sinapses</a:t>
            </a:r>
            <a:r>
              <a:rPr lang="pt-BR" dirty="0"/>
              <a:t>.</a:t>
            </a:r>
          </a:p>
          <a:p>
            <a:r>
              <a:rPr lang="pt-BR" dirty="0"/>
              <a:t>Sinais são passados de </a:t>
            </a:r>
            <a:r>
              <a:rPr lang="pt-BR" b="1" i="1" dirty="0"/>
              <a:t>neurônio</a:t>
            </a:r>
            <a:r>
              <a:rPr lang="pt-BR" dirty="0"/>
              <a:t> para </a:t>
            </a:r>
            <a:r>
              <a:rPr lang="pt-BR" b="1" i="1" dirty="0"/>
              <a:t>neurônio</a:t>
            </a:r>
            <a:r>
              <a:rPr lang="pt-BR" dirty="0"/>
              <a:t> através de reações </a:t>
            </a:r>
            <a:r>
              <a:rPr lang="pt-BR" dirty="0" smtClean="0"/>
              <a:t>eletroquímicas</a:t>
            </a:r>
            <a:r>
              <a:rPr lang="pt-BR" dirty="0"/>
              <a:t>.</a:t>
            </a:r>
          </a:p>
          <a:p>
            <a:r>
              <a:rPr lang="pt-BR" dirty="0"/>
              <a:t>Do ponto de vista do nosso curso, o </a:t>
            </a:r>
            <a:r>
              <a:rPr lang="pt-BR" b="1" i="1" dirty="0"/>
              <a:t>neurônio</a:t>
            </a:r>
            <a:r>
              <a:rPr lang="pt-BR" dirty="0"/>
              <a:t> será considerado como um sistema com várias entradas e uma saída onde a comunicação entre neurônios é feita através de sinais elétricos. </a:t>
            </a:r>
          </a:p>
        </p:txBody>
      </p:sp>
    </p:spTree>
    <p:extLst>
      <p:ext uri="{BB962C8B-B14F-4D97-AF65-F5344CB8AC3E}">
        <p14:creationId xmlns:p14="http://schemas.microsoft.com/office/powerpoint/2010/main" val="398482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9811"/>
            <a:ext cx="10515600" cy="1325563"/>
          </a:xfrm>
        </p:spPr>
        <p:txBody>
          <a:bodyPr/>
          <a:lstStyle/>
          <a:p>
            <a:r>
              <a:rPr lang="pt-BR" dirty="0"/>
              <a:t>O Modelo de McCulloch e Pitts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198" y="1572087"/>
            <a:ext cx="8757554" cy="5285913"/>
          </a:xfrm>
        </p:spPr>
        <p:txBody>
          <a:bodyPr>
            <a:normAutofit fontScale="85000" lnSpcReduction="20000"/>
          </a:bodyPr>
          <a:lstStyle/>
          <a:p>
            <a:r>
              <a:rPr lang="pt-BR" dirty="0"/>
              <a:t>O final do século XIX e o início do século XX foram períodos fundamentais para o estabelecimento do conhecimento atual do sistema nervoso. </a:t>
            </a:r>
          </a:p>
          <a:p>
            <a:r>
              <a:rPr lang="pt-BR" dirty="0"/>
              <a:t>De posse desse entendimento, em 1943, Warren McCulloch e Walter Pitts apresentaram o primeiro modelo </a:t>
            </a:r>
            <a:r>
              <a:rPr lang="pt-BR" b="1" i="1" dirty="0" smtClean="0"/>
              <a:t>computacional</a:t>
            </a:r>
            <a:r>
              <a:rPr lang="pt-BR" dirty="0" smtClean="0"/>
              <a:t> </a:t>
            </a:r>
            <a:r>
              <a:rPr lang="pt-BR" dirty="0"/>
              <a:t>de </a:t>
            </a:r>
            <a:r>
              <a:rPr lang="pt-BR" dirty="0" smtClean="0"/>
              <a:t>um neurônio</a:t>
            </a:r>
            <a:r>
              <a:rPr lang="pt-BR" dirty="0"/>
              <a:t>.</a:t>
            </a:r>
          </a:p>
          <a:p>
            <a:r>
              <a:rPr lang="pt-BR" dirty="0"/>
              <a:t>A partir desse modelo, foi possível estabelecer uma conexão entre o funcionamento de um neurônio e a </a:t>
            </a:r>
            <a:r>
              <a:rPr lang="pt-BR" b="1" i="1" dirty="0"/>
              <a:t>lógica proposicional</a:t>
            </a:r>
            <a:r>
              <a:rPr lang="pt-BR" dirty="0"/>
              <a:t>.</a:t>
            </a:r>
          </a:p>
          <a:p>
            <a:r>
              <a:rPr lang="pt-BR" b="1" i="1" dirty="0"/>
              <a:t>Lógica proposicional </a:t>
            </a:r>
            <a:r>
              <a:rPr lang="pt-BR" dirty="0"/>
              <a:t>se baseia em </a:t>
            </a:r>
            <a:r>
              <a:rPr lang="pt-BR" b="1" i="1" dirty="0"/>
              <a:t>proposições</a:t>
            </a:r>
            <a:r>
              <a:rPr lang="pt-BR" dirty="0"/>
              <a:t> onde uma proposição é uma sentença declarativa, ou seja, é uma sentença que declara um fato podendo este ser </a:t>
            </a:r>
            <a:r>
              <a:rPr lang="pt-BR" dirty="0" smtClean="0"/>
              <a:t>verdadeiro </a:t>
            </a:r>
            <a:r>
              <a:rPr lang="pt-BR" dirty="0"/>
              <a:t>ou falso</a:t>
            </a:r>
            <a:r>
              <a:rPr lang="pt-BR" dirty="0" smtClean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1 ou 1 = 1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1 e 0   = 0</a:t>
            </a:r>
          </a:p>
          <a:p>
            <a:r>
              <a:rPr lang="pt-BR" dirty="0" smtClean="0"/>
              <a:t>O artigo de </a:t>
            </a:r>
            <a:r>
              <a:rPr lang="pt-BR" dirty="0"/>
              <a:t>McCulloch e </a:t>
            </a:r>
            <a:r>
              <a:rPr lang="pt-BR" dirty="0" smtClean="0"/>
              <a:t>Pitts fornece </a:t>
            </a:r>
            <a:r>
              <a:rPr lang="pt-BR" i="1" dirty="0" smtClean="0"/>
              <a:t>insights</a:t>
            </a:r>
            <a:r>
              <a:rPr lang="pt-BR" dirty="0" smtClean="0"/>
              <a:t> fundamentais sobre como a </a:t>
            </a:r>
            <a:r>
              <a:rPr lang="pt-BR" b="1" i="1" dirty="0" smtClean="0"/>
              <a:t>lógica proposicional </a:t>
            </a:r>
            <a:r>
              <a:rPr lang="pt-BR" dirty="0" smtClean="0"/>
              <a:t>pode ser processada por um neurônio.</a:t>
            </a:r>
            <a:endParaRPr lang="pt-BR" dirty="0"/>
          </a:p>
          <a:p>
            <a:r>
              <a:rPr lang="pt-BR" dirty="0"/>
              <a:t>A partir daí, a relação com a computação foi natural.</a:t>
            </a:r>
          </a:p>
        </p:txBody>
      </p:sp>
      <p:pic>
        <p:nvPicPr>
          <p:cNvPr id="2050" name="Picture 2" descr="McCulloch (right) and Pitts (left) in 194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5752" y="2448035"/>
            <a:ext cx="2285100" cy="2411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9478278" y="4859448"/>
            <a:ext cx="25962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smtClean="0"/>
              <a:t>Walter </a:t>
            </a:r>
            <a:r>
              <a:rPr lang="pt-BR" sz="1400" dirty="0"/>
              <a:t>Pitts </a:t>
            </a:r>
            <a:r>
              <a:rPr lang="pt-BR" sz="1400" dirty="0" smtClean="0"/>
              <a:t>e Warren McCulloch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802538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12904</TotalTime>
  <Words>2755</Words>
  <Application>Microsoft Office PowerPoint</Application>
  <PresentationFormat>Widescreen</PresentationFormat>
  <Paragraphs>511</Paragraphs>
  <Slides>33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Calibri Light</vt:lpstr>
      <vt:lpstr>Cambria Math</vt:lpstr>
      <vt:lpstr>Wingdings</vt:lpstr>
      <vt:lpstr>Office Theme</vt:lpstr>
      <vt:lpstr>T320 - Introdução ao Aprendizado de Máquina II: Redes Neurais Artificiais (Parte I)</vt:lpstr>
      <vt:lpstr>Introdução</vt:lpstr>
      <vt:lpstr>Redes Neurais Artificiais</vt:lpstr>
      <vt:lpstr>Algumas aplicações famosas</vt:lpstr>
      <vt:lpstr>Um pouco de contexto</vt:lpstr>
      <vt:lpstr>Um pouco de contexto</vt:lpstr>
      <vt:lpstr>Um pouco de contexto</vt:lpstr>
      <vt:lpstr>Um pouco de contexto</vt:lpstr>
      <vt:lpstr>O Modelo de McCulloch e Pitts </vt:lpstr>
      <vt:lpstr>O Modelo de McCulloch e Pitts </vt:lpstr>
      <vt:lpstr>Exemplos com o modelo de McCulloch e Pitts</vt:lpstr>
      <vt:lpstr>Tarefa</vt:lpstr>
      <vt:lpstr>Perceptron</vt:lpstr>
      <vt:lpstr>Perceptron</vt:lpstr>
      <vt:lpstr>Perceptron</vt:lpstr>
      <vt:lpstr>Regra de aprendizado do perceptron</vt:lpstr>
      <vt:lpstr>Perceptron</vt:lpstr>
      <vt:lpstr>Perceptron</vt:lpstr>
      <vt:lpstr>Tarefas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Learning: Classificadores Lineares</dc:title>
  <dc:creator>Felipe Augusto Pereira de Figueiredo</dc:creator>
  <cp:lastModifiedBy>Felipe Augusto Pereira de Figueiredo</cp:lastModifiedBy>
  <cp:revision>1101</cp:revision>
  <dcterms:created xsi:type="dcterms:W3CDTF">2020-04-06T23:46:10Z</dcterms:created>
  <dcterms:modified xsi:type="dcterms:W3CDTF">2021-12-07T18:16:20Z</dcterms:modified>
</cp:coreProperties>
</file>