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48" r:id="rId10"/>
    <p:sldId id="341" r:id="rId11"/>
    <p:sldId id="342" r:id="rId12"/>
    <p:sldId id="347" r:id="rId13"/>
    <p:sldId id="349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3743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</a:t>
            </a:r>
            <a:r>
              <a:rPr lang="pt-BR" dirty="0" err="1" smtClean="0"/>
              <a:t>LogisticRegression</a:t>
            </a:r>
            <a:r>
              <a:rPr lang="pt-BR" dirty="0" smtClean="0"/>
              <a:t> da biblioteca Scikit-Learn usa a estratégia um-contra-todos por padrão quando você o treina com dados </a:t>
            </a:r>
            <a:r>
              <a:rPr lang="pt-BR" dirty="0" err="1" smtClean="0"/>
              <a:t>pertencentrs</a:t>
            </a:r>
            <a:r>
              <a:rPr lang="pt-BR" dirty="0" smtClean="0"/>
              <a:t> a mais de duas classes, mas você pode definir o parâmetro </a:t>
            </a:r>
            <a:r>
              <a:rPr lang="pt-BR" b="1" dirty="0" err="1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</a:t>
            </a:r>
            <a:r>
              <a:rPr lang="pt-BR" dirty="0" err="1" smtClean="0"/>
              <a:t>lbfgs</a:t>
            </a:r>
            <a:r>
              <a:rPr lang="pt-BR" dirty="0" smtClean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</a:t>
            </a:r>
            <a:r>
              <a:rPr lang="pt-BR" sz="1200" dirty="0" smtClean="0"/>
              <a:t>mybinder.org/v2/gh/zz4fap/t320_aprendizado_de_maquina/main?filepath=labs%2FLaboratorio4.ipynb</a:t>
            </a:r>
          </a:p>
          <a:p>
            <a:endParaRPr lang="pt-BR" sz="1200" dirty="0" smtClean="0"/>
          </a:p>
          <a:p>
            <a:r>
              <a:rPr lang="pt-BR" sz="1200" dirty="0" smtClean="0"/>
              <a:t>https://colab.research.google.com/github/zz4fap/t320_aprendizado_de_maquina/blob/main/labs/Laboratorio4.ipynb</a:t>
            </a:r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https://colab.research.google.com/github/zz4fap/t320_aprendizado_de_maquina/blob/main/notebooks/classificação/ClassificationOfFourClassesWithOvAandOvO.ipynb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ClassificationOfFourClassesWithOvAandOvO.ipynb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multinomial,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</a:t>
                </a:r>
                <a:r>
                  <a:rPr lang="pt-BR" dirty="0" smtClean="0"/>
                  <a:t>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Assim </a:t>
                </a:r>
                <a:r>
                  <a:rPr lang="pt-BR" dirty="0"/>
                  <a:t>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</a:t>
                </a:r>
                <a:r>
                  <a:rPr lang="pt-BR" dirty="0" smtClean="0"/>
                  <a:t>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 </a:t>
                </a:r>
                <a:endParaRPr lang="pt-BR" dirty="0"/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 rotWithShape="0">
                <a:blip r:embed="rId3"/>
                <a:stretch>
                  <a:fillRect l="-929" t="-2421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dirty="0" smtClean="0"/>
                  <a:t>o vetor </a:t>
                </a:r>
                <a:r>
                  <a:rPr lang="pt-BR" dirty="0" smtClean="0"/>
                  <a:t>com as </a:t>
                </a:r>
                <a:r>
                  <a:rPr lang="pt-BR" dirty="0"/>
                  <a:t>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de erro médio não é linear </a:t>
                </a:r>
                <a:r>
                  <a:rPr lang="pt-BR" dirty="0" smtClean="0"/>
                  <a:t>e, portanto, </a:t>
                </a:r>
                <a:r>
                  <a:rPr lang="pt-BR" b="1" i="1" dirty="0" smtClean="0"/>
                  <a:t>não existe uma forma fechada </a:t>
                </a:r>
                <a:r>
                  <a:rPr lang="pt-BR" dirty="0" smtClean="0"/>
                  <a:t>para encontramos os pesos. </a:t>
                </a:r>
                <a:r>
                  <a:rPr lang="pt-BR" dirty="0"/>
                  <a:t>Porém, ela 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e, portanto, é garantido </a:t>
                </a:r>
                <a:r>
                  <a:rPr lang="pt-BR" dirty="0" smtClean="0"/>
                  <a:t>que o </a:t>
                </a:r>
                <a:r>
                  <a:rPr lang="pt-BR" dirty="0"/>
                  <a:t>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</a:t>
                </a:r>
                <a:r>
                  <a:rPr lang="pt-BR" dirty="0" smtClean="0"/>
                  <a:t>global.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Sendo assim, usamos </a:t>
                </a:r>
                <a:r>
                  <a:rPr lang="pt-BR" dirty="0"/>
                  <a:t>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smtClean="0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</a:t>
                </a:r>
                <a:r>
                  <a:rPr lang="pt-BR" dirty="0" smtClean="0"/>
                  <a:t>softmax atenda </a:t>
                </a:r>
                <a:r>
                  <a:rPr lang="pt-BR" dirty="0"/>
                  <a:t>os requisitos de uma </a:t>
                </a:r>
                <a:r>
                  <a:rPr lang="pt-BR" b="1" i="1" dirty="0"/>
                  <a:t>função massa de probabilidade </a:t>
                </a:r>
                <a:r>
                  <a:rPr lang="pt-BR" b="1" i="1" dirty="0" smtClean="0"/>
                  <a:t>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se encontrar uma solução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quando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mas e quando </a:t>
                </a:r>
                <a:r>
                  <a:rPr lang="pt-BR" dirty="0" smtClean="0"/>
                  <a:t>o problema possui mais </a:t>
                </a:r>
                <a:r>
                  <a:rPr lang="pt-BR" dirty="0"/>
                  <a:t>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049001" cy="5073320"/>
              </a:xfrm>
              <a:blipFill rotWithShape="0">
                <a:blip r:embed="rId2"/>
                <a:stretch>
                  <a:fillRect l="-827" t="-2404" r="-221" b="-18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Nesta abordagem, nós treinamos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 (e.g.,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), representado </a:t>
                </a:r>
                <a:r>
                  <a:rPr lang="pt-BR" dirty="0" smtClean="0"/>
                  <a:t>pela </a:t>
                </a:r>
                <a:r>
                  <a:rPr lang="pt-BR" dirty="0"/>
                  <a:t>função hipótese,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 classes.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 a classe negativa caso o exemplo pertença a qualquer outra classe.</a:t>
                </a:r>
                <a:endParaRPr lang="pt-BR" b="0" dirty="0"/>
              </a:p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desvantagem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142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principal vantagem da abordagem </a:t>
                </a:r>
                <a:r>
                  <a:rPr lang="pt-BR" b="1" i="1" dirty="0"/>
                  <a:t>Um-Contra-Um </a:t>
                </a:r>
                <a:r>
                  <a:rPr lang="pt-BR" dirty="0"/>
                  <a:t>é 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com as duas classes que ele deve distinguir.</a:t>
                </a:r>
              </a:p>
              <a:p>
                <a:r>
                  <a:rPr lang="pt-BR" dirty="0"/>
                  <a:t>A desvantagem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 smtClean="0">
                    <a:latin typeface="Cambria Math" panose="02040503050406030204" pitchFamily="18" charset="0"/>
                  </a:rPr>
                  <a:t>= 3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 rotWithShape="0"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smtClean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871409" y="1875286"/>
                <a:ext cx="80938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522" y="3000253"/>
                <a:ext cx="814710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871408" y="4597985"/>
                <a:ext cx="80938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329"/>
                <a:ext cx="11141765" cy="529467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</a:t>
                </a:r>
                <a:r>
                  <a:rPr lang="pt-BR" dirty="0" smtClean="0"/>
                  <a:t>do regressor podem </a:t>
                </a:r>
                <a:r>
                  <a:rPr lang="pt-BR" dirty="0"/>
                  <a:t>ser interpretadas como as probabilidades de uma variável categoricamente distribuída (as classes) dado um conjunto de variáveis (atributos).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</a:t>
                </a:r>
                <a:r>
                  <a:rPr lang="pt-BR" b="1" i="1" dirty="0" smtClean="0"/>
                  <a:t>exclusivas </a:t>
                </a:r>
                <a:r>
                  <a:rPr lang="pt-BR" dirty="0" smtClean="0"/>
                  <a:t>como </a:t>
                </a:r>
                <a:r>
                  <a:rPr lang="pt-BR" dirty="0"/>
                  <a:t>por exemplo diferentes tipos de plantas, dígitos, categorias de notícias, etc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Classes </a:t>
                </a:r>
                <a:r>
                  <a:rPr lang="pt-BR" b="1" i="1" dirty="0"/>
                  <a:t>mutuamente </a:t>
                </a:r>
                <a:r>
                  <a:rPr lang="pt-BR" b="1" i="1" dirty="0" smtClean="0"/>
                  <a:t>exclusivas</a:t>
                </a:r>
                <a:r>
                  <a:rPr lang="pt-BR" dirty="0" smtClean="0"/>
                  <a:t>: exemplos devem pertencer </a:t>
                </a:r>
                <a:r>
                  <a:rPr lang="pt-BR" dirty="0"/>
                  <a:t>a </a:t>
                </a:r>
                <a:r>
                  <a:rPr lang="pt-BR" dirty="0" smtClean="0"/>
                  <a:t>apenas uma </a:t>
                </a:r>
                <a:r>
                  <a:rPr lang="pt-BR" dirty="0"/>
                  <a:t>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</a:t>
                </a:r>
                <a:r>
                  <a:rPr lang="pt-BR" dirty="0" smtClean="0"/>
                  <a:t>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329"/>
                <a:ext cx="11141765" cy="5294671"/>
              </a:xfrm>
              <a:blipFill rotWithShape="0">
                <a:blip r:embed="rId3"/>
                <a:stretch>
                  <a:fillRect l="-876" t="-2877" r="-1259" b="-3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</a:t>
                </a:r>
                <a:r>
                  <a:rPr lang="pt-BR" dirty="0" err="1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</a:t>
                </a:r>
                <a:r>
                  <a:rPr lang="pt-BR" b="1" i="1" dirty="0" smtClean="0"/>
                  <a:t>condicional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a cada </a:t>
                </a:r>
                <a:r>
                  <a:rPr lang="pt-BR" dirty="0" smtClean="0"/>
                  <a:t>classe,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xmlns="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xmlns="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xmlns="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xmlns="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xmlns="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11223</TotalTime>
  <Words>1516</Words>
  <Application>Microsoft Office PowerPoint</Application>
  <PresentationFormat>Widescreen</PresentationFormat>
  <Paragraphs>170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1717</cp:revision>
  <dcterms:created xsi:type="dcterms:W3CDTF">2020-01-20T13:50:05Z</dcterms:created>
  <dcterms:modified xsi:type="dcterms:W3CDTF">2022-10-05T19:51:31Z</dcterms:modified>
</cp:coreProperties>
</file>