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320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7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16" r:id="rId33"/>
    <p:sldId id="305" r:id="rId34"/>
    <p:sldId id="306" r:id="rId35"/>
    <p:sldId id="307" r:id="rId36"/>
    <p:sldId id="31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0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</a:t>
                </a:r>
                <a:r>
                  <a:rPr lang="pt-BR" dirty="0" smtClean="0"/>
                  <a:t>apresenta o </a:t>
                </a:r>
                <a:r>
                  <a:rPr lang="pt-BR" dirty="0"/>
                  <a:t>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</a:t>
                </a:r>
                <a:r>
                  <a:rPr lang="pt-BR" dirty="0" smtClean="0"/>
                  <a:t>proposto por </a:t>
                </a:r>
                <a:r>
                  <a:rPr lang="pt-BR" dirty="0"/>
                  <a:t>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i="1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</a:t>
                </a:r>
                <a:r>
                  <a:rPr lang="pt-BR" dirty="0" smtClean="0"/>
                  <a:t>chamados </a:t>
                </a:r>
                <a:r>
                  <a:rPr lang="pt-BR" dirty="0"/>
                  <a:t>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</a:t>
                </a:r>
                <a:r>
                  <a:rPr lang="pt-BR" dirty="0" smtClean="0"/>
                  <a:t>multiplicadas por pesos unitários (+/- 1).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</a:t>
                </a:r>
                <a:r>
                  <a:rPr lang="pt-BR" dirty="0" smtClean="0"/>
                  <a:t>binário (0 ou 1).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</a:t>
            </a:r>
            <a:r>
              <a:rPr lang="pt-BR" dirty="0" smtClean="0"/>
              <a:t>de portas lógicas com </a:t>
            </a:r>
            <a:r>
              <a:rPr lang="pt-BR" dirty="0"/>
              <a:t>o </a:t>
            </a:r>
            <a:r>
              <a:rPr lang="pt-BR" dirty="0" smtClean="0"/>
              <a:t>modelo M-P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ocorrer, seu valor deve ser </a:t>
                </a:r>
                <a:r>
                  <a:rPr lang="pt-BR" b="1" i="1" dirty="0" smtClean="0"/>
                  <a:t>negado</a:t>
                </a:r>
                <a:r>
                  <a:rPr lang="pt-BR" dirty="0" smtClean="0"/>
                  <a:t> (i.e., multiplicado por -1), </a:t>
                </a:r>
                <a:r>
                  <a:rPr lang="pt-BR" dirty="0"/>
                  <a:t>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</a:t>
            </a:r>
            <a:r>
              <a:rPr lang="pt-BR" sz="1100" dirty="0" smtClean="0"/>
              <a:t>multiplicados por -1.</a:t>
            </a:r>
            <a:endParaRPr lang="pt-BR" sz="1100" dirty="0"/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 0</a:t>
                  </a:r>
                  <a:endParaRPr lang="pt-BR" sz="1400" dirty="0"/>
                </a:p>
              </p:txBody>
            </p:sp>
          </mc:Choice>
          <mc:Fallback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78" y="1814377"/>
            <a:ext cx="13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B0F0"/>
                </a:solidFill>
              </a:rPr>
              <a:t>Podem ser interpretados como problemas de classificação.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Resposta</a:t>
            </a:r>
            <a:r>
              <a:rPr lang="en-US" dirty="0" smtClean="0"/>
              <a:t>: com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de M-P,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um </a:t>
            </a:r>
            <a:r>
              <a:rPr lang="en-US" b="1" i="1" dirty="0" err="1" smtClean="0"/>
              <a:t>limiar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ativação</a:t>
            </a:r>
            <a:r>
              <a:rPr lang="en-US" b="1" i="1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resolva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adiante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b="1" i="1" dirty="0" err="1" smtClean="0"/>
              <a:t>linearmente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separável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modelo</a:t>
            </a:r>
            <a:r>
              <a:rPr lang="en-US" dirty="0" smtClean="0"/>
              <a:t> de M-P </a:t>
            </a:r>
            <a:r>
              <a:rPr lang="en-US" dirty="0" err="1" smtClean="0"/>
              <a:t>só</a:t>
            </a:r>
            <a:r>
              <a:rPr lang="en-US" dirty="0" smtClean="0"/>
              <a:t> resolve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b="1" i="1" dirty="0" err="1" smtClean="0"/>
              <a:t>linearmente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separáveis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 smtClean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 inibitória.</a:t>
                </a:r>
                <a:endParaRPr lang="pt-BR" sz="1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Sem entradas inibitórias.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 inibitória.</a:t>
                </a:r>
                <a:endParaRPr lang="pt-BR" sz="1400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entradas inibitórias.</a:t>
                </a:r>
                <a:endParaRPr lang="pt-BR" sz="14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 smtClean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16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 smtClean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1600" dirty="0"/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</a:t>
            </a:r>
            <a:r>
              <a:rPr lang="pt-BR" dirty="0" smtClean="0"/>
              <a:t>,</a:t>
            </a:r>
            <a:r>
              <a:rPr lang="pt-BR" b="1" i="1" dirty="0" smtClean="0"/>
              <a:t>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err="1" smtClean="0"/>
              <a:t>perceptron</a:t>
            </a:r>
            <a:r>
              <a:rPr lang="pt-BR" dirty="0" smtClean="0"/>
              <a:t> </a:t>
            </a:r>
            <a:r>
              <a:rPr lang="pt-BR" dirty="0" smtClean="0"/>
              <a:t>só é capaz </a:t>
            </a:r>
            <a:r>
              <a:rPr lang="pt-BR" dirty="0" smtClean="0"/>
              <a:t>de </a:t>
            </a:r>
            <a:r>
              <a:rPr lang="pt-BR" dirty="0" smtClean="0"/>
              <a:t>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err="1" smtClean="0"/>
              <a:t>perceptron</a:t>
            </a:r>
            <a:r>
              <a:rPr lang="pt-BR" dirty="0" smtClean="0"/>
              <a:t> também não </a:t>
            </a:r>
            <a:r>
              <a:rPr lang="pt-BR" dirty="0" smtClean="0"/>
              <a:t>resolve </a:t>
            </a:r>
            <a:r>
              <a:rPr lang="pt-BR" dirty="0" smtClean="0"/>
              <a:t>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  <a:blipFill rotWithShape="0">
                <a:blip r:embed="rId3"/>
                <a:stretch>
                  <a:fillRect l="-1447" t="-2529" r="-1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ativação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</a:t>
                </a:r>
                <a:r>
                  <a:rPr lang="pt-BR" dirty="0" smtClean="0"/>
                  <a:t>uma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tem a transição para o valor 1 </a:t>
                </a: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</a:t>
                </a:r>
                <a:r>
                  <a:rPr lang="pt-BR" dirty="0" smtClean="0"/>
                  <a:t>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 smtClean="0"/>
                  <a:t>com transição fixa em </a:t>
                </a:r>
                <a:r>
                  <a:rPr lang="pt-BR" dirty="0"/>
                  <a:t>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 smtClean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  <a:blipFill rotWithShape="0">
                <a:blip r:embed="rId3"/>
                <a:stretch>
                  <a:fillRect l="-980" t="-2421" r="-1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</a:t>
                </a:r>
                <a:r>
                  <a:rPr lang="pt-BR" dirty="0" smtClean="0"/>
                  <a:t>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90115" y="3563735"/>
            <a:ext cx="529053" cy="113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673685" y="5457405"/>
            <a:ext cx="2256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(combinação </a:t>
            </a:r>
            <a:r>
              <a:rPr lang="pt-BR" sz="1200" dirty="0"/>
              <a:t>linear das </a:t>
            </a:r>
            <a:r>
              <a:rPr lang="pt-BR" sz="1200" dirty="0" smtClean="0"/>
              <a:t>entradas)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</a:t>
                </a:r>
                <a:r>
                  <a:rPr lang="pt-BR" dirty="0" smtClean="0"/>
                  <a:t>nós não </a:t>
                </a:r>
                <a:r>
                  <a:rPr lang="pt-BR" dirty="0"/>
                  <a:t>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</a:t>
                </a:r>
                <a:r>
                  <a:rPr lang="pt-BR"/>
                  <a:t>a </a:t>
                </a:r>
                <a:r>
                  <a:rPr lang="pt-BR" b="1" i="1" smtClean="0"/>
                  <a:t>regra de </a:t>
                </a:r>
                <a:r>
                  <a:rPr lang="pt-BR" b="1" i="1" dirty="0"/>
                  <a:t>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simples e intuitiva </a:t>
                </a:r>
                <a:r>
                  <a:rPr lang="pt-BR" dirty="0" smtClean="0"/>
                  <a:t>para</a:t>
                </a:r>
                <a:r>
                  <a:rPr lang="pt-BR" dirty="0" smtClean="0"/>
                  <a:t> </a:t>
                </a:r>
                <a:r>
                  <a:rPr lang="pt-BR" dirty="0"/>
                  <a:t>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hiperplano,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a</a:t>
            </a:r>
            <a:r>
              <a:rPr lang="pt-BR" sz="1200" dirty="0" smtClean="0"/>
              <a:t> </a:t>
            </a:r>
            <a:r>
              <a:rPr lang="pt-BR" sz="1200" dirty="0" smtClean="0"/>
              <a:t>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 smtClean="0"/>
                  <a:t>sem transformação dos atributos</a:t>
                </a:r>
                <a:r>
                  <a:rPr lang="pt-BR" dirty="0" smtClean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transformar os atributos</a:t>
                </a:r>
                <a:r>
                  <a:rPr lang="pt-BR" dirty="0" smtClean="0"/>
                  <a:t>, ou seja, de </a:t>
                </a:r>
                <a:r>
                  <a:rPr lang="pt-BR" dirty="0"/>
                  <a:t>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</a:t>
                </a:r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  <a:blipFill rotWithShape="0">
                <a:blip r:embed="rId3"/>
                <a:stretch>
                  <a:fillRect l="-986" t="-2303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9181793" y="2140299"/>
            <a:ext cx="2916422" cy="2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2675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</a:t>
            </a:r>
            <a:r>
              <a:rPr lang="pt-BR" dirty="0" err="1"/>
              <a:t>p</a:t>
            </a:r>
            <a:r>
              <a:rPr lang="pt-BR" dirty="0" err="1" smtClean="0"/>
              <a:t>erceptron</a:t>
            </a:r>
            <a:r>
              <a:rPr lang="pt-BR" dirty="0" smtClean="0"/>
              <a:t> (Figuras 1 e 2). Uma simples reta as separa.</a:t>
            </a:r>
            <a:endParaRPr lang="pt-BR" dirty="0"/>
          </a:p>
          <a:p>
            <a:r>
              <a:rPr lang="pt-BR" dirty="0"/>
              <a:t>Porém, a lógica XOR não é linearmente separável e necessita de uma superfície de separação </a:t>
            </a:r>
            <a:r>
              <a:rPr lang="pt-BR" dirty="0" smtClean="0"/>
              <a:t>não-linear (Figura 3). No mínimo duas retas são necessárias.</a:t>
            </a:r>
            <a:endParaRPr lang="pt-BR" dirty="0"/>
          </a:p>
          <a:p>
            <a:r>
              <a:rPr lang="pt-BR" dirty="0"/>
              <a:t>Como veremos, a separação da lógica XOR pode ser obtida combinando-se o resultado </a:t>
            </a:r>
            <a:r>
              <a:rPr lang="pt-BR" dirty="0" smtClean="0"/>
              <a:t>de dois perceptrons (i.e., dois classificadores lineares), que resultará em uma superfície de separação não linear.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838200" y="4414323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5194694" y="4435168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57" y="5308958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9510480" y="4403325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 smtClean="0"/>
              <a:t>E, como </a:t>
            </a:r>
            <a:r>
              <a:rPr lang="pt-BR" dirty="0"/>
              <a:t>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 smtClean="0"/>
              <a:t>Portanto, neste </a:t>
            </a:r>
            <a:r>
              <a:rPr lang="pt-BR" dirty="0"/>
              <a:t>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AND</a:t>
              </a:r>
              <a:endParaRPr lang="pt-BR" b="1" dirty="0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</a:t>
              </a:r>
              <a:endParaRPr lang="pt-BR" b="1" dirty="0"/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mtClean="0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Classificar </a:t>
            </a:r>
            <a:r>
              <a:rPr lang="pt-BR" dirty="0"/>
              <a:t>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</a:t>
            </a:r>
            <a:r>
              <a:rPr lang="pt-BR" dirty="0" smtClean="0"/>
              <a:t>erviços </a:t>
            </a:r>
            <a:r>
              <a:rPr lang="pt-BR" dirty="0"/>
              <a:t>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 smtClean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</a:t>
            </a:r>
            <a:r>
              <a:rPr lang="pt-BR" dirty="0" smtClean="0"/>
              <a:t>ecomendar </a:t>
            </a:r>
            <a:r>
              <a:rPr lang="pt-BR" dirty="0"/>
              <a:t>vídeos que melhor se adequam ao comportamento de centenas de milhões de usuários todos os dias (por exemplo, YouTube, </a:t>
            </a:r>
            <a:r>
              <a:rPr lang="pt-BR" dirty="0" err="1"/>
              <a:t>Netflix</a:t>
            </a:r>
            <a:r>
              <a:rPr lang="pt-BR" dirty="0" smtClean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Pilotar um veículo com </a:t>
            </a:r>
            <a:r>
              <a:rPr lang="pt-BR" dirty="0"/>
              <a:t>pouca ou nenhuma intervenção humana</a:t>
            </a:r>
            <a:r>
              <a:rPr lang="pt-BR" dirty="0" smtClean="0"/>
              <a:t>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353801" cy="48654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Células </a:t>
            </a:r>
            <a:r>
              <a:rPr lang="pt-BR" b="1" i="1" dirty="0"/>
              <a:t>procariontes</a:t>
            </a:r>
            <a:r>
              <a:rPr lang="pt-BR" dirty="0"/>
              <a:t> </a:t>
            </a:r>
            <a:r>
              <a:rPr lang="pt-BR" dirty="0" smtClean="0"/>
              <a:t>têm </a:t>
            </a:r>
            <a:r>
              <a:rPr lang="pt-BR" dirty="0"/>
              <a:t>uma estrutura simples e </a:t>
            </a:r>
            <a:r>
              <a:rPr lang="pt-BR" dirty="0" smtClean="0"/>
              <a:t>não possuem núcleo (e.g., bactérias).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 smtClean="0"/>
              <a:t>organelas</a:t>
            </a:r>
            <a:r>
              <a:rPr lang="pt-BR" dirty="0" smtClean="0"/>
              <a:t> (e.g., mitocôndrias, lisossomos, etc.).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</a:t>
            </a:r>
            <a:r>
              <a:rPr lang="pt-BR" dirty="0" smtClean="0"/>
              <a:t>controla as atividades celulares e armazena </a:t>
            </a:r>
            <a:r>
              <a:rPr lang="pt-BR" dirty="0" smtClean="0"/>
              <a:t>a </a:t>
            </a:r>
            <a:r>
              <a:rPr lang="pt-BR" dirty="0"/>
              <a:t>maior parte </a:t>
            </a:r>
            <a:r>
              <a:rPr lang="pt-BR" dirty="0" smtClean="0"/>
              <a:t>da informação genética </a:t>
            </a:r>
            <a:r>
              <a:rPr lang="pt-BR" dirty="0"/>
              <a:t>(DNA) da célula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109020" y="1485901"/>
            <a:ext cx="4082980" cy="23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270819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Sinapses podem ser químicas, as mais comuns, ou elétricas, muito pouco comuns.</a:t>
            </a:r>
            <a:endParaRPr lang="pt-BR" dirty="0"/>
          </a:p>
          <a:p>
            <a:r>
              <a:rPr lang="pt-BR" dirty="0" smtClean="0"/>
              <a:t>As figuras </a:t>
            </a:r>
            <a:r>
              <a:rPr lang="pt-BR" dirty="0"/>
              <a:t>ao lado </a:t>
            </a:r>
            <a:r>
              <a:rPr lang="pt-BR" dirty="0" smtClean="0"/>
              <a:t>mostram </a:t>
            </a:r>
            <a:r>
              <a:rPr lang="pt-BR" dirty="0"/>
              <a:t>o </a:t>
            </a:r>
            <a:r>
              <a:rPr lang="pt-BR" dirty="0" smtClean="0"/>
              <a:t>esquema de </a:t>
            </a:r>
            <a:r>
              <a:rPr lang="pt-BR" dirty="0"/>
              <a:t>um </a:t>
            </a:r>
            <a:r>
              <a:rPr lang="pt-BR" b="1" i="1" dirty="0" smtClean="0"/>
              <a:t>neurônio</a:t>
            </a:r>
            <a:r>
              <a:rPr lang="pt-BR" dirty="0" smtClean="0"/>
              <a:t> </a:t>
            </a:r>
            <a:r>
              <a:rPr lang="pt-BR" dirty="0" smtClean="0"/>
              <a:t>e uma sinapse química.</a:t>
            </a:r>
            <a:endParaRPr lang="pt-BR" dirty="0"/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00" y="4527234"/>
            <a:ext cx="3008469" cy="1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7975601" cy="55022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</a:t>
            </a:r>
            <a:r>
              <a:rPr lang="pt-BR" dirty="0" smtClean="0"/>
              <a:t>bem simples</a:t>
            </a:r>
            <a:r>
              <a:rPr lang="pt-BR" dirty="0"/>
              <a:t>, mas lembrando de que existem exceções, nós podemos </a:t>
            </a:r>
            <a:r>
              <a:rPr lang="pt-BR" dirty="0"/>
              <a:t>simplificar o funcionamento do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como: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</a:t>
            </a:r>
            <a:r>
              <a:rPr lang="pt-BR" dirty="0" smtClean="0"/>
              <a:t>somados no </a:t>
            </a:r>
            <a:r>
              <a:rPr lang="pt-BR" dirty="0"/>
              <a:t>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a soma</a:t>
            </a:r>
            <a:r>
              <a:rPr lang="pt-BR" dirty="0" smtClean="0"/>
              <a:t> </a:t>
            </a:r>
            <a:r>
              <a:rPr lang="pt-BR" dirty="0"/>
              <a:t>dos estímulos </a:t>
            </a:r>
            <a:r>
              <a:rPr lang="pt-BR" dirty="0"/>
              <a:t>exceder um certo </a:t>
            </a:r>
            <a:r>
              <a:rPr lang="pt-BR" b="1" i="1" dirty="0" smtClean="0"/>
              <a:t>limiar de ativação</a:t>
            </a:r>
            <a:r>
              <a:rPr lang="pt-BR" dirty="0" smtClean="0"/>
              <a:t>, </a:t>
            </a:r>
            <a:r>
              <a:rPr lang="pt-BR" dirty="0"/>
              <a:t>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 smtClean="0"/>
              <a:t>) que é enviado </a:t>
            </a:r>
            <a:r>
              <a:rPr lang="pt-BR" dirty="0"/>
              <a:t>pelos terminais do axônio a outros neurônios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</a:t>
            </a:r>
            <a:r>
              <a:rPr lang="pt-BR" b="1" i="1" dirty="0"/>
              <a:t>com várias entradas e uma ou mais saídas</a:t>
            </a:r>
            <a:r>
              <a:rPr lang="pt-BR" dirty="0"/>
              <a:t>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8088923" y="2029767"/>
            <a:ext cx="1386673" cy="1024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666892" y="5812429"/>
            <a:ext cx="1597688" cy="317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11149486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</a:t>
            </a:r>
            <a:r>
              <a:rPr lang="pt-BR" dirty="0" smtClean="0"/>
              <a:t>científico o </a:t>
            </a:r>
            <a:r>
              <a:rPr lang="pt-BR" dirty="0"/>
              <a:t>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</a:t>
            </a:r>
            <a:r>
              <a:rPr lang="pt-BR" dirty="0" smtClean="0"/>
              <a:t>fato, </a:t>
            </a:r>
            <a:r>
              <a:rPr lang="pt-BR" dirty="0"/>
              <a:t>podendo este ser </a:t>
            </a:r>
            <a:r>
              <a:rPr lang="pt-BR" dirty="0" smtClean="0"/>
              <a:t>verdadeiro ou </a:t>
            </a:r>
            <a:r>
              <a:rPr lang="pt-BR" dirty="0"/>
              <a:t>falso</a:t>
            </a:r>
            <a:r>
              <a:rPr lang="pt-BR" dirty="0" smtClean="0"/>
              <a:t>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Podemos </a:t>
            </a:r>
            <a:r>
              <a:rPr lang="pt-BR" dirty="0"/>
              <a:t>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 smtClean="0"/>
              <a:t>A </a:t>
            </a:r>
            <a:r>
              <a:rPr lang="pt-BR" dirty="0"/>
              <a:t>partir </a:t>
            </a:r>
            <a:r>
              <a:rPr lang="pt-BR" dirty="0" smtClean="0"/>
              <a:t>desta correspondência, </a:t>
            </a:r>
            <a:r>
              <a:rPr lang="pt-BR" dirty="0"/>
              <a:t>a relação com a computação foi </a:t>
            </a:r>
            <a:r>
              <a:rPr lang="pt-BR" dirty="0" smtClean="0"/>
              <a:t>direta e natural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21" y="23935"/>
            <a:ext cx="1467058" cy="1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90479" y="567178"/>
            <a:ext cx="141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14304</TotalTime>
  <Words>3108</Words>
  <Application>Microsoft Office PowerPoint</Application>
  <PresentationFormat>Widescreen</PresentationFormat>
  <Paragraphs>654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de portas lógicas com o modelo M-P</vt:lpstr>
      <vt:lpstr>Exemplos de portas lógicas com o modelo M-P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1245</cp:revision>
  <dcterms:created xsi:type="dcterms:W3CDTF">2020-04-06T23:46:10Z</dcterms:created>
  <dcterms:modified xsi:type="dcterms:W3CDTF">2022-10-08T01:12:22Z</dcterms:modified>
</cp:coreProperties>
</file>