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28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35" r:id="rId28"/>
    <p:sldId id="301" r:id="rId29"/>
    <p:sldId id="269" r:id="rId30"/>
    <p:sldId id="303" r:id="rId31"/>
    <p:sldId id="271" r:id="rId32"/>
    <p:sldId id="365" r:id="rId33"/>
    <p:sldId id="382" r:id="rId34"/>
    <p:sldId id="383" r:id="rId35"/>
    <p:sldId id="384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 smtClean="0">
                <a:solidFill>
                  <a:srgbClr val="FF0000"/>
                </a:solidFill>
              </a:rPr>
              <a:t>regra da cadeia</a:t>
            </a:r>
            <a:r>
              <a:rPr lang="pt-BR" dirty="0" smtClean="0">
                <a:solidFill>
                  <a:srgbClr val="FF0000"/>
                </a:solidFill>
              </a:rPr>
              <a:t>, é conhecido como </a:t>
            </a:r>
            <a:r>
              <a:rPr lang="pt-BR" b="1" i="1" dirty="0" smtClean="0">
                <a:solidFill>
                  <a:srgbClr val="FF0000"/>
                </a:solidFill>
              </a:rPr>
              <a:t>backpropagation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7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#8:</a:t>
            </a:r>
            <a:r>
              <a:rPr lang="pt-BR" sz="1200" dirty="0" smtClean="0"/>
              <a:t> https://mybinder.org/v2/gh/zz4fap/t320_aprendizado_de_maquina/main?filepath=labs%2FLaboratorio8.ipynb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inversível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http://www.offconvex.org/2016/03/22/saddlepoints/</a:t>
            </a:r>
          </a:p>
          <a:p>
            <a:r>
              <a:rPr lang="pt-BR" dirty="0" smtClean="0"/>
              <a:t>[2] https://stats.stackexchange.com/questions/278104/how-can-it-be-trapped-in-a-saddle-point</a:t>
            </a:r>
          </a:p>
          <a:p>
            <a:r>
              <a:rPr lang="pt-BR" dirty="0" smtClean="0"/>
              <a:t>[3] https://machinelearningmastery.com/why-training-a-neural-network-is-hard/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8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</a:t>
            </a:r>
            <a:r>
              <a:rPr lang="pt-BR" b="1" i="1" dirty="0" smtClean="0"/>
              <a:t>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</a:t>
            </a:r>
            <a:r>
              <a:rPr lang="pt-BR" i="1" dirty="0"/>
              <a:t>V</a:t>
            </a:r>
            <a:r>
              <a:rPr lang="pt-BR" i="1" dirty="0" smtClean="0"/>
              <a:t>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b="1" i="1" dirty="0"/>
              <a:t>redes neurais </a:t>
            </a:r>
            <a:r>
              <a:rPr lang="pt-BR" dirty="0"/>
              <a:t>são baseados no cálculo </a:t>
            </a:r>
            <a:r>
              <a:rPr lang="pt-BR" dirty="0" smtClean="0"/>
              <a:t>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</a:t>
            </a:r>
            <a:r>
              <a:rPr lang="pt-BR" b="1" i="1" dirty="0" smtClean="0"/>
              <a:t>de erro </a:t>
            </a:r>
            <a:r>
              <a:rPr lang="pt-BR" dirty="0" smtClean="0"/>
              <a:t>(ou de </a:t>
            </a:r>
            <a:r>
              <a:rPr lang="pt-BR" b="1" i="1" dirty="0" smtClean="0"/>
              <a:t>custo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buscam, fundamentalmente, encontrar o </a:t>
            </a:r>
            <a:r>
              <a:rPr lang="pt-BR" b="1" i="1" dirty="0"/>
              <a:t>conjunto de pesos </a:t>
            </a:r>
            <a:r>
              <a:rPr lang="pt-BR" dirty="0"/>
              <a:t>que minimize a </a:t>
            </a:r>
            <a:r>
              <a:rPr lang="pt-BR" b="1" i="1" dirty="0"/>
              <a:t>medida de erro </a:t>
            </a:r>
            <a:r>
              <a:rPr lang="pt-BR" dirty="0"/>
              <a:t>escolhida.</a:t>
            </a:r>
          </a:p>
          <a:p>
            <a:r>
              <a:rPr lang="pt-BR" dirty="0"/>
              <a:t>A ideia é encontrar uma maneira de </a:t>
            </a:r>
            <a:r>
              <a:rPr lang="pt-BR" dirty="0" smtClean="0"/>
              <a:t>se calcular </a:t>
            </a:r>
            <a:r>
              <a:rPr lang="pt-BR" dirty="0"/>
              <a:t>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</a:t>
            </a:r>
            <a:r>
              <a:rPr lang="pt-BR" b="1" i="1" dirty="0" smtClean="0"/>
              <a:t>sinápticos das várias camadas de uma rede neural</a:t>
            </a:r>
            <a:r>
              <a:rPr lang="pt-BR" dirty="0" smtClean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/>
                  <a:t>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dirty="0" smtClean="0"/>
                  <a:t>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corresponde ao </a:t>
                </a:r>
                <a:r>
                  <a:rPr lang="pt-BR" dirty="0"/>
                  <a:t>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corresponde à </a:t>
                </a:r>
                <a:r>
                  <a:rPr lang="pt-BR" b="1" i="1" dirty="0" smtClean="0"/>
                  <a:t>combinação linear</a:t>
                </a:r>
                <a:r>
                  <a:rPr lang="pt-BR" dirty="0" smtClean="0"/>
                  <a:t> </a:t>
                </a:r>
                <a:r>
                  <a:rPr lang="pt-BR" dirty="0"/>
                  <a:t>das </a:t>
                </a:r>
                <a:r>
                  <a:rPr lang="pt-BR" dirty="0"/>
                  <a:t>entradas </a:t>
                </a:r>
                <a:r>
                  <a:rPr lang="pt-BR" dirty="0"/>
                  <a:t>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:r>
                  <a:rPr lang="pt-BR" dirty="0" smtClean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 da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rede neural</a:t>
                </a:r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 é o vetor de ativações com as </a:t>
                </a:r>
                <a:r>
                  <a:rPr lang="pt-BR" b="1" i="1" dirty="0" smtClean="0"/>
                  <a:t>combinações lineares</a:t>
                </a:r>
                <a:r>
                  <a:rPr lang="pt-BR" dirty="0" smtClean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figura abaixo apresenta um exemplo de como uma rede MLP pode ser descrita segundo essa notação.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44" y="2646218"/>
            <a:ext cx="6484111" cy="2230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nor/>
                                  </m:rPr>
                                  <a:rPr lang="pt-BR" b="1" dirty="0"/>
                                  <m:t> 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  <a:blipFill rotWithShape="0">
                <a:blip r:embed="rId4"/>
                <a:stretch>
                  <a:fillRect l="-816" t="-7292" r="-761"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Nós vamos assumir que a última camada da rede MLP (denotada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 smtClean="0"/>
                  <a:t> é o número de exemplos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os </a:t>
                </a:r>
                <a:r>
                  <a:rPr lang="pt-BR" b="1" i="1" dirty="0" smtClean="0"/>
                  <a:t>pesos </a:t>
                </a:r>
                <a:r>
                  <a:rPr lang="pt-BR" b="1" i="1" dirty="0"/>
                  <a:t>não aparecem </a:t>
                </a:r>
                <a:r>
                  <a:rPr lang="pt-BR" b="1" i="1" dirty="0" smtClean="0"/>
                  <a:t>explícitamente</a:t>
                </a:r>
                <a:r>
                  <a:rPr lang="pt-BR" dirty="0" smtClean="0"/>
                  <a:t> </a:t>
                </a:r>
                <a:r>
                  <a:rPr lang="pt-BR" dirty="0"/>
                  <a:t>na expressão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2"/>
                <a:stretch>
                  <a:fillRect l="-1141" t="-2663" r="-10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acima,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</a:t>
                </a:r>
                <a:r>
                  <a:rPr lang="pt-BR" dirty="0" smtClean="0"/>
                  <a:t>que queremos </a:t>
                </a:r>
                <a:r>
                  <a:rPr lang="pt-BR" dirty="0"/>
                  <a:t>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Nós </a:t>
                </a:r>
                <a:r>
                  <a:rPr lang="pt-BR" dirty="0"/>
                  <a:t>podemos fazer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2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</a:t>
            </a:r>
            <a:r>
              <a:rPr lang="pt-BR" b="1" i="1" dirty="0"/>
              <a:t>as saídas da última camada </a:t>
            </a:r>
            <a:r>
              <a:rPr lang="pt-BR" b="1" i="1" dirty="0" smtClean="0"/>
              <a:t>da rede aparecem </a:t>
            </a:r>
            <a:r>
              <a:rPr lang="pt-BR" b="1" i="1" dirty="0"/>
              <a:t>de maneira direta na equação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Isso significa que é simples se obter as derivadas com respeito aos pesos da camada de saída.</a:t>
            </a:r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e 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</a:t>
            </a:r>
            <a:r>
              <a:rPr lang="pt-BR" dirty="0" smtClean="0"/>
              <a:t>primeira camada </a:t>
            </a:r>
            <a:r>
              <a:rPr lang="pt-BR" dirty="0" smtClean="0"/>
              <a:t>oculta usando-se </a:t>
            </a:r>
            <a:r>
              <a:rPr lang="pt-BR" dirty="0"/>
              <a:t>um algoritmo, baseado na regra da cadeia, conhecido como </a:t>
            </a:r>
            <a:r>
              <a:rPr lang="pt-BR" b="1" i="1" dirty="0" smtClean="0"/>
              <a:t>backpropagation </a:t>
            </a:r>
            <a:r>
              <a:rPr lang="pt-BR" dirty="0" smtClean="0"/>
              <a:t>ou </a:t>
            </a:r>
            <a:r>
              <a:rPr lang="pt-BR" b="1" i="1" dirty="0" smtClean="0"/>
              <a:t>retropropagação do erro</a:t>
            </a:r>
            <a:r>
              <a:rPr lang="pt-BR" dirty="0" smtClean="0"/>
              <a:t>.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seguir, </a:t>
                </a:r>
                <a:r>
                  <a:rPr lang="pt-BR" dirty="0" smtClean="0"/>
                  <a:t>veremos </a:t>
                </a:r>
                <a:r>
                  <a:rPr lang="pt-BR" dirty="0"/>
                  <a:t>de maneira mais sistemática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</a:t>
                </a:r>
                <a:r>
                  <a:rPr lang="pt-BR" dirty="0" smtClean="0"/>
                  <a:t>da </a:t>
                </a:r>
                <a:r>
                  <a:rPr lang="pt-BR" dirty="0"/>
                  <a:t>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</a:t>
                </a:r>
                <a:r>
                  <a:rPr lang="pt-BR" dirty="0" smtClean="0"/>
                  <a:t>é omitida </a:t>
                </a:r>
                <a:r>
                  <a:rPr lang="pt-BR" dirty="0"/>
                  <a:t>pois </a:t>
                </a:r>
                <a:r>
                  <a:rPr lang="pt-BR" dirty="0" smtClean="0"/>
                  <a:t>não </a:t>
                </a:r>
                <a:r>
                  <a:rPr lang="pt-BR" dirty="0"/>
                  <a:t>afeta a otimização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A equação acima mostra que é necessário </a:t>
                </a:r>
                <a:r>
                  <a:rPr lang="pt-BR" dirty="0" smtClean="0"/>
                  <a:t>se calcular o </a:t>
                </a:r>
                <a:r>
                  <a:rPr lang="pt-BR" dirty="0"/>
                  <a:t>gradiente apenas para </a:t>
                </a:r>
                <a:r>
                  <a:rPr lang="pt-BR" dirty="0"/>
                  <a:t>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ésimo exemplo, </a:t>
                </a:r>
                <a:r>
                  <a:rPr lang="pt-BR" dirty="0"/>
                  <a:t>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</a:t>
                </a:r>
                <a:r>
                  <a:rPr lang="pt-BR" dirty="0" smtClean="0"/>
                  <a:t>exemplo.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5604"/>
                <a:ext cx="11245949" cy="53923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Considerando novamente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</a:t>
                </a:r>
                <a:r>
                  <a:rPr lang="pt-BR" dirty="0" smtClean="0"/>
                  <a:t>gradiente) e usando </a:t>
                </a:r>
                <a:r>
                  <a:rPr lang="pt-BR" dirty="0"/>
                  <a:t>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</a:t>
                </a:r>
                <a:r>
                  <a:rPr lang="pt-BR" dirty="0" smtClean="0"/>
                  <a:t>podemos reescrevê-la como: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 smtClean="0"/>
                  <a:t>. Desta </a:t>
                </a:r>
                <a:r>
                  <a:rPr lang="pt-BR" dirty="0"/>
                  <a:t>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</a:t>
                </a:r>
                <a:r>
                  <a:rPr lang="pt-BR" dirty="0" smtClean="0"/>
                  <a:t>. </a:t>
                </a:r>
                <a:endParaRPr lang="pt-BR" dirty="0"/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o modelo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</a:t>
                </a:r>
                <a:r>
                  <a:rPr lang="pt-BR" dirty="0" smtClean="0"/>
                  <a:t>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5604"/>
                <a:ext cx="11245949" cy="5392396"/>
              </a:xfrm>
              <a:blipFill rotWithShape="0">
                <a:blip r:embed="rId3"/>
                <a:stretch>
                  <a:fillRect l="-705" t="-18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71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</a:t>
                </a:r>
                <a:r>
                  <a:rPr lang="pt-BR" b="1" i="1" dirty="0" smtClean="0"/>
                  <a:t>(sinápticos/bias) são </a:t>
                </a:r>
                <a:r>
                  <a:rPr lang="pt-BR" b="1" i="1" dirty="0"/>
                  <a:t>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(ou, no caso </a:t>
                </a:r>
                <a:r>
                  <a:rPr lang="pt-BR" b="1" i="1" dirty="0" smtClean="0"/>
                  <a:t>dos </a:t>
                </a:r>
                <a:r>
                  <a:rPr lang="pt-BR" b="1" i="1" dirty="0"/>
                  <a:t>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u</a:t>
                </a:r>
                <a:r>
                  <a:rPr lang="pt-BR" dirty="0" smtClean="0"/>
                  <a:t>, para o beso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São os valores de </a:t>
                </a:r>
                <a:r>
                  <a:rPr lang="pt-BR" b="1" i="1" dirty="0" smtClean="0"/>
                  <a:t>sensibilidade</a:t>
                </a:r>
                <a:r>
                  <a:rPr lang="pt-BR" i="1" dirty="0" smtClean="0"/>
                  <a:t>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</a:t>
                </a:r>
                <a:r>
                  <a:rPr lang="pt-BR" dirty="0" smtClean="0"/>
                  <a:t>entrada daquele nó). 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817" t="-2593" r="-5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Saída da camada anterior.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fomos apresentados às redes neurais.</a:t>
            </a:r>
          </a:p>
          <a:p>
            <a:r>
              <a:rPr lang="pt-BR" dirty="0" smtClean="0"/>
              <a:t>Vimos que elas são formadas por camadas de perceptrons que se conectam através dos pesos sinápticos.</a:t>
            </a:r>
          </a:p>
          <a:p>
            <a:r>
              <a:rPr lang="pt-BR" dirty="0" smtClean="0"/>
              <a:t>Aprendemos que as funções de ativação sigmóide e tangente hiperbólica causam o problema do desaparecimento do gradiente, o qual pode ser solucionado usando-se a função retificadora.</a:t>
            </a:r>
          </a:p>
          <a:p>
            <a:r>
              <a:rPr lang="pt-BR" dirty="0" smtClean="0"/>
              <a:t>Vimos algumas </a:t>
            </a:r>
            <a:r>
              <a:rPr lang="pt-BR" dirty="0" smtClean="0"/>
              <a:t>topologias diferentes de redes neurais.</a:t>
            </a:r>
          </a:p>
          <a:p>
            <a:r>
              <a:rPr lang="pt-BR" dirty="0" smtClean="0"/>
              <a:t>E aprendemos que as redes neurais são aproximadoras universais de funções.</a:t>
            </a:r>
          </a:p>
          <a:p>
            <a:r>
              <a:rPr lang="pt-BR" dirty="0" smtClean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</a:t>
                </a:r>
                <a:r>
                  <a:rPr lang="pt-BR" dirty="0" smtClean="0"/>
                  <a:t>para atualização dos pesos </a:t>
                </a:r>
                <a:r>
                  <a:rPr lang="pt-BR" dirty="0" smtClean="0"/>
                  <a:t>(sinápticos/bias) </a:t>
                </a:r>
                <a:r>
                  <a:rPr lang="pt-BR" dirty="0" smtClean="0"/>
                  <a:t>da rede neural é </a:t>
                </a:r>
                <a:r>
                  <a:rPr lang="pt-BR" dirty="0"/>
                  <a:t>a seguinte: </a:t>
                </a:r>
                <a:endParaRPr lang="pt-BR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</a:t>
                </a:r>
                <a:r>
                  <a:rPr lang="pt-BR" dirty="0" smtClean="0"/>
                  <a:t>omeça-se </a:t>
                </a:r>
                <a:r>
                  <a:rPr lang="pt-BR" dirty="0"/>
                  <a:t>pela </a:t>
                </a:r>
                <a:r>
                  <a:rPr lang="pt-BR" dirty="0" smtClean="0"/>
                  <a:t>saída, onde </a:t>
                </a:r>
                <a:r>
                  <a:rPr lang="pt-BR" dirty="0"/>
                  <a:t>o erro é </a:t>
                </a:r>
                <a:r>
                  <a:rPr lang="pt-BR" dirty="0" smtClean="0"/>
                  <a:t>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</a:t>
                </a:r>
                <a:r>
                  <a:rPr lang="pt-BR" dirty="0" smtClean="0"/>
                  <a:t>ncontra-se </a:t>
                </a:r>
                <a:r>
                  <a:rPr lang="pt-BR" dirty="0"/>
                  <a:t>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 smtClean="0"/>
                  <a:t>sensibilidade </a:t>
                </a:r>
                <a:r>
                  <a:rPr lang="pt-BR" dirty="0" smtClean="0"/>
                  <a:t>para </a:t>
                </a:r>
                <a:r>
                  <a:rPr lang="pt-BR" dirty="0"/>
                  <a:t>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</a:t>
                </a:r>
                <a:r>
                  <a:rPr lang="pt-BR" dirty="0" smtClean="0"/>
                  <a:t>oculta. </a:t>
                </a:r>
                <a:endParaRPr lang="pt-BR" dirty="0"/>
              </a:p>
              <a:p>
                <a:r>
                  <a:rPr lang="pt-BR" dirty="0" smtClean="0"/>
                  <a:t>Esse </a:t>
                </a:r>
                <a:r>
                  <a:rPr lang="pt-BR" dirty="0"/>
                  <a:t>processo é chamado de </a:t>
                </a:r>
                <a:r>
                  <a:rPr lang="pt-BR" b="1" i="1" dirty="0"/>
                  <a:t>retropropagação do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backpropagation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</a:t>
                </a:r>
                <a:r>
                  <a:rPr lang="pt-BR" dirty="0" smtClean="0"/>
                  <a:t>todas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Em resumo, o processo de </a:t>
                </a:r>
                <a:r>
                  <a:rPr lang="pt-BR" b="1" i="1" dirty="0" smtClean="0"/>
                  <a:t>retropropagação </a:t>
                </a:r>
                <a:r>
                  <a:rPr lang="pt-BR" b="1" i="1" dirty="0"/>
                  <a:t>do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 é iniciado calculando-se 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de sensibilidade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</a:t>
                </a:r>
                <a:r>
                  <a:rPr lang="pt-BR" dirty="0" smtClean="0"/>
                  <a:t>obtém </a:t>
                </a:r>
                <a:r>
                  <a:rPr lang="pt-BR" dirty="0"/>
                  <a:t>os </a:t>
                </a:r>
                <a:r>
                  <a:rPr lang="pt-BR" b="1" i="1" dirty="0"/>
                  <a:t>vetores de sensibilidade </a:t>
                </a:r>
                <a:r>
                  <a:rPr lang="pt-BR" dirty="0" smtClean="0"/>
                  <a:t>de </a:t>
                </a:r>
                <a:r>
                  <a:rPr lang="pt-BR" dirty="0"/>
                  <a:t>todas as </a:t>
                </a:r>
                <a:r>
                  <a:rPr lang="pt-BR" dirty="0" smtClean="0"/>
                  <a:t>camadas anteriores.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</a:t>
                </a:r>
                <a:r>
                  <a:rPr lang="pt-BR" dirty="0" smtClean="0"/>
                  <a:t>e, </a:t>
                </a:r>
                <a:r>
                  <a:rPr lang="pt-BR" dirty="0"/>
                  <a:t>assim, temos que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elemento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/>
                  <a:t>Função logística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</a:t>
                </a:r>
                <a:r>
                  <a:rPr lang="pt-BR" dirty="0" smtClean="0"/>
                  <a:t>tangente hiperbólica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/>
              <a:lstStyle/>
              <a:p>
                <a:r>
                  <a:rPr lang="pt-BR" dirty="0" smtClean="0"/>
                  <a:t>Matricialmente </a:t>
                </a:r>
                <a:r>
                  <a:rPr lang="pt-BR" dirty="0" smtClean="0"/>
                  <a:t>nós podemos </a:t>
                </a:r>
                <a:r>
                  <a:rPr lang="pt-BR" dirty="0" smtClean="0"/>
                  <a:t>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uma matriz diagonal </a:t>
                </a:r>
                <a:r>
                  <a:rPr lang="pt-BR" dirty="0"/>
                  <a:t>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⋯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2"/>
                <a:stretch>
                  <a:fillRect l="-1088" t="-1937" r="-1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/>
              <a:lstStyle/>
              <a:p>
                <a:r>
                  <a:rPr lang="pt-BR" dirty="0" smtClean="0"/>
                  <a:t>Encontrem o vetor gradiente para todos os pesos do nó 1 da rede neural do próximo slide.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Podem deixar as derivadas parciais em função da derivada da função de ativação.</a:t>
                </a:r>
              </a:p>
              <a:p>
                <a:pPr lvl="1"/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Considerem </a:t>
                </a:r>
                <a:r>
                  <a:rPr lang="pt-BR" dirty="0"/>
                  <a:t>uma rede MLP com uma camada intermediária e </a:t>
                </a:r>
                <a:r>
                  <a:rPr lang="pt-BR" dirty="0" smtClean="0"/>
                  <a:t>uma camada </a:t>
                </a:r>
                <a:r>
                  <a:rPr lang="pt-BR" dirty="0"/>
                  <a:t>de </a:t>
                </a:r>
                <a:r>
                  <a:rPr lang="pt-BR" dirty="0" smtClean="0"/>
                  <a:t>saída com um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Devemos </a:t>
                </a:r>
                <a:r>
                  <a:rPr lang="pt-BR" dirty="0"/>
                  <a:t>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</a:t>
                </a:r>
                <a:r>
                  <a:rPr lang="pt-BR" dirty="0" smtClean="0"/>
                  <a:t>pois há </a:t>
                </a:r>
                <a:r>
                  <a:rPr lang="pt-BR" dirty="0"/>
                  <a:t>apenas um </a:t>
                </a:r>
                <a:r>
                  <a:rPr lang="pt-BR" b="1" dirty="0"/>
                  <a:t>nó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dirty="0" smtClean="0"/>
                  <a:t>exemplo com </a:t>
                </a:r>
                <a:r>
                  <a:rPr lang="pt-BR" dirty="0"/>
                  <a:t>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Supomos </a:t>
                </a:r>
                <a:r>
                  <a:rPr lang="pt-BR" dirty="0"/>
                  <a:t>que a rede </a:t>
                </a:r>
                <a:r>
                  <a:rPr lang="pt-BR" dirty="0" smtClean="0"/>
                  <a:t>tem uma </a:t>
                </a:r>
                <a:r>
                  <a:rPr lang="pt-BR" dirty="0"/>
                  <a:t>certa </a:t>
                </a:r>
                <a:r>
                  <a:rPr lang="pt-BR" dirty="0" smtClean="0"/>
                  <a:t>configuração inicial </a:t>
                </a:r>
                <a:r>
                  <a:rPr lang="pt-BR" dirty="0"/>
                  <a:t>de pesos, de modo que, quando a entrada for apresentada à rede, será possível calcular todos os sinais pertinentes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  <a:blipFill rotWithShape="0">
                <a:blip r:embed="rId2"/>
                <a:stretch>
                  <a:fillRect l="-1411" t="-3027" r="-847" b="-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068457" y="2496457"/>
            <a:ext cx="5109029" cy="30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o delta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</a:t>
                </a:r>
                <a:r>
                  <a:rPr lang="pt-BR" dirty="0" smtClean="0"/>
                  <a:t>Agora</a:t>
                </a:r>
                <a:r>
                  <a:rPr lang="pt-BR" dirty="0"/>
                  <a:t>, usamos a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  <a:blipFill rotWithShape="0">
                <a:blip r:embed="rId3"/>
                <a:stretch>
                  <a:fillRect l="-114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 smtClean="0"/>
                  <a:t>OBS</a:t>
                </a:r>
                <a:r>
                  <a:rPr lang="pt-BR" sz="1400" dirty="0"/>
                  <a:t>.: </a:t>
                </a:r>
                <a:r>
                  <a:rPr lang="pt-BR" sz="1400" dirty="0" smtClean="0"/>
                  <a:t>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Agora, para calcularmos </a:t>
                </a:r>
                <a:r>
                  <a:rPr lang="pt-BR" dirty="0"/>
                  <a:t>o gradiente, </a:t>
                </a:r>
                <a:r>
                  <a:rPr lang="pt-BR" dirty="0" smtClean="0"/>
                  <a:t>multiplicamos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pelas entradas correspondentes.</a:t>
                </a:r>
              </a:p>
              <a:p>
                <a:r>
                  <a:rPr lang="pt-BR" dirty="0" smtClean="0"/>
                  <a:t>Por exemplo, as </a:t>
                </a:r>
                <a:r>
                  <a:rPr lang="pt-BR" dirty="0"/>
                  <a:t>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</a:t>
                </a:r>
                <a:r>
                  <a:rPr lang="pt-BR" dirty="0" smtClean="0"/>
                  <a:t>mostradas abaixo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876" t="-2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93943" y="3736605"/>
            <a:ext cx="2598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Os pesos de </a:t>
            </a:r>
            <a:r>
              <a:rPr lang="pt-BR" sz="1600" b="1" i="1" dirty="0" smtClean="0"/>
              <a:t>bias</a:t>
            </a:r>
            <a:r>
              <a:rPr lang="pt-BR" sz="1600" dirty="0" smtClean="0"/>
              <a:t> </a:t>
            </a:r>
            <a:r>
              <a:rPr lang="pt-BR" sz="1600" dirty="0"/>
              <a:t>estão ligados a entradas com valores constantes iguais a </a:t>
            </a:r>
            <a:r>
              <a:rPr lang="pt-BR" sz="1600" dirty="0" smtClean="0"/>
              <a:t>1.</a:t>
            </a:r>
            <a:endParaRPr lang="pt-BR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47200" y="4567602"/>
            <a:ext cx="1545771" cy="1092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 smtClean="0"/>
                  <a:t>Se fôssemos calcular as derivadas aplicando a regra da cadeia diretamente, elas seriam calculadas como mostrado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VI)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8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</a:t>
                </a:r>
                <a:r>
                  <a:rPr lang="pt-BR" dirty="0" smtClean="0"/>
                  <a:t>atualização dos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Assim como vimos anteriormente, o processo </a:t>
                </a:r>
                <a:r>
                  <a:rPr lang="pt-BR" dirty="0"/>
                  <a:t>de otimização corresponde a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problema de </a:t>
                </a:r>
                <a:r>
                  <a:rPr lang="pt-BR" b="1" i="1" dirty="0"/>
                  <a:t>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1</a:t>
                </a:r>
                <a:endParaRPr lang="pt-BR" sz="16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2</a:t>
                </a:r>
                <a:endParaRPr lang="pt-BR" sz="16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3</a:t>
                </a:r>
                <a:endParaRPr lang="pt-BR" sz="16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pt-BR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XOR</a:t>
              </a:r>
              <a:endParaRPr lang="pt-BR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0 (nível lógico 0)</a:t>
              </a:r>
              <a:endParaRPr lang="pt-BR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1 (nível lógico 1)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</a:t>
                </a:r>
                <a:r>
                  <a:rPr lang="pt-BR" dirty="0" smtClean="0"/>
                  <a:t>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maior crescimento da função</a:t>
                </a:r>
                <a:r>
                  <a:rPr lang="pt-BR" dirty="0"/>
                  <a:t> e portanto, caminhar em </a:t>
                </a:r>
                <a:r>
                  <a:rPr lang="pt-BR" dirty="0" smtClean="0"/>
                  <a:t>sentido contrário </a:t>
                </a:r>
                <a:r>
                  <a:rPr lang="pt-BR" dirty="0"/>
                  <a:t>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a iteração de atualização.</a:t>
                </a:r>
                <a:endParaRPr lang="pt-BR" dirty="0"/>
              </a:p>
              <a:p>
                <a:r>
                  <a:rPr lang="pt-BR" dirty="0" smtClean="0"/>
                  <a:t>Já </a:t>
                </a:r>
                <a:r>
                  <a:rPr lang="pt-BR" dirty="0"/>
                  <a:t>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1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</a:t>
            </a:r>
            <a:r>
              <a:rPr lang="pt-BR" dirty="0" smtClean="0"/>
              <a:t>ressaltarmos </a:t>
            </a:r>
            <a:r>
              <a:rPr lang="pt-BR" dirty="0"/>
              <a:t>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 smtClean="0"/>
              <a:t>), mas também </a:t>
            </a:r>
            <a:r>
              <a:rPr lang="pt-BR" dirty="0"/>
              <a:t>em relação a todo o domínio considerado. Este é um </a:t>
            </a:r>
            <a:r>
              <a:rPr lang="pt-BR" b="1" i="1" dirty="0"/>
              <a:t>mínimo global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serem formadas pela combinação de vários nós com funções de ativação não-lineares, as superfícies de erro de redes neurais não são </a:t>
            </a:r>
            <a:r>
              <a:rPr lang="pt-BR" dirty="0" smtClean="0"/>
              <a:t>convexas, podendo </a:t>
            </a:r>
            <a:r>
              <a:rPr lang="pt-BR" dirty="0" smtClean="0"/>
              <a:t>ter vários mínimos locais.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Para muitos problemas envolvendo redes neurais, </a:t>
            </a:r>
            <a:r>
              <a:rPr lang="pt-BR" sz="1600" dirty="0"/>
              <a:t>quase todos os mínimos locais têm um valor </a:t>
            </a:r>
            <a:r>
              <a:rPr lang="pt-BR" sz="1600" dirty="0" smtClean="0"/>
              <a:t>muito </a:t>
            </a:r>
            <a:r>
              <a:rPr lang="pt-BR" sz="1600" dirty="0"/>
              <a:t>semelhante ao </a:t>
            </a:r>
            <a:r>
              <a:rPr lang="pt-BR" sz="1600" dirty="0" smtClean="0"/>
              <a:t>do mínimo global </a:t>
            </a:r>
            <a:r>
              <a:rPr lang="pt-BR" sz="1600" dirty="0"/>
              <a:t>e, portanto, encontrar um mínimo local </a:t>
            </a:r>
            <a:r>
              <a:rPr lang="pt-BR" sz="1600" dirty="0" smtClean="0"/>
              <a:t>já é </a:t>
            </a:r>
            <a:r>
              <a:rPr lang="pt-BR" sz="1600" dirty="0"/>
              <a:t>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 smtClean="0"/>
              <a:t>Outra irregularidade que podemos encontrar são </a:t>
            </a:r>
            <a:r>
              <a:rPr lang="pt-BR" dirty="0"/>
              <a:t>os chamados </a:t>
            </a:r>
            <a:r>
              <a:rPr lang="pt-BR" b="1" i="1" dirty="0"/>
              <a:t>pontos de </a:t>
            </a:r>
            <a:r>
              <a:rPr lang="pt-BR" b="1" i="1" dirty="0" smtClean="0"/>
              <a:t>sela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m</a:t>
            </a:r>
            <a:r>
              <a:rPr lang="en-US" dirty="0"/>
              <a:t>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 smtClean="0">
                <a:cs typeface="Calibri"/>
              </a:rPr>
              <a:t>​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 smtClean="0"/>
              <a:t>algoritmo de minimização </a:t>
            </a:r>
            <a:r>
              <a:rPr lang="pt-BR" dirty="0" smtClean="0"/>
              <a:t>pode </a:t>
            </a:r>
            <a:r>
              <a:rPr lang="pt-BR" dirty="0"/>
              <a:t>passar um longo período de tempo sendo atraído por eles, o que prejudica seu desempenho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escapar destes pontos, usa-se </a:t>
            </a:r>
            <a:r>
              <a:rPr lang="pt-BR" dirty="0"/>
              <a:t>métodos de </a:t>
            </a:r>
            <a:r>
              <a:rPr lang="pt-BR" b="1" i="1" dirty="0"/>
              <a:t>segunda ordem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b="1" i="1" dirty="0" smtClean="0"/>
              <a:t>versões ruidosas </a:t>
            </a:r>
            <a:r>
              <a:rPr lang="pt-BR" b="1" i="1" dirty="0" smtClean="0"/>
              <a:t>do gradiente </a:t>
            </a:r>
            <a:r>
              <a:rPr lang="pt-BR" b="1" i="1" dirty="0" smtClean="0"/>
              <a:t>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Outro tipo de irregularidade são os </a:t>
            </a:r>
            <a:r>
              <a:rPr lang="pt-BR" b="1" i="1" dirty="0" smtClean="0"/>
              <a:t>platôs</a:t>
            </a:r>
            <a:r>
              <a:rPr lang="pt-BR" dirty="0" smtClean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 inclinação nesta região é próxima de zero (</a:t>
            </a:r>
            <a:r>
              <a:rPr lang="pt-BR" dirty="0"/>
              <a:t>gradiente próximo de </a:t>
            </a:r>
            <a:r>
              <a:rPr lang="pt-BR" dirty="0" smtClean="0"/>
              <a:t>zero) o algoritmo pode levar muito tempo para atravesá-la.</a:t>
            </a:r>
          </a:p>
          <a:p>
            <a:r>
              <a:rPr lang="pt-BR" dirty="0" smtClean="0"/>
              <a:t>Para </a:t>
            </a:r>
            <a:r>
              <a:rPr lang="pt-BR" dirty="0"/>
              <a:t>se escapar </a:t>
            </a:r>
            <a:r>
              <a:rPr lang="pt-BR" dirty="0" smtClean="0"/>
              <a:t>destas regiões, usa-se </a:t>
            </a:r>
            <a:r>
              <a:rPr lang="pt-BR" dirty="0"/>
              <a:t>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</a:t>
            </a:r>
            <a:r>
              <a:rPr lang="pt-BR" dirty="0" smtClean="0"/>
              <a:t>, </a:t>
            </a:r>
            <a:r>
              <a:rPr lang="pt-BR" dirty="0"/>
              <a:t>etc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Portanto, como </a:t>
            </a:r>
            <a:r>
              <a:rPr lang="pt-BR" dirty="0"/>
              <a:t>garantir que o mínimo encontrado </a:t>
            </a:r>
            <a:r>
              <a:rPr lang="pt-BR" dirty="0" smtClean="0"/>
              <a:t>é bom o suficiente?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Treina-se o </a:t>
            </a:r>
            <a:r>
              <a:rPr lang="pt-BR" dirty="0"/>
              <a:t>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</a:t>
            </a:r>
            <a:r>
              <a:rPr lang="pt-BR" dirty="0" smtClean="0"/>
              <a:t>global</a:t>
            </a:r>
            <a:r>
              <a:rPr lang="pt-BR" dirty="0"/>
              <a:t> ou de um bom mínimo local</a:t>
            </a:r>
            <a:r>
              <a:rPr lang="pt-BR" dirty="0" smtClean="0"/>
              <a:t>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16625</TotalTime>
  <Words>1906</Words>
  <Application>Microsoft Office PowerPoint</Application>
  <PresentationFormat>Widescreen</PresentationFormat>
  <Paragraphs>332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PowerPoint Presentation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Tarefa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1270</cp:revision>
  <dcterms:created xsi:type="dcterms:W3CDTF">2020-04-06T23:46:10Z</dcterms:created>
  <dcterms:modified xsi:type="dcterms:W3CDTF">2021-11-19T16:50:57Z</dcterms:modified>
</cp:coreProperties>
</file>