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4" r:id="rId4"/>
    <p:sldId id="265" r:id="rId5"/>
    <p:sldId id="267" r:id="rId6"/>
    <p:sldId id="268" r:id="rId7"/>
    <p:sldId id="269" r:id="rId8"/>
    <p:sldId id="270" r:id="rId9"/>
    <p:sldId id="266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6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95" autoAdjust="0"/>
  </p:normalViewPr>
  <p:slideViewPr>
    <p:cSldViewPr snapToGrid="0">
      <p:cViewPr>
        <p:scale>
          <a:sx n="75" d="100"/>
          <a:sy n="75" d="100"/>
        </p:scale>
        <p:origin x="19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A8C56-1C1B-49DD-B229-6F240DC9557E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E973-8DFB-4AD8-9CDA-94F794B985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70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Olá pessoal,</a:t>
            </a:r>
            <a:r>
              <a:rPr lang="pt-BR" b="0" baseline="0" dirty="0" smtClean="0"/>
              <a:t> tudo bem?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Meu nome é Felipe Augusto e sou professor do curso de pós-graduação stricto-sensu do INATEL.</a:t>
            </a:r>
          </a:p>
          <a:p>
            <a:endParaRPr lang="pt-BR" b="0" baseline="0" dirty="0" smtClean="0"/>
          </a:p>
          <a:p>
            <a:r>
              <a:rPr lang="pt-BR" b="0" baseline="0" dirty="0" smtClean="0"/>
              <a:t>Este vídeo é para você que e</a:t>
            </a:r>
            <a:r>
              <a:rPr lang="pt-BR" b="0" dirty="0" smtClean="0"/>
              <a:t>stá confuso sobre os vários modelos de aprendizado de máquina. O</a:t>
            </a:r>
            <a:r>
              <a:rPr lang="pt-BR" b="0" baseline="0" dirty="0" smtClean="0"/>
              <a:t> </a:t>
            </a:r>
            <a:r>
              <a:rPr lang="pt-BR" b="0" dirty="0" smtClean="0"/>
              <a:t>vídeo irá ajudá-lo a entender o básico sobre cada um deles. Indo</a:t>
            </a:r>
            <a:r>
              <a:rPr lang="pt-BR" b="0" baseline="0" dirty="0" smtClean="0"/>
              <a:t> desde o </a:t>
            </a:r>
            <a:r>
              <a:rPr lang="pt-BR" b="0" dirty="0" smtClean="0"/>
              <a:t>que eles são, por que são usados até</a:t>
            </a:r>
            <a:r>
              <a:rPr lang="pt-BR" b="0" baseline="0" dirty="0" smtClean="0"/>
              <a:t> </a:t>
            </a:r>
            <a:r>
              <a:rPr lang="pt-BR" b="0" dirty="0" smtClean="0"/>
              <a:t>a que propósito servem.</a:t>
            </a:r>
            <a:endParaRPr lang="pt-BR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6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Alguns</a:t>
            </a:r>
            <a:r>
              <a:rPr lang="pt-BR" baseline="0" dirty="0" smtClean="0"/>
              <a:t> dos tipos mais comuns de modelos de classifcação incluem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Primeiro, a regressão logística, a qual é similar à regressão linear, mas é usada para modelar a probabilidade de um número finito de resultados, tipicamente dois possíveis resultados.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Como são probabilidades destes dois possíveis resultados, os valores de saída de um modelo de regressão logística estão no intervalo de 0 a 1.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51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próximo</a:t>
            </a:r>
            <a:r>
              <a:rPr lang="pt-BR" baseline="0" dirty="0" smtClean="0"/>
              <a:t> são as máquinas de vetores de suporte.</a:t>
            </a:r>
          </a:p>
          <a:p>
            <a:endParaRPr lang="pt-BR" baseline="0" dirty="0" smtClean="0"/>
          </a:p>
          <a:p>
            <a:r>
              <a:rPr lang="pt-BR" dirty="0" smtClean="0"/>
              <a:t>É uma técnica de classificação supervisionada que tem como objetivo encontar um hiperplano em um espaço N-dimensional que consegue separar</a:t>
            </a:r>
            <a:r>
              <a:rPr lang="pt-BR" baseline="0" dirty="0" smtClean="0"/>
              <a:t> as pontos de dados em suas respectivas classes.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4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próximo</a:t>
            </a:r>
            <a:r>
              <a:rPr lang="pt-BR" baseline="0" dirty="0" smtClean="0"/>
              <a:t> modelo é o classificador Bayes (beiz) Ingênuo</a:t>
            </a:r>
          </a:p>
          <a:p>
            <a:endParaRPr lang="pt-BR" baseline="0" dirty="0" smtClean="0"/>
          </a:p>
          <a:p>
            <a:r>
              <a:rPr lang="pt-BR" baseline="0" dirty="0" smtClean="0"/>
              <a:t>É um algoritmo que funciona como um modelo probabilistico de aprendizado de máquina para tarefas de classificação.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parte mais importante deste modelo é o teorema de Bayes (beiz).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2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próximos modelos são as árvores de decisão, florestas aleatórias e redes neurais.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Estes modelos seguem a mesma lógica previamente explicada, sendo a única diferença aqui que suas saídas agora são discretas ao invés de valores contínuos, como no caso das tarefas de regressão.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56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Agora vamos falar um pouco sobre aprendizado não-supervisionado</a:t>
            </a:r>
          </a:p>
          <a:p>
            <a:endParaRPr lang="pt-BR" dirty="0" smtClean="0"/>
          </a:p>
          <a:p>
            <a:r>
              <a:rPr lang="pt-BR" dirty="0" smtClean="0"/>
              <a:t>Diferentemente</a:t>
            </a:r>
            <a:r>
              <a:rPr lang="pt-BR" baseline="0" dirty="0" smtClean="0"/>
              <a:t> do aprendizado supervisionado, o aprendizado não-supervisionado é usado para se fazer inferências e encontrar padrões nos dados de entrada sem a informação dos valores de saída esperados para cada uma das entradas.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Ou seja, neste tipo de aprendizado temos apenas acesso aos dados de entrada.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Os dois métodos principais utilizados em aprendizado não-supervisionado incluem</a:t>
            </a:r>
          </a:p>
          <a:p>
            <a:endParaRPr lang="pt-BR" baseline="0" dirty="0" smtClean="0"/>
          </a:p>
          <a:p>
            <a:pPr marL="228600" indent="-228600">
              <a:buAutoNum type="arabicParenR"/>
            </a:pPr>
            <a:r>
              <a:rPr lang="pt-BR" baseline="0" dirty="0" smtClean="0"/>
              <a:t>Clusterização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E redução de dimensionalidade.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6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 clusterização envolve agrupar pontos de dados em grupos ou clusters que possuam características semelhantes.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São modelos frequentemente utilizados para, por exemplo, detecção de fraudes, segemntação de clientes e classificação de documentos.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Os principais algoritmos de clusterização são baseados em centroides, hierarquia, distribuição e densidade dos dados de entrada.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Enquanto cada algoritmo tem métodos diferentes para encontrar os clusters, todos eles têm o mesmo objetivo, agrupar os dados de entrada.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65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 próximo método de aprendizado supervisionado é a redução de dimensionalidade.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É um processo que tem como objetivo reduzir o número de dimensões do conjunto de dados de entrada.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 maioria das técnicas de redução de dimensionalidade podem ser categorizadas como sendo para</a:t>
            </a:r>
          </a:p>
          <a:p>
            <a:endParaRPr lang="pt-BR" baseline="0" dirty="0" smtClean="0"/>
          </a:p>
          <a:p>
            <a:pPr marL="228600" indent="-228600">
              <a:buAutoNum type="arabicParenR"/>
            </a:pPr>
            <a:r>
              <a:rPr lang="pt-BR" baseline="0" dirty="0" smtClean="0"/>
              <a:t>Eliminação de atributos </a:t>
            </a:r>
          </a:p>
          <a:p>
            <a:pPr marL="228600" indent="-228600">
              <a:buAutoNum type="arabicParenR"/>
            </a:pPr>
            <a:r>
              <a:rPr lang="pt-BR" baseline="0" dirty="0" smtClean="0"/>
              <a:t>Ou extração de atributos</a:t>
            </a:r>
          </a:p>
          <a:p>
            <a:pPr marL="228600" indent="-228600">
              <a:buAutoNum type="arabicParenR"/>
            </a:pPr>
            <a:endParaRPr lang="pt-BR" baseline="0" dirty="0" smtClean="0"/>
          </a:p>
          <a:p>
            <a:pPr marL="0" indent="0">
              <a:buNone/>
            </a:pPr>
            <a:r>
              <a:rPr lang="pt-BR" baseline="0" dirty="0" smtClean="0"/>
              <a:t>Um algoritmo bastante popular para redução de dimensionalidade é chamado de Análise de Componentes Principais.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36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claro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existem muito mais conceitos envolvidos no entendimento de cada um destes modelos, mas acredito que este vídeo tenha te ajudado a ter uma ideia incial sobre o funcionamento deles.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você ficou curioso e quer saber mais sobre estes e outros modelos de aprendizado de máquina, entre em contato conosco aqui no INATEL.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Nós temos uma linha de pesquisa sobre a aplicação de inteligência artificial a problemas de telecomunicações e estamos continuamente procurando por potenciais pesquisadores para trabalharem em vários projetos que temos.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 obrigado e até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mais!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21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termos gerais, nós podemos dividir os modelos</a:t>
            </a:r>
            <a:r>
              <a:rPr lang="pt-BR" baseline="0" dirty="0" smtClean="0"/>
              <a:t> de aprendizado de máquina em duas grandes categorias: modelos de aprendizado supervisionado e não-supervisionado.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Na sequência, vamos entender cada um deles e discutir vários tipos de modelos destas duas categorias.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33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primeira categoria é o aprendizado supervisionado, o que envolve o aprendizado de uma função que mapeia valores de entrada em valores de saída baseado numa sequência de pares de entrada/saída de exemplo.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exemplo, se você tiver um conjunto de dados com duas variáveis, uma sendo a idade, a qual é a entrada da função e outra sendo o tamanho do sapato, a qual é a saída da função nós podemos implementar um modelo de aprendizado supervisionado que prediz o tamanho do sapato de uma pessoa baseado em sua idade.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 seja, queremos aprender uma função f que mapeia valores de entrada x em valores de saída y.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Adicionalmente, o aprendizado supervisionado possui duas sub-categorias: uma delas é a regressão e a outra a classificação.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03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regressão, encontramos um valor alvo</a:t>
            </a:r>
            <a:r>
              <a:rPr lang="pt-BR" baseline="0" dirty="0" smtClean="0"/>
              <a:t> baseado em preditores independentes.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Isso significa que podemos usá-la para encontrar a relação entre variáveis dependentes e uma variável independente.</a:t>
            </a:r>
          </a:p>
          <a:p>
            <a:endParaRPr lang="pt-BR" baseline="0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 saída de modelos de regressão é uma variável contínua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9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Alguns dos tipos mais comuns de modelos de regressão incluem </a:t>
            </a:r>
          </a:p>
          <a:p>
            <a:endParaRPr lang="pt-BR" dirty="0" smtClean="0"/>
          </a:p>
          <a:p>
            <a:pPr marL="228600" indent="-228600">
              <a:buAutoNum type="arabicParenR"/>
            </a:pPr>
            <a:r>
              <a:rPr lang="pt-BR" dirty="0" smtClean="0"/>
              <a:t>Número 1: Regressão</a:t>
            </a:r>
            <a:r>
              <a:rPr lang="pt-BR" baseline="0" dirty="0" smtClean="0"/>
              <a:t> linear, que é simplesmente encontrar uma linha que se ajusta aos dados. Suas extensões incluem 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Regressão linear múltipla: que involve encontar a equação de um plano que se ajusta aos dados e </a:t>
            </a:r>
          </a:p>
          <a:p>
            <a:pPr marL="685800" lvl="1" indent="-228600">
              <a:buAutoNum type="arabicParenR"/>
            </a:pPr>
            <a:r>
              <a:rPr lang="pt-BR" baseline="0" dirty="0" smtClean="0"/>
              <a:t>Regressão polinomial: que envolve encontrar uma curva, ou seja, um polinômio que se ajusta aos dados.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5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Número 2: Árvores de decisão.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Elas se parecem com a  figura mostrada aqui, onde cada retângulo é chamado de nó e quanto mais nós uma árvore de decisão tem, mais precisa ela é em geral.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Cada nó atua como um caso de teste (ou também conhecida como regra de decisão) para alguma variável independente.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Os nós que não se conectam a outros nós são chamados de folhas.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As regras de decisão são aprendidas ao longo do treinamento através de exemplos de experiências passadas.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54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E o terceiro tipo são as florestas aleatórias.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Elas são técnicas de aprendizado por comitê.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Esses modelos são formados agrupando-se várias árvores de decisão as quais são criadas a partir de subconjuntos dos dados originais selecionados aleatóriamente a cada etapa de aprendizagem das árvores.</a:t>
            </a:r>
          </a:p>
          <a:p>
            <a:endParaRPr lang="pt-BR" b="0" baseline="0" dirty="0" smtClean="0"/>
          </a:p>
          <a:p>
            <a:r>
              <a:rPr lang="pt-BR" baseline="0" dirty="0" smtClean="0"/>
              <a:t>Na etapa de predição, o modelo apresenta as entradas a todas as árvores e realiza a predição do valor de saída baseando-se no voto majoritário.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Desta forma, reduz-se o risco de erro de predição que pode ser causado por uma árvore individual.</a:t>
            </a:r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09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O próximo tipo são as redes neurais.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É um dos modelos mais populares atualmente.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Ele é um modelo com múltiplas camadas cujo funcionamento é inspirado pelo funcionamento dos cérebros dos seres humanos.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Como os neurônios em nosso cérebro, cada círculo na figura representa um nó, onde os círculos verdes representam a camada de entrada, os círculos roxos as camadas escondidas ou ocultas e o vermelho a camada de saída.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Cada nó nas camadas escondidas representa uma função pela qual a entrada passa, levando a saída da rede no círculo vermelho.</a:t>
            </a:r>
          </a:p>
          <a:p>
            <a:endParaRPr lang="pt-B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próxima</a:t>
            </a:r>
            <a:r>
              <a:rPr lang="pt-BR" baseline="0" dirty="0" smtClean="0"/>
              <a:t> sub-categoria de modelos de aprendizado supervisionado é a classificação.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Em classificação, continuamos tendo que encontrar uma função que mapeia as entradas em valores de saída, mas aqui, a saída do modelo são valores discretos.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Estes valores discretos se referem às classes a que cada entrada pertence.</a:t>
            </a:r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1E973-8DFB-4AD8-9CDA-94F794B985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58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07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1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37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8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61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17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3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1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5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035B-600B-4DD9-8D5A-B0F08C10D1D5}" type="datetimeFigureOut">
              <a:rPr lang="pt-BR" smtClean="0"/>
              <a:t>08/12/2021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3CD3-8FB4-47B8-AC9A-F82E4BF6A4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807107"/>
            <a:ext cx="11252200" cy="2353699"/>
          </a:xfrm>
        </p:spPr>
        <p:txBody>
          <a:bodyPr anchor="ctr">
            <a:noAutofit/>
          </a:bodyPr>
          <a:lstStyle/>
          <a:p>
            <a:r>
              <a:rPr lang="pt-BR" sz="72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Aprendizado de Máquina</a:t>
            </a:r>
            <a:endParaRPr lang="pt-BR" sz="7200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2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</a:t>
            </a:r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Classificação</a:t>
            </a:r>
            <a:endParaRPr lang="pt-BR" dirty="0"/>
          </a:p>
        </p:txBody>
      </p:sp>
      <p:pic>
        <p:nvPicPr>
          <p:cNvPr id="5122" name="Picture 2" descr="5 Real-world Examples of Logistic Regression Application | ActiveWizards:  data science and engineering l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521" y="3009899"/>
            <a:ext cx="4756252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8199" y="1853621"/>
            <a:ext cx="5324476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1. Regressão Logística</a:t>
            </a:r>
            <a:endParaRPr lang="pt-B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4134146"/>
            <a:ext cx="3749921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pPr algn="ctr"/>
            <a:r>
              <a:rPr lang="pt-BR" sz="2000" dirty="0" smtClean="0"/>
              <a:t>Os valores </a:t>
            </a:r>
            <a:r>
              <a:rPr lang="pt-BR" sz="2000" dirty="0"/>
              <a:t>de saída </a:t>
            </a:r>
            <a:r>
              <a:rPr lang="pt-BR" sz="2000" dirty="0" smtClean="0"/>
              <a:t>devem estar entre 0 </a:t>
            </a:r>
            <a:r>
              <a:rPr lang="pt-BR" sz="2000" dirty="0"/>
              <a:t>e </a:t>
            </a:r>
            <a:r>
              <a:rPr lang="pt-BR" sz="2000" dirty="0" smtClean="0"/>
              <a:t>1, indicando probabilidades dos resultados.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615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</a:t>
            </a:r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Classificação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838199" y="1853621"/>
            <a:ext cx="7724776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2. Máquina de Vetores de Suporte</a:t>
            </a:r>
            <a:endParaRPr lang="pt-BR" sz="3600" dirty="0"/>
          </a:p>
        </p:txBody>
      </p:sp>
      <p:pic>
        <p:nvPicPr>
          <p:cNvPr id="6146" name="Picture 2" descr="Classification of data by support vector machine (SVM). | Download 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2706725"/>
            <a:ext cx="5665788" cy="378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1" y="3937109"/>
            <a:ext cx="344512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pPr algn="ctr"/>
            <a:r>
              <a:rPr lang="pt-BR" sz="2000" dirty="0" smtClean="0"/>
              <a:t>Hiperplano N-dimensional que classifica distintamente os pontos de dados.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0178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</a:t>
            </a:r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Classificação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838199" y="1853621"/>
            <a:ext cx="7724776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3. Classificador Bayes Ingênuo</a:t>
            </a:r>
            <a:endParaRPr lang="pt-BR" sz="3600" dirty="0"/>
          </a:p>
        </p:txBody>
      </p:sp>
      <p:pic>
        <p:nvPicPr>
          <p:cNvPr id="7170" name="Picture 2" descr="Naive Bayes&amp;#39; Classifiers | Supervised learning algorithms | Clairvoyant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92" y="2832100"/>
            <a:ext cx="5880816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9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</a:t>
            </a:r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Classificação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838198" y="1604322"/>
            <a:ext cx="10515602" cy="10895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4. Árvores </a:t>
            </a:r>
            <a:r>
              <a:rPr lang="pt-BR" sz="3600" dirty="0"/>
              <a:t>de decisão, florestas aleatórias e redes neurais</a:t>
            </a:r>
            <a:r>
              <a:rPr lang="pt-BR" sz="3600" dirty="0" smtClean="0"/>
              <a:t> </a:t>
            </a:r>
            <a:endParaRPr lang="pt-BR" sz="3600" dirty="0"/>
          </a:p>
        </p:txBody>
      </p:sp>
      <p:pic>
        <p:nvPicPr>
          <p:cNvPr id="8194" name="Picture 2" descr="A Comprehensive Guide to Decision Tree Learning - AI, ML, Data Science  Articles | Interviews | Insights | AI TIME JOUR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10662" r="6089" b="4534"/>
          <a:stretch/>
        </p:blipFill>
        <p:spPr bwMode="auto">
          <a:xfrm>
            <a:off x="1013368" y="2825563"/>
            <a:ext cx="4269830" cy="19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andomForest Machine Learning – Oracle Machine Learning (OML) « Oraly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29" y="2539680"/>
            <a:ext cx="4486275" cy="24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emystifying Deep Neural Nets. A relaxed introduction for programmers… | by  Rosie Campbell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6361" r="5535" b="13955"/>
          <a:stretch/>
        </p:blipFill>
        <p:spPr bwMode="auto">
          <a:xfrm>
            <a:off x="3047999" y="4601789"/>
            <a:ext cx="6095999" cy="21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8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7823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Aprendizado Não-Supervisionado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pic>
        <p:nvPicPr>
          <p:cNvPr id="9218" name="Picture 2" descr="Supervised learning and unsupervised learning. Supervised learning uses...  |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28"/>
          <a:stretch/>
        </p:blipFill>
        <p:spPr bwMode="auto">
          <a:xfrm>
            <a:off x="4305300" y="2461879"/>
            <a:ext cx="7696200" cy="202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3025574"/>
            <a:ext cx="307975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t-BR" sz="20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Encontra padrões nos </a:t>
            </a:r>
            <a:r>
              <a:rPr lang="pt-BR" sz="2000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dados de entrada sem referências a resultados rotulados.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428933"/>
            <a:ext cx="6692900" cy="8679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defRPr sz="20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800" b="1" dirty="0"/>
              <a:t>Clusterização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800" b="1" dirty="0"/>
              <a:t>Redução de </a:t>
            </a:r>
            <a:r>
              <a:rPr lang="pt-BR" sz="2800" b="1" dirty="0" smtClean="0"/>
              <a:t>Dimensionalidade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03480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Aprendizado Não-Supervisionado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838199" y="1853621"/>
            <a:ext cx="7724776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1. Clusterização</a:t>
            </a:r>
            <a:endParaRPr lang="pt-BR" sz="3600" dirty="0"/>
          </a:p>
        </p:txBody>
      </p:sp>
      <p:pic>
        <p:nvPicPr>
          <p:cNvPr id="11266" name="Picture 2" descr="Classifying Data Using Artificial Intelligence K-Means Clustering Algorithm  - CodeProjec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t="10480" r="9399" b="12300"/>
          <a:stretch/>
        </p:blipFill>
        <p:spPr bwMode="auto">
          <a:xfrm>
            <a:off x="1192823" y="3095625"/>
            <a:ext cx="4668432" cy="318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96050" y="3648535"/>
            <a:ext cx="5238750" cy="20805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defRPr sz="20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pPr algn="l"/>
            <a:r>
              <a:rPr lang="pt-BR" sz="2800" dirty="0" smtClean="0"/>
              <a:t>Clusterização baseada 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Centroides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Hierarquia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Distribuição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Densidade</a:t>
            </a:r>
          </a:p>
        </p:txBody>
      </p:sp>
    </p:spTree>
    <p:extLst>
      <p:ext uri="{BB962C8B-B14F-4D97-AF65-F5344CB8AC3E}">
        <p14:creationId xmlns:p14="http://schemas.microsoft.com/office/powerpoint/2010/main" val="232226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Aprendizado Não-Supervisionado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838199" y="1853621"/>
            <a:ext cx="7724776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/>
              <a:t>2</a:t>
            </a:r>
            <a:r>
              <a:rPr lang="pt-BR" sz="3600" dirty="0" smtClean="0"/>
              <a:t>. Redução de Dimensionalidade</a:t>
            </a:r>
            <a:endParaRPr lang="pt-BR" sz="3600" dirty="0"/>
          </a:p>
        </p:txBody>
      </p:sp>
      <p:pic>
        <p:nvPicPr>
          <p:cNvPr id="4" name="Picture 4" descr="https://slideplayer.com/slide/13055479/79/images/6/Data+Compression+Reduce+data+from+3D+to+2D+Andrew+Ng.jpg">
            <a:extLst>
              <a:ext uri="{FF2B5EF4-FFF2-40B4-BE49-F238E27FC236}">
                <a16:creationId xmlns:a16="http://schemas.microsoft.com/office/drawing/2014/main" xmlns="" id="{F20F10B0-B790-4630-9FD0-F82B2B0DF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7" t="15017" r="3654" b="20689"/>
          <a:stretch/>
        </p:blipFill>
        <p:spPr bwMode="auto">
          <a:xfrm>
            <a:off x="5564116" y="2762250"/>
            <a:ext cx="5789684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199" y="3302573"/>
            <a:ext cx="4295775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t-BR" sz="20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Processo que reduz o número de dimensões do conjunto de dados.</a:t>
            </a:r>
            <a:endParaRPr lang="pt-BR" sz="2000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199" y="5020466"/>
            <a:ext cx="5238750" cy="8125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defRPr sz="20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Eliminação de atributos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600" dirty="0" smtClean="0"/>
              <a:t>Extração de atributos</a:t>
            </a:r>
            <a:endParaRPr lang="pt-BR" sz="2600" dirty="0" smtClean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1942" y="6181407"/>
            <a:ext cx="42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Análise de Componentes Principais</a:t>
            </a:r>
            <a:endParaRPr lang="pt-BR" b="1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3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590674" y="35587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6000" dirty="0"/>
              <a:t>Obrigado</a:t>
            </a:r>
            <a:r>
              <a:rPr lang="pt-BR" dirty="0"/>
              <a:t>!</a:t>
            </a:r>
          </a:p>
        </p:txBody>
      </p:sp>
      <p:sp>
        <p:nvSpPr>
          <p:cNvPr id="3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5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5031979" y="764354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266" y="1000461"/>
            <a:ext cx="4615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dirty="0" smtClean="0"/>
              <a:t>Modelos ML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09801"/>
            <a:ext cx="53895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r>
              <a:rPr lang="pt-BR" sz="44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Aprendizado</a:t>
            </a:r>
          </a:p>
          <a:p>
            <a:r>
              <a:rPr lang="pt-BR" sz="44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Supervisionado</a:t>
            </a:r>
            <a:endParaRPr lang="pt-BR" sz="4400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4131" y="4109801"/>
            <a:ext cx="5497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r>
              <a:rPr lang="pt-BR" sz="44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Aprendizado </a:t>
            </a:r>
          </a:p>
          <a:p>
            <a:r>
              <a:rPr lang="pt-BR" sz="4400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Não-Supervisionado</a:t>
            </a:r>
            <a:endParaRPr lang="pt-BR" sz="4400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cxnSp>
        <p:nvCxnSpPr>
          <p:cNvPr id="8" name="Straight Connector 7"/>
          <p:cNvCxnSpPr>
            <a:stCxn id="4" idx="2"/>
            <a:endCxn id="5" idx="0"/>
          </p:cNvCxnSpPr>
          <p:nvPr/>
        </p:nvCxnSpPr>
        <p:spPr>
          <a:xfrm flipH="1">
            <a:off x="3151991" y="1923791"/>
            <a:ext cx="2694791" cy="2186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6" idx="0"/>
          </p:cNvCxnSpPr>
          <p:nvPr/>
        </p:nvCxnSpPr>
        <p:spPr>
          <a:xfrm>
            <a:off x="5846782" y="1923791"/>
            <a:ext cx="3065928" cy="2186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Aprendizado Supervisionado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47496"/>
              </p:ext>
            </p:extLst>
          </p:nvPr>
        </p:nvGraphicFramePr>
        <p:xfrm>
          <a:off x="1010323" y="2731346"/>
          <a:ext cx="29269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873"/>
                <a:gridCol w="1854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(Entrada)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Tamanho</a:t>
                      </a:r>
                      <a:r>
                        <a:rPr lang="pt-BR" baseline="0" dirty="0" smtClean="0"/>
                        <a:t> [</a:t>
                      </a:r>
                      <a:r>
                        <a:rPr lang="pt-BR" dirty="0" smtClean="0"/>
                        <a:t>cm]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(Saída)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077610" y="2641066"/>
            <a:ext cx="2304000" cy="23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077610" y="3192901"/>
            <a:ext cx="2304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Modelo de Aprendizado Supervisionado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21922" y="3192901"/>
            <a:ext cx="233441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Qual é o tamanho do sapato de uma criança de 10 anos?</a:t>
            </a:r>
            <a:endParaRPr lang="pt-B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98664" y="3793065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2146" y="3793065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92567" y="5357309"/>
                <a:ext cx="2874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67" y="5357309"/>
                <a:ext cx="287408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39833" y="6092717"/>
            <a:ext cx="40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?</a:t>
            </a:r>
            <a:endParaRPr lang="pt-BR" sz="3600" dirty="0"/>
          </a:p>
        </p:txBody>
      </p:sp>
      <p:cxnSp>
        <p:nvCxnSpPr>
          <p:cNvPr id="15" name="Elbow Connector 14"/>
          <p:cNvCxnSpPr>
            <a:stCxn id="12" idx="2"/>
            <a:endCxn id="13" idx="1"/>
          </p:cNvCxnSpPr>
          <p:nvPr/>
        </p:nvCxnSpPr>
        <p:spPr>
          <a:xfrm rot="16200000" flipH="1">
            <a:off x="6128600" y="6104649"/>
            <a:ext cx="412243" cy="210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Regressão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58957" y="2205318"/>
                <a:ext cx="28740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957" y="2205318"/>
                <a:ext cx="287408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053018" y="3036315"/>
            <a:ext cx="2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Variável independente</a:t>
            </a:r>
            <a:endParaRPr lang="pt-BR" sz="2400" dirty="0"/>
          </a:p>
        </p:txBody>
      </p:sp>
      <p:cxnSp>
        <p:nvCxnSpPr>
          <p:cNvPr id="11" name="Elbow Connector 10"/>
          <p:cNvCxnSpPr>
            <a:endCxn id="10" idx="1"/>
          </p:cNvCxnSpPr>
          <p:nvPr/>
        </p:nvCxnSpPr>
        <p:spPr>
          <a:xfrm rot="16200000" flipH="1">
            <a:off x="6787942" y="3002072"/>
            <a:ext cx="319930" cy="210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6" idx="1"/>
          </p:cNvCxnSpPr>
          <p:nvPr/>
        </p:nvCxnSpPr>
        <p:spPr>
          <a:xfrm rot="16200000" flipH="1">
            <a:off x="4790590" y="3272272"/>
            <a:ext cx="682136" cy="210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6769" y="3487618"/>
            <a:ext cx="2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Variável dependente</a:t>
            </a:r>
            <a:endParaRPr lang="pt-BR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236769" y="4830184"/>
            <a:ext cx="1645920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236769" y="4980354"/>
                <a:ext cx="1645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69" y="4980354"/>
                <a:ext cx="164592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390913" y="5299136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53018" y="5299136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807162" y="4970038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62" y="4970038"/>
                <a:ext cx="54809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775573" y="495928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73" y="4959281"/>
                <a:ext cx="554832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/>
          <p:cNvCxnSpPr>
            <a:endCxn id="25" idx="1"/>
          </p:cNvCxnSpPr>
          <p:nvPr/>
        </p:nvCxnSpPr>
        <p:spPr>
          <a:xfrm rot="16200000" flipH="1">
            <a:off x="7853745" y="5787779"/>
            <a:ext cx="682136" cy="210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99924" y="6003125"/>
            <a:ext cx="2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Valores contínuos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8104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Regressão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pic>
        <p:nvPicPr>
          <p:cNvPr id="1026" name="Picture 2" descr="File:Linear regressi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36" y="2850149"/>
            <a:ext cx="4239028" cy="28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1853621"/>
            <a:ext cx="4495800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1. Regressão </a:t>
            </a:r>
            <a:r>
              <a:rPr lang="pt-BR" sz="3600" dirty="0"/>
              <a:t>Linear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4275" y="3706252"/>
            <a:ext cx="4429125" cy="10895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pPr marL="342900" indent="-342900">
              <a:buFontTx/>
              <a:buChar char="-"/>
            </a:pPr>
            <a:r>
              <a:rPr lang="pt-BR" sz="2400" dirty="0" smtClean="0"/>
              <a:t>Regressão </a:t>
            </a:r>
            <a:r>
              <a:rPr lang="pt-BR" sz="2400" dirty="0"/>
              <a:t>linear </a:t>
            </a:r>
            <a:r>
              <a:rPr lang="pt-BR" sz="2400" dirty="0" smtClean="0"/>
              <a:t>múltipla</a:t>
            </a:r>
          </a:p>
          <a:p>
            <a:endParaRPr lang="pt-BR" sz="2400" dirty="0" smtClean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Regressão </a:t>
            </a:r>
            <a:r>
              <a:rPr lang="pt-BR" sz="2400" dirty="0"/>
              <a:t>linear polinomial</a:t>
            </a:r>
          </a:p>
        </p:txBody>
      </p:sp>
    </p:spTree>
    <p:extLst>
      <p:ext uri="{BB962C8B-B14F-4D97-AF65-F5344CB8AC3E}">
        <p14:creationId xmlns:p14="http://schemas.microsoft.com/office/powerpoint/2010/main" val="68517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Regressão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1853621"/>
            <a:ext cx="48672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/>
              <a:t>2</a:t>
            </a:r>
            <a:r>
              <a:rPr lang="pt-BR" sz="3600" dirty="0" smtClean="0"/>
              <a:t>. Árvores de Decisão</a:t>
            </a:r>
            <a:endParaRPr lang="pt-BR" sz="3600" dirty="0"/>
          </a:p>
        </p:txBody>
      </p:sp>
      <p:pic>
        <p:nvPicPr>
          <p:cNvPr id="2050" name="Picture 2" descr="Decision Tree for classifying animals [14]. |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4" t="14789" r="13998"/>
          <a:stretch/>
        </p:blipFill>
        <p:spPr bwMode="auto">
          <a:xfrm>
            <a:off x="3785355" y="2850151"/>
            <a:ext cx="4621289" cy="34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17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Regressão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1853621"/>
            <a:ext cx="48672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 smtClean="0"/>
              <a:t>3. Floresta Aleatória</a:t>
            </a:r>
            <a:endParaRPr lang="pt-BR" sz="3600" dirty="0"/>
          </a:p>
        </p:txBody>
      </p:sp>
      <p:sp>
        <p:nvSpPr>
          <p:cNvPr id="3" name="Rectangle 2"/>
          <p:cNvSpPr/>
          <p:nvPr/>
        </p:nvSpPr>
        <p:spPr>
          <a:xfrm>
            <a:off x="838199" y="2770179"/>
            <a:ext cx="7564315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Técnica de aprendizado por comitê</a:t>
            </a:r>
          </a:p>
        </p:txBody>
      </p:sp>
      <p:pic>
        <p:nvPicPr>
          <p:cNvPr id="3074" name="Picture 2" descr="Random Forests for Complete Beginners - victorzhou.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r="6027" b="4180"/>
          <a:stretch/>
        </p:blipFill>
        <p:spPr bwMode="auto">
          <a:xfrm>
            <a:off x="3238500" y="3387797"/>
            <a:ext cx="5715000" cy="326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29363" y="6045629"/>
            <a:ext cx="280523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000" b="1" dirty="0" smtClean="0">
                <a:solidFill>
                  <a:srgbClr val="FF0000"/>
                </a:solidFill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A maioria ganha!</a:t>
            </a:r>
            <a:endParaRPr lang="pt-BR" sz="2000" b="1" dirty="0">
              <a:solidFill>
                <a:srgbClr val="FF0000"/>
              </a:solidFill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 noGrp="1"/>
          </p:cNvSpPr>
          <p:nvPr>
            <p:ph type="title"/>
          </p:nvPr>
        </p:nvSpPr>
        <p:spPr>
          <a:xfrm>
            <a:off x="838200" y="607792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5400"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Regressão</a:t>
            </a:r>
            <a:endParaRPr lang="pt-BR" dirty="0">
              <a:latin typeface="DejaVu Serif Condensed" panose="02060606050605020204" pitchFamily="18" charset="0"/>
              <a:ea typeface="DejaVu Serif Condensed" panose="02060606050605020204" pitchFamily="18" charset="0"/>
              <a:cs typeface="DejaVu Serif Condensed" panose="020606060506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199" y="1853621"/>
            <a:ext cx="4867275" cy="5909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540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defRPr>
            </a:lvl1pPr>
          </a:lstStyle>
          <a:p>
            <a:r>
              <a:rPr lang="pt-BR" sz="3600" dirty="0"/>
              <a:t>4</a:t>
            </a:r>
            <a:r>
              <a:rPr lang="pt-BR" sz="3600" dirty="0" smtClean="0"/>
              <a:t>. Redes Neurais</a:t>
            </a:r>
            <a:endParaRPr lang="pt-BR" sz="3600" dirty="0"/>
          </a:p>
        </p:txBody>
      </p:sp>
      <p:pic>
        <p:nvPicPr>
          <p:cNvPr id="4098" name="Picture 2" descr="An example of two-layer DNN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73" y="2850151"/>
            <a:ext cx="7328952" cy="334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2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Modelos de </a:t>
            </a:r>
            <a:r>
              <a:rPr lang="pt-BR" dirty="0" smtClean="0">
                <a:latin typeface="DejaVu Serif Condensed" panose="02060606050605020204" pitchFamily="18" charset="0"/>
                <a:ea typeface="DejaVu Serif Condensed" panose="02060606050605020204" pitchFamily="18" charset="0"/>
                <a:cs typeface="DejaVu Serif Condensed" panose="02060606050605020204" pitchFamily="18" charset="0"/>
              </a:rPr>
              <a:t>Classificação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58957" y="2205318"/>
                <a:ext cx="28740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957" y="2205318"/>
                <a:ext cx="2874085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53018" y="3036315"/>
            <a:ext cx="2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Variável independente</a:t>
            </a:r>
            <a:endParaRPr lang="pt-BR" sz="2400" dirty="0"/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>
          <a:xfrm rot="16200000" flipH="1">
            <a:off x="6787942" y="3002072"/>
            <a:ext cx="319930" cy="210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8" idx="1"/>
          </p:cNvCxnSpPr>
          <p:nvPr/>
        </p:nvCxnSpPr>
        <p:spPr>
          <a:xfrm rot="16200000" flipH="1">
            <a:off x="4790590" y="3272272"/>
            <a:ext cx="682136" cy="210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36769" y="3487618"/>
            <a:ext cx="2994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Variável dependente</a:t>
            </a:r>
            <a:endParaRPr lang="pt-BR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236769" y="4830184"/>
            <a:ext cx="1645920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236769" y="4980354"/>
                <a:ext cx="1645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69" y="4980354"/>
                <a:ext cx="164592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90913" y="5299136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53018" y="5299136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3807162" y="4970038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62" y="4970038"/>
                <a:ext cx="54809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775573" y="495928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73" y="4959281"/>
                <a:ext cx="554832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/>
          <p:cNvCxnSpPr>
            <a:stCxn id="14" idx="2"/>
            <a:endCxn id="16" idx="1"/>
          </p:cNvCxnSpPr>
          <p:nvPr/>
        </p:nvCxnSpPr>
        <p:spPr>
          <a:xfrm rot="16200000" flipH="1">
            <a:off x="7928700" y="5729900"/>
            <a:ext cx="495512" cy="246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99924" y="5685625"/>
            <a:ext cx="232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Valores discretos</a:t>
            </a:r>
          </a:p>
          <a:p>
            <a:pPr algn="ctr"/>
            <a:r>
              <a:rPr lang="pt-BR" sz="2400" dirty="0" smtClean="0"/>
              <a:t>(classes)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256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1373</Words>
  <Application>Microsoft Office PowerPoint</Application>
  <PresentationFormat>Widescreen</PresentationFormat>
  <Paragraphs>207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DejaVu Serif Condensed</vt:lpstr>
      <vt:lpstr>Wingdings</vt:lpstr>
      <vt:lpstr>Office Theme</vt:lpstr>
      <vt:lpstr>Modelos de Aprendizado de Máquina</vt:lpstr>
      <vt:lpstr>PowerPoint Presentation</vt:lpstr>
      <vt:lpstr>Aprendizado Supervisionado</vt:lpstr>
      <vt:lpstr>Modelos de Regressão</vt:lpstr>
      <vt:lpstr>Modelos de Regressão</vt:lpstr>
      <vt:lpstr>Modelos de Regressão</vt:lpstr>
      <vt:lpstr>Modelos de Regressão</vt:lpstr>
      <vt:lpstr>Modelos de Regressão</vt:lpstr>
      <vt:lpstr>Modelos de Classificação</vt:lpstr>
      <vt:lpstr>Modelos de Classificação</vt:lpstr>
      <vt:lpstr>Modelos de Classificação</vt:lpstr>
      <vt:lpstr>Modelos de Classificação</vt:lpstr>
      <vt:lpstr>Modelos de Classificação</vt:lpstr>
      <vt:lpstr>Aprendizado Não-Supervisionado</vt:lpstr>
      <vt:lpstr>Aprendizado Não-Supervisionado</vt:lpstr>
      <vt:lpstr>Aprendizado Não-Supervisionado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</dc:creator>
  <cp:lastModifiedBy>Felipe Augusto Pereira de Figueiredo</cp:lastModifiedBy>
  <cp:revision>117</cp:revision>
  <dcterms:created xsi:type="dcterms:W3CDTF">2021-12-04T13:54:25Z</dcterms:created>
  <dcterms:modified xsi:type="dcterms:W3CDTF">2021-12-09T13:42:47Z</dcterms:modified>
</cp:coreProperties>
</file>