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9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79533" autoAdjust="0"/>
  </p:normalViewPr>
  <p:slideViewPr>
    <p:cSldViewPr snapToGrid="0">
      <p:cViewPr varScale="1">
        <p:scale>
          <a:sx n="92" d="100"/>
          <a:sy n="92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</a:t>
            </a:r>
            <a:r>
              <a:rPr lang="pt-BR" dirty="0" err="1" smtClean="0"/>
              <a:t>entros</a:t>
            </a:r>
            <a:r>
              <a:rPr lang="pt-BR" dirty="0" smtClean="0"/>
              <a:t> para redes Bayesianas ou de </a:t>
            </a:r>
            <a:r>
              <a:rPr lang="en-US" dirty="0" err="1" smtClean="0"/>
              <a:t>Função</a:t>
            </a:r>
            <a:r>
              <a:rPr lang="en-US" dirty="0" smtClean="0"/>
              <a:t> de base radial (</a:t>
            </a:r>
            <a:r>
              <a:rPr lang="pt-BR" dirty="0" smtClean="0"/>
              <a:t>RBF): Os classificadores bayesianos e as redes de função de base radial operam com centros,</a:t>
            </a:r>
            <a:r>
              <a:rPr lang="pt-BR" baseline="0" dirty="0" smtClean="0"/>
              <a:t> pois utilizam distribuições gaussianas. </a:t>
            </a:r>
            <a:r>
              <a:rPr lang="pt-BR" dirty="0" smtClean="0"/>
              <a:t>Geralmente, os centros são identificados com os vetores de atributos dos exemplos individuais.</a:t>
            </a:r>
            <a:r>
              <a:rPr lang="pt-BR" baseline="0" dirty="0" smtClean="0"/>
              <a:t> </a:t>
            </a:r>
            <a:r>
              <a:rPr lang="pt-BR" dirty="0" smtClean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 smtClean="0"/>
              <a:t>centróides</a:t>
            </a:r>
            <a:r>
              <a:rPr lang="pt-BR" dirty="0" smtClean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Estimativas de valores de atributos desconhecidos 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Auxiliares para criação de classificadores mais simples: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rgbClr val="00B0F0"/>
                </a:solidFill>
              </a:rPr>
              <a:t>E</a:t>
            </a:r>
            <a:r>
              <a:rPr lang="pt-BR" dirty="0" smtClean="0"/>
              <a:t>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https://colab.research.google.com/github/zz4fap/t320_aprendizado_de_maquina/blob/main/notebooks/clustering/kmeans_example.ipynb</a:t>
            </a:r>
            <a:endParaRPr lang="pt-BR" sz="1200" b="0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</a:t>
            </a:r>
            <a:r>
              <a:rPr lang="pt-BR" sz="5400" dirty="0" err="1"/>
              <a:t>Machine</a:t>
            </a:r>
            <a:r>
              <a:rPr lang="pt-BR" sz="5400" dirty="0"/>
              <a:t> </a:t>
            </a:r>
            <a:r>
              <a:rPr lang="pt-BR" sz="5400" dirty="0" smtClean="0"/>
              <a:t>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err="1" smtClean="0"/>
              <a:t>Clustering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</a:t>
                </a:r>
                <a:r>
                  <a:rPr lang="pt-BR" dirty="0" smtClean="0"/>
                  <a:t>para inicializar os centroides é escolher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exemplos </a:t>
                </a:r>
                <a:r>
                  <a:rPr lang="pt-BR" dirty="0" smtClean="0"/>
                  <a:t>de treinamento </a:t>
                </a:r>
                <a:r>
                  <a:rPr lang="pt-BR" dirty="0"/>
                  <a:t>aleatórios e os </a:t>
                </a:r>
                <a:r>
                  <a:rPr lang="pt-BR" dirty="0" smtClean="0"/>
                  <a:t>considerar como os centroides </a:t>
                </a:r>
                <a:r>
                  <a:rPr lang="pt-BR" dirty="0"/>
                  <a:t>iniciais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Os </a:t>
                </a:r>
                <a:r>
                  <a:rPr lang="pt-BR" dirty="0"/>
                  <a:t>clusters iniciais são então criados associando cada um dos exemplos ao seu </a:t>
                </a:r>
                <a:r>
                  <a:rPr lang="pt-BR" dirty="0" smtClean="0"/>
                  <a:t>centroide mais </a:t>
                </a:r>
                <a:r>
                  <a:rPr lang="pt-BR" dirty="0"/>
                  <a:t>próximo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número de transferências de um exemplo de um cluster para outro depende dos </a:t>
                </a:r>
                <a:r>
                  <a:rPr lang="pt-BR" dirty="0"/>
                  <a:t>centroides </a:t>
                </a:r>
                <a:r>
                  <a:rPr lang="pt-BR" dirty="0" smtClean="0"/>
                  <a:t>iniciais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Se os centroides iniciais já forem perfeitos, nenhum exemplo precisa ser atribuído a outro cluster e o algoritmo é encerado.</a:t>
                </a:r>
                <a:endParaRPr lang="pt-BR" dirty="0"/>
              </a:p>
              <a:p>
                <a:r>
                  <a:rPr lang="pt-BR" dirty="0" smtClean="0"/>
                  <a:t>Portanto, a </a:t>
                </a:r>
                <a:r>
                  <a:rPr lang="pt-BR" dirty="0"/>
                  <a:t>inicialização é importante no sentido de que um ponto de partida melhor garante que a solução seja encontrada mais </a:t>
                </a:r>
                <a:r>
                  <a:rPr lang="pt-BR" dirty="0" smtClean="0"/>
                  <a:t>rápido.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  <a:blipFill rotWithShape="0">
                <a:blip r:embed="rId2"/>
                <a:stretch>
                  <a:fillRect l="-929" t="-1970" r="-147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SciKit-Learn</a:t>
            </a:r>
            <a:r>
              <a:rPr lang="pt-BR" dirty="0" smtClean="0"/>
              <a:t>: k-</a:t>
            </a:r>
            <a:r>
              <a:rPr lang="pt-BR" dirty="0" err="1" smtClean="0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</a:t>
            </a:r>
            <a:r>
              <a:rPr lang="pt-BR" sz="2000" b="1" dirty="0" smtClean="0"/>
              <a:t>-</a:t>
            </a:r>
            <a:r>
              <a:rPr lang="pt-BR" sz="2000" b="1" dirty="0" err="1" smtClean="0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 smtClean="0">
                <a:hlinkClick r:id="rId5"/>
              </a:rPr>
              <a:t>Exemplo: </a:t>
            </a:r>
            <a:r>
              <a:rPr lang="pt-BR" dirty="0" err="1" smtClean="0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3636818"/>
            <a:ext cx="11204865" cy="3090553"/>
          </a:xfrm>
        </p:spPr>
        <p:txBody>
          <a:bodyPr>
            <a:normAutofit/>
          </a:bodyPr>
          <a:lstStyle/>
          <a:p>
            <a:r>
              <a:rPr lang="pt-BR" dirty="0" smtClean="0"/>
              <a:t>O que podemos fazer se </a:t>
            </a:r>
            <a:r>
              <a:rPr lang="pt-BR" dirty="0"/>
              <a:t>não tivermos informações sobre as classes (i.e., rótulos) a que pertencem os exemplos de </a:t>
            </a:r>
            <a:r>
              <a:rPr lang="pt-BR" dirty="0" smtClean="0"/>
              <a:t>entrada?</a:t>
            </a:r>
          </a:p>
          <a:p>
            <a:r>
              <a:rPr lang="pt-BR" dirty="0" smtClean="0"/>
              <a:t>Veremos que informações </a:t>
            </a:r>
            <a:r>
              <a:rPr lang="pt-BR" dirty="0"/>
              <a:t>úteis podem ser obtidas mesmo de exemplos cujas classes não são conhecidas</a:t>
            </a:r>
            <a:r>
              <a:rPr lang="pt-BR" dirty="0" smtClean="0"/>
              <a:t>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/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</a:t>
            </a:r>
            <a:r>
              <a:rPr lang="pt-BR" b="1" i="1" dirty="0" smtClean="0"/>
              <a:t>não-supervisionado </a:t>
            </a:r>
            <a:r>
              <a:rPr lang="pt-BR" dirty="0"/>
              <a:t>está interessado em </a:t>
            </a:r>
            <a:r>
              <a:rPr lang="pt-BR" b="1" i="1" dirty="0"/>
              <a:t>descobrir propriedades úteis </a:t>
            </a:r>
            <a:r>
              <a:rPr lang="pt-BR" dirty="0"/>
              <a:t>dos dados disponíveis.</a:t>
            </a:r>
            <a:endParaRPr lang="en-US" dirty="0"/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115576" y="1347873"/>
            <a:ext cx="5960847" cy="2029172"/>
            <a:chOff x="3186691" y="4631401"/>
            <a:chExt cx="5960847" cy="2029172"/>
          </a:xfrm>
        </p:grpSpPr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9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direita 9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4104409"/>
            <a:ext cx="11204865" cy="27535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Talvez a tarefa mais popular </a:t>
            </a:r>
            <a:r>
              <a:rPr lang="pt-BR" dirty="0" smtClean="0"/>
              <a:t>dos algoritmos deste paradigma seja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/>
              <a:t>clusters</a:t>
            </a:r>
            <a:r>
              <a:rPr lang="pt-BR" dirty="0"/>
              <a:t>) de </a:t>
            </a:r>
            <a:r>
              <a:rPr lang="pt-BR" b="1" i="1" dirty="0"/>
              <a:t>exemplos semelhantes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b="1" i="1" dirty="0"/>
              <a:t>centroides</a:t>
            </a:r>
            <a:r>
              <a:rPr lang="pt-BR" dirty="0"/>
              <a:t> desses </a:t>
            </a:r>
            <a:r>
              <a:rPr lang="pt-BR" b="1" i="1" dirty="0" smtClean="0"/>
              <a:t>clusters</a:t>
            </a:r>
            <a:r>
              <a:rPr lang="pt-BR" dirty="0" smtClean="0"/>
              <a:t> podem </a:t>
            </a:r>
            <a:r>
              <a:rPr lang="pt-BR" dirty="0"/>
              <a:t>então ser usados ​​como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</a:t>
            </a:r>
            <a:r>
              <a:rPr lang="pt-BR" dirty="0" smtClean="0"/>
              <a:t>para redes Bayesianas </a:t>
            </a:r>
            <a:r>
              <a:rPr lang="pt-BR" dirty="0"/>
              <a:t>ou </a:t>
            </a:r>
            <a:r>
              <a:rPr lang="pt-BR" dirty="0" smtClean="0"/>
              <a:t>de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/>
              <a:t>de base radial</a:t>
            </a:r>
            <a:r>
              <a:rPr lang="en-US" dirty="0" smtClean="0"/>
              <a:t> (</a:t>
            </a:r>
            <a:r>
              <a:rPr lang="pt-BR" dirty="0" smtClean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estimativas de </a:t>
            </a:r>
            <a:r>
              <a:rPr lang="pt-BR" dirty="0"/>
              <a:t>valores de atributos </a:t>
            </a:r>
            <a:r>
              <a:rPr lang="pt-BR" dirty="0" smtClean="0"/>
              <a:t>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ferramentas </a:t>
            </a:r>
            <a:r>
              <a:rPr lang="pt-BR" dirty="0"/>
              <a:t>de visualização de dados </a:t>
            </a:r>
            <a:r>
              <a:rPr lang="pt-BR" dirty="0" smtClean="0"/>
              <a:t>multidimensionais</a:t>
            </a:r>
            <a:r>
              <a:rPr lang="pt-BR" dirty="0"/>
              <a:t>,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uxiliares para criação de classificadores mais simples.</a:t>
            </a:r>
            <a:endParaRPr lang="pt-BR" dirty="0"/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4205603" y="1270875"/>
            <a:ext cx="3780793" cy="2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de clusters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tarefa fundamental </a:t>
            </a:r>
            <a:r>
              <a:rPr lang="pt-BR" dirty="0" smtClean="0"/>
              <a:t>do </a:t>
            </a:r>
            <a:r>
              <a:rPr lang="pt-BR" b="1" i="1" dirty="0"/>
              <a:t>aprendizado </a:t>
            </a:r>
            <a:r>
              <a:rPr lang="pt-BR" b="1" i="1" dirty="0" smtClean="0"/>
              <a:t>não-supervisionado </a:t>
            </a:r>
            <a:r>
              <a:rPr lang="pt-BR" dirty="0"/>
              <a:t>é a </a:t>
            </a:r>
            <a:r>
              <a:rPr lang="pt-BR" b="1" i="1" dirty="0" smtClean="0"/>
              <a:t>identificação de clusters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Nessa tarefa, </a:t>
            </a:r>
            <a:r>
              <a:rPr lang="pt-BR" dirty="0"/>
              <a:t>a entrada é um conjunto </a:t>
            </a:r>
            <a:r>
              <a:rPr lang="pt-BR" dirty="0" smtClean="0"/>
              <a:t>de vetores de atributo (i.e., exemplos), </a:t>
            </a:r>
            <a:r>
              <a:rPr lang="pt-BR" b="1" i="1" dirty="0"/>
              <a:t>mas sem </a:t>
            </a:r>
            <a:r>
              <a:rPr lang="pt-BR" b="1" i="1" dirty="0" smtClean="0"/>
              <a:t>rótulos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</a:t>
            </a:r>
            <a:r>
              <a:rPr lang="pt-BR" dirty="0"/>
              <a:t>saída é um conjunto </a:t>
            </a:r>
            <a:r>
              <a:rPr lang="pt-BR" dirty="0" smtClean="0"/>
              <a:t>com os </a:t>
            </a:r>
            <a:r>
              <a:rPr lang="pt-BR" b="1" i="1" dirty="0" smtClean="0"/>
              <a:t>clusters</a:t>
            </a:r>
            <a:r>
              <a:rPr lang="pt-BR" dirty="0" smtClean="0"/>
              <a:t> a que pertencem cada um dos </a:t>
            </a:r>
            <a:r>
              <a:rPr lang="pt-BR" dirty="0"/>
              <a:t>exemplos</a:t>
            </a:r>
            <a:r>
              <a:rPr lang="pt-BR" dirty="0" smtClean="0"/>
              <a:t>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</a:t>
            </a:r>
            <a:r>
              <a:rPr lang="pt-BR" dirty="0" smtClean="0"/>
              <a:t>.: A </a:t>
            </a:r>
            <a:r>
              <a:rPr lang="pt-BR" dirty="0"/>
              <a:t>identificação visual de </a:t>
            </a:r>
            <a:r>
              <a:rPr lang="pt-BR" dirty="0" smtClean="0"/>
              <a:t>clusters em </a:t>
            </a:r>
            <a:r>
              <a:rPr lang="pt-BR" dirty="0"/>
              <a:t>um espaço bidimensional é fácil, mas em quatro ou mais </a:t>
            </a:r>
            <a:r>
              <a:rPr lang="pt-BR" dirty="0" smtClean="0"/>
              <a:t>dimensões isso já não é mais possível. Nesses casos, apenas algoritmos de identificação de clusters conseguem agrupar os 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clusters?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realizar a identificação, temos que decidir como os </a:t>
                </a:r>
                <a:r>
                  <a:rPr lang="pt-BR" b="1" i="1" dirty="0"/>
                  <a:t>clusters</a:t>
                </a:r>
                <a:r>
                  <a:rPr lang="pt-BR" dirty="0"/>
                  <a:t> serão </a:t>
                </a:r>
                <a:r>
                  <a:rPr lang="pt-BR" dirty="0" smtClean="0"/>
                  <a:t>representados.</a:t>
                </a:r>
              </a:p>
              <a:p>
                <a:r>
                  <a:rPr lang="pt-BR" dirty="0" smtClean="0"/>
                  <a:t>Existem algumas opções como a localização dos clusters, tamanhos, limites, etc.</a:t>
                </a:r>
              </a:p>
              <a:p>
                <a:r>
                  <a:rPr lang="pt-BR" dirty="0" smtClean="0"/>
                  <a:t>Porém, </a:t>
                </a:r>
                <a:r>
                  <a:rPr lang="pt-BR" dirty="0"/>
                  <a:t>a abordagem mais </a:t>
                </a:r>
                <a:r>
                  <a:rPr lang="pt-BR" dirty="0" smtClean="0"/>
                  <a:t>simples usa os </a:t>
                </a:r>
                <a:r>
                  <a:rPr lang="pt-BR" b="1" i="1" dirty="0" smtClean="0"/>
                  <a:t>centroides </a:t>
                </a:r>
                <a:r>
                  <a:rPr lang="pt-BR" dirty="0" smtClean="0"/>
                  <a:t>(i.e., centros) dos clusters.</a:t>
                </a:r>
              </a:p>
              <a:p>
                <a:r>
                  <a:rPr lang="pt-BR" dirty="0"/>
                  <a:t>Se </a:t>
                </a:r>
                <a:r>
                  <a:rPr lang="pt-BR" dirty="0" smtClean="0"/>
                  <a:t>os </a:t>
                </a:r>
                <a:r>
                  <a:rPr lang="pt-BR" dirty="0"/>
                  <a:t>atributos forem numéricos, o </a:t>
                </a:r>
                <a:r>
                  <a:rPr lang="pt-BR" b="1" i="1" dirty="0"/>
                  <a:t>centroide</a:t>
                </a:r>
                <a:r>
                  <a:rPr lang="pt-BR" dirty="0"/>
                  <a:t> é </a:t>
                </a:r>
                <a:r>
                  <a:rPr lang="pt-BR" dirty="0" smtClean="0"/>
                  <a:t>obtido através das </a:t>
                </a:r>
                <a:r>
                  <a:rPr lang="pt-BR" b="1" i="1" dirty="0"/>
                  <a:t>médias individuais dos atributos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</a:t>
                </a:r>
                <a:r>
                  <a:rPr lang="pt-BR" dirty="0"/>
                  <a:t>exemplo, </a:t>
                </a:r>
                <a:r>
                  <a:rPr lang="pt-BR" dirty="0" smtClean="0"/>
                  <a:t>suponhamos os </a:t>
                </a:r>
                <a:r>
                  <a:rPr lang="pt-BR" dirty="0"/>
                  <a:t>seguintes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em um espaço bidimensional: (2, 5), (1, 4), (3, 6).</a:t>
                </a:r>
              </a:p>
              <a:p>
                <a:r>
                  <a:rPr lang="pt-BR" dirty="0" smtClean="0"/>
                  <a:t>Nesse caso, o </a:t>
                </a:r>
                <a:r>
                  <a:rPr lang="pt-BR" b="1" i="1" dirty="0" smtClean="0"/>
                  <a:t>centroide</a:t>
                </a:r>
                <a:r>
                  <a:rPr lang="pt-BR" dirty="0" smtClean="0"/>
                  <a:t> é representado pelo vetor (2, 5), pois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</a:t>
                </a:r>
                <a:r>
                  <a:rPr lang="pt-BR" dirty="0" smtClean="0"/>
                  <a:t>segundo atributo </a:t>
                </a:r>
                <a:r>
                  <a:rPr lang="pt-BR" dirty="0"/>
                  <a:t>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Se os atributos não forem numéricos, devemos </a:t>
                </a:r>
                <a:r>
                  <a:rPr lang="pt-BR" dirty="0" smtClean="0"/>
                  <a:t>transformá-los em numéricos.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 rotWithShape="0">
                <a:blip r:embed="rId3"/>
                <a:stretch>
                  <a:fillRect l="-821" t="-2421" r="-657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1225646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cada exemplo deve pertencer a um e apenas a um cluster. </a:t>
            </a:r>
            <a:endParaRPr lang="pt-BR" dirty="0" smtClean="0"/>
          </a:p>
          <a:p>
            <a:r>
              <a:rPr lang="pt-BR" dirty="0" smtClean="0"/>
              <a:t>Porém, </a:t>
            </a:r>
            <a:r>
              <a:rPr lang="pt-BR" dirty="0"/>
              <a:t>dentro do mesmo cluster, os exemplos devem estar relativamente próximos uns dos outros </a:t>
            </a:r>
            <a:r>
              <a:rPr lang="pt-BR" dirty="0" smtClean="0"/>
              <a:t>e distantes dos exemplos dos outros clusters.</a:t>
            </a:r>
          </a:p>
          <a:p>
            <a:r>
              <a:rPr lang="pt-BR" dirty="0" smtClean="0"/>
              <a:t>Aí surge uma dúvida. Quantos clusters um conjunto de exemplos contém?</a:t>
            </a:r>
          </a:p>
          <a:p>
            <a:r>
              <a:rPr lang="pt-BR" dirty="0" smtClean="0"/>
              <a:t>Na figura acima conseguimos identificar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</a:t>
            </a:r>
            <a:r>
              <a:rPr lang="pt-BR" dirty="0" smtClean="0"/>
              <a:t>de um único exemplo.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Implementações práticas geralmente evitam esse problema pedindo ao usuário que forneça o número de clusters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821878" y="86417"/>
            <a:ext cx="2178627" cy="16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 smtClean="0"/>
              <a:t>distâncias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Algoritmos para identificação de clusters </a:t>
                </a:r>
                <a:r>
                  <a:rPr lang="pt-BR" dirty="0"/>
                  <a:t>geralmente precisam de um mecanismo para </a:t>
                </a:r>
                <a:r>
                  <a:rPr lang="pt-BR" b="1" i="1" dirty="0"/>
                  <a:t>avaliar a distância </a:t>
                </a:r>
                <a:r>
                  <a:rPr lang="pt-BR" dirty="0"/>
                  <a:t>entre um exemplo e </a:t>
                </a:r>
                <a:r>
                  <a:rPr lang="pt-BR" dirty="0" smtClean="0"/>
                  <a:t>o centroide de um </a:t>
                </a:r>
                <a:r>
                  <a:rPr lang="pt-BR" dirty="0"/>
                  <a:t>cluster. </a:t>
                </a:r>
                <a:endParaRPr lang="pt-BR" dirty="0" smtClean="0"/>
              </a:p>
              <a:p>
                <a:r>
                  <a:rPr lang="pt-BR" dirty="0" smtClean="0"/>
                  <a:t>Uma forma de fazer isso quando os atributos são contínuos é usar a </a:t>
                </a:r>
                <a:r>
                  <a:rPr lang="pt-BR" b="1" i="1" dirty="0"/>
                  <a:t>distância euclidiana </a:t>
                </a:r>
                <a:r>
                  <a:rPr lang="pt-BR" dirty="0"/>
                  <a:t>entre os dois </a:t>
                </a:r>
                <a:r>
                  <a:rPr lang="pt-BR" dirty="0" smtClean="0"/>
                  <a:t>vetores.</a:t>
                </a:r>
              </a:p>
              <a:p>
                <a:r>
                  <a:rPr lang="pt-BR" dirty="0" smtClean="0"/>
                  <a:t>Para exemplos com atributos discretos ou uma mistura de ambos,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para atributos contínuos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para atributos discretos.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  <a:blipFill rotWithShape="0">
                <a:blip r:embed="rId2"/>
                <a:stretch>
                  <a:fillRect l="-925" t="-1816" r="-1143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clusters cujos centroides são denotados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para cada centroide.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</a:t>
                </a:r>
                <a:r>
                  <a:rPr lang="pt-BR" dirty="0" smtClean="0"/>
                  <a:t>então, é 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 smtClean="0"/>
                  <a:t>, ou seja,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-ésimo cluster.</a:t>
                </a:r>
              </a:p>
              <a:p>
                <a:r>
                  <a:rPr lang="pt-BR" dirty="0" smtClean="0"/>
                  <a:t>Portanto, escolhemos a </a:t>
                </a:r>
                <a:r>
                  <a:rPr lang="pt-BR" b="1" i="1" dirty="0" smtClean="0"/>
                  <a:t>menor distância </a:t>
                </a:r>
                <a:r>
                  <a:rPr lang="pt-BR" dirty="0" smtClean="0"/>
                  <a:t>para definir a qual cluster um exemplo pertence.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  <a:blipFill rotWithShape="0">
                <a:blip r:embed="rId2"/>
                <a:stretch>
                  <a:fillRect l="-948" t="-2070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</a:t>
            </a:r>
            <a:r>
              <a:rPr lang="pt-BR" dirty="0" smtClean="0"/>
              <a:t>-</a:t>
            </a:r>
            <a:r>
              <a:rPr lang="pt-BR" dirty="0" err="1" smtClean="0"/>
              <a:t>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É talvez </a:t>
                </a:r>
                <a:r>
                  <a:rPr lang="pt-BR" dirty="0"/>
                  <a:t>o algoritmo mais simples para </a:t>
                </a:r>
                <a:r>
                  <a:rPr lang="pt-BR" dirty="0" smtClean="0"/>
                  <a:t>identificação de clusters. </a:t>
                </a:r>
              </a:p>
              <a:p>
                <a:r>
                  <a:rPr lang="pt-BR" dirty="0" smtClean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no nome denota o número </a:t>
                </a:r>
                <a:r>
                  <a:rPr lang="pt-BR" b="1" i="1" dirty="0"/>
                  <a:t>solicitado</a:t>
                </a:r>
                <a:r>
                  <a:rPr lang="pt-BR" dirty="0"/>
                  <a:t> de </a:t>
                </a:r>
                <a:r>
                  <a:rPr lang="pt-BR" dirty="0" smtClean="0"/>
                  <a:t>clusters, ou seja, o número de clusters é um </a:t>
                </a:r>
                <a:r>
                  <a:rPr lang="pt-BR" dirty="0"/>
                  <a:t>parâmetro </a:t>
                </a:r>
                <a:r>
                  <a:rPr lang="pt-BR" dirty="0" smtClean="0"/>
                  <a:t>definido pelo </a:t>
                </a:r>
                <a:r>
                  <a:rPr lang="pt-BR" dirty="0"/>
                  <a:t>usuário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smtClean="0"/>
                  <a:t>pseudocódigo </a:t>
                </a:r>
                <a:r>
                  <a:rPr lang="pt-BR" dirty="0"/>
                  <a:t>do algoritmo </a:t>
                </a:r>
                <a:r>
                  <a:rPr lang="pt-BR" dirty="0" smtClean="0"/>
                  <a:t>é mostrado abaixo.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dirty="0"/>
                  <a:t>algoritmo </a:t>
                </a:r>
                <a:r>
                  <a:rPr lang="pt-BR" dirty="0" err="1"/>
                  <a:t>garantidamente</a:t>
                </a:r>
                <a:r>
                  <a:rPr lang="pt-BR" dirty="0"/>
                  <a:t> chega a uma situação em que cada exemplo se encontra no cluster mais próximo, de modo que, a partir deste momento</a:t>
                </a:r>
                <a:r>
                  <a:rPr lang="pt-BR" dirty="0" smtClean="0"/>
                  <a:t>, os centroides não mudem mais.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 rotWithShape="0">
                <a:blip r:embed="rId2"/>
                <a:stretch>
                  <a:fillRect l="-929" t="-2663" r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Defina</a:t>
                </a:r>
                <a:r>
                  <a:rPr lang="pt-BR" sz="1600" dirty="0" smtClean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(os centroides representam e definem o número de clusters).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para </a:t>
                </a:r>
                <a:r>
                  <a:rPr lang="pt-BR" sz="1600" dirty="0"/>
                  <a:t>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Enquanto </a:t>
                </a:r>
                <a:r>
                  <a:rPr lang="pt-BR" sz="1600" dirty="0" smtClean="0"/>
                  <a:t>as </a:t>
                </a:r>
                <a:r>
                  <a:rPr lang="pt-BR" sz="1600" dirty="0"/>
                  <a:t>posições </a:t>
                </a:r>
                <a:r>
                  <a:rPr lang="pt-BR" sz="1600" dirty="0" smtClean="0"/>
                  <a:t>dos centroides continuarem mudando.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8967</TotalTime>
  <Words>1098</Words>
  <Application>Microsoft Office PowerPoint</Application>
  <PresentationFormat>Widescreen</PresentationFormat>
  <Paragraphs>86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Clustering</vt:lpstr>
      <vt:lpstr>Motivação</vt:lpstr>
      <vt:lpstr>Motivação</vt:lpstr>
      <vt:lpstr>Identificação de clusters</vt:lpstr>
      <vt:lpstr>Como representar os clusters?</vt:lpstr>
      <vt:lpstr>Como devem ser os clusters?</vt:lpstr>
      <vt:lpstr>Medindo distâncias</vt:lpstr>
      <vt:lpstr>A qual cluster um exemplo deve pertencer?</vt:lpstr>
      <vt:lpstr>k-Means</vt:lpstr>
      <vt:lpstr>Como inicializar os centroides? </vt:lpstr>
      <vt:lpstr>SciKit-Learn: k-Means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771</cp:revision>
  <dcterms:created xsi:type="dcterms:W3CDTF">2020-04-06T23:46:10Z</dcterms:created>
  <dcterms:modified xsi:type="dcterms:W3CDTF">2022-06-27T17:47:18Z</dcterms:modified>
</cp:coreProperties>
</file>