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86" r:id="rId13"/>
    <p:sldId id="288" r:id="rId14"/>
    <p:sldId id="287" r:id="rId15"/>
    <p:sldId id="284" r:id="rId16"/>
    <p:sldId id="285" r:id="rId17"/>
    <p:sldId id="289" r:id="rId18"/>
    <p:sldId id="269" r:id="rId19"/>
    <p:sldId id="272" r:id="rId20"/>
    <p:sldId id="27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1243" autoAdjust="0"/>
  </p:normalViewPr>
  <p:slideViewPr>
    <p:cSldViewPr snapToGrid="0">
      <p:cViewPr>
        <p:scale>
          <a:sx n="66" d="100"/>
          <a:sy n="66" d="100"/>
        </p:scale>
        <p:origin x="2316" y="702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PCA é definido como uma transformação linear ortogonal que transforma os dados em um novo sistema de coordenadas de modo que a maior variação por alguma projeção escalar dos dados venha a residir na primeira coordenada (chamada de primeiro componente principal), a segunda maior variação no segunda coordenada e assim por diante.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57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-by-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matrix, the columns of which are orthogonal unit vectors of length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called the left singular vectors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9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r>
              <a:rPr lang="pt-BR" baseline="0" dirty="0" smtClean="0"/>
              <a:t> aplicando_pca_em_conjunto_3D.ipynb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3" y="819807"/>
            <a:ext cx="11648294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Redução de D</a:t>
            </a:r>
            <a:r>
              <a:rPr lang="pt-BR" b="1" dirty="0" smtClean="0"/>
              <a:t>imensionalidade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  <a:r>
              <a:rPr lang="pt-BR" dirty="0" smtClean="0"/>
              <a:t>principais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7905206" cy="5032375"/>
          </a:xfrm>
        </p:spPr>
        <p:txBody>
          <a:bodyPr>
            <a:normAutofit/>
          </a:bodyPr>
          <a:lstStyle/>
          <a:p>
            <a:r>
              <a:rPr lang="pt-BR" dirty="0" smtClean="0"/>
              <a:t>PCA </a:t>
            </a:r>
            <a:r>
              <a:rPr lang="pt-BR" dirty="0"/>
              <a:t>identifica o eixo responsável pela maior quantidade de </a:t>
            </a:r>
            <a:r>
              <a:rPr lang="pt-BR" dirty="0" smtClean="0"/>
              <a:t>variância no </a:t>
            </a:r>
            <a:r>
              <a:rPr lang="pt-BR" dirty="0"/>
              <a:t>conjunto de treinamento. </a:t>
            </a:r>
            <a:r>
              <a:rPr lang="pt-BR" dirty="0" smtClean="0"/>
              <a:t>Na figura, </a:t>
            </a:r>
            <a:r>
              <a:rPr lang="pt-BR" dirty="0"/>
              <a:t>é a linha sólida. </a:t>
            </a:r>
            <a:endParaRPr lang="pt-BR" dirty="0" smtClean="0"/>
          </a:p>
          <a:p>
            <a:r>
              <a:rPr lang="pt-BR" dirty="0" smtClean="0"/>
              <a:t>Ele </a:t>
            </a:r>
            <a:r>
              <a:rPr lang="pt-BR" dirty="0"/>
              <a:t>também encontra um segundo eixo, </a:t>
            </a:r>
            <a:r>
              <a:rPr lang="pt-BR" b="1" i="1" dirty="0"/>
              <a:t>ortogonal</a:t>
            </a:r>
            <a:r>
              <a:rPr lang="pt-BR" dirty="0"/>
              <a:t> ao primeiro, que responde pela maior quantidade de variância restante. </a:t>
            </a:r>
            <a:r>
              <a:rPr lang="pt-BR" dirty="0" smtClean="0"/>
              <a:t>Na figura, é </a:t>
            </a:r>
            <a:r>
              <a:rPr lang="pt-BR" dirty="0"/>
              <a:t>a linha pontilhada. </a:t>
            </a:r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fosse um conjunto de dados de dimensão </a:t>
            </a:r>
            <a:r>
              <a:rPr lang="pt-BR" dirty="0" smtClean="0"/>
              <a:t>maior, </a:t>
            </a:r>
            <a:r>
              <a:rPr lang="pt-BR" dirty="0"/>
              <a:t>o PCA </a:t>
            </a:r>
            <a:r>
              <a:rPr lang="pt-BR" dirty="0" smtClean="0"/>
              <a:t>encontraria </a:t>
            </a:r>
            <a:r>
              <a:rPr lang="pt-BR" dirty="0"/>
              <a:t>um terceiro eixo, </a:t>
            </a:r>
            <a:r>
              <a:rPr lang="pt-BR" b="1" i="1" dirty="0"/>
              <a:t>ortogonal</a:t>
            </a:r>
            <a:r>
              <a:rPr lang="pt-BR" dirty="0"/>
              <a:t> a ambos os eixos anteriores, e um quarto, um quinto e assim por diante - tantos eixos quanto o número de dimensões </a:t>
            </a:r>
            <a:r>
              <a:rPr lang="pt-BR" dirty="0" smtClean="0"/>
              <a:t>do </a:t>
            </a:r>
            <a:r>
              <a:rPr lang="pt-BR" dirty="0"/>
              <a:t>conjunto de dados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004" r="47144" b="2366"/>
          <a:stretch/>
        </p:blipFill>
        <p:spPr>
          <a:xfrm>
            <a:off x="8560525" y="2308369"/>
            <a:ext cx="3553094" cy="32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principais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80796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vetor unitário que define o </a:t>
                </a:r>
                <a:r>
                  <a:rPr lang="pt-BR" i="1" dirty="0"/>
                  <a:t>i</a:t>
                </a:r>
                <a:r>
                  <a:rPr lang="pt-BR" dirty="0"/>
                  <a:t>-ésimo eixo é chamado de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componente principal</a:t>
                </a:r>
                <a:r>
                  <a:rPr lang="pt-BR" dirty="0"/>
                  <a:t> (CP).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figura </a:t>
                </a:r>
                <a:r>
                  <a:rPr lang="pt-BR" dirty="0" smtClean="0"/>
                  <a:t>acima, </a:t>
                </a:r>
                <a:r>
                  <a:rPr lang="pt-BR" dirty="0"/>
                  <a:t>o primeiro CP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segundo CP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Na figura abaixo, </a:t>
                </a:r>
                <a:r>
                  <a:rPr lang="pt-BR" dirty="0"/>
                  <a:t>os primeiros dois </a:t>
                </a:r>
                <a:r>
                  <a:rPr lang="pt-BR" dirty="0" smtClean="0"/>
                  <a:t>CPs </a:t>
                </a:r>
                <a:r>
                  <a:rPr lang="pt-BR" dirty="0"/>
                  <a:t>são representados pelas setas </a:t>
                </a:r>
                <a:r>
                  <a:rPr lang="pt-BR" b="1" i="1" dirty="0"/>
                  <a:t>ortogonais</a:t>
                </a:r>
                <a:r>
                  <a:rPr lang="pt-BR" dirty="0"/>
                  <a:t> no plano, e o terceiro </a:t>
                </a:r>
                <a:r>
                  <a:rPr lang="pt-BR" dirty="0" smtClean="0"/>
                  <a:t>CP seria </a:t>
                </a:r>
                <a:r>
                  <a:rPr lang="pt-BR" b="1" i="1" dirty="0"/>
                  <a:t>ortogonal</a:t>
                </a:r>
                <a:r>
                  <a:rPr lang="pt-BR" dirty="0"/>
                  <a:t> ao plano (apontando para cima ou para baixo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Então, como </a:t>
                </a:r>
                <a:r>
                  <a:rPr lang="pt-BR" dirty="0" smtClean="0"/>
                  <a:t>podemos </a:t>
                </a:r>
                <a:r>
                  <a:rPr lang="pt-BR" dirty="0"/>
                  <a:t>encontrar os </a:t>
                </a:r>
                <a:r>
                  <a:rPr lang="pt-BR" dirty="0" smtClean="0"/>
                  <a:t>CPs </a:t>
                </a:r>
                <a:r>
                  <a:rPr lang="pt-BR" dirty="0"/>
                  <a:t>de um conjunto de treinamento?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Usamos a técnica </a:t>
                </a:r>
                <a:r>
                  <a:rPr lang="pt-BR" dirty="0"/>
                  <a:t>de fatoração de </a:t>
                </a:r>
                <a:r>
                  <a:rPr lang="pt-BR" dirty="0" smtClean="0"/>
                  <a:t>matrizes chamada </a:t>
                </a:r>
                <a:r>
                  <a:rPr lang="pt-BR" dirty="0"/>
                  <a:t>d</a:t>
                </a:r>
                <a:r>
                  <a:rPr lang="pt-BR" dirty="0" smtClean="0"/>
                  <a:t>ecomposição </a:t>
                </a:r>
                <a:r>
                  <a:rPr lang="pt-BR" dirty="0"/>
                  <a:t>em valores singulares</a:t>
                </a:r>
                <a:r>
                  <a:rPr lang="pt-BR" dirty="0" smtClean="0"/>
                  <a:t> (em inglês, </a:t>
                </a:r>
                <a:r>
                  <a:rPr lang="pt-BR" i="1" dirty="0"/>
                  <a:t>Singular Value Decomposition</a:t>
                </a:r>
                <a:r>
                  <a:rPr lang="pt-BR" dirty="0"/>
                  <a:t> </a:t>
                </a:r>
                <a:r>
                  <a:rPr lang="pt-BR" dirty="0" smtClean="0"/>
                  <a:t>- SVD).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807960" cy="5032375"/>
              </a:xfrm>
              <a:blipFill rotWithShape="0">
                <a:blip r:embed="rId3"/>
                <a:stretch>
                  <a:fillRect l="-1406" t="-1937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004" r="47144" b="2366"/>
          <a:stretch/>
        </p:blipFill>
        <p:spPr>
          <a:xfrm>
            <a:off x="8537306" y="176375"/>
            <a:ext cx="3619859" cy="3298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9330" r="2369" b="2149"/>
          <a:stretch/>
        </p:blipFill>
        <p:spPr>
          <a:xfrm>
            <a:off x="8717281" y="3543038"/>
            <a:ext cx="3439884" cy="30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principais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0120" cy="5032375"/>
              </a:xfrm>
            </p:spPr>
            <p:txBody>
              <a:bodyPr/>
              <a:lstStyle/>
              <a:p>
                <a:r>
                  <a:rPr lang="pt-BR" dirty="0" smtClean="0"/>
                  <a:t>SDV decompõe </a:t>
                </a:r>
                <a:r>
                  <a:rPr lang="pt-BR" dirty="0"/>
                  <a:t>a matriz de treinamento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, com dimensões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a partir de sua matriz de covariância,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pt-BR" dirty="0" smtClean="0"/>
                  <a:t>, na </a:t>
                </a:r>
                <a:r>
                  <a:rPr lang="pt-BR" dirty="0"/>
                  <a:t>multiplicação de três matrizes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pt-B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pt-BR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pt-BR" dirty="0"/>
                  <a:t> é uma matriz com dimensões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cujas colunas são vetores unitários ortogonais de comprimento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chamados de vetores singulares à esquerda de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pt-BR" dirty="0"/>
                  <a:t> é uma matriz retangular diagonal com dimensões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com os </a:t>
                </a:r>
                <a:r>
                  <a:rPr lang="pt-BR" b="1" i="1" dirty="0"/>
                  <a:t>valores singulares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e 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pt-BR" dirty="0"/>
                  <a:t> é uma matriz com dimensões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cujas colunas são vetores unitários ortogonais de comprimento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chamados de vetores singulares à direita de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Como isso se relaciona com PCA?</a:t>
                </a:r>
                <a:endParaRPr lang="pt-B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0120" cy="5032375"/>
              </a:xfrm>
              <a:blipFill rotWithShape="0">
                <a:blip r:embed="rId2"/>
                <a:stretch>
                  <a:fillRect l="-987" t="-1937" r="-10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9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principais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6"/>
              </a:xfrm>
            </p:spPr>
            <p:txBody>
              <a:bodyPr/>
              <a:lstStyle/>
              <a:p>
                <a:r>
                  <a:rPr lang="pt-BR" dirty="0" smtClean="0"/>
                  <a:t>Considere a matriz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, com dimensões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, para a qual nós temos a seguinte decomposição em valores singulares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pt-B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lang="pt-B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pt-B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Existe um teorema </a:t>
                </a:r>
                <a:r>
                  <a:rPr lang="pt-BR" dirty="0" smtClean="0"/>
                  <a:t>em </a:t>
                </a:r>
                <a:r>
                  <a:rPr lang="pt-BR" dirty="0"/>
                  <a:t>álgebra linear que diz que os valores </a:t>
                </a:r>
                <a:r>
                  <a:rPr lang="pt-BR" dirty="0" smtClean="0"/>
                  <a:t>singulares não-nulos de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as raízes quadradas dos </a:t>
                </a:r>
                <a:r>
                  <a:rPr lang="pt-BR" dirty="0" smtClean="0"/>
                  <a:t>autovalores não-nulos de </a:t>
                </a:r>
                <a14:m>
                  <m:oMath xmlns:m="http://schemas.openxmlformats.org/officeDocument/2006/math"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pt-BR" dirty="0" smtClean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A afirmação anterior para o caso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comprovada da seguinte forma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pt-B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   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  <m:r>
                                    <a:rPr lang="pt-B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  <m:r>
                                    <a:rPr lang="pt-B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p>
                                  <m:r>
                                    <a:rPr lang="pt-B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p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pt-B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p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pt-B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pt-B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pt-B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6"/>
              </a:xfrm>
              <a:blipFill rotWithShape="0">
                <a:blip r:embed="rId3"/>
                <a:stretch>
                  <a:fillRect l="-98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8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principais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998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Observamos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 é </a:t>
                </a:r>
                <a:r>
                  <a:rPr lang="pt-BR" i="1" dirty="0"/>
                  <a:t>semelhante</a:t>
                </a:r>
                <a:r>
                  <a:rPr lang="pt-BR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pt-BR" dirty="0" smtClean="0"/>
                  <a:t> e</a:t>
                </a:r>
                <a:r>
                  <a:rPr lang="pt-BR" dirty="0"/>
                  <a:t>, portanto, possui os mesmos autovalores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uma matriz diagonal quadrada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os autovalores são de fato </a:t>
                </a:r>
                <a:r>
                  <a:rPr lang="pt-BR" dirty="0" smtClean="0"/>
                  <a:t>os elementos diagonais</a:t>
                </a:r>
                <a:r>
                  <a:rPr lang="pt-BR" dirty="0"/>
                  <a:t>, que são os quadrados dos valores singulares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Também deve ser notado que realizamos efetivamente uma decomposição de autovalores para a matriz,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 . </a:t>
                </a:r>
                <a:endParaRPr lang="pt-BR" dirty="0" smtClean="0"/>
              </a:p>
              <a:p>
                <a:r>
                  <a:rPr lang="pt-BR" dirty="0" smtClean="0"/>
                  <a:t>De </a:t>
                </a:r>
                <a:r>
                  <a:rPr lang="pt-BR" dirty="0"/>
                  <a:t>fato, </a:t>
                </a:r>
                <a:r>
                  <a:rPr lang="pt-BR" dirty="0" smtClean="0"/>
                  <a:t>como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simétrica, </a:t>
                </a:r>
                <a:r>
                  <a:rPr lang="pt-BR" dirty="0"/>
                  <a:t>esta é uma diagonalização ortogonal e, portanto, os autovetores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/>
                  <a:t>  são as colunas de </a:t>
                </a:r>
                <a14:m>
                  <m:oMath xmlns:m="http://schemas.openxmlformats.org/officeDocument/2006/math">
                    <m:r>
                      <a:rPr lang="pt-B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</a:t>
                </a:r>
                <a:r>
                  <a:rPr lang="pt-BR" dirty="0"/>
                  <a:t>, se realizarmos uma decomposição em </a:t>
                </a:r>
                <a:r>
                  <a:rPr lang="pt-BR" dirty="0" smtClean="0"/>
                  <a:t>valores singulares </a:t>
                </a:r>
                <a:r>
                  <a:rPr lang="pt-BR" dirty="0"/>
                  <a:t>da </a:t>
                </a:r>
                <a:r>
                  <a:rPr lang="pt-BR" dirty="0" smtClean="0"/>
                  <a:t>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pt-B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os componentes principais serão as colunas da matriz ortogonal, </a:t>
                </a:r>
                <a14:m>
                  <m:oMath xmlns:m="http://schemas.openxmlformats.org/officeDocument/2006/math">
                    <m:r>
                      <a:rPr lang="pt-B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99800" cy="5032375"/>
              </a:xfrm>
              <a:blipFill rotWithShape="0">
                <a:blip r:embed="rId2"/>
                <a:stretch>
                  <a:fillRect l="-989" t="-1816" r="-989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75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Projetando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dimensões</a:t>
                </a:r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94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Depois de identificar todos os componentes principais, </a:t>
                </a:r>
                <a:r>
                  <a:rPr lang="pt-BR" dirty="0" smtClean="0"/>
                  <a:t>podemos </a:t>
                </a:r>
                <a:r>
                  <a:rPr lang="pt-BR" dirty="0"/>
                  <a:t>reduzir a dimensionalidade do conjunto de dados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dimensões projetando-o no hiperplano definido pelos primeiros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componentes principais. </a:t>
                </a:r>
                <a:endParaRPr lang="pt-BR" dirty="0" smtClean="0"/>
              </a:p>
              <a:p>
                <a:r>
                  <a:rPr lang="pt-BR" dirty="0" smtClean="0"/>
                  <a:t>Selecionar </a:t>
                </a:r>
                <a:r>
                  <a:rPr lang="pt-BR" dirty="0"/>
                  <a:t>este hiperplano garante que a projeção preservará a maior </a:t>
                </a:r>
                <a:r>
                  <a:rPr lang="pt-BR" dirty="0" smtClean="0"/>
                  <a:t>variância possível, ou seja, a maior quantidade de informação possível. </a:t>
                </a:r>
              </a:p>
              <a:p>
                <a:r>
                  <a:rPr lang="pt-BR" dirty="0" smtClean="0"/>
                  <a:t>Por </a:t>
                </a:r>
                <a:r>
                  <a:rPr lang="pt-BR" dirty="0"/>
                  <a:t>exemplo, na </a:t>
                </a:r>
                <a:r>
                  <a:rPr lang="pt-BR" dirty="0" smtClean="0"/>
                  <a:t>figura ao lado </a:t>
                </a:r>
                <a:r>
                  <a:rPr lang="pt-BR" dirty="0"/>
                  <a:t>o conjunto de dados 3D é projetado </a:t>
                </a:r>
                <a:r>
                  <a:rPr lang="pt-BR" dirty="0" smtClean="0"/>
                  <a:t>no </a:t>
                </a:r>
                <a:r>
                  <a:rPr lang="pt-BR" dirty="0"/>
                  <a:t>plano 2D definido pelos dois primeiros componentes principais, preservando uma grande parte da </a:t>
                </a:r>
                <a:r>
                  <a:rPr lang="pt-BR" dirty="0" smtClean="0"/>
                  <a:t>variância do </a:t>
                </a:r>
                <a:r>
                  <a:rPr lang="pt-BR" dirty="0"/>
                  <a:t>conjunto de dados. </a:t>
                </a:r>
                <a:endParaRPr lang="pt-BR" dirty="0" smtClean="0"/>
              </a:p>
              <a:p>
                <a:r>
                  <a:rPr lang="pt-BR" dirty="0" smtClean="0"/>
                  <a:t>Como </a:t>
                </a:r>
                <a:r>
                  <a:rPr lang="pt-BR" dirty="0"/>
                  <a:t>resultado, a projeção 2D se parece muito com o conjunto de dados 3D original.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94600" cy="5032375"/>
              </a:xfrm>
              <a:blipFill rotWithShape="0">
                <a:blip r:embed="rId3"/>
                <a:stretch>
                  <a:fillRect l="-1285" t="-2421" r="-884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9330" r="2369" b="2149"/>
          <a:stretch/>
        </p:blipFill>
        <p:spPr>
          <a:xfrm>
            <a:off x="8432800" y="1998718"/>
            <a:ext cx="3653245" cy="32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4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Projetando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dimensões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0280" cy="5032375"/>
              </a:xfrm>
            </p:spPr>
            <p:txBody>
              <a:bodyPr/>
              <a:lstStyle/>
              <a:p>
                <a:r>
                  <a:rPr lang="pt-BR" dirty="0" smtClean="0"/>
                  <a:t>Para projetar o conjunto de treinamento no hiperplano de menor dimensão, podemos </a:t>
                </a:r>
                <a:r>
                  <a:rPr lang="pt-BR" dirty="0"/>
                  <a:t>simplesmente calcular a multiplicação da matriz do conjunto de treinamento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pela </a:t>
                </a:r>
                <a:r>
                  <a:rPr lang="pt-BR" dirty="0" smtClean="0"/>
                  <a:t>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é definida </a:t>
                </a:r>
                <a:r>
                  <a:rPr lang="pt-BR" dirty="0"/>
                  <a:t>como a matriz contendo os primeiros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componentes principais (ou seja, a matriz composta pelas primeiras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colunas de </a:t>
                </a:r>
                <a14:m>
                  <m:oMath xmlns:m="http://schemas.openxmlformats.org/officeDocument/2006/math">
                    <m:r>
                      <a:rPr lang="pt-B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pt-BR" dirty="0" smtClean="0"/>
                  <a:t>), </a:t>
                </a:r>
                <a:r>
                  <a:rPr lang="pt-BR" dirty="0"/>
                  <a:t>conforme mostrado </a:t>
                </a:r>
                <a:r>
                  <a:rPr lang="pt-BR" dirty="0" smtClean="0"/>
                  <a:t>na equação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proj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>
                          <a:latin typeface="Cambria Math" panose="02040503050406030204" pitchFamily="18" charset="0"/>
                        </a:rPr>
                        <m:t>𝐗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0280" cy="5032375"/>
              </a:xfrm>
              <a:blipFill rotWithShape="0">
                <a:blip r:embed="rId4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44814" y="6200894"/>
            <a:ext cx="476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aplicando_pca_em_conjunto_3D.ipynb</a:t>
            </a:r>
          </a:p>
        </p:txBody>
      </p:sp>
    </p:spTree>
    <p:extLst>
      <p:ext uri="{BB962C8B-B14F-4D97-AF65-F5344CB8AC3E}">
        <p14:creationId xmlns:p14="http://schemas.microsoft.com/office/powerpoint/2010/main" val="398914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PCA com a biblioteca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88372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sklearn</a:t>
            </a: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numpy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w2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0.3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noise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Creating a 3D dataset.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angles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empty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angles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angles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noise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angles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0.7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noise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w1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w2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noise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randn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Applying PCA to reduce the dataset.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pca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n_components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0.95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X_reduced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fit_transform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t-BR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8801" r="3010" b="2335"/>
          <a:stretch/>
        </p:blipFill>
        <p:spPr>
          <a:xfrm>
            <a:off x="9196816" y="172085"/>
            <a:ext cx="2791983" cy="2474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26" y="2911157"/>
            <a:ext cx="2626173" cy="1755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863" b="2314"/>
          <a:stretch/>
        </p:blipFill>
        <p:spPr>
          <a:xfrm>
            <a:off x="8841217" y="4927842"/>
            <a:ext cx="2835910" cy="1886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5181600"/>
            <a:ext cx="210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Escolhe número de componentes que explicam no mínimo 95% da variância do conjunto.</a:t>
            </a:r>
            <a:endParaRPr lang="pt-BR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5658653"/>
            <a:ext cx="2383971" cy="212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CA (Principal Component Analysis) Explained Visually In 5 Minutes | by  GreekDataGuy | Towards Data Scien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r="18804"/>
          <a:stretch/>
        </p:blipFill>
        <p:spPr bwMode="auto">
          <a:xfrm>
            <a:off x="653143" y="401131"/>
            <a:ext cx="3323771" cy="31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l me more about how you&amp;#39;re gonna do an EFA using Principal Component  Analysis? - Willy Wonka | Meme Genera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17" y="584853"/>
            <a:ext cx="2735943" cy="27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ngular Value Decomposition and its applications in Principal Component  Analysis | by Mohamed Afham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658" y="3846286"/>
            <a:ext cx="3323173" cy="263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ce yourself PCA is coming - Brace Yourself - Game of Thrones Meme | Make 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07" y="4038940"/>
            <a:ext cx="2671052" cy="244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 Memes for Artificially Intelligent Teens on Twitter: &amp;quot;Kinda low-effort,  but the template is currently popular, so whatever… &amp;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16" y="4086626"/>
            <a:ext cx="3398644" cy="2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me Creator - Funny I don&amp;#39;t always do model reduction but when I do I use singular  value decompositi Meme Generator at MemeCreator.org!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514" y="681492"/>
            <a:ext cx="2251365" cy="28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de Dimensionalidade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0761" cy="5032375"/>
          </a:xfrm>
        </p:spPr>
        <p:txBody>
          <a:bodyPr/>
          <a:lstStyle/>
          <a:p>
            <a:r>
              <a:rPr lang="pt-BR" dirty="0"/>
              <a:t>Muitos problemas de aprendizado de máquina envolvem </a:t>
            </a:r>
            <a:r>
              <a:rPr lang="pt-BR" dirty="0" smtClean="0"/>
              <a:t>centenas, milhares </a:t>
            </a:r>
            <a:r>
              <a:rPr lang="pt-BR" dirty="0"/>
              <a:t>ou até milhões de </a:t>
            </a:r>
            <a:r>
              <a:rPr lang="pt-BR" dirty="0" smtClean="0"/>
              <a:t>atributos para </a:t>
            </a:r>
            <a:r>
              <a:rPr lang="pt-BR" dirty="0"/>
              <a:t>cada </a:t>
            </a:r>
            <a:r>
              <a:rPr lang="pt-BR" dirty="0" smtClean="0"/>
              <a:t>exemplo de </a:t>
            </a:r>
            <a:r>
              <a:rPr lang="pt-BR" dirty="0"/>
              <a:t>treinamento.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não apenas torna o treinamento extremamente lento, mas também pode tornar muito mais difícil encontrar uma boa </a:t>
            </a:r>
            <a:r>
              <a:rPr lang="pt-BR" dirty="0" smtClean="0"/>
              <a:t>solução. </a:t>
            </a:r>
          </a:p>
          <a:p>
            <a:r>
              <a:rPr lang="pt-BR" dirty="0" smtClean="0"/>
              <a:t>Este </a:t>
            </a:r>
            <a:r>
              <a:rPr lang="pt-BR" dirty="0"/>
              <a:t>problema é frequentemente referido como a maldição da dimensionalidade</a:t>
            </a:r>
            <a:r>
              <a:rPr lang="pt-BR" dirty="0" smtClean="0"/>
              <a:t>.</a:t>
            </a:r>
          </a:p>
          <a:p>
            <a:r>
              <a:rPr lang="pt-BR" dirty="0"/>
              <a:t>Felizmente, em problemas do mundo real, muitas vezes é possível reduzir consideravelmente o número de </a:t>
            </a:r>
            <a:r>
              <a:rPr lang="pt-BR" dirty="0" smtClean="0"/>
              <a:t>atributos, </a:t>
            </a:r>
            <a:r>
              <a:rPr lang="pt-BR" dirty="0"/>
              <a:t>transformando um problema intratável em um tratável.</a:t>
            </a:r>
          </a:p>
        </p:txBody>
      </p:sp>
    </p:spTree>
    <p:extLst>
      <p:ext uri="{BB962C8B-B14F-4D97-AF65-F5344CB8AC3E}">
        <p14:creationId xmlns:p14="http://schemas.microsoft.com/office/powerpoint/2010/main" val="60651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de Dimensionalidade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8670" cy="5032375"/>
          </a:xfrm>
        </p:spPr>
        <p:txBody>
          <a:bodyPr>
            <a:normAutofit/>
          </a:bodyPr>
          <a:lstStyle/>
          <a:p>
            <a:r>
              <a:rPr lang="pt-BR" dirty="0"/>
              <a:t>A redução de </a:t>
            </a:r>
            <a:r>
              <a:rPr lang="pt-BR" dirty="0" smtClean="0"/>
              <a:t>dimensionalidade transforma dados </a:t>
            </a:r>
            <a:r>
              <a:rPr lang="pt-BR" dirty="0"/>
              <a:t>de um espaço de alta dimensão em um espaço de baixa dimensão de forma que a representação de baixa dimensão retenha </a:t>
            </a:r>
            <a:r>
              <a:rPr lang="pt-BR" dirty="0" smtClean="0"/>
              <a:t>algumas propriedades </a:t>
            </a:r>
            <a:r>
              <a:rPr lang="pt-BR" dirty="0"/>
              <a:t>significativas dos dados originais, idealmente </a:t>
            </a:r>
            <a:r>
              <a:rPr lang="pt-BR" dirty="0" smtClean="0"/>
              <a:t>próximas de </a:t>
            </a:r>
            <a:r>
              <a:rPr lang="pt-BR" dirty="0"/>
              <a:t>sua </a:t>
            </a:r>
            <a:r>
              <a:rPr lang="pt-BR" dirty="0" smtClean="0"/>
              <a:t>dimensão original.</a:t>
            </a:r>
          </a:p>
          <a:p>
            <a:r>
              <a:rPr lang="pt-BR" dirty="0"/>
              <a:t>As abordagens </a:t>
            </a:r>
            <a:r>
              <a:rPr lang="pt-BR" dirty="0" smtClean="0"/>
              <a:t>para redução de dimensionalidade podem </a:t>
            </a:r>
            <a:r>
              <a:rPr lang="pt-BR" dirty="0"/>
              <a:t>ser divididas em </a:t>
            </a:r>
            <a:r>
              <a:rPr lang="pt-BR" b="1" i="1" dirty="0"/>
              <a:t>seleção</a:t>
            </a:r>
            <a:r>
              <a:rPr lang="pt-BR" dirty="0"/>
              <a:t> e </a:t>
            </a:r>
            <a:r>
              <a:rPr lang="pt-BR" b="1" i="1" dirty="0" smtClean="0"/>
              <a:t>extração </a:t>
            </a:r>
            <a:r>
              <a:rPr lang="pt-BR" b="1" i="1" dirty="0"/>
              <a:t>de </a:t>
            </a:r>
            <a:r>
              <a:rPr lang="pt-BR" b="1" i="1" dirty="0" smtClean="0"/>
              <a:t>atributos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/>
              <a:t>E</a:t>
            </a:r>
            <a:r>
              <a:rPr lang="pt-BR" b="1" dirty="0" smtClean="0"/>
              <a:t>xtração</a:t>
            </a:r>
            <a:r>
              <a:rPr lang="pt-BR" dirty="0" smtClean="0"/>
              <a:t>: </a:t>
            </a:r>
            <a:r>
              <a:rPr lang="pt-BR" dirty="0"/>
              <a:t>os dados originais sofrem algum tipo de transformação (e.g., projeção linear ou não-linear), dando origem a novos atributos em um espaço de dimensão possivelmente </a:t>
            </a:r>
            <a:r>
              <a:rPr lang="pt-BR" dirty="0" smtClean="0"/>
              <a:t>diferente.</a:t>
            </a:r>
          </a:p>
          <a:p>
            <a:pPr lvl="1"/>
            <a:r>
              <a:rPr lang="pt-BR" b="1" dirty="0"/>
              <a:t>S</a:t>
            </a:r>
            <a:r>
              <a:rPr lang="pt-BR" b="1" dirty="0" smtClean="0"/>
              <a:t>eleção</a:t>
            </a:r>
            <a:r>
              <a:rPr lang="pt-BR" dirty="0" smtClean="0"/>
              <a:t>:</a:t>
            </a:r>
            <a:r>
              <a:rPr lang="pt-BR" dirty="0"/>
              <a:t> do conjunto de atributos originais do dado, somente um subconjunto deles é </a:t>
            </a:r>
            <a:r>
              <a:rPr lang="pt-BR" dirty="0" smtClean="0"/>
              <a:t>selecionado.</a:t>
            </a:r>
          </a:p>
        </p:txBody>
      </p:sp>
    </p:spTree>
    <p:extLst>
      <p:ext uri="{BB962C8B-B14F-4D97-AF65-F5344CB8AC3E}">
        <p14:creationId xmlns:p14="http://schemas.microsoft.com/office/powerpoint/2010/main" val="5723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de Dimensionalidade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0921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A redução de dimensionalidade pode ser usada para (i) redução de ruído, (ii) visualização de dados, análise de </a:t>
            </a:r>
            <a:r>
              <a:rPr lang="pt-BR" i="1" dirty="0"/>
              <a:t>clusters</a:t>
            </a:r>
            <a:r>
              <a:rPr lang="pt-BR" dirty="0"/>
              <a:t> ou (iii) como uma etapa intermediária para facilitar outras análises (e.g., reduzir o custo computacional envolvido no processamento dos </a:t>
            </a:r>
            <a:r>
              <a:rPr lang="pt-BR" dirty="0" smtClean="0"/>
              <a:t>dados através da redução da dimensionalidade.).</a:t>
            </a:r>
          </a:p>
          <a:p>
            <a:r>
              <a:rPr lang="pt-BR" dirty="0" smtClean="0"/>
              <a:t>A redução da </a:t>
            </a:r>
            <a:r>
              <a:rPr lang="pt-BR" dirty="0"/>
              <a:t>dimensionalidade </a:t>
            </a:r>
            <a:r>
              <a:rPr lang="pt-BR" dirty="0" smtClean="0"/>
              <a:t>faz com que algumas </a:t>
            </a:r>
            <a:r>
              <a:rPr lang="pt-BR" dirty="0"/>
              <a:t>informações </a:t>
            </a:r>
            <a:r>
              <a:rPr lang="pt-BR" dirty="0" smtClean="0"/>
              <a:t>sejam perdidas.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Exemplo: compactar </a:t>
            </a:r>
            <a:r>
              <a:rPr lang="pt-BR" dirty="0"/>
              <a:t>uma imagem em JPEG pode degradar sua </a:t>
            </a:r>
            <a:r>
              <a:rPr lang="pt-BR" dirty="0" smtClean="0"/>
              <a:t>qualidade</a:t>
            </a:r>
            <a:r>
              <a:rPr lang="pt-BR" dirty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Desta forma, </a:t>
            </a:r>
            <a:r>
              <a:rPr lang="pt-BR" dirty="0"/>
              <a:t>embora acelere o treinamento, também pode fazer com que o desempenho do </a:t>
            </a:r>
            <a:r>
              <a:rPr lang="pt-BR" dirty="0" smtClean="0"/>
              <a:t>modelo seja </a:t>
            </a:r>
            <a:r>
              <a:rPr lang="pt-BR" dirty="0"/>
              <a:t>um pouco pior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Entretanto, em </a:t>
            </a:r>
            <a:r>
              <a:rPr lang="pt-BR" dirty="0"/>
              <a:t>alguns </a:t>
            </a:r>
            <a:r>
              <a:rPr lang="pt-BR" dirty="0" smtClean="0"/>
              <a:t>casos, </a:t>
            </a:r>
            <a:r>
              <a:rPr lang="pt-BR" dirty="0"/>
              <a:t>a redução </a:t>
            </a:r>
            <a:r>
              <a:rPr lang="pt-BR" dirty="0" smtClean="0"/>
              <a:t>de </a:t>
            </a:r>
            <a:r>
              <a:rPr lang="pt-BR" dirty="0"/>
              <a:t>dimensionalidade dos dados de treinamento pode filtrar </a:t>
            </a:r>
            <a:r>
              <a:rPr lang="pt-BR" dirty="0" smtClean="0"/>
              <a:t>ruído </a:t>
            </a:r>
            <a:r>
              <a:rPr lang="pt-BR" dirty="0"/>
              <a:t>e detalhes desnecessários e, assim, resultar em melhor </a:t>
            </a:r>
            <a:r>
              <a:rPr lang="pt-BR" dirty="0" smtClean="0"/>
              <a:t>desempenho, mas em geral, ela apenas irá acelerar o treinamento.</a:t>
            </a:r>
          </a:p>
        </p:txBody>
      </p:sp>
    </p:spTree>
    <p:extLst>
      <p:ext uri="{BB962C8B-B14F-4D97-AF65-F5344CB8AC3E}">
        <p14:creationId xmlns:p14="http://schemas.microsoft.com/office/powerpoint/2010/main" val="32884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34944" cy="503237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Também conhecida como </a:t>
            </a:r>
            <a:r>
              <a:rPr lang="pt-BR" b="1" i="1" dirty="0" smtClean="0"/>
              <a:t>projeção de atributos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Ela </a:t>
            </a:r>
            <a:r>
              <a:rPr lang="pt-BR" dirty="0"/>
              <a:t>transforma os dados do espaço de alta dimensão em um espaço de </a:t>
            </a:r>
            <a:r>
              <a:rPr lang="pt-BR" dirty="0" smtClean="0"/>
              <a:t>menor dimensões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/>
              <a:t>Na maioria dos problemas do mundo real, </a:t>
            </a:r>
            <a:r>
              <a:rPr lang="pt-BR" dirty="0" smtClean="0"/>
              <a:t>os exemplos de </a:t>
            </a:r>
            <a:r>
              <a:rPr lang="pt-BR" dirty="0"/>
              <a:t>treinamento não são </a:t>
            </a:r>
            <a:r>
              <a:rPr lang="pt-BR" dirty="0" smtClean="0"/>
              <a:t>distribuídos </a:t>
            </a:r>
            <a:r>
              <a:rPr lang="pt-BR" dirty="0"/>
              <a:t>uniformemente em todas as dimensões. </a:t>
            </a:r>
            <a:endParaRPr lang="pt-BR" dirty="0" smtClean="0"/>
          </a:p>
          <a:p>
            <a:r>
              <a:rPr lang="pt-BR" dirty="0" smtClean="0"/>
              <a:t>Muitos atributos são </a:t>
            </a:r>
            <a:r>
              <a:rPr lang="pt-BR" dirty="0"/>
              <a:t>quase constantes, enquanto outros são altamente </a:t>
            </a:r>
            <a:r>
              <a:rPr lang="pt-BR" dirty="0" smtClean="0"/>
              <a:t>correlacionados. </a:t>
            </a:r>
          </a:p>
          <a:p>
            <a:r>
              <a:rPr lang="pt-BR" dirty="0" smtClean="0"/>
              <a:t>Como </a:t>
            </a:r>
            <a:r>
              <a:rPr lang="pt-BR" dirty="0"/>
              <a:t>resultado, </a:t>
            </a:r>
            <a:r>
              <a:rPr lang="pt-BR" dirty="0" smtClean="0"/>
              <a:t>todos os exemplos de </a:t>
            </a:r>
            <a:r>
              <a:rPr lang="pt-BR" dirty="0"/>
              <a:t>treinamento na verdade estão dentro (ou perto de) um </a:t>
            </a:r>
            <a:r>
              <a:rPr lang="pt-BR" b="1" i="1" dirty="0"/>
              <a:t>subespaço</a:t>
            </a:r>
            <a:r>
              <a:rPr lang="pt-BR" dirty="0"/>
              <a:t> de dimensão muito </a:t>
            </a:r>
            <a:r>
              <a:rPr lang="pt-BR" dirty="0" smtClean="0"/>
              <a:t>menor do </a:t>
            </a:r>
            <a:r>
              <a:rPr lang="pt-BR" dirty="0"/>
              <a:t>espaço de alta </a:t>
            </a:r>
            <a:r>
              <a:rPr lang="pt-BR" dirty="0" smtClean="0"/>
              <a:t>dimensão.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9330" r="2369" b="2149"/>
          <a:stretch/>
        </p:blipFill>
        <p:spPr>
          <a:xfrm>
            <a:off x="8421188" y="2159726"/>
            <a:ext cx="3587931" cy="3169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1188" y="5329646"/>
            <a:ext cx="3587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C</a:t>
            </a:r>
            <a:r>
              <a:rPr lang="pt-BR" sz="1600" dirty="0" smtClean="0"/>
              <a:t>onjunto </a:t>
            </a:r>
            <a:r>
              <a:rPr lang="pt-BR" sz="1600" dirty="0"/>
              <a:t>de dados </a:t>
            </a:r>
            <a:r>
              <a:rPr lang="pt-BR" sz="1600" dirty="0" smtClean="0"/>
              <a:t>em 3D </a:t>
            </a:r>
            <a:r>
              <a:rPr lang="pt-BR" sz="1600" dirty="0"/>
              <a:t>próximo a um subespaço </a:t>
            </a:r>
            <a:r>
              <a:rPr lang="pt-BR" sz="1600" dirty="0" smtClean="0"/>
              <a:t>de 2D.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9797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5829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Observe que todos os exemplos de </a:t>
                </a:r>
                <a:r>
                  <a:rPr lang="pt-BR" dirty="0"/>
                  <a:t>treinamento ficam </a:t>
                </a:r>
                <a:r>
                  <a:rPr lang="pt-BR" dirty="0" smtClean="0"/>
                  <a:t>próximos </a:t>
                </a:r>
                <a:r>
                  <a:rPr lang="pt-BR" dirty="0"/>
                  <a:t>a um plano: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Este </a:t>
                </a:r>
                <a:r>
                  <a:rPr lang="pt-BR" dirty="0"/>
                  <a:t>é um subespaço de dimensão </a:t>
                </a:r>
                <a:r>
                  <a:rPr lang="pt-BR" dirty="0" smtClean="0"/>
                  <a:t>menor (2D</a:t>
                </a:r>
                <a:r>
                  <a:rPr lang="pt-BR" dirty="0"/>
                  <a:t>) do espaço de dimensão alta (3D). </a:t>
                </a:r>
                <a:endParaRPr lang="pt-BR" dirty="0" smtClean="0"/>
              </a:p>
              <a:p>
                <a:r>
                  <a:rPr lang="pt-BR" dirty="0" smtClean="0"/>
                  <a:t>Agora</a:t>
                </a:r>
                <a:r>
                  <a:rPr lang="pt-BR" dirty="0"/>
                  <a:t>, se projetarmos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treinamento perpendicularmente neste subespaço (conforme representado pelas linhas curtas conectando </a:t>
                </a:r>
                <a:r>
                  <a:rPr lang="pt-BR" dirty="0" smtClean="0"/>
                  <a:t>os exemplos ao </a:t>
                </a:r>
                <a:r>
                  <a:rPr lang="pt-BR" dirty="0"/>
                  <a:t>plano), obteremos o novo conjunto de dados 2D mostrado </a:t>
                </a:r>
                <a:r>
                  <a:rPr lang="pt-BR" dirty="0" smtClean="0"/>
                  <a:t>na figura ao lado.</a:t>
                </a:r>
              </a:p>
              <a:p>
                <a:r>
                  <a:rPr lang="pt-BR" dirty="0"/>
                  <a:t>Observe que os eixos correspondem aos novos </a:t>
                </a:r>
                <a:r>
                  <a:rPr lang="pt-BR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dirty="0"/>
                  <a:t>as coordenadas das projeções no plano).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582989" cy="5032375"/>
              </a:xfrm>
              <a:blipFill rotWithShape="0">
                <a:blip r:embed="rId2"/>
                <a:stretch>
                  <a:fillRect l="-136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9330" r="2369" b="2149"/>
          <a:stretch/>
        </p:blipFill>
        <p:spPr>
          <a:xfrm>
            <a:off x="8535470" y="105728"/>
            <a:ext cx="3587931" cy="3169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b="1958"/>
          <a:stretch/>
        </p:blipFill>
        <p:spPr>
          <a:xfrm>
            <a:off x="8421188" y="3535045"/>
            <a:ext cx="3702213" cy="31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Componentes Principais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9629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Análise de Componentes Principais (em inglês, </a:t>
            </a:r>
            <a:r>
              <a:rPr lang="pt-BR" i="1" dirty="0"/>
              <a:t>Principal Component </a:t>
            </a:r>
            <a:r>
              <a:rPr lang="pt-BR" i="1" dirty="0" smtClean="0"/>
              <a:t>Analysis</a:t>
            </a:r>
            <a:r>
              <a:rPr lang="pt-BR" dirty="0" smtClean="0"/>
              <a:t> - PCA</a:t>
            </a:r>
            <a:r>
              <a:rPr lang="pt-BR" dirty="0"/>
              <a:t>) é </a:t>
            </a:r>
            <a:r>
              <a:rPr lang="pt-BR" dirty="0" smtClean="0"/>
              <a:t>o </a:t>
            </a:r>
            <a:r>
              <a:rPr lang="pt-BR" dirty="0"/>
              <a:t>algoritmo de redução </a:t>
            </a:r>
            <a:r>
              <a:rPr lang="pt-BR" dirty="0" smtClean="0"/>
              <a:t>de dimensionalidade linear </a:t>
            </a:r>
            <a:r>
              <a:rPr lang="pt-BR" dirty="0"/>
              <a:t>mais popular. </a:t>
            </a:r>
            <a:endParaRPr lang="pt-BR" dirty="0" smtClean="0"/>
          </a:p>
          <a:p>
            <a:r>
              <a:rPr lang="pt-BR" dirty="0" smtClean="0"/>
              <a:t>Primeiro</a:t>
            </a:r>
            <a:r>
              <a:rPr lang="pt-BR" dirty="0"/>
              <a:t>, ele identifica o </a:t>
            </a:r>
            <a:r>
              <a:rPr lang="pt-BR" b="1" i="1" dirty="0"/>
              <a:t>hiperplano</a:t>
            </a:r>
            <a:r>
              <a:rPr lang="pt-BR" dirty="0"/>
              <a:t> mais próximo dos dados e, em seguida, projeta os dados nele, como </a:t>
            </a:r>
            <a:r>
              <a:rPr lang="pt-BR" dirty="0" smtClean="0"/>
              <a:t>na figura anterior.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Ou seja, ele </a:t>
            </a:r>
            <a:r>
              <a:rPr lang="pt-BR" dirty="0"/>
              <a:t>realiza um mapeamento linear dos dados para um espaço de dimensão menor de forma que a variância dos dados na representação de dimensão menor seja </a:t>
            </a:r>
            <a:r>
              <a:rPr lang="pt-BR" dirty="0" smtClean="0"/>
              <a:t>maximizada.</a:t>
            </a:r>
          </a:p>
          <a:p>
            <a:r>
              <a:rPr lang="pt-BR" dirty="0"/>
              <a:t>Na prática, a matriz de covariância </a:t>
            </a:r>
            <a:r>
              <a:rPr lang="pt-BR" dirty="0" smtClean="0"/>
              <a:t>dos </a:t>
            </a:r>
            <a:r>
              <a:rPr lang="pt-BR" dirty="0"/>
              <a:t>dados é construída e os </a:t>
            </a:r>
            <a:r>
              <a:rPr lang="pt-BR" dirty="0" smtClean="0"/>
              <a:t>autovetores e autovalores da matriz </a:t>
            </a:r>
            <a:r>
              <a:rPr lang="pt-BR" dirty="0"/>
              <a:t>são calculados.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autovetores que correspondem aos maiores autovalores </a:t>
            </a:r>
            <a:r>
              <a:rPr lang="pt-BR" dirty="0" smtClean="0"/>
              <a:t>(ou seja, os </a:t>
            </a:r>
            <a:r>
              <a:rPr lang="pt-BR" dirty="0"/>
              <a:t>componentes principais) agora podem ser usados para reconstruir uma grande fração da variância dos dados originais.</a:t>
            </a:r>
          </a:p>
        </p:txBody>
      </p:sp>
    </p:spTree>
    <p:extLst>
      <p:ext uri="{BB962C8B-B14F-4D97-AF65-F5344CB8AC3E}">
        <p14:creationId xmlns:p14="http://schemas.microsoft.com/office/powerpoint/2010/main" val="205485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Preservando a variância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796616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Antes de </a:t>
            </a:r>
            <a:r>
              <a:rPr lang="pt-BR" dirty="0" smtClean="0"/>
              <a:t>projetarmos </a:t>
            </a:r>
            <a:r>
              <a:rPr lang="pt-BR" dirty="0"/>
              <a:t>o conjunto de treinamento em um hiperplano de dimensão </a:t>
            </a:r>
            <a:r>
              <a:rPr lang="pt-BR" dirty="0" smtClean="0"/>
              <a:t>menor, </a:t>
            </a:r>
            <a:r>
              <a:rPr lang="pt-BR" dirty="0"/>
              <a:t>primeiro </a:t>
            </a:r>
            <a:r>
              <a:rPr lang="pt-BR" dirty="0" smtClean="0"/>
              <a:t>precisamos </a:t>
            </a:r>
            <a:r>
              <a:rPr lang="pt-BR" dirty="0"/>
              <a:t>escolher o hiperplano </a:t>
            </a:r>
            <a:r>
              <a:rPr lang="pt-BR" dirty="0" smtClean="0"/>
              <a:t>correto. </a:t>
            </a:r>
          </a:p>
          <a:p>
            <a:r>
              <a:rPr lang="pt-BR" dirty="0" smtClean="0"/>
              <a:t>Por </a:t>
            </a:r>
            <a:r>
              <a:rPr lang="pt-BR" dirty="0"/>
              <a:t>exemplo, um conjunto de dados </a:t>
            </a:r>
            <a:r>
              <a:rPr lang="pt-BR" dirty="0" smtClean="0"/>
              <a:t>em 2D é </a:t>
            </a:r>
            <a:r>
              <a:rPr lang="pt-BR" dirty="0"/>
              <a:t>representado </a:t>
            </a:r>
            <a:r>
              <a:rPr lang="pt-BR" dirty="0" smtClean="0"/>
              <a:t>na figura acima, </a:t>
            </a:r>
            <a:r>
              <a:rPr lang="pt-BR" dirty="0"/>
              <a:t>junto com três eixos diferentes (ou seja, hiperplanos </a:t>
            </a:r>
            <a:r>
              <a:rPr lang="pt-BR" dirty="0" smtClean="0"/>
              <a:t>1D). </a:t>
            </a:r>
          </a:p>
          <a:p>
            <a:r>
              <a:rPr lang="pt-BR" dirty="0" smtClean="0"/>
              <a:t>Na figura abaixo, está </a:t>
            </a:r>
            <a:r>
              <a:rPr lang="pt-BR" dirty="0"/>
              <a:t>o resultado da projeção do conjunto de dados em cada um desses eixos.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podemos </a:t>
            </a:r>
            <a:r>
              <a:rPr lang="pt-BR" dirty="0"/>
              <a:t>ver, a projeção na linha contínua preserva a </a:t>
            </a:r>
            <a:r>
              <a:rPr lang="pt-BR" dirty="0" smtClean="0"/>
              <a:t>variância máxima</a:t>
            </a:r>
            <a:r>
              <a:rPr lang="pt-BR" dirty="0"/>
              <a:t>, enquanto a projeção na linha pontilhada preserva muito </a:t>
            </a:r>
            <a:r>
              <a:rPr lang="pt-BR" dirty="0" smtClean="0"/>
              <a:t>pouco da variância, </a:t>
            </a:r>
            <a:r>
              <a:rPr lang="pt-BR" dirty="0"/>
              <a:t>e a projeção na linha tracejada preserva uma quantidade </a:t>
            </a:r>
            <a:r>
              <a:rPr lang="pt-BR" dirty="0" smtClean="0"/>
              <a:t>intermediária.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004" r="47144" b="2366"/>
          <a:stretch/>
        </p:blipFill>
        <p:spPr>
          <a:xfrm>
            <a:off x="8473440" y="157352"/>
            <a:ext cx="3553094" cy="3237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2" t="1359" r="725" b="2383"/>
          <a:stretch/>
        </p:blipFill>
        <p:spPr>
          <a:xfrm>
            <a:off x="8917573" y="3516937"/>
            <a:ext cx="3108961" cy="32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3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Preservando a variância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35240" cy="5032375"/>
          </a:xfrm>
        </p:spPr>
        <p:txBody>
          <a:bodyPr/>
          <a:lstStyle/>
          <a:p>
            <a:r>
              <a:rPr lang="pt-BR" dirty="0"/>
              <a:t>Parece razoável selecionar o </a:t>
            </a:r>
            <a:r>
              <a:rPr lang="pt-BR" dirty="0" smtClean="0"/>
              <a:t>eixo (ou seja, hiperplano 1D) </a:t>
            </a:r>
            <a:r>
              <a:rPr lang="pt-BR" dirty="0"/>
              <a:t>que preserva a quantidade máxima de variância, pois provavelmente </a:t>
            </a:r>
            <a:r>
              <a:rPr lang="pt-BR" dirty="0" smtClean="0"/>
              <a:t>será o eixo que perderá </a:t>
            </a:r>
            <a:r>
              <a:rPr lang="pt-BR" dirty="0"/>
              <a:t>menos informações do que as outras projeções. </a:t>
            </a:r>
            <a:endParaRPr lang="pt-BR" dirty="0" smtClean="0"/>
          </a:p>
          <a:p>
            <a:r>
              <a:rPr lang="pt-BR" dirty="0" smtClean="0"/>
              <a:t>Outra </a:t>
            </a:r>
            <a:r>
              <a:rPr lang="pt-BR" dirty="0"/>
              <a:t>forma de justificar essa escolha é que </a:t>
            </a:r>
            <a:r>
              <a:rPr lang="pt-BR" dirty="0" smtClean="0"/>
              <a:t>este é </a:t>
            </a:r>
            <a:r>
              <a:rPr lang="pt-BR" dirty="0"/>
              <a:t>o eixo que minimiza a distância </a:t>
            </a:r>
            <a:r>
              <a:rPr lang="pt-BR" dirty="0" smtClean="0"/>
              <a:t>quadrática média </a:t>
            </a:r>
            <a:r>
              <a:rPr lang="pt-BR" dirty="0"/>
              <a:t>entre o conjunto de dados original e sua projeção nesse eixo. </a:t>
            </a:r>
            <a:endParaRPr lang="pt-BR" dirty="0" smtClean="0"/>
          </a:p>
          <a:p>
            <a:r>
              <a:rPr lang="pt-BR" dirty="0" smtClean="0"/>
              <a:t>Esta </a:t>
            </a:r>
            <a:r>
              <a:rPr lang="pt-BR" dirty="0"/>
              <a:t>é a ideia </a:t>
            </a:r>
            <a:r>
              <a:rPr lang="pt-BR" dirty="0" smtClean="0"/>
              <a:t>simples </a:t>
            </a:r>
            <a:r>
              <a:rPr lang="pt-BR" dirty="0"/>
              <a:t>por trás do </a:t>
            </a:r>
            <a:r>
              <a:rPr lang="pt-BR" dirty="0" smtClean="0"/>
              <a:t>PCA: </a:t>
            </a:r>
            <a:r>
              <a:rPr lang="pt-BR" i="1" dirty="0" smtClean="0"/>
              <a:t>“encontrar uma sequência de eixos que maximizam a variância e consigam explicar os dados”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004" r="47144" b="2366"/>
          <a:stretch/>
        </p:blipFill>
        <p:spPr>
          <a:xfrm>
            <a:off x="8473440" y="157352"/>
            <a:ext cx="3553094" cy="323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2" t="1359" r="725" b="2383"/>
          <a:stretch/>
        </p:blipFill>
        <p:spPr>
          <a:xfrm>
            <a:off x="8917573" y="3516937"/>
            <a:ext cx="3108961" cy="32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8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15794</TotalTime>
  <Words>1393</Words>
  <Application>Microsoft Office PowerPoint</Application>
  <PresentationFormat>Widescreen</PresentationFormat>
  <Paragraphs>114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TP555 - Inteligência Artificial e Machine Learning: Redução de Dimensionalidade</vt:lpstr>
      <vt:lpstr>Redução de Dimensionalidade</vt:lpstr>
      <vt:lpstr>Redução de Dimensionalidade</vt:lpstr>
      <vt:lpstr>Redução de Dimensionalidade</vt:lpstr>
      <vt:lpstr>Extração de Atributos</vt:lpstr>
      <vt:lpstr>Extração de Atributos</vt:lpstr>
      <vt:lpstr>Análise de Componentes Principais (PCA)</vt:lpstr>
      <vt:lpstr>Preservando a variância</vt:lpstr>
      <vt:lpstr>Preservando a variância</vt:lpstr>
      <vt:lpstr>Componentes principais</vt:lpstr>
      <vt:lpstr>Componentes principais</vt:lpstr>
      <vt:lpstr>Componentes principais</vt:lpstr>
      <vt:lpstr>Componentes principais</vt:lpstr>
      <vt:lpstr>Componentes principais</vt:lpstr>
      <vt:lpstr>Projetando em d dimensões</vt:lpstr>
      <vt:lpstr>Projetando em d dimensões</vt:lpstr>
      <vt:lpstr>PCA com a biblioteca Scikit-Learn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1259</cp:revision>
  <dcterms:created xsi:type="dcterms:W3CDTF">2020-04-06T23:46:10Z</dcterms:created>
  <dcterms:modified xsi:type="dcterms:W3CDTF">2021-11-03T14:48:25Z</dcterms:modified>
</cp:coreProperties>
</file>