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7" r:id="rId3"/>
    <p:sldId id="272" r:id="rId4"/>
    <p:sldId id="273" r:id="rId5"/>
    <p:sldId id="274" r:id="rId6"/>
    <p:sldId id="275" r:id="rId7"/>
    <p:sldId id="281" r:id="rId8"/>
    <p:sldId id="276" r:id="rId9"/>
    <p:sldId id="277" r:id="rId10"/>
    <p:sldId id="282" r:id="rId11"/>
    <p:sldId id="279" r:id="rId12"/>
    <p:sldId id="283" r:id="rId13"/>
    <p:sldId id="285" r:id="rId14"/>
    <p:sldId id="284" r:id="rId15"/>
    <p:sldId id="286" r:id="rId16"/>
    <p:sldId id="269" r:id="rId17"/>
    <p:sldId id="265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3357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</a:t>
            </a:r>
            <a:r>
              <a:rPr lang="pt-BR" baseline="0" dirty="0" smtClean="0"/>
              <a:t> </a:t>
            </a:r>
            <a:r>
              <a:rPr lang="pt-BR" dirty="0" smtClean="0"/>
              <a:t>material deste tópico é inspirado em (GOODFELLOW ET AL., 2016), e as figuras são, salvo menção, extraídas de lá.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31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projeto ImageNet é um grande banco de dados visual (imagens) projetado para uso em pesquisa de software de reconhecimento visual de objetos. Mais de 14 milhões</a:t>
            </a:r>
            <a:r>
              <a:rPr lang="pt-BR" baseline="0" dirty="0" smtClean="0"/>
              <a:t> </a:t>
            </a:r>
            <a:r>
              <a:rPr lang="pt-BR" dirty="0" smtClean="0"/>
              <a:t>de imagens foram anotadas à mão.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34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Isso pode ser interpretado de um ponto de vista da aprendizagem de representação, dizendo que acreditamos que o problema de aprendizagem consiste em descobrir um conjunto de fatores de variação subjacentes que, por sua vez, podem ser descritos em termos de outros fatores de variação subjacentes mais simples.</a:t>
            </a:r>
          </a:p>
          <a:p>
            <a:endParaRPr lang="pt-BR" dirty="0" smtClean="0"/>
          </a:p>
          <a:p>
            <a:r>
              <a:rPr lang="pt-BR" dirty="0" smtClean="0"/>
              <a:t>Como alternativa, podemos interpretar o uso de uma arquitetura profunda como a expressão de uma crença de que a função que queremos aprender é um programa de computador que consiste em várias etapas, em que cada etapa faz uso da saída da etapa anterior.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2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Criar uma função que mapeie (função de mapeamento) um conjunto de pixels (de uma imagem) em uma identidade (classe) de um objeto em uma figura é uma tarefa muito complexa.</a:t>
            </a:r>
          </a:p>
          <a:p>
            <a:endParaRPr lang="pt-BR" dirty="0" smtClean="0"/>
          </a:p>
          <a:p>
            <a:r>
              <a:rPr lang="pt-BR" dirty="0" smtClean="0"/>
              <a:t>Entretanto,</a:t>
            </a:r>
            <a:r>
              <a:rPr lang="pt-BR" baseline="0" dirty="0" smtClean="0"/>
              <a:t> o</a:t>
            </a:r>
            <a:r>
              <a:rPr lang="pt-BR" dirty="0" smtClean="0"/>
              <a:t> aprendizado profundo resolve esse</a:t>
            </a:r>
            <a:r>
              <a:rPr lang="pt-BR" baseline="0" dirty="0" smtClean="0"/>
              <a:t> problema da classificação de objetos contidos em imagens (reconhecimento de padrões) </a:t>
            </a:r>
            <a:r>
              <a:rPr lang="pt-BR" dirty="0" smtClean="0"/>
              <a:t>dividindo o mapeamento desejado em uma série de mapeamentos simples e aninhados, cada um descrito por uma camada diferente do modelo de aprendizado profundo.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Observação</a:t>
            </a:r>
            <a:r>
              <a:rPr lang="pt-BR" dirty="0" smtClean="0"/>
              <a:t>: é perfeitamente válido trabalhar com redes convolucionais com “poucas camadas” (numa abordagem </a:t>
            </a:r>
            <a:r>
              <a:rPr lang="pt-BR" b="1" i="1" dirty="0" smtClean="0"/>
              <a:t>shallow</a:t>
            </a:r>
            <a:r>
              <a:rPr lang="pt-BR" dirty="0" smtClean="0"/>
              <a:t>) e com redes profundas sem camadas convolucionais.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333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Por exemplo, ao processar uma imagem, a imagem de entrada pode ter milhares ou milhões de pixels, mas podemos detectar caracteristicas pequenas e significativas, como bordas com kernels que ocupam apenas dezenas ou centenas de pixels. Isso significa que precisamos armazenar menos parâmetros, o que reduz os requisitos de memória do modelo e melhora sua eficiência estatística. Também significa que computar a saída requer menos operações.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04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muitas aplicações práticas, é possível obter bom desempenho na tarefa de aprendizado de máquina, mantendo k várias ordens de magnitude menor que m.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6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earninglibrary.mit.edu/courses/course-v1:MITx+6.036+1T2019/course/" TargetMode="External"/><Relationship Id="rId2" Type="http://schemas.openxmlformats.org/officeDocument/2006/relationships/hyperlink" Target="http://introtodeeplearning.com/2020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53" y="819807"/>
            <a:ext cx="11648294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Introdução às redes de aprendizado profundo, convolucionais </a:t>
            </a:r>
            <a:r>
              <a:rPr lang="pt-BR" b="1" i="1" dirty="0"/>
              <a:t>e </a:t>
            </a:r>
            <a:r>
              <a:rPr lang="pt-BR" b="1" i="1" dirty="0" smtClean="0"/>
              <a:t>recorrentes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8430491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Também é possível estender a ideia anterior para duas dimensões, o que é interessante, por exemplo, quando se lida com imagens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i="1" dirty="0"/>
              </a:p>
              <a:p>
                <a:r>
                  <a:rPr lang="pt-BR" dirty="0"/>
                  <a:t>Como a convolução é comutativa, temos também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Uma operação bastante similar à </a:t>
                </a:r>
                <a:r>
                  <a:rPr lang="pt-BR" b="1" i="1" dirty="0"/>
                  <a:t>convolução</a:t>
                </a:r>
                <a:r>
                  <a:rPr lang="pt-BR" dirty="0"/>
                  <a:t> é conhecida como </a:t>
                </a:r>
                <a:r>
                  <a:rPr lang="pt-BR" b="1" i="1" dirty="0"/>
                  <a:t>correlação-cruzada</a:t>
                </a:r>
                <a:r>
                  <a:rPr lang="pt-BR" dirty="0"/>
                  <a:t>. Nela, não há </a:t>
                </a:r>
                <a:r>
                  <a:rPr lang="pt-BR" b="1" i="1" dirty="0"/>
                  <a:t>inversão de sinal </a:t>
                </a:r>
                <a:r>
                  <a:rPr lang="pt-BR" dirty="0"/>
                  <a:t>entre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i="1" dirty="0"/>
              </a:p>
              <a:p>
                <a:r>
                  <a:rPr lang="pt-BR" dirty="0"/>
                  <a:t>Consideraremos </a:t>
                </a:r>
                <a:r>
                  <a:rPr lang="pt-BR" dirty="0" smtClean="0"/>
                  <a:t>que </a:t>
                </a:r>
                <a:r>
                  <a:rPr lang="pt-BR" dirty="0"/>
                  <a:t>esse caso também é uma </a:t>
                </a:r>
                <a:r>
                  <a:rPr lang="pt-BR" b="1" i="1" dirty="0"/>
                  <a:t>operação de convolução</a:t>
                </a:r>
                <a:r>
                  <a:rPr lang="pt-BR" dirty="0"/>
                  <a:t>. Quando a questão da </a:t>
                </a:r>
                <a:r>
                  <a:rPr lang="pt-BR" b="1" i="1" dirty="0"/>
                  <a:t>inversão de sinal </a:t>
                </a:r>
                <a:r>
                  <a:rPr lang="pt-BR" dirty="0"/>
                  <a:t>(</a:t>
                </a:r>
                <a:r>
                  <a:rPr lang="pt-BR" b="1" i="1" dirty="0"/>
                  <a:t>flip</a:t>
                </a:r>
                <a:r>
                  <a:rPr lang="pt-BR" dirty="0"/>
                  <a:t>) for importante, isso será informado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Um exemplo sem inversão é mostrado na </a:t>
                </a:r>
                <a:r>
                  <a:rPr lang="pt-BR" dirty="0" smtClean="0"/>
                  <a:t>figura</a:t>
                </a:r>
                <a:r>
                  <a:rPr lang="pt-BR" dirty="0"/>
                  <a:t> </a:t>
                </a:r>
                <a:r>
                  <a:rPr lang="pt-BR" dirty="0" smtClean="0"/>
                  <a:t>ao lado.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8430491" cy="5032375"/>
              </a:xfrm>
              <a:blipFill rotWithShape="0">
                <a:blip r:embed="rId2"/>
                <a:stretch>
                  <a:fillRect l="-795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671" y="2243404"/>
            <a:ext cx="3006764" cy="30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5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Convolução: </a:t>
            </a:r>
            <a:r>
              <a:rPr lang="pt-BR" dirty="0"/>
              <a:t>Interações </a:t>
            </a:r>
            <a:r>
              <a:rPr lang="pt-BR" dirty="0" smtClean="0"/>
              <a:t>Esparsas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21291" cy="4918076"/>
          </a:xfrm>
        </p:spPr>
        <p:txBody>
          <a:bodyPr>
            <a:normAutofit/>
          </a:bodyPr>
          <a:lstStyle/>
          <a:p>
            <a:r>
              <a:rPr lang="pt-BR" dirty="0" smtClean="0"/>
              <a:t>Um </a:t>
            </a:r>
            <a:r>
              <a:rPr lang="pt-BR" dirty="0"/>
              <a:t>primeiro ponto interessante ligado ao uso de </a:t>
            </a:r>
            <a:r>
              <a:rPr lang="pt-BR" dirty="0" smtClean="0"/>
              <a:t>camadas convolucionais </a:t>
            </a:r>
            <a:r>
              <a:rPr lang="pt-BR" dirty="0"/>
              <a:t>é que </a:t>
            </a:r>
            <a:r>
              <a:rPr lang="pt-BR" dirty="0" smtClean="0"/>
              <a:t>elas, </a:t>
            </a:r>
            <a:r>
              <a:rPr lang="pt-BR" dirty="0"/>
              <a:t>ao contrário do que ocorre para redes densamente conectadas como a MLP, </a:t>
            </a:r>
            <a:r>
              <a:rPr lang="pt-BR" dirty="0" smtClean="0"/>
              <a:t>levam </a:t>
            </a:r>
            <a:r>
              <a:rPr lang="pt-BR" dirty="0"/>
              <a:t>a </a:t>
            </a:r>
            <a:r>
              <a:rPr lang="pt-BR" b="1" dirty="0"/>
              <a:t>interações esparsas</a:t>
            </a:r>
            <a:r>
              <a:rPr lang="pt-BR" dirty="0"/>
              <a:t> </a:t>
            </a:r>
            <a:r>
              <a:rPr lang="pt-BR" dirty="0" smtClean="0"/>
              <a:t>de entrada/saída (também chamada de </a:t>
            </a:r>
            <a:r>
              <a:rPr lang="pt-BR" b="1" i="1" dirty="0" smtClean="0"/>
              <a:t>conectividade esparsa</a:t>
            </a:r>
            <a:r>
              <a:rPr lang="pt-BR" dirty="0" smtClean="0"/>
              <a:t> ou </a:t>
            </a:r>
            <a:r>
              <a:rPr lang="pt-BR" b="1" i="1" dirty="0" smtClean="0"/>
              <a:t>pesos esparsos</a:t>
            </a:r>
            <a:r>
              <a:rPr lang="pt-BR" dirty="0" smtClean="0"/>
              <a:t>). </a:t>
            </a:r>
          </a:p>
          <a:p>
            <a:r>
              <a:rPr lang="pt-BR" dirty="0" smtClean="0"/>
              <a:t>Isso ocorre quando o </a:t>
            </a:r>
            <a:r>
              <a:rPr lang="pt-BR" b="1" i="1" dirty="0"/>
              <a:t>kernel</a:t>
            </a:r>
            <a:r>
              <a:rPr lang="pt-BR" dirty="0"/>
              <a:t> </a:t>
            </a:r>
            <a:r>
              <a:rPr lang="pt-BR" dirty="0" smtClean="0"/>
              <a:t>é menor </a:t>
            </a:r>
            <a:r>
              <a:rPr lang="pt-BR" dirty="0"/>
              <a:t>que a entrada. </a:t>
            </a:r>
            <a:r>
              <a:rPr lang="pt-BR" b="1" i="1" dirty="0"/>
              <a:t>Kernels</a:t>
            </a:r>
            <a:r>
              <a:rPr lang="pt-BR" dirty="0"/>
              <a:t> relativamente pequenos já podem ser capazes de detectar características importantes numa imagem, como </a:t>
            </a:r>
            <a:r>
              <a:rPr lang="pt-BR" dirty="0" smtClean="0"/>
              <a:t>bordas, por exemplo. </a:t>
            </a:r>
          </a:p>
          <a:p>
            <a:r>
              <a:rPr lang="pt-BR" dirty="0" smtClean="0"/>
              <a:t>Isso </a:t>
            </a:r>
            <a:r>
              <a:rPr lang="pt-BR" dirty="0"/>
              <a:t>leva a um ganho do ponto de vista </a:t>
            </a:r>
            <a:r>
              <a:rPr lang="pt-BR" dirty="0" smtClean="0"/>
              <a:t>de armazenamento </a:t>
            </a:r>
            <a:r>
              <a:rPr lang="pt-BR" dirty="0"/>
              <a:t>de </a:t>
            </a:r>
            <a:r>
              <a:rPr lang="pt-BR" dirty="0" smtClean="0"/>
              <a:t>informação e de processamento, pois requer menos operações.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42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Convolução: Interações </a:t>
            </a:r>
            <a:r>
              <a:rPr lang="pt-BR" dirty="0" smtClean="0"/>
              <a:t>Esparsas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456713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Se houvesse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entradas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 smtClean="0"/>
                  <a:t> saídas</a:t>
                </a:r>
                <a:r>
                  <a:rPr lang="pt-BR" dirty="0"/>
                  <a:t>, a multiplicação matricial típica de camadas </a:t>
                </a:r>
                <a:r>
                  <a:rPr lang="pt-BR" b="1" i="1" dirty="0"/>
                  <a:t>fully connected </a:t>
                </a:r>
                <a:r>
                  <a:rPr lang="pt-BR" dirty="0"/>
                  <a:t>levaria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parâmetros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Por </a:t>
                </a:r>
                <a:r>
                  <a:rPr lang="pt-BR" dirty="0"/>
                  <a:t>outro lado, se cada saída tivesse apenas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conexões</a:t>
                </a:r>
                <a:r>
                  <a:rPr lang="pt-BR" dirty="0"/>
                  <a:t>,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lidar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seria </a:t>
                </a:r>
                <a:r>
                  <a:rPr lang="pt-BR" dirty="0"/>
                  <a:t>uma vantagem expressiva. </a:t>
                </a:r>
                <a:endParaRPr lang="pt-BR" dirty="0" smtClean="0"/>
              </a:p>
              <a:p>
                <a:r>
                  <a:rPr lang="pt-BR" dirty="0" smtClean="0"/>
                  <a:t>As figuras nos ajudam a </a:t>
                </a:r>
                <a:r>
                  <a:rPr lang="pt-BR" dirty="0"/>
                  <a:t>entender </a:t>
                </a:r>
                <a:r>
                  <a:rPr lang="pt-BR" dirty="0" smtClean="0"/>
                  <a:t>melhor. Elas mostram como </a:t>
                </a:r>
                <a:r>
                  <a:rPr lang="pt-BR" dirty="0"/>
                  <a:t>uma entrada </a:t>
                </a:r>
                <a:r>
                  <a:rPr lang="pt-BR" dirty="0" smtClean="0"/>
                  <a:t>genérica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afeta </a:t>
                </a:r>
                <a:r>
                  <a:rPr lang="pt-BR" dirty="0" smtClean="0"/>
                  <a:t>os neurônios </a:t>
                </a:r>
                <a:r>
                  <a:rPr lang="pt-BR" dirty="0"/>
                  <a:t>da camada seguinte </a:t>
                </a:r>
                <a:r>
                  <a:rPr lang="pt-BR" dirty="0" smtClean="0"/>
                  <a:t>para os </a:t>
                </a:r>
                <a:r>
                  <a:rPr lang="pt-BR" dirty="0"/>
                  <a:t>casos de </a:t>
                </a:r>
                <a:r>
                  <a:rPr lang="pt-BR" dirty="0" smtClean="0"/>
                  <a:t>uma camada densamente conectada e de uma convolucional.</a:t>
                </a:r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formado pela multiplicação </a:t>
                </a:r>
                <a:r>
                  <a:rPr lang="pt-BR" dirty="0" smtClean="0"/>
                  <a:t>de matrizes, </a:t>
                </a:r>
                <a:r>
                  <a:rPr lang="pt-BR" dirty="0"/>
                  <a:t>a conectividade não é </a:t>
                </a:r>
                <a:r>
                  <a:rPr lang="pt-BR" dirty="0" smtClean="0"/>
                  <a:t>esparsa</a:t>
                </a:r>
                <a:r>
                  <a:rPr lang="pt-BR" dirty="0"/>
                  <a:t>, </a:t>
                </a:r>
                <a:r>
                  <a:rPr lang="pt-BR" dirty="0" smtClean="0"/>
                  <a:t>nesse caso, todas </a:t>
                </a:r>
                <a:r>
                  <a:rPr lang="pt-BR" dirty="0"/>
                  <a:t>as saídas são afetadas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formado por convolução com um </a:t>
                </a:r>
                <a:r>
                  <a:rPr lang="pt-BR" b="1" i="1" dirty="0"/>
                  <a:t>kernel</a:t>
                </a:r>
                <a:r>
                  <a:rPr lang="pt-BR" dirty="0"/>
                  <a:t> de largura 3, apenas três saídas são afetadas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456713" cy="5032375"/>
              </a:xfrm>
              <a:blipFill rotWithShape="0">
                <a:blip r:embed="rId3"/>
                <a:stretch>
                  <a:fillRect l="-1145" t="-2300" r="-981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15" y="4447268"/>
            <a:ext cx="3897086" cy="1843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058" y="2062222"/>
            <a:ext cx="3905942" cy="18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Convolução: </a:t>
            </a:r>
            <a:r>
              <a:rPr lang="pt-BR" dirty="0"/>
              <a:t>Interações Esparsas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45671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perspectiva da saída é mostrada nas figuras ao lado. </a:t>
                </a:r>
                <a:r>
                  <a:rPr lang="pt-BR" dirty="0"/>
                  <a:t>As unidades que afetam uma saída são seu campo receptivo (</a:t>
                </a:r>
                <a:r>
                  <a:rPr lang="pt-BR" b="1" i="1" dirty="0"/>
                  <a:t>receptive field</a:t>
                </a:r>
                <a:r>
                  <a:rPr lang="pt-BR" dirty="0" smtClean="0"/>
                  <a:t>).</a:t>
                </a:r>
              </a:p>
              <a:p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formado </a:t>
                </a:r>
                <a:r>
                  <a:rPr lang="pt-BR" dirty="0" smtClean="0"/>
                  <a:t>por multiplicação de matrizes, </a:t>
                </a:r>
                <a:r>
                  <a:rPr lang="pt-BR" dirty="0"/>
                  <a:t>a conectividade não é </a:t>
                </a:r>
                <a:r>
                  <a:rPr lang="pt-BR" dirty="0" smtClean="0"/>
                  <a:t>esparsa</a:t>
                </a:r>
                <a:r>
                  <a:rPr lang="pt-BR" dirty="0"/>
                  <a:t>, então todas as entradas afetam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formado por convolução com um </a:t>
                </a:r>
                <a:r>
                  <a:rPr lang="pt-BR" b="1" i="1" dirty="0"/>
                  <a:t>kernel</a:t>
                </a:r>
                <a:r>
                  <a:rPr lang="pt-BR" dirty="0"/>
                  <a:t> de largura 3, apenas três entradas </a:t>
                </a:r>
                <a:r>
                  <a:rPr lang="pt-BR" dirty="0" smtClean="0"/>
                  <a:t>afetam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456713" cy="5032375"/>
              </a:xfrm>
              <a:blipFill rotWithShape="0">
                <a:blip r:embed="rId2"/>
                <a:stretch>
                  <a:fillRect l="-1472" t="-1937" r="-20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29"/>
          <a:stretch/>
        </p:blipFill>
        <p:spPr>
          <a:xfrm>
            <a:off x="8294914" y="1690688"/>
            <a:ext cx="3897086" cy="186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233" b="2001"/>
          <a:stretch/>
        </p:blipFill>
        <p:spPr>
          <a:xfrm>
            <a:off x="8294914" y="4299121"/>
            <a:ext cx="3888242" cy="18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Convolução: </a:t>
            </a:r>
            <a:r>
              <a:rPr lang="pt-BR" dirty="0"/>
              <a:t>Interações Esparsas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502730" cy="4918075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Mesmo </a:t>
            </a:r>
            <a:r>
              <a:rPr lang="pt-BR" dirty="0"/>
              <a:t>com conexões </a:t>
            </a:r>
            <a:r>
              <a:rPr lang="pt-BR" dirty="0" smtClean="0"/>
              <a:t>esparsas, percebe-se que o </a:t>
            </a:r>
            <a:r>
              <a:rPr lang="pt-BR" b="1" i="1" dirty="0" smtClean="0"/>
              <a:t>campo receptivo </a:t>
            </a:r>
            <a:r>
              <a:rPr lang="pt-BR" dirty="0" smtClean="0"/>
              <a:t>de uma rede profunda vai sendo ampliando significativamente através das camadas.</a:t>
            </a:r>
            <a:endParaRPr lang="pt-BR" dirty="0"/>
          </a:p>
          <a:p>
            <a:r>
              <a:rPr lang="pt-BR" dirty="0" smtClean="0"/>
              <a:t>Em </a:t>
            </a:r>
            <a:r>
              <a:rPr lang="pt-BR" dirty="0"/>
              <a:t>uma rede convolucional profunda, </a:t>
            </a:r>
            <a:r>
              <a:rPr lang="pt-BR" dirty="0" smtClean="0"/>
              <a:t>os neurônios nas </a:t>
            </a:r>
            <a:r>
              <a:rPr lang="pt-BR" dirty="0"/>
              <a:t>camadas mais profundas podem interagir indiretamente com uma porção maior da entrada, conforme mostrado na </a:t>
            </a:r>
            <a:r>
              <a:rPr lang="pt-BR" dirty="0" smtClean="0"/>
              <a:t>figura ao lado.</a:t>
            </a:r>
          </a:p>
          <a:p>
            <a:r>
              <a:rPr lang="pt-BR" dirty="0" smtClean="0"/>
              <a:t>Isso </a:t>
            </a:r>
            <a:r>
              <a:rPr lang="pt-BR" dirty="0"/>
              <a:t>permite que a rede descreva com eficiência interações complicadas entre muitas variáveis, construindo tais interações a partir de blocos de construção simples, cada um deles descrevendo apenas interações esparsas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630" y="1797928"/>
            <a:ext cx="3851070" cy="22268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26630" y="4311239"/>
            <a:ext cx="3851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O </a:t>
            </a:r>
            <a:r>
              <a:rPr lang="pt-BR" sz="1400" b="1" i="1" dirty="0"/>
              <a:t>campo receptivo </a:t>
            </a:r>
            <a:r>
              <a:rPr lang="pt-BR" sz="1400" dirty="0" smtClean="0"/>
              <a:t>dos neurônios nas </a:t>
            </a:r>
            <a:r>
              <a:rPr lang="pt-BR" sz="1400" dirty="0"/>
              <a:t>camadas mais profundas de uma rede convolucional é maior do que o campo receptivo </a:t>
            </a:r>
            <a:r>
              <a:rPr lang="pt-BR" sz="1400" dirty="0" smtClean="0"/>
              <a:t>dos neurônios nas </a:t>
            </a:r>
            <a:r>
              <a:rPr lang="pt-BR" sz="1400" dirty="0"/>
              <a:t>camadas rasas</a:t>
            </a:r>
            <a:r>
              <a:rPr lang="pt-BR" sz="1400" dirty="0" smtClean="0"/>
              <a:t>.</a:t>
            </a:r>
          </a:p>
          <a:p>
            <a:pPr algn="ctr"/>
            <a:r>
              <a:rPr lang="pt-BR" sz="1400" dirty="0"/>
              <a:t>Isso significa que, embora as conexões diretas em uma rede convolucional sejam muito esparsas, </a:t>
            </a:r>
            <a:r>
              <a:rPr lang="pt-BR" sz="1400" dirty="0" smtClean="0"/>
              <a:t>os neurônios nas </a:t>
            </a:r>
            <a:r>
              <a:rPr lang="pt-BR" sz="1400" dirty="0"/>
              <a:t>camadas mais profundas podem ser conectadas indiretamente a toda ou à maior parte da imagem de entrada.</a:t>
            </a:r>
          </a:p>
        </p:txBody>
      </p:sp>
    </p:spTree>
    <p:extLst>
      <p:ext uri="{BB962C8B-B14F-4D97-AF65-F5344CB8AC3E}">
        <p14:creationId xmlns:p14="http://schemas.microsoft.com/office/powerpoint/2010/main" val="231535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3473" cy="1325563"/>
          </a:xfrm>
        </p:spPr>
        <p:txBody>
          <a:bodyPr/>
          <a:lstStyle/>
          <a:p>
            <a:r>
              <a:rPr lang="pt-BR" dirty="0" smtClean="0"/>
              <a:t>Convolução: Compartilhamento </a:t>
            </a:r>
            <a:r>
              <a:rPr lang="pt-BR" dirty="0"/>
              <a:t>de Parâmetros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078374" cy="4824557"/>
          </a:xfrm>
        </p:spPr>
        <p:txBody>
          <a:bodyPr>
            <a:normAutofit fontScale="92500"/>
          </a:bodyPr>
          <a:lstStyle/>
          <a:p>
            <a:r>
              <a:rPr lang="pt-BR" dirty="0"/>
              <a:t>Em redes totalmente conectadas, cada elemento da matriz de pesos é usado uma única vez no </a:t>
            </a:r>
            <a:r>
              <a:rPr lang="pt-BR" dirty="0" smtClean="0"/>
              <a:t>cálculo da </a:t>
            </a:r>
            <a:r>
              <a:rPr lang="pt-BR" dirty="0"/>
              <a:t>saída da camada. </a:t>
            </a:r>
            <a:endParaRPr lang="pt-BR" dirty="0" smtClean="0"/>
          </a:p>
          <a:p>
            <a:r>
              <a:rPr lang="pt-BR" dirty="0" smtClean="0"/>
              <a:t>Já </a:t>
            </a:r>
            <a:r>
              <a:rPr lang="pt-BR" dirty="0"/>
              <a:t>no caso de redes convolucionais, há compartilhamento de parâmetros (</a:t>
            </a:r>
            <a:r>
              <a:rPr lang="pt-BR" b="1" i="1" dirty="0"/>
              <a:t>parameter sharing</a:t>
            </a:r>
            <a:r>
              <a:rPr lang="pt-BR" dirty="0" smtClean="0"/>
              <a:t>).</a:t>
            </a:r>
          </a:p>
          <a:p>
            <a:r>
              <a:rPr lang="pt-BR" dirty="0"/>
              <a:t>No deslocamento da convolução, todos os coeficientes do </a:t>
            </a:r>
            <a:r>
              <a:rPr lang="pt-BR" b="1" i="1" dirty="0"/>
              <a:t>kernel</a:t>
            </a:r>
            <a:r>
              <a:rPr lang="pt-BR" dirty="0"/>
              <a:t> passam por todas as entradas (exceto nas bordas eventualmente).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mesmo conjunto de parâmetros aprendido é usado em diferentes partes da entrada, o que é excelente do ponto de vista </a:t>
            </a:r>
            <a:r>
              <a:rPr lang="pt-BR" dirty="0" smtClean="0"/>
              <a:t>de </a:t>
            </a:r>
            <a:r>
              <a:rPr lang="pt-BR" dirty="0"/>
              <a:t>armazenamento.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574" y="1423833"/>
            <a:ext cx="4200525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854" y="4163284"/>
            <a:ext cx="4229100" cy="15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01854" y="2938308"/>
            <a:ext cx="42152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A única seta preta indica o uso do elemento central da matriz de </a:t>
            </a:r>
            <a:r>
              <a:rPr lang="pt-BR" sz="1400" dirty="0" smtClean="0"/>
              <a:t>pesos </a:t>
            </a:r>
            <a:r>
              <a:rPr lang="pt-BR" sz="1400" dirty="0"/>
              <a:t>em um modelo totalmente conectado. Este modelo não tem compartilhamento de </a:t>
            </a:r>
            <a:r>
              <a:rPr lang="pt-BR" sz="1400" dirty="0" smtClean="0"/>
              <a:t>parâmetros, </a:t>
            </a:r>
            <a:r>
              <a:rPr lang="pt-BR" sz="1400" dirty="0"/>
              <a:t>portanto, o parâmetro é usado apenas uma vez.</a:t>
            </a:r>
          </a:p>
        </p:txBody>
      </p:sp>
      <p:sp>
        <p:nvSpPr>
          <p:cNvPr id="7" name="Rectangle 6"/>
          <p:cNvSpPr/>
          <p:nvPr/>
        </p:nvSpPr>
        <p:spPr>
          <a:xfrm>
            <a:off x="7901854" y="5620530"/>
            <a:ext cx="42152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As setas pretas indicam os usos do elemento central de um kernel de 3 elementos em um modelo convolucional. Devido ao compartilhamento de </a:t>
            </a:r>
            <a:r>
              <a:rPr lang="pt-BR" sz="1400" dirty="0" smtClean="0"/>
              <a:t>parâmetros, </a:t>
            </a:r>
            <a:r>
              <a:rPr lang="pt-BR" sz="1400" dirty="0"/>
              <a:t>este único parâmetro é usado em </a:t>
            </a:r>
            <a:r>
              <a:rPr lang="pt-BR" sz="1400" dirty="0" smtClean="0"/>
              <a:t>todas entradas.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3485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derstanding Machine Learning through Memes - Nybles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" y="473075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I &amp; ML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41" y="471487"/>
            <a:ext cx="22479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11 Best Machine Learning Memes images | Machine learning, Learnin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877" y="800100"/>
            <a:ext cx="22479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Deep Deep Learning[OC]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0" y="3444240"/>
            <a:ext cx="2971165" cy="25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ep Learning Memes for Stochastically Descending Teens - Post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99" y="3607752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EP LEARNING? BUT WHY? meme - aliens (80974) Page 4 • MemesHapp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84" y="4278022"/>
            <a:ext cx="2279985" cy="241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ep learning – The Scind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13" y="384175"/>
            <a:ext cx="4228216" cy="23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Kickstart Your Deep Learning With These 3 PyTorch Projects - Exxac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9" y="3326620"/>
            <a:ext cx="3190890" cy="23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introtodeeplearning.com/2020/index.html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https://openlearninglibrary.mit.edu/courses/course-v1:MITx+6.036+1T2019/course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6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pt-BR" dirty="0"/>
              <a:t>Aprendizado Profundo (Deep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7984"/>
            <a:ext cx="11033760" cy="4925696"/>
          </a:xfrm>
        </p:spPr>
        <p:txBody>
          <a:bodyPr>
            <a:normAutofit/>
          </a:bodyPr>
          <a:lstStyle/>
          <a:p>
            <a:r>
              <a:rPr lang="pt-BR" dirty="0" smtClean="0"/>
              <a:t>Com certeza você já devem ter ouvido falar das </a:t>
            </a:r>
            <a:r>
              <a:rPr lang="pt-BR" b="1" i="1" dirty="0"/>
              <a:t>redes neurais profundas </a:t>
            </a:r>
            <a:r>
              <a:rPr lang="pt-BR" dirty="0" smtClean="0"/>
              <a:t>(do Inglês, </a:t>
            </a:r>
            <a:r>
              <a:rPr lang="pt-BR" b="1" i="1" dirty="0" smtClean="0"/>
              <a:t>deep </a:t>
            </a:r>
            <a:r>
              <a:rPr lang="pt-BR" b="1" i="1" dirty="0"/>
              <a:t>neural networks</a:t>
            </a:r>
            <a:r>
              <a:rPr lang="pt-BR" dirty="0"/>
              <a:t>, DNNs) </a:t>
            </a:r>
            <a:r>
              <a:rPr lang="pt-BR" dirty="0" smtClean="0"/>
              <a:t>ou apenas </a:t>
            </a:r>
            <a:r>
              <a:rPr lang="pt-BR" b="1" i="1" dirty="0"/>
              <a:t>aprendizado profundo</a:t>
            </a:r>
            <a:r>
              <a:rPr lang="pt-BR" dirty="0"/>
              <a:t> </a:t>
            </a:r>
            <a:r>
              <a:rPr lang="pt-BR" dirty="0" smtClean="0"/>
              <a:t>(do Inglês, </a:t>
            </a:r>
            <a:r>
              <a:rPr lang="pt-BR" b="1" i="1" dirty="0" smtClean="0"/>
              <a:t>deep </a:t>
            </a:r>
            <a:r>
              <a:rPr lang="pt-BR" b="1" i="1" dirty="0"/>
              <a:t>learning</a:t>
            </a:r>
            <a:r>
              <a:rPr lang="pt-BR" dirty="0"/>
              <a:t>, DL).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razão para isso é o enorme sucesso que </a:t>
            </a:r>
            <a:r>
              <a:rPr lang="pt-BR" dirty="0" smtClean="0"/>
              <a:t>esse tipo de rede neural vem </a:t>
            </a:r>
            <a:r>
              <a:rPr lang="pt-BR" dirty="0"/>
              <a:t>tendo em domínios tão diversos quanto reconhecimento </a:t>
            </a:r>
            <a:r>
              <a:rPr lang="pt-BR" dirty="0" smtClean="0"/>
              <a:t>de imagens/fala, </a:t>
            </a:r>
            <a:r>
              <a:rPr lang="pt-BR" dirty="0"/>
              <a:t>tradução automática de </a:t>
            </a:r>
            <a:r>
              <a:rPr lang="pt-BR" dirty="0" smtClean="0"/>
              <a:t>textos indo até estimação de canal em sistemas de comunicação sem fio.</a:t>
            </a:r>
          </a:p>
          <a:p>
            <a:r>
              <a:rPr lang="pt-BR" dirty="0" smtClean="0"/>
              <a:t>Duas possíveis explicações </a:t>
            </a:r>
            <a:r>
              <a:rPr lang="pt-BR" dirty="0"/>
              <a:t>para </a:t>
            </a:r>
            <a:r>
              <a:rPr lang="pt-BR" dirty="0" smtClean="0"/>
              <a:t>o rápido </a:t>
            </a:r>
            <a:r>
              <a:rPr lang="pt-BR" dirty="0"/>
              <a:t>crescimento </a:t>
            </a:r>
            <a:r>
              <a:rPr lang="pt-BR" dirty="0" smtClean="0"/>
              <a:t>do </a:t>
            </a:r>
            <a:r>
              <a:rPr lang="pt-BR" dirty="0"/>
              <a:t>interesse </a:t>
            </a:r>
            <a:r>
              <a:rPr lang="pt-BR" dirty="0" smtClean="0"/>
              <a:t>pelo DL são: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constante aumento da quantidade e disponibilidade de dados de todos os </a:t>
            </a:r>
            <a:r>
              <a:rPr lang="pt-BR" dirty="0" smtClean="0"/>
              <a:t>tipos.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significativo desenvolvimento de hardware capaz de permitir o treinamento de estruturas massivas (explorando, por exemplo, paralelismo). </a:t>
            </a:r>
          </a:p>
        </p:txBody>
      </p:sp>
    </p:spTree>
    <p:extLst>
      <p:ext uri="{BB962C8B-B14F-4D97-AF65-F5344CB8AC3E}">
        <p14:creationId xmlns:p14="http://schemas.microsoft.com/office/powerpoint/2010/main" val="29375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pt-BR" dirty="0" smtClean="0"/>
              <a:t>Deixe </a:t>
            </a:r>
            <a:r>
              <a:rPr lang="pt-BR" dirty="0"/>
              <a:t>os dados “</a:t>
            </a:r>
            <a:r>
              <a:rPr lang="pt-BR" b="1" i="1" dirty="0"/>
              <a:t>falarem por si mesmos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101840" cy="541020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O ideia por trás do do </a:t>
            </a:r>
            <a:r>
              <a:rPr lang="pt-BR" dirty="0"/>
              <a:t>deep learning </a:t>
            </a:r>
            <a:r>
              <a:rPr lang="pt-BR" dirty="0" smtClean="0"/>
              <a:t>é </a:t>
            </a:r>
            <a:r>
              <a:rPr lang="pt-BR" b="1" i="1" dirty="0"/>
              <a:t>deixe os dados “falarem por si mesmos”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outras palavras, a partir da </a:t>
            </a:r>
            <a:r>
              <a:rPr lang="pt-BR" dirty="0" smtClean="0"/>
              <a:t>grande quantidade de informação </a:t>
            </a:r>
            <a:r>
              <a:rPr lang="pt-BR" dirty="0"/>
              <a:t>disponível</a:t>
            </a:r>
            <a:r>
              <a:rPr lang="pt-BR" dirty="0" smtClean="0"/>
              <a:t>, os </a:t>
            </a:r>
            <a:r>
              <a:rPr lang="pt-BR" b="1" i="1" dirty="0" smtClean="0"/>
              <a:t>modelos aprendem </a:t>
            </a:r>
            <a:r>
              <a:rPr lang="pt-BR" b="1" i="1" dirty="0"/>
              <a:t>diferentes níveis de representação que </a:t>
            </a:r>
            <a:r>
              <a:rPr lang="pt-BR" b="1" i="1" dirty="0" smtClean="0"/>
              <a:t>permitem </a:t>
            </a:r>
            <a:r>
              <a:rPr lang="pt-BR" b="1" i="1" dirty="0"/>
              <a:t>a solução </a:t>
            </a:r>
            <a:r>
              <a:rPr lang="pt-BR" b="1" i="1" dirty="0" smtClean="0"/>
              <a:t>de um </a:t>
            </a:r>
            <a:r>
              <a:rPr lang="pt-BR" b="1" i="1" dirty="0"/>
              <a:t>problema</a:t>
            </a:r>
            <a:r>
              <a:rPr lang="pt-BR" dirty="0" smtClean="0"/>
              <a:t>.</a:t>
            </a:r>
          </a:p>
          <a:p>
            <a:r>
              <a:rPr lang="pt-BR" dirty="0"/>
              <a:t>Um ponto central é que, embora </a:t>
            </a:r>
            <a:r>
              <a:rPr lang="pt-BR" dirty="0" smtClean="0"/>
              <a:t>existam muitos </a:t>
            </a:r>
            <a:r>
              <a:rPr lang="pt-BR" dirty="0"/>
              <a:t>aspectos teoricamente relevantes </a:t>
            </a:r>
            <a:r>
              <a:rPr lang="pt-BR" dirty="0" smtClean="0"/>
              <a:t>referentes ao </a:t>
            </a:r>
            <a:r>
              <a:rPr lang="pt-BR" dirty="0"/>
              <a:t>conceito de </a:t>
            </a:r>
            <a:r>
              <a:rPr lang="pt-BR" dirty="0" smtClean="0"/>
              <a:t>redes neurais profundas, </a:t>
            </a:r>
            <a:r>
              <a:rPr lang="pt-BR" dirty="0"/>
              <a:t>o paradigma de DL se afirmou principalmente graças ao excelente desempenho obtido em comparação com o estado da arte de diversas áreas.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ilustrar esse ponto, </a:t>
            </a:r>
            <a:r>
              <a:rPr lang="pt-BR" dirty="0" smtClean="0"/>
              <a:t>vejam a figura ao lado, </a:t>
            </a:r>
            <a:r>
              <a:rPr lang="pt-BR" dirty="0"/>
              <a:t>que </a:t>
            </a:r>
            <a:r>
              <a:rPr lang="pt-BR" dirty="0" smtClean="0"/>
              <a:t>mostra a </a:t>
            </a:r>
            <a:r>
              <a:rPr lang="pt-BR" dirty="0"/>
              <a:t>evolução da </a:t>
            </a:r>
            <a:r>
              <a:rPr lang="pt-BR" b="1" i="1" dirty="0"/>
              <a:t>taxa de erro de classificação </a:t>
            </a:r>
            <a:r>
              <a:rPr lang="pt-BR" dirty="0"/>
              <a:t>da ImageNet Large Scale Visual Recognition </a:t>
            </a:r>
            <a:r>
              <a:rPr lang="pt-BR" dirty="0" smtClean="0"/>
              <a:t>Challenge.</a:t>
            </a:r>
          </a:p>
          <a:p>
            <a:r>
              <a:rPr lang="pt-BR" dirty="0" smtClean="0"/>
              <a:t>O progresso é </a:t>
            </a:r>
            <a:r>
              <a:rPr lang="pt-BR" dirty="0"/>
              <a:t>nítido </a:t>
            </a:r>
            <a:r>
              <a:rPr lang="pt-BR" dirty="0" smtClean="0"/>
              <a:t>a </a:t>
            </a:r>
            <a:r>
              <a:rPr lang="pt-BR" dirty="0"/>
              <a:t>partir de </a:t>
            </a:r>
            <a:r>
              <a:rPr lang="pt-BR" dirty="0" smtClean="0"/>
              <a:t>2012.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40" y="2971482"/>
            <a:ext cx="4116533" cy="2103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49310" y="5075235"/>
            <a:ext cx="2498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Evolução da Taxa de Erro</a:t>
            </a:r>
          </a:p>
        </p:txBody>
      </p:sp>
    </p:spTree>
    <p:extLst>
      <p:ext uri="{BB962C8B-B14F-4D97-AF65-F5344CB8AC3E}">
        <p14:creationId xmlns:p14="http://schemas.microsoft.com/office/powerpoint/2010/main" val="109494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3831" cy="1325563"/>
          </a:xfrm>
        </p:spPr>
        <p:txBody>
          <a:bodyPr/>
          <a:lstStyle/>
          <a:p>
            <a:r>
              <a:rPr lang="pt-BR" dirty="0"/>
              <a:t>Modelos mais profundos tendem a ter melhor </a:t>
            </a:r>
            <a:r>
              <a:rPr lang="pt-BR" dirty="0" smtClean="0"/>
              <a:t>desempenho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077442" cy="487411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Como vimos antes, uma rede com uma camada escondida com ativação não-linear já é um aproximador universal de funções, então, por que uma rede com um número elevado de camadas escondidas seria relevante?</a:t>
            </a:r>
          </a:p>
          <a:p>
            <a:r>
              <a:rPr lang="pt-BR" dirty="0" smtClean="0"/>
              <a:t>Observando-se a figura ao lado, notamos que </a:t>
            </a:r>
            <a:r>
              <a:rPr lang="pt-BR" dirty="0"/>
              <a:t>o aumento da quantidade de parâmetros por meio do aumento do número de camadas é, </a:t>
            </a:r>
            <a:r>
              <a:rPr lang="pt-BR" dirty="0" smtClean="0"/>
              <a:t>neste </a:t>
            </a:r>
            <a:r>
              <a:rPr lang="pt-BR" dirty="0"/>
              <a:t>caso, muito mais </a:t>
            </a:r>
            <a:r>
              <a:rPr lang="pt-BR" dirty="0" smtClean="0"/>
              <a:t>proveitoso do que apenas o aumento de neurônios de uma rede com apenas uma camada intermediária. </a:t>
            </a:r>
          </a:p>
          <a:p>
            <a:r>
              <a:rPr lang="pt-BR" dirty="0"/>
              <a:t>Especificamente, </a:t>
            </a:r>
            <a:r>
              <a:rPr lang="pt-BR" dirty="0" smtClean="0"/>
              <a:t>esse resultado expressa </a:t>
            </a:r>
            <a:r>
              <a:rPr lang="pt-BR" dirty="0"/>
              <a:t>a crença de que </a:t>
            </a:r>
            <a:r>
              <a:rPr lang="pt-BR" dirty="0" smtClean="0"/>
              <a:t>o modelo de aprendizagem profunda consiste da composição de muitas funções simples.</a:t>
            </a:r>
          </a:p>
          <a:p>
            <a:r>
              <a:rPr lang="pt-BR" dirty="0" smtClean="0"/>
              <a:t>Portanto, empiricamente</a:t>
            </a:r>
            <a:r>
              <a:rPr lang="pt-BR" dirty="0"/>
              <a:t>, </a:t>
            </a:r>
            <a:r>
              <a:rPr lang="pt-BR" dirty="0" smtClean="0"/>
              <a:t>uma maior </a:t>
            </a:r>
            <a:r>
              <a:rPr lang="pt-BR" dirty="0"/>
              <a:t>profundidade </a:t>
            </a:r>
            <a:r>
              <a:rPr lang="pt-BR" dirty="0" smtClean="0"/>
              <a:t>do modelo parece </a:t>
            </a:r>
            <a:r>
              <a:rPr lang="pt-BR" dirty="0"/>
              <a:t>resultar em melhor </a:t>
            </a:r>
            <a:r>
              <a:rPr lang="pt-BR" b="1" i="1" dirty="0"/>
              <a:t>generalização</a:t>
            </a:r>
            <a:r>
              <a:rPr lang="pt-BR" dirty="0"/>
              <a:t> para uma ampla variedade de </a:t>
            </a:r>
            <a:r>
              <a:rPr lang="pt-BR" dirty="0" smtClean="0"/>
              <a:t>tarefas.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302" y="3232970"/>
            <a:ext cx="4276358" cy="2059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5642" y="5292389"/>
            <a:ext cx="42060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A legenda indica a profundidade da rede usada </a:t>
            </a:r>
            <a:r>
              <a:rPr lang="pt-BR" sz="1400" dirty="0" smtClean="0"/>
              <a:t>e </a:t>
            </a:r>
            <a:r>
              <a:rPr lang="pt-BR" sz="1400" dirty="0"/>
              <a:t>se a curva representa a variação no tamanho das camadas convolucionais ou totalmente conectadas.</a:t>
            </a:r>
          </a:p>
        </p:txBody>
      </p:sp>
    </p:spTree>
    <p:extLst>
      <p:ext uri="{BB962C8B-B14F-4D97-AF65-F5344CB8AC3E}">
        <p14:creationId xmlns:p14="http://schemas.microsoft.com/office/powerpoint/2010/main" val="18715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5200"/>
          </a:xfrm>
        </p:spPr>
        <p:txBody>
          <a:bodyPr/>
          <a:lstStyle/>
          <a:p>
            <a:r>
              <a:rPr lang="pt-BR" dirty="0" smtClean="0"/>
              <a:t>Dividir para conquistar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277"/>
            <a:ext cx="6804536" cy="520504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Outro ponto interessante surge quando analisamos o comportamento de uma rede profunda (no caso, uma rede convolucional) do ponto de vista do </a:t>
            </a:r>
            <a:r>
              <a:rPr lang="pt-BR" dirty="0" smtClean="0"/>
              <a:t>papel de </a:t>
            </a:r>
            <a:r>
              <a:rPr lang="pt-BR" dirty="0"/>
              <a:t>cada camada numa tarefa como a </a:t>
            </a:r>
            <a:r>
              <a:rPr lang="pt-BR" dirty="0" smtClean="0"/>
              <a:t>do </a:t>
            </a:r>
            <a:r>
              <a:rPr lang="pt-BR" dirty="0"/>
              <a:t>reconhecimento de </a:t>
            </a:r>
            <a:r>
              <a:rPr lang="pt-BR" dirty="0" smtClean="0"/>
              <a:t>padrões.</a:t>
            </a:r>
          </a:p>
          <a:p>
            <a:r>
              <a:rPr lang="pt-BR" dirty="0" smtClean="0"/>
              <a:t>Nessa tarefa, conforme discutimos, espera-se </a:t>
            </a:r>
            <a:r>
              <a:rPr lang="pt-BR" dirty="0"/>
              <a:t>que cada camada termine por ter um </a:t>
            </a:r>
            <a:r>
              <a:rPr lang="pt-BR" dirty="0" smtClean="0"/>
              <a:t>papel </a:t>
            </a:r>
            <a:r>
              <a:rPr lang="pt-BR" dirty="0"/>
              <a:t>simples </a:t>
            </a:r>
            <a:r>
              <a:rPr lang="pt-BR" dirty="0" smtClean="0"/>
              <a:t>e definido</a:t>
            </a:r>
            <a:r>
              <a:rPr lang="pt-BR" dirty="0"/>
              <a:t>, </a:t>
            </a:r>
            <a:r>
              <a:rPr lang="pt-BR" dirty="0" smtClean="0"/>
              <a:t>ou </a:t>
            </a:r>
            <a:r>
              <a:rPr lang="pt-BR" dirty="0"/>
              <a:t>seja, que a solução do problema seja </a:t>
            </a:r>
            <a:r>
              <a:rPr lang="pt-BR" b="1" i="1" dirty="0" smtClean="0"/>
              <a:t>quebrada </a:t>
            </a:r>
            <a:r>
              <a:rPr lang="pt-BR" b="1" i="1" dirty="0"/>
              <a:t>em </a:t>
            </a:r>
            <a:r>
              <a:rPr lang="pt-BR" b="1" i="1" dirty="0" smtClean="0"/>
              <a:t>etapas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rede </a:t>
            </a:r>
            <a:r>
              <a:rPr lang="pt-BR" dirty="0"/>
              <a:t>profunda </a:t>
            </a:r>
            <a:r>
              <a:rPr lang="pt-BR" dirty="0" smtClean="0"/>
              <a:t>divide o problema do </a:t>
            </a:r>
            <a:r>
              <a:rPr lang="pt-BR" dirty="0"/>
              <a:t>mapeamento </a:t>
            </a:r>
            <a:r>
              <a:rPr lang="pt-BR" dirty="0" smtClean="0"/>
              <a:t>complexo de um conjunto de pixels em um objeto em </a:t>
            </a:r>
            <a:r>
              <a:rPr lang="pt-BR" dirty="0"/>
              <a:t>uma série de mapeamentos simples e aninhados, cada um descrito por uma camada diferente do modelo de aprendizado profundo.</a:t>
            </a:r>
            <a:endParaRPr lang="pt-BR" dirty="0" smtClean="0"/>
          </a:p>
          <a:p>
            <a:r>
              <a:rPr lang="pt-BR" dirty="0"/>
              <a:t>A f</a:t>
            </a:r>
            <a:r>
              <a:rPr lang="pt-BR" dirty="0" smtClean="0"/>
              <a:t>igura </a:t>
            </a:r>
            <a:r>
              <a:rPr lang="pt-BR" dirty="0"/>
              <a:t>mostra como um sistema de aprendizado profundo pode representar o conceito de uma imagem de uma pessoa combinando conceitos mais simples, como cantos e contornos, que por sua vez são definidos em termos de bordas.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718"/>
          <a:stretch/>
        </p:blipFill>
        <p:spPr>
          <a:xfrm>
            <a:off x="7642736" y="2180492"/>
            <a:ext cx="4451086" cy="36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766957" cy="48037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Dados os pixels, a primeira camada </a:t>
            </a:r>
            <a:r>
              <a:rPr lang="pt-BR" dirty="0" smtClean="0"/>
              <a:t>identifica as </a:t>
            </a:r>
            <a:r>
              <a:rPr lang="pt-BR" dirty="0"/>
              <a:t>bordas, comparando o brilho dos pixels vizinhos. </a:t>
            </a:r>
            <a:endParaRPr lang="pt-BR" dirty="0" smtClean="0"/>
          </a:p>
          <a:p>
            <a:r>
              <a:rPr lang="pt-BR" dirty="0" smtClean="0"/>
              <a:t>Dada </a:t>
            </a:r>
            <a:r>
              <a:rPr lang="pt-BR" dirty="0"/>
              <a:t>a descrição das </a:t>
            </a:r>
            <a:r>
              <a:rPr lang="pt-BR" dirty="0" smtClean="0"/>
              <a:t>bordas da </a:t>
            </a:r>
            <a:r>
              <a:rPr lang="pt-BR" dirty="0"/>
              <a:t>primeira camada oculta, a segunda camada oculta pode facilmente pesquisar cantos e </a:t>
            </a:r>
            <a:r>
              <a:rPr lang="pt-BR" dirty="0" smtClean="0"/>
              <a:t>contornos, </a:t>
            </a:r>
            <a:r>
              <a:rPr lang="pt-BR" dirty="0"/>
              <a:t>que são reconhecíveis como coleções de </a:t>
            </a:r>
            <a:r>
              <a:rPr lang="pt-BR" dirty="0" smtClean="0"/>
              <a:t>bordas. </a:t>
            </a:r>
          </a:p>
          <a:p>
            <a:r>
              <a:rPr lang="pt-BR" dirty="0" smtClean="0"/>
              <a:t>Dada </a:t>
            </a:r>
            <a:r>
              <a:rPr lang="pt-BR" dirty="0"/>
              <a:t>a descrição da imagem da segunda camada oculta em termos de cantos e contornos, a terceira camada oculta </a:t>
            </a:r>
            <a:r>
              <a:rPr lang="pt-BR" dirty="0" smtClean="0"/>
              <a:t>pode detectar </a:t>
            </a:r>
            <a:r>
              <a:rPr lang="pt-BR" dirty="0"/>
              <a:t>partes inteiras de objetos específicos, encontrando coleções específicas de contornos e cantos. </a:t>
            </a:r>
            <a:endParaRPr lang="pt-BR" dirty="0" smtClean="0"/>
          </a:p>
          <a:p>
            <a:r>
              <a:rPr lang="pt-BR" dirty="0" smtClean="0"/>
              <a:t>Finalmente</a:t>
            </a:r>
            <a:r>
              <a:rPr lang="pt-BR" dirty="0"/>
              <a:t>, esta descrição da imagem em termos das partes do objeto que ela contém pode ser usada para reconhecer os objetos presentes na imagem.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718"/>
          <a:stretch/>
        </p:blipFill>
        <p:spPr>
          <a:xfrm>
            <a:off x="8716013" y="2787997"/>
            <a:ext cx="3475987" cy="28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300"/>
          </a:xfrm>
        </p:spPr>
        <p:txBody>
          <a:bodyPr/>
          <a:lstStyle/>
          <a:p>
            <a:r>
              <a:rPr lang="pt-BR" dirty="0"/>
              <a:t>Redes Convolucionais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35369"/>
            <a:ext cx="7590694" cy="488693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convolucionais </a:t>
            </a:r>
            <a:r>
              <a:rPr lang="pt-BR" dirty="0" smtClean="0"/>
              <a:t>utilizam a </a:t>
            </a:r>
            <a:r>
              <a:rPr lang="pt-BR" dirty="0"/>
              <a:t>operação de </a:t>
            </a:r>
            <a:r>
              <a:rPr lang="pt-BR" b="1" i="1" dirty="0"/>
              <a:t>convolução</a:t>
            </a:r>
            <a:r>
              <a:rPr lang="pt-BR" dirty="0"/>
              <a:t> no lugar da </a:t>
            </a:r>
            <a:r>
              <a:rPr lang="pt-BR" b="1" i="1" dirty="0"/>
              <a:t>multiplicação matricial </a:t>
            </a:r>
            <a:r>
              <a:rPr lang="pt-BR" dirty="0"/>
              <a:t>padrão (inerente a uma </a:t>
            </a:r>
            <a:r>
              <a:rPr lang="pt-BR" dirty="0" smtClean="0"/>
              <a:t>camada do </a:t>
            </a:r>
            <a:r>
              <a:rPr lang="pt-BR" dirty="0"/>
              <a:t>tipo perceptron) em pelo menos uma de suas </a:t>
            </a:r>
            <a:r>
              <a:rPr lang="pt-BR" dirty="0" smtClean="0"/>
              <a:t>camadas. </a:t>
            </a:r>
          </a:p>
          <a:p>
            <a:r>
              <a:rPr lang="pt-BR" dirty="0" smtClean="0"/>
              <a:t>Essa </a:t>
            </a:r>
            <a:r>
              <a:rPr lang="pt-BR" dirty="0"/>
              <a:t>operação, que é linear, permite explorar informações em estruturas organizadas no tempo (como séries temporais) ou no espaço (como imagens</a:t>
            </a:r>
            <a:r>
              <a:rPr lang="pt-BR" dirty="0" smtClean="0"/>
              <a:t>).</a:t>
            </a:r>
          </a:p>
          <a:p>
            <a:r>
              <a:rPr lang="pt-BR" dirty="0" smtClean="0"/>
              <a:t>Elas </a:t>
            </a:r>
            <a:r>
              <a:rPr lang="pt-BR" dirty="0"/>
              <a:t>têm aplicações em reconhecimento de imagem e vídeo, sistemas de recomendação</a:t>
            </a:r>
            <a:r>
              <a:rPr lang="pt-BR" dirty="0" smtClean="0"/>
              <a:t>, </a:t>
            </a:r>
            <a:r>
              <a:rPr lang="pt-BR" dirty="0"/>
              <a:t>classificação de imagens, análise de imagens </a:t>
            </a:r>
            <a:r>
              <a:rPr lang="pt-BR" dirty="0" smtClean="0"/>
              <a:t>médicas, processamento </a:t>
            </a:r>
            <a:r>
              <a:rPr lang="pt-BR" dirty="0"/>
              <a:t>de linguagem </a:t>
            </a:r>
            <a:r>
              <a:rPr lang="pt-BR" dirty="0" smtClean="0"/>
              <a:t>natural, </a:t>
            </a:r>
            <a:r>
              <a:rPr lang="pt-BR" dirty="0"/>
              <a:t>séries temporais </a:t>
            </a:r>
            <a:r>
              <a:rPr lang="pt-BR" dirty="0" smtClean="0"/>
              <a:t>financeiras, etc.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t="15977" r="4499" b="18208"/>
          <a:stretch/>
        </p:blipFill>
        <p:spPr>
          <a:xfrm>
            <a:off x="8428893" y="3764251"/>
            <a:ext cx="3763107" cy="2758054"/>
          </a:xfrm>
          <a:prstGeom prst="rect">
            <a:avLst/>
          </a:prstGeom>
        </p:spPr>
      </p:pic>
      <p:pic>
        <p:nvPicPr>
          <p:cNvPr id="1028" name="Picture 4" descr="https://upload.wikimedia.org/wikipedia/commons/thumb/6/63/Typical_cnn.png/395px-Typical_c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78" y="241545"/>
            <a:ext cx="4700221" cy="14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3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486908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Dado duas sequências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e </a:t>
                </a:r>
                <a:r>
                  <a:rPr lang="pt-BR" i="1" dirty="0" smtClean="0"/>
                  <a:t>w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 convolução entre ambas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pt-BR" dirty="0" smtClean="0"/>
                  <a:t> é o operador de convolução.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for um sinal discreto e </a:t>
                </a:r>
                <a:r>
                  <a:rPr lang="pt-BR" i="1" dirty="0"/>
                  <a:t>w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for a resposta ao impulso de um sistema linear e invariante no tempo, pode-se mostrar que a saída desse sistema será exatamente a sequência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como </a:t>
                </a:r>
                <a:r>
                  <a:rPr lang="pt-BR" dirty="0"/>
                  <a:t>expressa acima. </a:t>
                </a:r>
                <a:endParaRPr lang="pt-BR" dirty="0" smtClean="0"/>
              </a:p>
              <a:p>
                <a:r>
                  <a:rPr lang="pt-BR" dirty="0" smtClean="0"/>
                  <a:t>Na teoria de redes neurais, </a:t>
                </a:r>
                <a:r>
                  <a:rPr lang="pt-BR" dirty="0"/>
                  <a:t>costuma-se dizer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é a entrada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 smtClean="0"/>
                  <a:t>kernel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/>
                  <a:t>A convolução como apresentada anteriormente se harmoniza muito bem com estruturas 1-D (Dimensão) como séries temporais.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4869089"/>
              </a:xfrm>
              <a:blipFill rotWithShape="0">
                <a:blip r:embed="rId2"/>
                <a:stretch>
                  <a:fillRect l="-987" t="-2503" b="-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7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15005</TotalTime>
  <Words>1729</Words>
  <Application>Microsoft Office PowerPoint</Application>
  <PresentationFormat>Widescreen</PresentationFormat>
  <Paragraphs>103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TP555 - Inteligência Artificial e Machine Learning: Introdução às redes de aprendizado profundo, convolucionais e recorrentes</vt:lpstr>
      <vt:lpstr>Referências</vt:lpstr>
      <vt:lpstr>Aprendizado Profundo (Deep Learning)</vt:lpstr>
      <vt:lpstr>Deixe os dados “falarem por si mesmos”</vt:lpstr>
      <vt:lpstr>Modelos mais profundos tendem a ter melhor desempenho</vt:lpstr>
      <vt:lpstr>Dividir para conquistar</vt:lpstr>
      <vt:lpstr>Dividir para conquistar</vt:lpstr>
      <vt:lpstr>Redes Convolucionais</vt:lpstr>
      <vt:lpstr>Convolução</vt:lpstr>
      <vt:lpstr>Convolução</vt:lpstr>
      <vt:lpstr>Convolução: Interações Esparsas</vt:lpstr>
      <vt:lpstr>Convolução: Interações Esparsas</vt:lpstr>
      <vt:lpstr>Convolução: Interações Esparsas</vt:lpstr>
      <vt:lpstr>Convolução: Interações Esparsas</vt:lpstr>
      <vt:lpstr>Convolução: Compartilhamento de Parâmetros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1198</cp:revision>
  <dcterms:created xsi:type="dcterms:W3CDTF">2020-04-06T23:46:10Z</dcterms:created>
  <dcterms:modified xsi:type="dcterms:W3CDTF">2021-10-27T12:01:54Z</dcterms:modified>
</cp:coreProperties>
</file>