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23" r:id="rId3"/>
    <p:sldId id="320" r:id="rId4"/>
    <p:sldId id="272" r:id="rId5"/>
    <p:sldId id="281" r:id="rId6"/>
    <p:sldId id="283" r:id="rId7"/>
    <p:sldId id="284" r:id="rId8"/>
    <p:sldId id="322" r:id="rId9"/>
    <p:sldId id="302" r:id="rId10"/>
    <p:sldId id="303" r:id="rId11"/>
    <p:sldId id="304" r:id="rId12"/>
    <p:sldId id="305" r:id="rId13"/>
    <p:sldId id="306" r:id="rId14"/>
    <p:sldId id="307" r:id="rId15"/>
    <p:sldId id="317" r:id="rId16"/>
    <p:sldId id="279" r:id="rId17"/>
    <p:sldId id="269" r:id="rId18"/>
    <p:sldId id="265" r:id="rId19"/>
    <p:sldId id="271" r:id="rId20"/>
    <p:sldId id="280" r:id="rId21"/>
    <p:sldId id="282" r:id="rId22"/>
    <p:sldId id="316" r:id="rId23"/>
  </p:sldIdLst>
  <p:sldSz cx="12192000" cy="6858000"/>
  <p:notesSz cx="6858000" cy="2038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76C3C-8D12-482C-AF85-103BA18C4DB8}" v="1" dt="2020-06-08T23:30:34.081"/>
    <p1510:client id="{52364525-60BA-41A3-B9C8-B9730DEA31E4}" v="94" dt="2020-06-25T16:59:15.908"/>
    <p1510:client id="{53D7CD35-757D-4F91-B215-F418F1F89409}" v="11" dt="2021-05-31T18:22:56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6715" autoAdjust="0"/>
  </p:normalViewPr>
  <p:slideViewPr>
    <p:cSldViewPr snapToGrid="0">
      <p:cViewPr varScale="1">
        <p:scale>
          <a:sx n="101" d="100"/>
          <a:sy n="101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52364525-60BA-41A3-B9C8-B9730DEA31E4}"/>
    <pc:docChg chg="addSld modSld">
      <pc:chgData name="Felipe Augusto Pereira de Figueiredo" userId="e1771b70d906f94b" providerId="Windows Live" clId="Web-{52364525-60BA-41A3-B9C8-B9730DEA31E4}" dt="2020-06-25T16:59:15.783" v="90" actId="20577"/>
      <pc:docMkLst>
        <pc:docMk/>
      </pc:docMkLst>
      <pc:sldChg chg="modSp new">
        <pc:chgData name="Felipe Augusto Pereira de Figueiredo" userId="e1771b70d906f94b" providerId="Windows Live" clId="Web-{52364525-60BA-41A3-B9C8-B9730DEA31E4}" dt="2020-06-25T16:59:15.783" v="89" actId="20577"/>
        <pc:sldMkLst>
          <pc:docMk/>
          <pc:sldMk cId="2757761123" sldId="317"/>
        </pc:sldMkLst>
        <pc:spChg chg="mod">
          <ac:chgData name="Felipe Augusto Pereira de Figueiredo" userId="e1771b70d906f94b" providerId="Windows Live" clId="Web-{52364525-60BA-41A3-B9C8-B9730DEA31E4}" dt="2020-06-25T16:57:04.478" v="19" actId="20577"/>
          <ac:spMkLst>
            <pc:docMk/>
            <pc:sldMk cId="2757761123" sldId="317"/>
            <ac:spMk id="2" creationId="{5403A2A7-976F-4945-B3F0-581D8F07AFE9}"/>
          </ac:spMkLst>
        </pc:spChg>
        <pc:spChg chg="mod">
          <ac:chgData name="Felipe Augusto Pereira de Figueiredo" userId="e1771b70d906f94b" providerId="Windows Live" clId="Web-{52364525-60BA-41A3-B9C8-B9730DEA31E4}" dt="2020-06-25T16:59:15.783" v="89" actId="20577"/>
          <ac:spMkLst>
            <pc:docMk/>
            <pc:sldMk cId="2757761123" sldId="317"/>
            <ac:spMk id="3" creationId="{251AB72A-E666-49DA-A9CC-459527166063}"/>
          </ac:spMkLst>
        </pc:spChg>
      </pc:sldChg>
    </pc:docChg>
  </pc:docChgLst>
  <pc:docChgLst>
    <pc:chgData name="Felipe Augusto Pereira de Figueiredo" userId="e1771b70d906f94b" providerId="Windows Live" clId="Web-{2A776C3C-8D12-482C-AF85-103BA18C4DB8}"/>
    <pc:docChg chg="modSld">
      <pc:chgData name="Felipe Augusto Pereira de Figueiredo" userId="e1771b70d906f94b" providerId="Windows Live" clId="Web-{2A776C3C-8D12-482C-AF85-103BA18C4DB8}" dt="2020-06-08T23:30:31.269" v="99"/>
      <pc:docMkLst>
        <pc:docMk/>
      </pc:docMkLst>
      <pc:sldChg chg="modNotes">
        <pc:chgData name="Felipe Augusto Pereira de Figueiredo" userId="e1771b70d906f94b" providerId="Windows Live" clId="Web-{2A776C3C-8D12-482C-AF85-103BA18C4DB8}" dt="2020-06-08T23:30:31.269" v="99"/>
        <pc:sldMkLst>
          <pc:docMk/>
          <pc:sldMk cId="2544446497" sldId="257"/>
        </pc:sldMkLst>
      </pc:sldChg>
    </pc:docChg>
  </pc:docChgLst>
  <pc:docChgLst>
    <pc:chgData name="Felipe Augusto Pereira de Figueiredo" userId="e1771b70d906f94b" providerId="Windows Live" clId="Web-{53D7CD35-757D-4F91-B215-F418F1F89409}"/>
    <pc:docChg chg="modSld">
      <pc:chgData name="Felipe Augusto Pereira de Figueiredo" userId="e1771b70d906f94b" providerId="Windows Live" clId="Web-{53D7CD35-757D-4F91-B215-F418F1F89409}" dt="2021-05-31T18:21:44.417" v="4" actId="20577"/>
      <pc:docMkLst>
        <pc:docMk/>
      </pc:docMkLst>
      <pc:sldChg chg="modSp">
        <pc:chgData name="Felipe Augusto Pereira de Figueiredo" userId="e1771b70d906f94b" providerId="Windows Live" clId="Web-{53D7CD35-757D-4F91-B215-F418F1F89409}" dt="2021-05-31T18:21:44.417" v="4" actId="20577"/>
        <pc:sldMkLst>
          <pc:docMk/>
          <pc:sldMk cId="3485600550" sldId="279"/>
        </pc:sldMkLst>
        <pc:spChg chg="mod">
          <ac:chgData name="Felipe Augusto Pereira de Figueiredo" userId="e1771b70d906f94b" providerId="Windows Live" clId="Web-{53D7CD35-757D-4F91-B215-F418F1F89409}" dt="2021-05-31T18:21:44.417" v="4" actId="20577"/>
          <ac:spMkLst>
            <pc:docMk/>
            <pc:sldMk cId="3485600550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%22%22https:/www.tensorflow.org/guide/migrat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À seguir, veremos alguns conceitos básicos do </a:t>
            </a:r>
            <a:r>
              <a:rPr lang="pt-BR" b="1" i="1" dirty="0" err="1"/>
              <a:t>TensorFlow</a:t>
            </a:r>
            <a:r>
              <a:rPr lang="pt-BR" dirty="0"/>
              <a:t>, da instalação à criação, execução, salvamento e visualização de </a:t>
            </a:r>
            <a:r>
              <a:rPr lang="pt-BR" b="1" i="1" dirty="0"/>
              <a:t>grafos computacionais </a:t>
            </a:r>
            <a:r>
              <a:rPr lang="pt-BR" dirty="0"/>
              <a:t>simples. É importante dominar essas noções básicas antes de criarmos nossa primeira rede neural.</a:t>
            </a:r>
            <a:endParaRPr lang="pt-BR" dirty="0">
              <a:cs typeface="Calibri"/>
            </a:endParaRPr>
          </a:p>
          <a:p>
            <a:endParaRPr lang="pt-BR" dirty="0"/>
          </a:p>
          <a:p>
            <a:r>
              <a:rPr lang="pt-BR" dirty="0"/>
              <a:t>conda install tensorflow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r>
              <a:rPr lang="pt-BR" dirty="0"/>
              <a:t>pip3 install</a:t>
            </a:r>
            <a:r>
              <a:rPr lang="pt-BR" baseline="0" dirty="0"/>
              <a:t> --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upgrade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dirty="0"/>
              <a:t>tensorflow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OBS.: Para suporte à GPU, você precisa instalar o tensorflow-gpu em vez do tensorflow</a:t>
            </a:r>
          </a:p>
          <a:p>
            <a:endParaRPr lang="pt-BR" dirty="0"/>
          </a:p>
          <a:p>
            <a:r>
              <a:rPr lang="pt-BR" dirty="0"/>
              <a:t>Para testar sua instalação, digite o seguinte comando. Ele deve gerar a versão do TensorFlow que você instalou.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python3 -c 'import tensorflow; print(tensorflow.__version__)'</a:t>
            </a:r>
            <a:r>
              <a:rPr lang="pt-BR" dirty="0"/>
              <a:t> </a:t>
            </a:r>
          </a:p>
          <a:p>
            <a:endParaRPr lang="pt-BR" dirty="0">
              <a:cs typeface="Calibri" panose="020F0502020204030204"/>
            </a:endParaRPr>
          </a:p>
          <a:p>
            <a:r>
              <a:rPr lang="pt-BR" dirty="0">
                <a:cs typeface="Calibri" panose="020F0502020204030204"/>
              </a:rPr>
              <a:t>Caso a versão que você tenha instalado seja maior ou igual a 2, então, siga este tutorial para executar o código desta aula em modo de compatibilidade:</a:t>
            </a:r>
          </a:p>
          <a:p>
            <a:r>
              <a:rPr lang="pt-BR" dirty="0"/>
              <a:t>"</a:t>
            </a:r>
            <a:r>
              <a:rPr lang="pt-BR" dirty="0" err="1"/>
              <a:t>Migrate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TensorFlow</a:t>
            </a:r>
            <a:r>
              <a:rPr lang="pt-BR" dirty="0"/>
              <a:t> 1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TensorFlow</a:t>
            </a:r>
            <a:r>
              <a:rPr lang="pt-BR" dirty="0"/>
              <a:t> 2", </a:t>
            </a:r>
            <a:r>
              <a:rPr lang="pt-BR" dirty="0">
                <a:hlinkClick r:id="rId3"/>
              </a:rPr>
              <a:t>https://www.tensorflow.org/guide/migrate</a:t>
            </a:r>
            <a:endParaRPr lang="pt-BR" dirty="0">
              <a:cs typeface="Calibri"/>
              <a:hlinkClick r:id="rId3"/>
            </a:endParaRPr>
          </a:p>
          <a:p>
            <a:endParaRPr lang="pt-BR" dirty="0">
              <a:cs typeface="Calibri" panose="020F0502020204030204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>
                <a:latin typeface="+mn-lt"/>
              </a:rPr>
              <a:t>Referências</a:t>
            </a:r>
            <a:endParaRPr lang="pt-BR" sz="1200" b="1" dirty="0">
              <a:latin typeface="+mn-lt"/>
            </a:endParaRPr>
          </a:p>
          <a:p>
            <a:endParaRPr lang="pt-BR" sz="1200" b="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latin typeface="+mn-lt"/>
              </a:rPr>
              <a:t>[1]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1.x vs 2.x. – summary of changes</a:t>
            </a:r>
            <a:r>
              <a:rPr lang="pt-BR" sz="1200" b="0" dirty="0">
                <a:latin typeface="+mn-lt"/>
              </a:rPr>
              <a:t>”, https://www.datasciencecentral.com/profiles/blogs/tensorflow-1-x-vs-2-x-summary-of-changes#:~:text=TensorFlow%202.0%20promotes%20TensorFlow%20Keras,x.&amp;text=TensorFlow%202.0%20provides%20the%20user,using%20a%20python%20function%20%40tf.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latin typeface="+mn-lt"/>
              </a:rPr>
              <a:t>[2]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1.0 vs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2.0: What is the Difference?</a:t>
            </a:r>
            <a:r>
              <a:rPr lang="pt-BR" sz="1200" b="0" dirty="0">
                <a:latin typeface="+mn-lt"/>
              </a:rPr>
              <a:t>”, https://in.springboard.com/blog/tensorflow-1-0-vs-tensorflow-2-0/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latin typeface="+mn-lt"/>
              </a:rPr>
              <a:t>[3] “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Define-by-Run</a:t>
            </a:r>
            <a:r>
              <a:rPr lang="pt-BR" sz="1200" b="0" dirty="0">
                <a:latin typeface="+mn-lt"/>
              </a:rPr>
              <a:t>”, https://docs.chainer.org/en/stable/guides/define_by_run.html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13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TensorFlow</a:t>
            </a:r>
            <a:r>
              <a:rPr lang="pt-BR" b="0" baseline="0" dirty="0"/>
              <a:t> é fácil de usar, é confiável (estável), de fácil manutenção</a:t>
            </a:r>
            <a:r>
              <a:rPr lang="pt-BR" b="0" baseline="0"/>
              <a:t>, escalável </a:t>
            </a:r>
            <a:r>
              <a:rPr lang="pt-BR" b="0" baseline="0" dirty="0"/>
              <a:t>e bem documentado.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TF.Learn</a:t>
            </a:r>
            <a:r>
              <a:rPr lang="pt-BR" b="0" dirty="0"/>
              <a:t>,</a:t>
            </a:r>
            <a:r>
              <a:rPr lang="pt-BR" b="0" baseline="0" dirty="0"/>
              <a:t> c</a:t>
            </a:r>
            <a:r>
              <a:rPr lang="pt-BR" dirty="0"/>
              <a:t>omo você verá, pode ser usado para treinar vários tipos de redes neurais em apenas algumas linhas de código. Anteriormente, era um projeto independente chamado Scikit Flow (ou skflow).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1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TensorFlow não se </a:t>
            </a:r>
            <a:r>
              <a:rPr lang="pt-BR" dirty="0" smtClean="0"/>
              <a:t>limita apenas </a:t>
            </a:r>
            <a:r>
              <a:rPr lang="pt-BR" dirty="0"/>
              <a:t>às redes neurais ou mesmo ao aprendizado de máquina; você pode executar simulações de física quântica, se quiser,</a:t>
            </a:r>
            <a:r>
              <a:rPr lang="pt-BR" baseline="0" dirty="0"/>
              <a:t> por exemplo.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8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visualizar o gráfico no Jupyter, usaremos um servidor TensorBoard disponível on-line em https://tensorboard.appspot.com/.</a:t>
            </a:r>
            <a:r>
              <a:rPr lang="pt-BR" baseline="0" dirty="0"/>
              <a:t> Essa abordagem </a:t>
            </a:r>
            <a:r>
              <a:rPr lang="pt-BR" dirty="0"/>
              <a:t>não funcionará</a:t>
            </a:r>
            <a:r>
              <a:rPr lang="pt-BR" baseline="0" dirty="0"/>
              <a:t> caso </a:t>
            </a:r>
            <a:r>
              <a:rPr lang="pt-BR" dirty="0"/>
              <a:t>você não tenha acesso à Internet.</a:t>
            </a:r>
            <a:r>
              <a:rPr lang="pt-BR" baseline="0" dirty="0"/>
              <a:t> </a:t>
            </a:r>
            <a:r>
              <a:rPr lang="pt-BR" dirty="0"/>
              <a:t>Como alternativa ao servidor TensorBoard, você pode usar a bibioteca tfgraphviz.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</a:t>
            </a:r>
            <a:r>
              <a:rPr lang="pt-BR" dirty="0"/>
              <a:t>bibioteca tfgraphviz pode ser instalada executando-se os seguintes comandos</a:t>
            </a:r>
          </a:p>
          <a:p>
            <a:r>
              <a:rPr lang="pt-BR" dirty="0"/>
              <a:t>pip install graphviz</a:t>
            </a:r>
          </a:p>
          <a:p>
            <a:r>
              <a:rPr lang="pt-BR" dirty="0"/>
              <a:t>pip</a:t>
            </a:r>
            <a:r>
              <a:rPr lang="pt-BR" baseline="0" dirty="0"/>
              <a:t> </a:t>
            </a:r>
            <a:r>
              <a:rPr lang="pt-BR" dirty="0"/>
              <a:t>install tfgraphviz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8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OBS</a:t>
            </a:r>
            <a:r>
              <a:rPr lang="pt-BR" dirty="0"/>
              <a:t>.: Evite logar estatísticas de treinamento em cada etapa do treinamento, pois isso aumentará significativamente o tempo de treinamento.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35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VisualizandoGrafosECurvasDeTreinamento.ipynb</a:t>
            </a:r>
          </a:p>
          <a:p>
            <a:endParaRPr lang="pt-BR" dirty="0"/>
          </a:p>
          <a:p>
            <a:r>
              <a:rPr lang="pt-BR" dirty="0"/>
              <a:t>Para reduzir a desorganização, os nós que possuem muitas arestas (por exemplo, conexões com outros nós) são separados para uma área auxiliar à direita (você pode mover um nó para frente e para trás entre o grafo principal e a área auxiliar clicando com o botão direito do mouse em isto). Algumas partes do grafo também são recolhidas por padrão.</a:t>
            </a:r>
          </a:p>
          <a:p>
            <a:endParaRPr lang="pt-BR" dirty="0"/>
          </a:p>
          <a:p>
            <a:r>
              <a:rPr lang="pt-BR" dirty="0"/>
              <a:t>Uma breve visão geral das</a:t>
            </a:r>
            <a:r>
              <a:rPr lang="pt-BR" baseline="0" dirty="0"/>
              <a:t> abas </a:t>
            </a:r>
            <a:r>
              <a:rPr lang="pt-BR" dirty="0"/>
              <a:t>mostradas (guias na barra de navegação superior):</a:t>
            </a:r>
          </a:p>
          <a:p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baseline="0" dirty="0"/>
              <a:t> aba </a:t>
            </a:r>
            <a:r>
              <a:rPr lang="pt-BR" dirty="0"/>
              <a:t>do </a:t>
            </a:r>
            <a:r>
              <a:rPr lang="pt-BR" b="1" dirty="0"/>
              <a:t>Scalars</a:t>
            </a:r>
            <a:r>
              <a:rPr lang="pt-BR" dirty="0"/>
              <a:t> mostra como o</a:t>
            </a:r>
            <a:r>
              <a:rPr lang="pt-BR" baseline="0" dirty="0"/>
              <a:t> loss </a:t>
            </a:r>
            <a:r>
              <a:rPr lang="pt-BR" dirty="0"/>
              <a:t>e as métricas mudam a cada época. Você também pode usá-lo para rastrear a velocidade de treinamento, a taxa de aprendizado e outros valores escalares.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baseline="0" dirty="0"/>
              <a:t> aba </a:t>
            </a:r>
            <a:r>
              <a:rPr lang="pt-BR" b="1" dirty="0"/>
              <a:t>Graphs</a:t>
            </a:r>
            <a:r>
              <a:rPr lang="pt-BR" dirty="0"/>
              <a:t> ajuda você a visualizar seu modelo. Nesse caso, o gráfico Keras de camadas é mostrado, o que pode ajudá-lo a garantir que ele seja construído corretamente.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As abas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dirty="0"/>
              <a:t>mostram a distribuição de um Tensor ao longo do tempo. Isso pode ser útil para visualizar pesos e vieses e verificar se eles estão mudando de maneira esperada.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6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macedo/starter-academic/blob/master/content/courses/deeplearning/notebooks/tensorflow/TensorFlow_2_0_Keras_Crash_Course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macedo/starter-academic/blob/master/content/courses/deeplearning/notebooks/tensorflow/TensorFlow_2_0_Keras_Crash_Course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TensorFlow (</a:t>
            </a:r>
            <a:r>
              <a:rPr lang="pt-BR" b="1" i="1" dirty="0" smtClean="0"/>
              <a:t>v2.x</a:t>
            </a:r>
            <a:r>
              <a:rPr lang="pt-BR" b="1" i="1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Visualizando grafos e curvas de treinamento com o TensorBoard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4498" cy="381718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primeiro passo para utilizar o </a:t>
            </a:r>
            <a:r>
              <a:rPr lang="pt-BR" b="1" i="1" dirty="0"/>
              <a:t>TensorBoard</a:t>
            </a:r>
            <a:r>
              <a:rPr lang="pt-BR" dirty="0"/>
              <a:t> é modificar o </a:t>
            </a:r>
            <a:r>
              <a:rPr lang="pt-BR" dirty="0" smtClean="0"/>
              <a:t>código para </a:t>
            </a:r>
            <a:r>
              <a:rPr lang="pt-BR" dirty="0"/>
              <a:t>gravar a definição do </a:t>
            </a:r>
            <a:r>
              <a:rPr lang="pt-BR" b="1" i="1" dirty="0"/>
              <a:t>grafo</a:t>
            </a:r>
            <a:r>
              <a:rPr lang="pt-BR" dirty="0"/>
              <a:t> e algumas estatísticas de treinamento, como por exemplo, o erro de treinamento, em um diretório de log ao qual o </a:t>
            </a:r>
            <a:r>
              <a:rPr lang="pt-BR" b="1" i="1" dirty="0"/>
              <a:t>TensorBoard</a:t>
            </a:r>
            <a:r>
              <a:rPr lang="pt-BR" dirty="0"/>
              <a:t> terá acesso. </a:t>
            </a:r>
          </a:p>
          <a:p>
            <a:r>
              <a:rPr lang="pt-BR" b="1" dirty="0"/>
              <a:t>OBS</a:t>
            </a:r>
            <a:r>
              <a:rPr lang="pt-BR" dirty="0"/>
              <a:t>.: É necessário usar um diretório de log diferente toda vez que se executar o programa ou o </a:t>
            </a:r>
            <a:r>
              <a:rPr lang="pt-BR" b="1" i="1" dirty="0"/>
              <a:t>TensorBoard</a:t>
            </a:r>
            <a:r>
              <a:rPr lang="pt-BR" dirty="0"/>
              <a:t> irá misturar estatísticas de diferentes execuções, o que atrapalhará as </a:t>
            </a:r>
            <a:r>
              <a:rPr lang="pt-BR" dirty="0" smtClean="0"/>
              <a:t>visualizações e análises dos resultados. 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solução mais simples para isso é incluir um </a:t>
            </a:r>
            <a:r>
              <a:rPr lang="pt-BR" b="1" i="1" dirty="0"/>
              <a:t>timestamp</a:t>
            </a:r>
            <a:r>
              <a:rPr lang="pt-BR" dirty="0"/>
              <a:t> (i.e., data e hora) ao nome do diretório de log. Isso pode ser feito com o trecho de código abaixo.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2449" y="54925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datetime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now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utcnow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strftime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"%Y%m%d%H%M%S"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root_logdir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"tf_logs"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logdir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"{}/run-{}/"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format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root_logdir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now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42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Visualizando grafos e curvas de treinamento com o TensorBoard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2918"/>
            <a:ext cx="11033501" cy="509612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Em seguida, adicionamos o código abaixo ao final da </a:t>
            </a:r>
            <a:r>
              <a:rPr lang="pt-BR" b="1" i="1" dirty="0"/>
              <a:t>fase de construção</a:t>
            </a:r>
            <a:r>
              <a:rPr lang="pt-BR" dirty="0"/>
              <a:t> do </a:t>
            </a:r>
            <a:r>
              <a:rPr lang="pt-BR" b="1" i="1" dirty="0"/>
              <a:t>grafo</a:t>
            </a:r>
            <a:r>
              <a:rPr lang="pt-BR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2740" y="2602530"/>
            <a:ext cx="6306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mse_summary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scalar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'MSE'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mse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file_writer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summary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FileWriter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logdir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get_default_graph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3351292"/>
            <a:ext cx="11033501" cy="3288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primeira linha cria um </a:t>
            </a:r>
            <a:r>
              <a:rPr lang="pt-BR" b="1" i="1" dirty="0"/>
              <a:t>nó</a:t>
            </a:r>
            <a:r>
              <a:rPr lang="pt-BR" dirty="0"/>
              <a:t> no </a:t>
            </a:r>
            <a:r>
              <a:rPr lang="pt-BR" b="1" i="1" dirty="0"/>
              <a:t>grafo</a:t>
            </a:r>
            <a:r>
              <a:rPr lang="pt-BR" dirty="0"/>
              <a:t> que avalia o valor do </a:t>
            </a:r>
            <a:r>
              <a:rPr lang="pt-BR" b="1" i="1" dirty="0"/>
              <a:t>erro quadrático médio</a:t>
            </a:r>
            <a:r>
              <a:rPr lang="pt-BR" dirty="0"/>
              <a:t> (MSE) e o grava em um arquivo de log compatível com </a:t>
            </a:r>
            <a:r>
              <a:rPr lang="pt-BR" b="1" i="1" dirty="0"/>
              <a:t>TensorBoard</a:t>
            </a:r>
            <a:r>
              <a:rPr lang="pt-BR" dirty="0"/>
              <a:t> chamado de </a:t>
            </a:r>
            <a:r>
              <a:rPr lang="pt-BR" b="1" i="1" dirty="0"/>
              <a:t>summary</a:t>
            </a:r>
            <a:r>
              <a:rPr lang="pt-BR" dirty="0"/>
              <a:t>. </a:t>
            </a:r>
          </a:p>
          <a:p>
            <a:r>
              <a:rPr lang="pt-BR" dirty="0"/>
              <a:t>A segunda linha cria um objeto do tipo </a:t>
            </a:r>
            <a:r>
              <a:rPr lang="pt-BR" b="1" i="1" dirty="0"/>
              <a:t>FileWriter</a:t>
            </a:r>
            <a:r>
              <a:rPr lang="pt-BR" dirty="0"/>
              <a:t> que é usado para escrever os resultados no arquivo de log. </a:t>
            </a:r>
          </a:p>
          <a:p>
            <a:pPr lvl="1"/>
            <a:r>
              <a:rPr lang="pt-BR" dirty="0"/>
              <a:t>O primeiro parâmetro indica o caminho do diretório de log e o segundo, que é opcional, é o </a:t>
            </a:r>
            <a:r>
              <a:rPr lang="pt-BR" b="1" i="1" dirty="0"/>
              <a:t>grafo</a:t>
            </a:r>
            <a:r>
              <a:rPr lang="pt-BR" dirty="0"/>
              <a:t> que você deseja visualizar.</a:t>
            </a:r>
          </a:p>
          <a:p>
            <a:pPr lvl="1"/>
            <a:r>
              <a:rPr lang="pt-BR" dirty="0"/>
              <a:t>Após a criação, o objeto do tipo </a:t>
            </a:r>
            <a:r>
              <a:rPr lang="pt-BR" b="1" i="1" dirty="0"/>
              <a:t>FileWriter</a:t>
            </a:r>
            <a:r>
              <a:rPr lang="pt-BR" dirty="0"/>
              <a:t> cria o diretório de log se ele ainda não existir e grava a definição do </a:t>
            </a:r>
            <a:r>
              <a:rPr lang="pt-BR" b="1" i="1" dirty="0"/>
              <a:t>grafo</a:t>
            </a:r>
            <a:r>
              <a:rPr lang="pt-BR" dirty="0"/>
              <a:t> em um arquivo de log chamado </a:t>
            </a:r>
            <a:r>
              <a:rPr lang="pt-BR" b="1" i="1" dirty="0"/>
              <a:t>arquivo de eventos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47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Visualizando grafos e curvas de treinamento com o TensorBoard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441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seguida, é necessário atualizar o código da </a:t>
            </a:r>
            <a:r>
              <a:rPr lang="pt-BR" b="1" i="1" dirty="0"/>
              <a:t>fase de execução </a:t>
            </a:r>
            <a:r>
              <a:rPr lang="pt-BR" dirty="0"/>
              <a:t>para avaliar o </a:t>
            </a:r>
            <a:r>
              <a:rPr lang="pt-BR" b="1" i="1" dirty="0"/>
              <a:t>nó</a:t>
            </a:r>
            <a:r>
              <a:rPr lang="pt-BR" dirty="0"/>
              <a:t> </a:t>
            </a:r>
            <a:r>
              <a:rPr lang="pt-BR" b="1" i="1" dirty="0"/>
              <a:t>mse_summary</a:t>
            </a:r>
            <a:r>
              <a:rPr lang="pt-BR" dirty="0"/>
              <a:t> regularmente durante o treinamento (por exemplo, a cada 10 mini-batches). </a:t>
            </a:r>
          </a:p>
          <a:p>
            <a:r>
              <a:rPr lang="pt-BR" dirty="0"/>
              <a:t>Isso produzirá um </a:t>
            </a:r>
            <a:r>
              <a:rPr lang="pt-BR" b="1" i="1" dirty="0" smtClean="0"/>
              <a:t>summary </a:t>
            </a:r>
            <a:r>
              <a:rPr lang="pt-BR" dirty="0" smtClean="0"/>
              <a:t>(i.e</a:t>
            </a:r>
            <a:r>
              <a:rPr lang="pt-BR" dirty="0"/>
              <a:t>., o log) que pode ser gravado no arquivo de eventos usando </a:t>
            </a:r>
            <a:r>
              <a:rPr lang="pt-BR" dirty="0" smtClean="0"/>
              <a:t>o objeto </a:t>
            </a:r>
            <a:r>
              <a:rPr lang="pt-BR" b="1" i="1" dirty="0" smtClean="0"/>
              <a:t>file_writer</a:t>
            </a:r>
            <a:r>
              <a:rPr lang="pt-BR" dirty="0"/>
              <a:t>. </a:t>
            </a:r>
          </a:p>
          <a:p>
            <a:r>
              <a:rPr lang="pt-BR" dirty="0"/>
              <a:t>O código atualizado da </a:t>
            </a:r>
            <a:r>
              <a:rPr lang="pt-BR" b="1" i="1" dirty="0"/>
              <a:t>fase de execução </a:t>
            </a:r>
            <a:r>
              <a:rPr lang="pt-BR" dirty="0"/>
              <a:t>é mostrado abaixo.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4305" y="4200041"/>
            <a:ext cx="71033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[...]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batch_index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n_batches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fetch_batch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epoch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batch_index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batch_index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summary_str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mse_summary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step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epoch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n_batches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batch_index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file_writer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add_summary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summary_str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step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training_op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[...]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47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Visualizando grafos e curvas de treinamento com o TensorBoard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1032" cy="355228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Por fim, encerra-se o </a:t>
            </a:r>
            <a:r>
              <a:rPr lang="pt-BR" b="1" i="1" dirty="0"/>
              <a:t>FileWriter</a:t>
            </a:r>
            <a:r>
              <a:rPr lang="pt-BR" dirty="0"/>
              <a:t> no final do programa com </a:t>
            </a:r>
            <a:r>
              <a:rPr lang="pt-BR" b="1" i="1" dirty="0"/>
              <a:t>file_writer.close()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Ao executar o programa, o objeto do tipo </a:t>
            </a:r>
            <a:r>
              <a:rPr lang="pt-BR" b="1" i="1" dirty="0"/>
              <a:t>FileWriter</a:t>
            </a:r>
            <a:r>
              <a:rPr lang="pt-BR" dirty="0"/>
              <a:t> criará o diretório de log e gravará um </a:t>
            </a:r>
            <a:r>
              <a:rPr lang="pt-BR" b="1" i="1" dirty="0"/>
              <a:t>arquivo de eventos</a:t>
            </a:r>
            <a:r>
              <a:rPr lang="pt-BR" dirty="0"/>
              <a:t> nesse diretório, contendo a definição do </a:t>
            </a:r>
            <a:r>
              <a:rPr lang="pt-BR" b="1" i="1" dirty="0"/>
              <a:t>grafo </a:t>
            </a:r>
            <a:r>
              <a:rPr lang="pt-BR" dirty="0"/>
              <a:t>e os valores de MSE.</a:t>
            </a:r>
          </a:p>
          <a:p>
            <a:r>
              <a:rPr lang="pt-BR" dirty="0"/>
              <a:t>Agora podemos iniciar o servidor do </a:t>
            </a:r>
            <a:r>
              <a:rPr lang="pt-BR" b="1" i="1" dirty="0"/>
              <a:t>TensorBoard</a:t>
            </a:r>
            <a:r>
              <a:rPr lang="pt-BR" dirty="0"/>
              <a:t>. Para isso, é necessário ativar o </a:t>
            </a:r>
            <a:r>
              <a:rPr lang="pt-BR" b="1" i="1" dirty="0"/>
              <a:t>ambiente</a:t>
            </a:r>
            <a:r>
              <a:rPr lang="pt-BR" dirty="0"/>
              <a:t> </a:t>
            </a:r>
            <a:r>
              <a:rPr lang="pt-BR" b="1" i="1" dirty="0"/>
              <a:t>virtual</a:t>
            </a:r>
            <a:r>
              <a:rPr lang="pt-BR" dirty="0"/>
              <a:t>, caso você tenha criado um e, em seguida, iniciar o servidor executando o comando </a:t>
            </a:r>
            <a:r>
              <a:rPr lang="pt-BR" b="1" i="1" dirty="0"/>
              <a:t>tensorboard</a:t>
            </a:r>
            <a:r>
              <a:rPr lang="pt-BR" dirty="0"/>
              <a:t>, apontando-o para o diretório de logs. </a:t>
            </a:r>
          </a:p>
          <a:p>
            <a:r>
              <a:rPr lang="pt-BR" dirty="0"/>
              <a:t>Esse comando inicia o servidor web do </a:t>
            </a:r>
            <a:r>
              <a:rPr lang="pt-BR" b="1" i="1" dirty="0"/>
              <a:t>TensorBoard</a:t>
            </a:r>
            <a:r>
              <a:rPr lang="pt-BR" dirty="0"/>
              <a:t>, que fica </a:t>
            </a:r>
            <a:r>
              <a:rPr lang="pt-BR" i="1" dirty="0"/>
              <a:t>escutando</a:t>
            </a:r>
            <a:r>
              <a:rPr lang="pt-BR" dirty="0"/>
              <a:t> (i.e., esperando) por conexões na porta 6006.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0894" y="53779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UbuntuMono-Regular"/>
              </a:rPr>
              <a:t>$ source </a:t>
            </a:r>
            <a:r>
              <a:rPr lang="en-US" dirty="0" err="1">
                <a:solidFill>
                  <a:srgbClr val="000000"/>
                </a:solidFill>
                <a:latin typeface="UbuntuMono-Regular"/>
              </a:rPr>
              <a:t>env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/bin/activate</a:t>
            </a:r>
            <a:br>
              <a:rPr lang="en-US" dirty="0">
                <a:solidFill>
                  <a:srgbClr val="000000"/>
                </a:solidFill>
                <a:latin typeface="UbuntuMono-Regular"/>
              </a:rPr>
            </a:br>
            <a:r>
              <a:rPr lang="en-US" dirty="0">
                <a:solidFill>
                  <a:srgbClr val="000000"/>
                </a:solidFill>
                <a:latin typeface="UbuntuMono-Regular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UbuntuMono-Regular"/>
              </a:rPr>
              <a:t>tensorboard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 --</a:t>
            </a:r>
            <a:r>
              <a:rPr lang="en-US" dirty="0" err="1">
                <a:solidFill>
                  <a:srgbClr val="000000"/>
                </a:solidFill>
                <a:latin typeface="UbuntuMono-Regular"/>
              </a:rPr>
              <a:t>logdir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buntuMono-Regular"/>
              </a:rPr>
              <a:t>tf_logs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/</a:t>
            </a:r>
            <a:br>
              <a:rPr lang="en-US" dirty="0">
                <a:solidFill>
                  <a:srgbClr val="000000"/>
                </a:solidFill>
                <a:latin typeface="UbuntuMono-Regular"/>
              </a:rPr>
            </a:br>
            <a:r>
              <a:rPr lang="en-US" dirty="0">
                <a:solidFill>
                  <a:srgbClr val="000000"/>
                </a:solidFill>
                <a:latin typeface="UbuntuMono-Regular"/>
              </a:rPr>
              <a:t>Starting </a:t>
            </a:r>
            <a:r>
              <a:rPr lang="en-US" dirty="0" err="1">
                <a:solidFill>
                  <a:srgbClr val="000000"/>
                </a:solidFill>
                <a:latin typeface="UbuntuMono-Regular"/>
              </a:rPr>
              <a:t>TensorBoard</a:t>
            </a:r>
            <a:r>
              <a:rPr lang="en-US" dirty="0">
                <a:solidFill>
                  <a:srgbClr val="000000"/>
                </a:solidFill>
                <a:latin typeface="UbuntuMono-Regular"/>
              </a:rPr>
              <a:t> on port 6006</a:t>
            </a:r>
            <a:br>
              <a:rPr lang="en-US" dirty="0">
                <a:solidFill>
                  <a:srgbClr val="000000"/>
                </a:solidFill>
                <a:latin typeface="UbuntuMono-Regular"/>
              </a:rPr>
            </a:br>
            <a:r>
              <a:rPr lang="en-US" dirty="0">
                <a:solidFill>
                  <a:srgbClr val="000000"/>
                </a:solidFill>
                <a:latin typeface="UbuntuMono-Regular"/>
              </a:rPr>
              <a:t>(You can navigate to http://0.0.0.0:6006)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250898" y="5377911"/>
            <a:ext cx="5648334" cy="120032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pt-BR"/>
            </a:defPPr>
            <a:lvl1pPr>
              <a:defRPr>
                <a:solidFill>
                  <a:srgbClr val="000000"/>
                </a:solidFill>
                <a:latin typeface="UbuntuMono-Regular"/>
              </a:defRPr>
            </a:lvl1pPr>
          </a:lstStyle>
          <a:p>
            <a:r>
              <a:rPr lang="pt-BR" dirty="0"/>
              <a:t>Podemos carregar </a:t>
            </a:r>
            <a:r>
              <a:rPr lang="pt-BR" dirty="0" smtClean="0"/>
              <a:t>também </a:t>
            </a:r>
            <a:r>
              <a:rPr lang="pt-BR" dirty="0"/>
              <a:t>através do </a:t>
            </a:r>
            <a:r>
              <a:rPr lang="pt-BR" dirty="0" smtClean="0"/>
              <a:t>notebook:</a:t>
            </a:r>
            <a:endParaRPr lang="pt-BR" dirty="0"/>
          </a:p>
          <a:p>
            <a:endParaRPr lang="pt-BR" dirty="0"/>
          </a:p>
          <a:p>
            <a:r>
              <a:rPr lang="pt-BR" dirty="0"/>
              <a:t>%load_ext tensorboard</a:t>
            </a:r>
          </a:p>
          <a:p>
            <a:r>
              <a:rPr lang="pt-BR" dirty="0"/>
              <a:t>%tensorboard --logdir tf_logs/</a:t>
            </a:r>
          </a:p>
        </p:txBody>
      </p:sp>
    </p:spTree>
    <p:extLst>
      <p:ext uri="{BB962C8B-B14F-4D97-AF65-F5344CB8AC3E}">
        <p14:creationId xmlns:p14="http://schemas.microsoft.com/office/powerpoint/2010/main" val="152121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Visualizando grafos e curvas de treinamento com o TensorBoard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57" y="1853446"/>
            <a:ext cx="7113721" cy="475721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Em seguida, abrimos um navegador web e acessamos </a:t>
            </a:r>
            <a:r>
              <a:rPr lang="pt-BR" b="1" i="1" dirty="0"/>
              <a:t>http://0.0.0.0:6006/ </a:t>
            </a:r>
            <a:r>
              <a:rPr lang="pt-BR" dirty="0"/>
              <a:t>(ou </a:t>
            </a:r>
            <a:r>
              <a:rPr lang="pt-BR" b="1" i="1" dirty="0"/>
              <a:t>http://localhost:6006/</a:t>
            </a:r>
            <a:r>
              <a:rPr lang="pt-BR" dirty="0"/>
              <a:t>). </a:t>
            </a:r>
          </a:p>
          <a:p>
            <a:r>
              <a:rPr lang="pt-BR" dirty="0"/>
              <a:t>Na guia </a:t>
            </a:r>
            <a:r>
              <a:rPr lang="pt-BR" b="1" i="1" dirty="0"/>
              <a:t>Scalars</a:t>
            </a:r>
            <a:r>
              <a:rPr lang="pt-BR" dirty="0"/>
              <a:t>, vemos o </a:t>
            </a:r>
            <a:r>
              <a:rPr lang="pt-BR" dirty="0" smtClean="0"/>
              <a:t>gráfico do MSE, o qual mostra sua </a:t>
            </a:r>
            <a:r>
              <a:rPr lang="pt-BR" dirty="0"/>
              <a:t>evolução </a:t>
            </a:r>
            <a:r>
              <a:rPr lang="pt-BR" dirty="0" smtClean="0"/>
              <a:t>durante </a:t>
            </a:r>
            <a:r>
              <a:rPr lang="pt-BR" dirty="0"/>
              <a:t>o treinamento. </a:t>
            </a:r>
          </a:p>
          <a:p>
            <a:r>
              <a:rPr lang="pt-BR" dirty="0"/>
              <a:t>Nós podemos marcar ou desmarcar as execuções que desejamos ver, aumentar ou diminuir o zoom, passar o mouse sobre a curva para obter detalhes e assim por diante.</a:t>
            </a:r>
          </a:p>
          <a:p>
            <a:r>
              <a:rPr lang="pt-BR" dirty="0"/>
              <a:t>Para visualizar o </a:t>
            </a:r>
            <a:r>
              <a:rPr lang="pt-BR" b="1" i="1" dirty="0"/>
              <a:t>grafo</a:t>
            </a:r>
            <a:r>
              <a:rPr lang="pt-BR" dirty="0"/>
              <a:t>, basta clicar na guia </a:t>
            </a:r>
            <a:r>
              <a:rPr lang="pt-BR" b="1" i="1" dirty="0"/>
              <a:t>Graphs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039" b="5763"/>
          <a:stretch/>
        </p:blipFill>
        <p:spPr>
          <a:xfrm>
            <a:off x="412104" y="4343824"/>
            <a:ext cx="4416146" cy="2124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312" b="5185"/>
          <a:stretch/>
        </p:blipFill>
        <p:spPr>
          <a:xfrm>
            <a:off x="412105" y="1964326"/>
            <a:ext cx="4416146" cy="21322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94136" y="6425995"/>
            <a:ext cx="565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VisualizandoGrafosECurvasDeTreinamento.ipynb</a:t>
            </a:r>
          </a:p>
        </p:txBody>
      </p:sp>
    </p:spTree>
    <p:extLst>
      <p:ext uri="{BB962C8B-B14F-4D97-AF65-F5344CB8AC3E}">
        <p14:creationId xmlns:p14="http://schemas.microsoft.com/office/powerpoint/2010/main" val="372581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3A2A7-976F-4945-B3F0-581D8F07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Referências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AB72A-E666-49DA-A9CC-459527166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63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smtClean="0">
                <a:cs typeface="Calibri"/>
              </a:rPr>
              <a:t>“</a:t>
            </a:r>
            <a:r>
              <a:rPr lang="en-US" dirty="0"/>
              <a:t>TensorFlow 2.0 + Keras Overview for Deep Learning </a:t>
            </a:r>
            <a:r>
              <a:rPr lang="en-US" dirty="0" smtClean="0"/>
              <a:t>Researchers</a:t>
            </a:r>
            <a:r>
              <a:rPr lang="pt-BR" dirty="0" smtClean="0">
                <a:cs typeface="Calibri"/>
              </a:rPr>
              <a:t>”, </a:t>
            </a: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https://github.com/dlmacedo/starter-academic/blob/master/content/courses/deeplearning/notebooks/tensorflow/TensorFlow_2_0_Keras_Crash_Course.ipynb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6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Material, exemplos e lista de exercícios #11 já estão disponíveis.</a:t>
            </a:r>
          </a:p>
        </p:txBody>
      </p:sp>
    </p:spTree>
    <p:extLst>
      <p:ext uri="{BB962C8B-B14F-4D97-AF65-F5344CB8AC3E}">
        <p14:creationId xmlns:p14="http://schemas.microsoft.com/office/powerpoint/2010/main" val="348560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YTORCH TENSORFLOW MATLAB Source Unknown - Deep Learn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7" y="262853"/>
            <a:ext cx="1756065" cy="398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imple Introduction to TensorFlow | Memes, Funny memes, Int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96" y="459166"/>
            <a:ext cx="3033963" cy="237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port tensorflow as tf ! : ProgrammerHum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95" y="276600"/>
            <a:ext cx="2481292" cy="274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0 Things You Need to Know Before Getting Started with TensorFlow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03" y="3444287"/>
            <a:ext cx="2699077" cy="32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Not mine, but still funny. We need more meme on Machine Learning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38" y="1648479"/>
            <a:ext cx="3179353" cy="20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package description for Tensorflow on pip : ProgrammerHum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68" y="4156646"/>
            <a:ext cx="3208245" cy="24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Usar notebook abaixo </a:t>
            </a:r>
            <a:r>
              <a:rPr lang="pt-BR" smtClean="0"/>
              <a:t>como referência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TensorFlow 2.0 + Keras Overview for Deep Learning </a:t>
            </a:r>
            <a:r>
              <a:rPr lang="en-US" b="1" dirty="0" smtClean="0"/>
              <a:t>Researchers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github.com/dlmacedo/starter-academic/blob/master/content/courses/deeplearning/notebooks/tensorflow/TensorFlow_2_0_Keras_Crash_Course.ipynb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12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21069" y="377481"/>
            <a:ext cx="3824297" cy="3691075"/>
            <a:chOff x="1721069" y="377481"/>
            <a:chExt cx="3824297" cy="3691075"/>
          </a:xfrm>
        </p:grpSpPr>
        <p:sp>
          <p:nvSpPr>
            <p:cNvPr id="4" name="Rectangle 3"/>
            <p:cNvSpPr/>
            <p:nvPr/>
          </p:nvSpPr>
          <p:spPr>
            <a:xfrm>
              <a:off x="3936123" y="3384352"/>
              <a:ext cx="536028" cy="378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71951" y="3384352"/>
              <a:ext cx="536028" cy="378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07779" y="3384352"/>
              <a:ext cx="536028" cy="378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1721069" y="2506722"/>
                  <a:ext cx="709448" cy="37837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069" y="2506722"/>
                  <a:ext cx="709448" cy="378372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2075793" y="1660636"/>
                  <a:ext cx="709448" cy="37837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793" y="1660636"/>
                  <a:ext cx="709448" cy="378372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785241" y="814550"/>
                  <a:ext cx="709448" cy="37837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5241" y="814550"/>
                  <a:ext cx="709448" cy="378372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3494689" y="1660636"/>
                  <a:ext cx="709448" cy="37837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689" y="1660636"/>
                  <a:ext cx="709448" cy="378372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8" idx="0"/>
              <a:endCxn id="9" idx="4"/>
            </p:cNvCxnSpPr>
            <p:nvPr/>
          </p:nvCxnSpPr>
          <p:spPr>
            <a:xfrm flipV="1">
              <a:off x="2430517" y="1192922"/>
              <a:ext cx="709448" cy="467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3139965" y="1192922"/>
              <a:ext cx="709448" cy="467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8" idx="4"/>
            </p:cNvCxnSpPr>
            <p:nvPr/>
          </p:nvCxnSpPr>
          <p:spPr>
            <a:xfrm flipV="1">
              <a:off x="2075793" y="2039008"/>
              <a:ext cx="354724" cy="467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857375" y="2885094"/>
              <a:ext cx="142875" cy="499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168826" y="2879982"/>
              <a:ext cx="131463" cy="504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0"/>
            </p:cNvCxnSpPr>
            <p:nvPr/>
          </p:nvCxnSpPr>
          <p:spPr>
            <a:xfrm flipH="1" flipV="1">
              <a:off x="2481592" y="2039008"/>
              <a:ext cx="658373" cy="1345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" idx="0"/>
              <a:endCxn id="10" idx="4"/>
            </p:cNvCxnSpPr>
            <p:nvPr/>
          </p:nvCxnSpPr>
          <p:spPr>
            <a:xfrm flipV="1">
              <a:off x="3139965" y="2039008"/>
              <a:ext cx="709448" cy="1345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0"/>
            </p:cNvCxnSpPr>
            <p:nvPr/>
          </p:nvCxnSpPr>
          <p:spPr>
            <a:xfrm flipH="1" flipV="1">
              <a:off x="3900488" y="2039008"/>
              <a:ext cx="303649" cy="1345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63948" y="3699224"/>
              <a:ext cx="108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constant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64204" y="1903533"/>
              <a:ext cx="128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operation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9776" y="3699224"/>
              <a:ext cx="108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variable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139964" y="377481"/>
                  <a:ext cx="2405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9964" y="377481"/>
                  <a:ext cx="240540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>
              <a:stCxn id="9" idx="0"/>
            </p:cNvCxnSpPr>
            <p:nvPr/>
          </p:nvCxnSpPr>
          <p:spPr>
            <a:xfrm flipH="1" flipV="1">
              <a:off x="3139964" y="546100"/>
              <a:ext cx="1" cy="268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299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386947" y="377481"/>
            <a:ext cx="3478161" cy="4041344"/>
            <a:chOff x="1386947" y="377481"/>
            <a:chExt cx="3478161" cy="4041344"/>
          </a:xfrm>
        </p:grpSpPr>
        <p:sp>
          <p:nvSpPr>
            <p:cNvPr id="4" name="Rectangle 3"/>
            <p:cNvSpPr/>
            <p:nvPr/>
          </p:nvSpPr>
          <p:spPr>
            <a:xfrm>
              <a:off x="4225683" y="3384352"/>
              <a:ext cx="536028" cy="378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61511" y="3384352"/>
              <a:ext cx="536028" cy="378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07779" y="3384352"/>
              <a:ext cx="536028" cy="378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1721069" y="2506722"/>
                  <a:ext cx="709448" cy="37837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069" y="2506722"/>
                  <a:ext cx="709448" cy="378372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2075793" y="1660636"/>
                  <a:ext cx="709448" cy="37837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793" y="1660636"/>
                  <a:ext cx="709448" cy="378372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785241" y="814550"/>
                  <a:ext cx="709448" cy="37837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5241" y="814550"/>
                  <a:ext cx="709448" cy="378372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3494689" y="1660636"/>
                  <a:ext cx="709448" cy="37837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689" y="1660636"/>
                  <a:ext cx="709448" cy="378372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8" idx="0"/>
              <a:endCxn id="9" idx="4"/>
            </p:cNvCxnSpPr>
            <p:nvPr/>
          </p:nvCxnSpPr>
          <p:spPr>
            <a:xfrm flipV="1">
              <a:off x="2430517" y="1192922"/>
              <a:ext cx="709448" cy="467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3139965" y="1192922"/>
              <a:ext cx="709448" cy="467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8" idx="4"/>
            </p:cNvCxnSpPr>
            <p:nvPr/>
          </p:nvCxnSpPr>
          <p:spPr>
            <a:xfrm flipV="1">
              <a:off x="2075793" y="2039008"/>
              <a:ext cx="354724" cy="467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857375" y="2885094"/>
              <a:ext cx="142875" cy="499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168826" y="2879982"/>
              <a:ext cx="131463" cy="504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0"/>
            </p:cNvCxnSpPr>
            <p:nvPr/>
          </p:nvCxnSpPr>
          <p:spPr>
            <a:xfrm flipH="1" flipV="1">
              <a:off x="2486025" y="2039008"/>
              <a:ext cx="943500" cy="1345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" idx="0"/>
              <a:endCxn id="10" idx="4"/>
            </p:cNvCxnSpPr>
            <p:nvPr/>
          </p:nvCxnSpPr>
          <p:spPr>
            <a:xfrm flipV="1">
              <a:off x="3429525" y="2039008"/>
              <a:ext cx="419888" cy="1345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0"/>
            </p:cNvCxnSpPr>
            <p:nvPr/>
          </p:nvCxnSpPr>
          <p:spPr>
            <a:xfrm flipH="1" flipV="1">
              <a:off x="3965553" y="2039008"/>
              <a:ext cx="528144" cy="1345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139964" y="377481"/>
                  <a:ext cx="1424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9964" y="377481"/>
                  <a:ext cx="142494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>
              <a:stCxn id="9" idx="0"/>
            </p:cNvCxnSpPr>
            <p:nvPr/>
          </p:nvCxnSpPr>
          <p:spPr>
            <a:xfrm flipH="1" flipV="1">
              <a:off x="3139964" y="546100"/>
              <a:ext cx="1" cy="268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78851" y="1423737"/>
              <a:ext cx="67169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50550" y="1423737"/>
              <a:ext cx="638700" cy="3383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889250" y="1762125"/>
              <a:ext cx="4860" cy="20936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54480" y="3855787"/>
              <a:ext cx="13347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563387" y="1423737"/>
              <a:ext cx="15464" cy="24320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002739" y="1762125"/>
              <a:ext cx="4860" cy="20936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005169" y="1423737"/>
              <a:ext cx="844244" cy="3173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868287" y="1423737"/>
              <a:ext cx="99682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865107" y="1423737"/>
              <a:ext cx="0" cy="24320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02739" y="3855787"/>
              <a:ext cx="18623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386947" y="1372338"/>
              <a:ext cx="108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GPU 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57848" y="1383159"/>
              <a:ext cx="907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GPU 2</a:t>
              </a:r>
            </a:p>
          </p:txBody>
        </p:sp>
        <p:cxnSp>
          <p:nvCxnSpPr>
            <p:cNvPr id="58" name="Straight Arrow Connector 57"/>
            <p:cNvCxnSpPr>
              <a:endCxn id="5" idx="2"/>
            </p:cNvCxnSpPr>
            <p:nvPr/>
          </p:nvCxnSpPr>
          <p:spPr>
            <a:xfrm flipV="1">
              <a:off x="3429525" y="3762724"/>
              <a:ext cx="0" cy="3139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2089018" y="3762724"/>
              <a:ext cx="0" cy="3139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933353" y="4049493"/>
              <a:ext cx="31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1565" y="4049493"/>
              <a:ext cx="31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15684" y="2927207"/>
              <a:ext cx="31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14159" y="2918168"/>
              <a:ext cx="31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58889" y="2068368"/>
              <a:ext cx="31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02024" y="2691913"/>
              <a:ext cx="31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06354" y="1130430"/>
              <a:ext cx="43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6663" y="1090103"/>
              <a:ext cx="31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71743" y="2665443"/>
              <a:ext cx="31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70882" y="2614653"/>
              <a:ext cx="31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38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2743" y="2364119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2472743" y="3372119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587660" y="2893014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25769" y="2616119"/>
            <a:ext cx="746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25769" y="3624119"/>
            <a:ext cx="746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9775" y="2431453"/>
            <a:ext cx="41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775" y="3439453"/>
            <a:ext cx="41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x2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1725769" y="2665909"/>
            <a:ext cx="746974" cy="958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</p:cNvCxnSpPr>
          <p:nvPr/>
        </p:nvCxnSpPr>
        <p:spPr>
          <a:xfrm>
            <a:off x="1725769" y="2616119"/>
            <a:ext cx="746974" cy="9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6" idx="2"/>
          </p:cNvCxnSpPr>
          <p:nvPr/>
        </p:nvCxnSpPr>
        <p:spPr>
          <a:xfrm>
            <a:off x="2976743" y="2616119"/>
            <a:ext cx="610917" cy="528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6" idx="2"/>
          </p:cNvCxnSpPr>
          <p:nvPr/>
        </p:nvCxnSpPr>
        <p:spPr>
          <a:xfrm flipV="1">
            <a:off x="2976743" y="3145014"/>
            <a:ext cx="610917" cy="47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1"/>
          </p:cNvCxnSpPr>
          <p:nvPr/>
        </p:nvCxnSpPr>
        <p:spPr>
          <a:xfrm>
            <a:off x="2044700" y="2279650"/>
            <a:ext cx="501852" cy="158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17541" y="2036721"/>
            <a:ext cx="41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2" name="Straight Arrow Connector 31"/>
          <p:cNvCxnSpPr>
            <a:endCxn id="5" idx="3"/>
          </p:cNvCxnSpPr>
          <p:nvPr/>
        </p:nvCxnSpPr>
        <p:spPr>
          <a:xfrm flipV="1">
            <a:off x="1994372" y="3802310"/>
            <a:ext cx="552180" cy="187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87490" y="3805569"/>
            <a:ext cx="41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635309" y="3348105"/>
            <a:ext cx="73809" cy="316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50679" y="3594631"/>
            <a:ext cx="41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42" name="Straight Arrow Connector 41"/>
          <p:cNvCxnSpPr>
            <a:stCxn id="6" idx="6"/>
          </p:cNvCxnSpPr>
          <p:nvPr/>
        </p:nvCxnSpPr>
        <p:spPr>
          <a:xfrm>
            <a:off x="4091660" y="3145014"/>
            <a:ext cx="308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6583" y="2952586"/>
            <a:ext cx="41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71466" y="2112119"/>
            <a:ext cx="466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96128" y="3914540"/>
            <a:ext cx="466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87660" y="3430783"/>
            <a:ext cx="466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52535" y="2379998"/>
            <a:ext cx="57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97171" y="2792607"/>
            <a:ext cx="57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86309" y="3168029"/>
            <a:ext cx="57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0841" y="3575062"/>
            <a:ext cx="57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W22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73804" y="2594111"/>
            <a:ext cx="57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w13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97918" y="3329134"/>
            <a:ext cx="57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533182" y="2447568"/>
                <a:ext cx="171450" cy="37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182" y="2447568"/>
                <a:ext cx="171450" cy="372666"/>
              </a:xfrm>
              <a:prstGeom prst="rect">
                <a:avLst/>
              </a:prstGeom>
              <a:blipFill rotWithShape="0">
                <a:blip r:embed="rId2"/>
                <a:stretch>
                  <a:fillRect l="-289286" t="-152459" r="-285714" b="-20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4" idx="0"/>
            <a:endCxn id="4" idx="4"/>
          </p:cNvCxnSpPr>
          <p:nvPr/>
        </p:nvCxnSpPr>
        <p:spPr>
          <a:xfrm>
            <a:off x="2724743" y="2364119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576154" y="2470720"/>
                <a:ext cx="5524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54" y="2470720"/>
                <a:ext cx="55245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>
            <a:stCxn id="5" idx="0"/>
            <a:endCxn id="5" idx="4"/>
          </p:cNvCxnSpPr>
          <p:nvPr/>
        </p:nvCxnSpPr>
        <p:spPr>
          <a:xfrm>
            <a:off x="2724743" y="3372119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0"/>
            <a:endCxn id="6" idx="4"/>
          </p:cNvCxnSpPr>
          <p:nvPr/>
        </p:nvCxnSpPr>
        <p:spPr>
          <a:xfrm>
            <a:off x="3839660" y="2893014"/>
            <a:ext cx="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569804" y="3506572"/>
                <a:ext cx="5524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04" y="3506572"/>
                <a:ext cx="552450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693238" y="3014141"/>
                <a:ext cx="5524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38" y="3014141"/>
                <a:ext cx="55245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526345" y="3450578"/>
                <a:ext cx="171450" cy="37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45" y="3450578"/>
                <a:ext cx="171450" cy="372666"/>
              </a:xfrm>
              <a:prstGeom prst="rect">
                <a:avLst/>
              </a:prstGeom>
              <a:blipFill rotWithShape="0">
                <a:blip r:embed="rId6"/>
                <a:stretch>
                  <a:fillRect l="-275862" t="-150820" r="-275862" b="-20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652588" y="2992450"/>
                <a:ext cx="171450" cy="37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BR" sz="1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88" y="2992450"/>
                <a:ext cx="171450" cy="372666"/>
              </a:xfrm>
              <a:prstGeom prst="rect">
                <a:avLst/>
              </a:prstGeom>
              <a:blipFill rotWithShape="0">
                <a:blip r:embed="rId7"/>
                <a:stretch>
                  <a:fillRect l="-285714" t="-152459" r="-289286" b="-20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8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TensorFlow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Neste tópico, </a:t>
            </a:r>
            <a:r>
              <a:rPr lang="pt-BR" dirty="0"/>
              <a:t>veremos alguns conceitos básicos </a:t>
            </a:r>
            <a:r>
              <a:rPr lang="pt-BR" dirty="0" smtClean="0"/>
              <a:t>da biblioteca </a:t>
            </a:r>
            <a:r>
              <a:rPr lang="pt-BR" b="1" i="1" dirty="0"/>
              <a:t>TensorFlow</a:t>
            </a:r>
            <a:r>
              <a:rPr lang="pt-BR" dirty="0"/>
              <a:t>, </a:t>
            </a:r>
            <a:endParaRPr lang="pt-BR" dirty="0" smtClean="0"/>
          </a:p>
          <a:p>
            <a:pPr lvl="1"/>
            <a:r>
              <a:rPr lang="pt-BR" dirty="0" smtClean="0"/>
              <a:t>Instalação. </a:t>
            </a:r>
          </a:p>
          <a:p>
            <a:pPr lvl="1"/>
            <a:r>
              <a:rPr lang="pt-BR" dirty="0" smtClean="0"/>
              <a:t>Criação</a:t>
            </a:r>
            <a:r>
              <a:rPr lang="pt-BR" dirty="0"/>
              <a:t>, execução, </a:t>
            </a:r>
            <a:r>
              <a:rPr lang="pt-BR" dirty="0" smtClean="0"/>
              <a:t>armazenamento e </a:t>
            </a:r>
            <a:r>
              <a:rPr lang="pt-BR" dirty="0"/>
              <a:t>visualização de </a:t>
            </a:r>
            <a:r>
              <a:rPr lang="pt-BR" b="1" i="1" dirty="0"/>
              <a:t>grafos computacionais </a:t>
            </a:r>
            <a:r>
              <a:rPr lang="pt-BR" dirty="0"/>
              <a:t>simples. </a:t>
            </a: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importante </a:t>
            </a:r>
            <a:r>
              <a:rPr lang="pt-BR" dirty="0" smtClean="0"/>
              <a:t>dominarmos </a:t>
            </a:r>
            <a:r>
              <a:rPr lang="pt-BR" dirty="0"/>
              <a:t>essas noções básicas antes de criarmos nossa primeira rede </a:t>
            </a:r>
            <a:r>
              <a:rPr lang="pt-BR" dirty="0" smtClean="0"/>
              <a:t>neural com o TensorFlow.</a:t>
            </a:r>
          </a:p>
          <a:p>
            <a:r>
              <a:rPr lang="pt-BR" b="1" dirty="0" smtClean="0"/>
              <a:t>Instalação: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Via interface gráfica do Anaconda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Via terminal </a:t>
            </a:r>
          </a:p>
          <a:p>
            <a:pPr lvl="2"/>
            <a:r>
              <a:rPr lang="pt-BR" dirty="0"/>
              <a:t>conda install </a:t>
            </a:r>
            <a:r>
              <a:rPr lang="pt-BR" dirty="0" smtClean="0"/>
              <a:t>tensorflow</a:t>
            </a:r>
          </a:p>
          <a:p>
            <a:pPr lvl="2"/>
            <a:r>
              <a:rPr lang="pt-BR" dirty="0" smtClean="0"/>
              <a:t>pip3 </a:t>
            </a:r>
            <a:r>
              <a:rPr lang="pt-BR" dirty="0"/>
              <a:t>install --upgrade </a:t>
            </a:r>
            <a:r>
              <a:rPr lang="pt-BR" dirty="0" smtClean="0"/>
              <a:t>tensorflow</a:t>
            </a:r>
            <a:endParaRPr lang="pt-BR" dirty="0"/>
          </a:p>
          <a:p>
            <a:r>
              <a:rPr lang="pt-BR" b="1" dirty="0"/>
              <a:t>OBS</a:t>
            </a:r>
            <a:r>
              <a:rPr lang="pt-BR" dirty="0"/>
              <a:t>.: Para suporte à GPU, você precisa instalar o </a:t>
            </a:r>
            <a:r>
              <a:rPr lang="pt-BR" b="1" i="1" dirty="0"/>
              <a:t>tensorflow-gpu</a:t>
            </a:r>
            <a:r>
              <a:rPr lang="pt-BR" dirty="0"/>
              <a:t> </a:t>
            </a:r>
            <a:r>
              <a:rPr lang="pt-BR" dirty="0" smtClean="0"/>
              <a:t>ao invés </a:t>
            </a:r>
            <a:r>
              <a:rPr lang="pt-BR" dirty="0"/>
              <a:t>do </a:t>
            </a:r>
            <a:r>
              <a:rPr lang="pt-BR" b="1" i="1" dirty="0" smtClean="0"/>
              <a:t>tensorflow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Para testar </a:t>
            </a:r>
            <a:r>
              <a:rPr lang="pt-BR" dirty="0" smtClean="0"/>
              <a:t>se a instalação foi bem sucedida, </a:t>
            </a:r>
            <a:r>
              <a:rPr lang="pt-BR" dirty="0"/>
              <a:t>digite o </a:t>
            </a:r>
            <a:r>
              <a:rPr lang="pt-BR" dirty="0" smtClean="0"/>
              <a:t>comando abaixo. </a:t>
            </a:r>
            <a:r>
              <a:rPr lang="pt-BR" dirty="0"/>
              <a:t>Ele deve </a:t>
            </a:r>
            <a:r>
              <a:rPr lang="pt-BR" dirty="0" smtClean="0"/>
              <a:t>imprimir a </a:t>
            </a:r>
            <a:r>
              <a:rPr lang="pt-BR" dirty="0"/>
              <a:t>versão do TensorFlow que </a:t>
            </a:r>
            <a:r>
              <a:rPr lang="pt-BR" dirty="0" smtClean="0"/>
              <a:t>foi instalada.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python3 </a:t>
            </a:r>
            <a:r>
              <a:rPr lang="pt-BR" dirty="0"/>
              <a:t>-c 'import tensorflow; print(tensorflow.__version__)' </a:t>
            </a:r>
            <a:endParaRPr lang="pt-BR" dirty="0"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14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54394"/>
            <a:ext cx="10515600" cy="767639"/>
          </a:xfrm>
        </p:spPr>
        <p:txBody>
          <a:bodyPr/>
          <a:lstStyle/>
          <a:p>
            <a:r>
              <a:rPr lang="pt-BR" dirty="0"/>
              <a:t>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05344"/>
            <a:ext cx="8662594" cy="565265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</a:t>
            </a:r>
            <a:r>
              <a:rPr lang="pt-BR" b="1" i="1" dirty="0"/>
              <a:t>TensorFlow</a:t>
            </a:r>
            <a:r>
              <a:rPr lang="pt-BR" dirty="0"/>
              <a:t> é uma poderosa </a:t>
            </a:r>
            <a:r>
              <a:rPr lang="pt-BR" b="1" i="1" dirty="0"/>
              <a:t>biblioteca de software de código aberto</a:t>
            </a:r>
            <a:r>
              <a:rPr lang="pt-BR" dirty="0"/>
              <a:t> para computação numérica, adequada e customizada para a execução de algoritmos de aprendizado de máquina em larga escala.</a:t>
            </a:r>
          </a:p>
          <a:p>
            <a:r>
              <a:rPr lang="pt-BR" dirty="0"/>
              <a:t>O nome </a:t>
            </a:r>
            <a:r>
              <a:rPr lang="pt-BR" b="1" i="1" dirty="0"/>
              <a:t>TensorFlow</a:t>
            </a:r>
            <a:r>
              <a:rPr lang="pt-BR" dirty="0"/>
              <a:t> deriva dos tipos de operações que a biblioteca pode realizar em </a:t>
            </a:r>
            <a:r>
              <a:rPr lang="pt-BR" b="1" i="1" dirty="0"/>
              <a:t>matrizes de dados multidimensionais</a:t>
            </a:r>
            <a:r>
              <a:rPr lang="pt-BR" dirty="0"/>
              <a:t>, conhecidas como </a:t>
            </a:r>
            <a:r>
              <a:rPr lang="pt-BR" b="1" i="1" dirty="0"/>
              <a:t>tensores</a:t>
            </a:r>
            <a:r>
              <a:rPr lang="pt-BR" dirty="0"/>
              <a:t>.</a:t>
            </a:r>
          </a:p>
          <a:p>
            <a:r>
              <a:rPr lang="pt-BR" dirty="0"/>
              <a:t>A biblioteca tem 2 grandes releases: 1.x e 2.x.</a:t>
            </a:r>
          </a:p>
          <a:p>
            <a:pPr lvl="1"/>
            <a:r>
              <a:rPr lang="pt-BR" b="1" dirty="0"/>
              <a:t>1.x</a:t>
            </a:r>
            <a:r>
              <a:rPr lang="pt-BR" dirty="0"/>
              <a:t>: Lançada em Fevereiro de 2017. A escrita do código é dividida em duas partes: construção do </a:t>
            </a:r>
            <a:r>
              <a:rPr lang="pt-BR" b="1" i="1" dirty="0"/>
              <a:t>grafo</a:t>
            </a:r>
            <a:r>
              <a:rPr lang="pt-BR" dirty="0"/>
              <a:t> computacional e posteriormente criação de uma </a:t>
            </a:r>
            <a:r>
              <a:rPr lang="pt-BR" b="1" i="1" dirty="0"/>
              <a:t>sessão</a:t>
            </a:r>
            <a:r>
              <a:rPr lang="pt-BR" dirty="0"/>
              <a:t> para executá-lo. Forma complexa e não Pythonica...</a:t>
            </a:r>
          </a:p>
          <a:p>
            <a:pPr lvl="1"/>
            <a:r>
              <a:rPr lang="pt-BR" b="1" dirty="0"/>
              <a:t>2.x</a:t>
            </a:r>
            <a:r>
              <a:rPr lang="pt-BR" dirty="0"/>
              <a:t>: Lançada em Setembro 2019. Facilita a criação de modelos através de </a:t>
            </a:r>
            <a:r>
              <a:rPr lang="pt-BR" b="1" i="1" dirty="0"/>
              <a:t>eager execution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não é mais necessário se criar uma </a:t>
            </a:r>
            <a:r>
              <a:rPr lang="pt-BR" b="1" i="1" dirty="0"/>
              <a:t>sessão</a:t>
            </a:r>
            <a:r>
              <a:rPr lang="pt-BR" dirty="0"/>
              <a:t> para executar o </a:t>
            </a:r>
            <a:r>
              <a:rPr lang="pt-BR" b="1" i="1" dirty="0"/>
              <a:t>grafo</a:t>
            </a:r>
            <a:r>
              <a:rPr lang="pt-BR" dirty="0"/>
              <a:t>, pode-se verificar o resultado do código diretamente sem a necessidade de se criar uma </a:t>
            </a:r>
            <a:r>
              <a:rPr lang="pt-BR" b="1" i="1" dirty="0"/>
              <a:t>sessão</a:t>
            </a:r>
            <a:r>
              <a:rPr lang="pt-BR" dirty="0"/>
              <a:t>.</a:t>
            </a:r>
          </a:p>
          <a:p>
            <a:r>
              <a:rPr lang="pt-BR" dirty="0"/>
              <a:t>Seu princípio básico de funcionamento é bem simples: primeiro, define-se em </a:t>
            </a:r>
            <a:r>
              <a:rPr lang="pt-BR" b="1" i="1" dirty="0"/>
              <a:t>Python</a:t>
            </a:r>
            <a:r>
              <a:rPr lang="pt-BR" dirty="0"/>
              <a:t> um </a:t>
            </a:r>
            <a:r>
              <a:rPr lang="pt-BR" b="1" i="1" dirty="0"/>
              <a:t>grafo de computação </a:t>
            </a:r>
            <a:r>
              <a:rPr lang="pt-BR" dirty="0"/>
              <a:t>a ser executado (como mostrado na figura ao lado) e, em seguida, o </a:t>
            </a:r>
            <a:r>
              <a:rPr lang="pt-BR" b="1" i="1" dirty="0"/>
              <a:t>TensorFlow</a:t>
            </a:r>
            <a:r>
              <a:rPr lang="pt-BR" dirty="0"/>
              <a:t> transforma esse </a:t>
            </a:r>
            <a:r>
              <a:rPr lang="pt-BR" b="1" i="1" dirty="0"/>
              <a:t>grafo</a:t>
            </a:r>
            <a:r>
              <a:rPr lang="pt-BR" dirty="0"/>
              <a:t> em código C++ otimizado e o executa com eficiência em uma </a:t>
            </a:r>
            <a:r>
              <a:rPr lang="pt-BR" b="1" i="1" dirty="0"/>
              <a:t>sessão</a:t>
            </a:r>
            <a:r>
              <a:rPr lang="pt-BR" dirty="0"/>
              <a:t>.</a:t>
            </a:r>
          </a:p>
        </p:txBody>
      </p:sp>
      <p:pic>
        <p:nvPicPr>
          <p:cNvPr id="1026" name="Picture 2" descr="TensorFlow: Inteligência artificial do Google Tradutor agora é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780" y="70435"/>
            <a:ext cx="2777219" cy="208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04" y="3766782"/>
            <a:ext cx="2691207" cy="2656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14779" y="6423706"/>
            <a:ext cx="2695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Grafo de computação</a:t>
            </a:r>
          </a:p>
        </p:txBody>
      </p:sp>
    </p:spTree>
    <p:extLst>
      <p:ext uri="{BB962C8B-B14F-4D97-AF65-F5344CB8AC3E}">
        <p14:creationId xmlns:p14="http://schemas.microsoft.com/office/powerpoint/2010/main" val="201705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264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/>
              <a:t>TensorFlow</a:t>
            </a:r>
            <a:r>
              <a:rPr lang="pt-BR" dirty="0"/>
              <a:t> possibilita dividir o </a:t>
            </a:r>
            <a:r>
              <a:rPr lang="pt-BR" b="1" i="1" dirty="0"/>
              <a:t>grafo</a:t>
            </a:r>
            <a:r>
              <a:rPr lang="pt-BR" dirty="0"/>
              <a:t> em </a:t>
            </a:r>
            <a:r>
              <a:rPr lang="pt-BR" dirty="0" smtClean="0"/>
              <a:t>várias seções </a:t>
            </a:r>
            <a:r>
              <a:rPr lang="pt-BR" dirty="0"/>
              <a:t>e </a:t>
            </a:r>
            <a:r>
              <a:rPr lang="pt-BR" dirty="0" smtClean="0"/>
              <a:t>executá-las </a:t>
            </a:r>
            <a:r>
              <a:rPr lang="pt-BR" dirty="0"/>
              <a:t>em paralelo em várias CPUs ou GPUs, como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TensorFlow</a:t>
            </a:r>
            <a:r>
              <a:rPr lang="pt-BR" dirty="0"/>
              <a:t> também suporta </a:t>
            </a:r>
            <a:r>
              <a:rPr lang="pt-BR" b="1" i="1" dirty="0"/>
              <a:t>computação distribuída</a:t>
            </a:r>
            <a:r>
              <a:rPr lang="pt-BR" dirty="0"/>
              <a:t>: pode-se treinar </a:t>
            </a:r>
            <a:r>
              <a:rPr lang="pt-BR" b="1" i="1" dirty="0"/>
              <a:t>redes neurais </a:t>
            </a:r>
            <a:r>
              <a:rPr lang="pt-BR" dirty="0"/>
              <a:t>gigantescas com </a:t>
            </a:r>
            <a:r>
              <a:rPr lang="pt-BR" b="1" i="1" dirty="0"/>
              <a:t>conjuntos de treinamento</a:t>
            </a:r>
            <a:r>
              <a:rPr lang="pt-BR" dirty="0"/>
              <a:t> imensos em um período de tempo razoável, </a:t>
            </a:r>
            <a:r>
              <a:rPr lang="pt-BR" dirty="0" smtClean="0"/>
              <a:t>dividindo-se </a:t>
            </a:r>
            <a:r>
              <a:rPr lang="pt-BR" dirty="0"/>
              <a:t>os cálculos através de centenas de servidores.</a:t>
            </a:r>
          </a:p>
          <a:p>
            <a:r>
              <a:rPr lang="pt-BR" dirty="0"/>
              <a:t>Por exemplo, o </a:t>
            </a:r>
            <a:r>
              <a:rPr lang="pt-BR" b="1" i="1" dirty="0"/>
              <a:t>TensorFlow</a:t>
            </a:r>
            <a:r>
              <a:rPr lang="pt-BR" dirty="0"/>
              <a:t> pode treinar uma</a:t>
            </a:r>
            <a:r>
              <a:rPr lang="pt-BR" b="1" i="1" dirty="0"/>
              <a:t> rede neural</a:t>
            </a:r>
            <a:r>
              <a:rPr lang="pt-BR" dirty="0"/>
              <a:t> com milhões de </a:t>
            </a:r>
            <a:r>
              <a:rPr lang="pt-BR" b="1" i="1" dirty="0" smtClean="0"/>
              <a:t>pesos</a:t>
            </a:r>
            <a:r>
              <a:rPr lang="pt-BR" dirty="0" smtClean="0"/>
              <a:t> com </a:t>
            </a:r>
            <a:r>
              <a:rPr lang="pt-BR" dirty="0"/>
              <a:t>um conjunto de treinamento composto por bilhões de exemplos com milhões de </a:t>
            </a:r>
            <a:r>
              <a:rPr lang="pt-BR" b="1" i="1" dirty="0"/>
              <a:t>atributos</a:t>
            </a:r>
            <a:r>
              <a:rPr lang="pt-BR" dirty="0"/>
              <a:t> cada.</a:t>
            </a:r>
          </a:p>
          <a:p>
            <a:r>
              <a:rPr lang="pt-BR" dirty="0"/>
              <a:t>O </a:t>
            </a:r>
            <a:r>
              <a:rPr lang="pt-BR" b="1" i="1" dirty="0"/>
              <a:t>TensorFlow</a:t>
            </a:r>
            <a:r>
              <a:rPr lang="pt-BR" dirty="0"/>
              <a:t> foi desenvolvido pelo time da </a:t>
            </a:r>
            <a:r>
              <a:rPr lang="pt-BR" b="1" i="1" dirty="0"/>
              <a:t>Google</a:t>
            </a:r>
            <a:r>
              <a:rPr lang="pt-BR" dirty="0"/>
              <a:t> chamado de </a:t>
            </a:r>
            <a:r>
              <a:rPr lang="pt-BR" b="1" i="1" dirty="0"/>
              <a:t>Google Brain </a:t>
            </a:r>
            <a:r>
              <a:rPr lang="pt-BR" dirty="0"/>
              <a:t>e é </a:t>
            </a:r>
            <a:r>
              <a:rPr lang="pt-BR" dirty="0" smtClean="0"/>
              <a:t>utilizado internamente e </a:t>
            </a:r>
            <a:r>
              <a:rPr lang="pt-BR" dirty="0"/>
              <a:t>em vários produtos da empresa, e.g., Google Photos, </a:t>
            </a:r>
            <a:r>
              <a:rPr lang="pt-BR" dirty="0" smtClean="0"/>
              <a:t>Search</a:t>
            </a:r>
            <a:r>
              <a:rPr lang="pt-BR" dirty="0"/>
              <a:t>, </a:t>
            </a:r>
            <a:r>
              <a:rPr lang="pt-BR" dirty="0" smtClean="0"/>
              <a:t>Maps, entre </a:t>
            </a:r>
            <a:r>
              <a:rPr lang="pt-BR" dirty="0"/>
              <a:t>outros.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803" y="2031999"/>
            <a:ext cx="3313104" cy="39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7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472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</a:t>
            </a:r>
            <a:r>
              <a:rPr lang="pt-BR" b="1" i="1" dirty="0"/>
              <a:t>TensorFlow</a:t>
            </a:r>
            <a:r>
              <a:rPr lang="pt-BR" dirty="0"/>
              <a:t> foi projetado para ser </a:t>
            </a:r>
            <a:r>
              <a:rPr lang="pt-BR" b="1" i="1" dirty="0"/>
              <a:t>flexível, escalável e pronto para produção</a:t>
            </a:r>
            <a:r>
              <a:rPr lang="pt-BR" dirty="0"/>
              <a:t>. Alguns </a:t>
            </a:r>
            <a:r>
              <a:rPr lang="pt-BR" dirty="0" smtClean="0"/>
              <a:t>de seus destaques são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Roda não apenas no Windows, Linux e macOS, mas também em dispositivos móveis e embarcados, incluindo </a:t>
            </a:r>
            <a:r>
              <a:rPr lang="pt-BR" dirty="0" smtClean="0"/>
              <a:t>iOS, Android e Raspberry Pi.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Fornece uma </a:t>
            </a:r>
            <a:r>
              <a:rPr lang="pt-BR" i="1" dirty="0"/>
              <a:t>application programming interface </a:t>
            </a:r>
            <a:r>
              <a:rPr lang="pt-BR" dirty="0"/>
              <a:t>(API) em </a:t>
            </a:r>
            <a:r>
              <a:rPr lang="pt-BR" b="1" i="1" dirty="0"/>
              <a:t>Python</a:t>
            </a:r>
            <a:r>
              <a:rPr lang="pt-BR" dirty="0"/>
              <a:t> muito simples chamada </a:t>
            </a:r>
            <a:r>
              <a:rPr lang="pt-BR" b="1" dirty="0"/>
              <a:t>TFLearn</a:t>
            </a:r>
            <a:r>
              <a:rPr lang="pt-BR" dirty="0"/>
              <a:t> (</a:t>
            </a:r>
            <a:r>
              <a:rPr lang="pt-BR" b="1" i="1" dirty="0"/>
              <a:t>tensorflow.contrib.learn</a:t>
            </a:r>
            <a:r>
              <a:rPr lang="pt-BR" dirty="0"/>
              <a:t>) que é compatível com o Scikit-Learn.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Também fornece outra API simples chamada </a:t>
            </a:r>
            <a:r>
              <a:rPr lang="pt-BR" b="1" dirty="0"/>
              <a:t>TF-slim</a:t>
            </a:r>
            <a:r>
              <a:rPr lang="pt-BR" dirty="0"/>
              <a:t> (</a:t>
            </a:r>
            <a:r>
              <a:rPr lang="pt-BR" b="1" i="1" dirty="0"/>
              <a:t>tensorflow.contrib.slim</a:t>
            </a:r>
            <a:r>
              <a:rPr lang="pt-BR" dirty="0"/>
              <a:t>) para simplificar a criação, o treinamento e a validação de </a:t>
            </a:r>
            <a:r>
              <a:rPr lang="pt-BR" b="1" i="1" dirty="0"/>
              <a:t>redes neurais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Existem várias APIs de alto nível que foram construídas sobre o </a:t>
            </a:r>
            <a:r>
              <a:rPr lang="pt-BR" b="1" i="1" dirty="0"/>
              <a:t>TensorFlow</a:t>
            </a:r>
            <a:r>
              <a:rPr lang="pt-BR" dirty="0"/>
              <a:t>, como </a:t>
            </a:r>
            <a:r>
              <a:rPr lang="pt-BR" b="1" i="1" dirty="0"/>
              <a:t>Keras</a:t>
            </a:r>
            <a:r>
              <a:rPr lang="pt-BR" dirty="0"/>
              <a:t> ou </a:t>
            </a:r>
            <a:r>
              <a:rPr lang="pt-BR" b="1" i="1" dirty="0"/>
              <a:t>Pretty Tensor</a:t>
            </a:r>
            <a:r>
              <a:rPr lang="pt-BR" dirty="0"/>
              <a:t>, que facilitam seu uso em detrimento de uma menor flexibilidade.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Entretanto, as APIs originais do </a:t>
            </a:r>
            <a:r>
              <a:rPr lang="pt-BR" b="1" i="1" dirty="0"/>
              <a:t>TensorFlow </a:t>
            </a:r>
            <a:r>
              <a:rPr lang="pt-BR" dirty="0"/>
              <a:t>oferecem muito mais flexibilidade (ao custo de maior complexidade) para criar todos os tipos de grafos de computação, incluindo qualquer arquitetura de </a:t>
            </a:r>
            <a:r>
              <a:rPr lang="pt-BR" b="1" i="1" dirty="0"/>
              <a:t>rede neural </a:t>
            </a:r>
            <a:r>
              <a:rPr lang="pt-BR" dirty="0"/>
              <a:t>que você possa imaginar.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1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7491" cy="503237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Inclui implementações em C++ altamente eficientes de muitas operações de aprendizado de máquina, particularmente aquelas necessárias para construir </a:t>
            </a:r>
            <a:r>
              <a:rPr lang="pt-BR" b="1" i="1" dirty="0"/>
              <a:t>redes neurais</a:t>
            </a:r>
            <a:r>
              <a:rPr lang="pt-BR" dirty="0"/>
              <a:t>. Há também uma API em C++ para que os usuários definam suas próprias operações de alto desempenho.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Fornece vários </a:t>
            </a:r>
            <a:r>
              <a:rPr lang="pt-BR" b="1" i="1" dirty="0"/>
              <a:t>nós</a:t>
            </a:r>
            <a:r>
              <a:rPr lang="pt-BR" dirty="0"/>
              <a:t> de otimização para encontrar os </a:t>
            </a:r>
            <a:r>
              <a:rPr lang="pt-BR" b="1" i="1" dirty="0"/>
              <a:t>parâmetros</a:t>
            </a:r>
            <a:r>
              <a:rPr lang="pt-BR" dirty="0"/>
              <a:t> (i.e., pesos) que minimizam uma </a:t>
            </a:r>
            <a:r>
              <a:rPr lang="pt-BR" b="1" i="1" dirty="0"/>
              <a:t>função de custo </a:t>
            </a:r>
            <a:r>
              <a:rPr lang="pt-BR" dirty="0"/>
              <a:t>(ou de </a:t>
            </a:r>
            <a:r>
              <a:rPr lang="pt-BR" b="1" i="1" dirty="0"/>
              <a:t>erro</a:t>
            </a:r>
            <a:r>
              <a:rPr lang="pt-BR" dirty="0"/>
              <a:t>). Eles são muito fáceis de usar, pois o </a:t>
            </a:r>
            <a:r>
              <a:rPr lang="pt-BR" b="1" i="1" dirty="0"/>
              <a:t>TensorFlow</a:t>
            </a:r>
            <a:r>
              <a:rPr lang="pt-BR" dirty="0"/>
              <a:t> cuida automaticamente do cálculo dos gradientes das funções que você define. Isso é chamado de </a:t>
            </a:r>
            <a:r>
              <a:rPr lang="pt-BR" b="1" i="1" dirty="0"/>
              <a:t>diferenciação automática </a:t>
            </a:r>
            <a:r>
              <a:rPr lang="pt-BR" dirty="0"/>
              <a:t>(ou </a:t>
            </a:r>
            <a:r>
              <a:rPr lang="pt-BR" b="1" i="1" dirty="0"/>
              <a:t>autodiff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Oferece uma </a:t>
            </a:r>
            <a:r>
              <a:rPr lang="pt-BR" dirty="0" smtClean="0"/>
              <a:t>ferramenta </a:t>
            </a:r>
            <a:r>
              <a:rPr lang="pt-BR" dirty="0"/>
              <a:t>de visualização chamada </a:t>
            </a:r>
            <a:r>
              <a:rPr lang="pt-BR" b="1" i="1" dirty="0"/>
              <a:t>TensorBoard</a:t>
            </a:r>
            <a:r>
              <a:rPr lang="pt-BR" dirty="0"/>
              <a:t>, que permite navegar pelo </a:t>
            </a:r>
            <a:r>
              <a:rPr lang="pt-BR" b="1" i="1" dirty="0"/>
              <a:t>grafo de computação</a:t>
            </a:r>
            <a:r>
              <a:rPr lang="pt-BR" dirty="0"/>
              <a:t> e visualizar curvas de aprendizado.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Possui uma equipe dedicada de desenvolvedores e uma comunidade crescente que contribui para </a:t>
            </a:r>
            <a:r>
              <a:rPr lang="pt-BR" dirty="0" smtClean="0"/>
              <a:t>melhorá-lo cada vez mais.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153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Visualizando grafos e curvas de treinamento com o TensorBoard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4" cy="482314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Agora nós temos um </a:t>
            </a:r>
            <a:r>
              <a:rPr lang="pt-BR" b="1" i="1" dirty="0"/>
              <a:t>grafo de computação</a:t>
            </a:r>
            <a:r>
              <a:rPr lang="pt-BR" dirty="0"/>
              <a:t> que treina um modelo de </a:t>
            </a:r>
            <a:r>
              <a:rPr lang="pt-BR" b="1" i="1" dirty="0"/>
              <a:t>regressão linear </a:t>
            </a:r>
            <a:r>
              <a:rPr lang="pt-BR" dirty="0"/>
              <a:t>usando o algoritmo do </a:t>
            </a:r>
            <a:r>
              <a:rPr lang="pt-BR" b="1" i="1" dirty="0"/>
              <a:t>gradiente descendente em mini-batches</a:t>
            </a:r>
            <a:r>
              <a:rPr lang="pt-BR" dirty="0"/>
              <a:t> e que salva pontos de verificação em intervalos regulares. </a:t>
            </a:r>
          </a:p>
          <a:p>
            <a:r>
              <a:rPr lang="pt-BR" dirty="0"/>
              <a:t>Parece bem avançado, não é? No entanto, ainda estamos confiando na função </a:t>
            </a:r>
            <a:r>
              <a:rPr lang="pt-BR" b="1" i="1" dirty="0"/>
              <a:t>print() </a:t>
            </a:r>
            <a:r>
              <a:rPr lang="pt-BR" dirty="0"/>
              <a:t>para visualizar o progresso do modelo durante o treinamento. </a:t>
            </a:r>
          </a:p>
          <a:p>
            <a:r>
              <a:rPr lang="pt-BR" dirty="0"/>
              <a:t>Entretanto, existe uma maneira muito melhor para se avaliar o progresso do modelo: o </a:t>
            </a:r>
            <a:r>
              <a:rPr lang="pt-BR" b="1" i="1" dirty="0"/>
              <a:t>TensorBoard</a:t>
            </a:r>
            <a:r>
              <a:rPr lang="pt-BR" dirty="0"/>
              <a:t>. </a:t>
            </a:r>
          </a:p>
          <a:p>
            <a:r>
              <a:rPr lang="pt-BR" dirty="0"/>
              <a:t>De posse de estatísticas de treinamento, o </a:t>
            </a:r>
            <a:r>
              <a:rPr lang="pt-BR" b="1" i="1" dirty="0"/>
              <a:t>TensorBoard </a:t>
            </a:r>
            <a:r>
              <a:rPr lang="pt-BR" dirty="0"/>
              <a:t>exibe visualizações interativas dessas estatísticas no navegador web (por exemplo, as </a:t>
            </a:r>
            <a:r>
              <a:rPr lang="pt-BR" b="1" i="1" dirty="0"/>
              <a:t>curvas de aprendizado</a:t>
            </a:r>
            <a:r>
              <a:rPr lang="pt-BR" dirty="0"/>
              <a:t>). </a:t>
            </a:r>
          </a:p>
          <a:p>
            <a:r>
              <a:rPr lang="pt-BR" dirty="0"/>
              <a:t>Pode-se também fornecer a definição do </a:t>
            </a:r>
            <a:r>
              <a:rPr lang="pt-BR" b="1" i="1" dirty="0"/>
              <a:t>grafo de computação</a:t>
            </a:r>
            <a:r>
              <a:rPr lang="pt-BR" dirty="0"/>
              <a:t> e o </a:t>
            </a:r>
            <a:r>
              <a:rPr lang="pt-BR" b="1" i="1" dirty="0"/>
              <a:t>TensorBoard</a:t>
            </a:r>
            <a:r>
              <a:rPr lang="pt-BR" dirty="0"/>
              <a:t> apresentará uma interface para navegarmos pelo </a:t>
            </a:r>
            <a:r>
              <a:rPr lang="pt-BR" b="1" i="1" dirty="0"/>
              <a:t>grafo</a:t>
            </a:r>
            <a:r>
              <a:rPr lang="pt-BR" dirty="0"/>
              <a:t>. </a:t>
            </a:r>
          </a:p>
          <a:p>
            <a:r>
              <a:rPr lang="pt-BR" dirty="0"/>
              <a:t>Isso é muito útil para identificar erros no </a:t>
            </a:r>
            <a:r>
              <a:rPr lang="pt-BR" b="1" i="1" dirty="0"/>
              <a:t>grafo</a:t>
            </a:r>
            <a:r>
              <a:rPr lang="pt-BR" dirty="0"/>
              <a:t>, encontrar gargalos de computação entre outras coisas.</a:t>
            </a:r>
          </a:p>
        </p:txBody>
      </p:sp>
    </p:spTree>
    <p:extLst>
      <p:ext uri="{BB962C8B-B14F-4D97-AF65-F5344CB8AC3E}">
        <p14:creationId xmlns:p14="http://schemas.microsoft.com/office/powerpoint/2010/main" val="41207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16552</TotalTime>
  <Words>2206</Words>
  <Application>Microsoft Office PowerPoint</Application>
  <PresentationFormat>Widescreen</PresentationFormat>
  <Paragraphs>203</Paragraphs>
  <Slides>22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UbuntuMono-Regular</vt:lpstr>
      <vt:lpstr>Wingdings</vt:lpstr>
      <vt:lpstr>Office Theme</vt:lpstr>
      <vt:lpstr>TP555 - Inteligência Artificial e Machine Learning: TensorFlow (v2.x)</vt:lpstr>
      <vt:lpstr>Usar notebook abaixo como referência</vt:lpstr>
      <vt:lpstr>TensorFlow</vt:lpstr>
      <vt:lpstr>TensorFlow</vt:lpstr>
      <vt:lpstr>TensorFlow</vt:lpstr>
      <vt:lpstr>TensorFlow</vt:lpstr>
      <vt:lpstr>TensorFlow</vt:lpstr>
      <vt:lpstr>Apresentação do PowerPoint</vt:lpstr>
      <vt:lpstr>Visualizando grafos e curvas de treinamento com o TensorBoard</vt:lpstr>
      <vt:lpstr>Visualizando grafos e curvas de treinamento com o TensorBoard</vt:lpstr>
      <vt:lpstr>Visualizando grafos e curvas de treinamento com o TensorBoard</vt:lpstr>
      <vt:lpstr>Visualizando grafos e curvas de treinamento com o TensorBoard</vt:lpstr>
      <vt:lpstr>Visualizando grafos e curvas de treinamento com o TensorBoard</vt:lpstr>
      <vt:lpstr>Visualizando grafos e curvas de treinamento com o TensorBoard</vt:lpstr>
      <vt:lpstr>Referências</vt:lpstr>
      <vt:lpstr>Avisos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1462</cp:revision>
  <dcterms:created xsi:type="dcterms:W3CDTF">2020-04-06T23:46:10Z</dcterms:created>
  <dcterms:modified xsi:type="dcterms:W3CDTF">2022-07-13T11:36:28Z</dcterms:modified>
</cp:coreProperties>
</file>