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5" r:id="rId6"/>
    <p:sldId id="260" r:id="rId7"/>
    <p:sldId id="267" r:id="rId8"/>
    <p:sldId id="268" r:id="rId9"/>
    <p:sldId id="261" r:id="rId10"/>
    <p:sldId id="272" r:id="rId11"/>
    <p:sldId id="262" r:id="rId12"/>
    <p:sldId id="273" r:id="rId13"/>
    <p:sldId id="274" r:id="rId14"/>
    <p:sldId id="278" r:id="rId15"/>
    <p:sldId id="263" r:id="rId16"/>
    <p:sldId id="277" r:id="rId17"/>
    <p:sldId id="264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2FF"/>
    <a:srgbClr val="0081E2"/>
    <a:srgbClr val="3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05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39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63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3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91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36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50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51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65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37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A27-AB50-4177-8829-772C85687C60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91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85A27-AB50-4177-8829-772C85687C60}" type="datetimeFigureOut">
              <a:rPr lang="pt-BR" smtClean="0"/>
              <a:t>22/06/2020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84EA2-2096-4C2A-BF8E-412A141A8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95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cyoung75/DC-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aoMagPaiva/joaopaiva-857-tp55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ktormacha.com/nejnovejsi/mmk-im-ilyicha-heavy-plate-rolling-mill-2042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DC-ML aplicado a predição de variáveis de manufatura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00528"/>
            <a:ext cx="9144000" cy="1655762"/>
          </a:xfrm>
        </p:spPr>
        <p:txBody>
          <a:bodyPr/>
          <a:lstStyle/>
          <a:p>
            <a:r>
              <a:rPr lang="pt-BR" dirty="0" smtClean="0"/>
              <a:t>TP555 – Inteligência Artificial e </a:t>
            </a:r>
            <a:r>
              <a:rPr lang="en-US" dirty="0" smtClean="0"/>
              <a:t>Machine Learning</a:t>
            </a:r>
          </a:p>
          <a:p>
            <a:r>
              <a:rPr lang="pt-BR" dirty="0" smtClean="0"/>
              <a:t>João Pedro Magalhães de Paula Paiva – 857</a:t>
            </a:r>
          </a:p>
        </p:txBody>
      </p:sp>
    </p:spTree>
    <p:extLst>
      <p:ext uri="{BB962C8B-B14F-4D97-AF65-F5344CB8AC3E}">
        <p14:creationId xmlns:p14="http://schemas.microsoft.com/office/powerpoint/2010/main" val="428829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 DE DADOS</a:t>
            </a:r>
            <a:endParaRPr lang="pt-BR" dirty="0"/>
          </a:p>
        </p:txBody>
      </p:sp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813603"/>
              </p:ext>
            </p:extLst>
          </p:nvPr>
        </p:nvGraphicFramePr>
        <p:xfrm>
          <a:off x="387824" y="2276001"/>
          <a:ext cx="563962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690"/>
                <a:gridCol w="215493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Variáveis de 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Variável</a:t>
                      </a:r>
                      <a:r>
                        <a:rPr lang="pt-BR" baseline="0" dirty="0" smtClean="0"/>
                        <a:t> de Predição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Módulo</a:t>
                      </a:r>
                      <a:r>
                        <a:rPr lang="pt-BR" baseline="0" dirty="0" smtClean="0"/>
                        <a:t> do Moinho</a:t>
                      </a:r>
                      <a:endParaRPr lang="pt-BR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Força de Rolagem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Temperatura do Material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Redução de Espessura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Redução de Largura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Dureza do Material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Abertura de Rolagem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Espessura</a:t>
                      </a:r>
                      <a:r>
                        <a:rPr lang="pt-BR" sz="1800" baseline="0" dirty="0" smtClean="0"/>
                        <a:t> Planejada Após Rolagem</a:t>
                      </a:r>
                      <a:endParaRPr lang="pt-BR" sz="18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Espaço Reservado para Conteúd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237134"/>
              </p:ext>
            </p:extLst>
          </p:nvPr>
        </p:nvGraphicFramePr>
        <p:xfrm>
          <a:off x="6142941" y="2114503"/>
          <a:ext cx="563962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690"/>
                <a:gridCol w="215493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Variáveis de 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Variável</a:t>
                      </a:r>
                      <a:r>
                        <a:rPr lang="pt-BR" baseline="0" dirty="0" smtClean="0"/>
                        <a:t> de Predição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Módulo</a:t>
                      </a:r>
                      <a:r>
                        <a:rPr lang="pt-BR" baseline="0" dirty="0" smtClean="0"/>
                        <a:t> do Moinho</a:t>
                      </a:r>
                      <a:endParaRPr lang="pt-BR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Espessura do Lingote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Temperatura do Material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Redução de Espessura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Redução de Largura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Velocidade</a:t>
                      </a:r>
                      <a:r>
                        <a:rPr lang="pt-BR" baseline="0" dirty="0" smtClean="0"/>
                        <a:t> de Rolagem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Força de Rolagem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Abertura de Rolagem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Ajuste Abertura dos</a:t>
                      </a:r>
                      <a:r>
                        <a:rPr lang="pt-BR" sz="1800" baseline="0" dirty="0" smtClean="0"/>
                        <a:t> Roletes</a:t>
                      </a:r>
                      <a:endParaRPr lang="pt-BR" sz="18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(FORÇA DE ROLAGEM)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05"/>
          <a:stretch/>
        </p:blipFill>
        <p:spPr>
          <a:xfrm>
            <a:off x="838200" y="3006727"/>
            <a:ext cx="4986356" cy="21852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77794"/>
            <a:ext cx="4986356" cy="304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(ESPESSURA DO LINGOTE)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b="65176"/>
          <a:stretch/>
        </p:blipFill>
        <p:spPr>
          <a:xfrm>
            <a:off x="838200" y="3038294"/>
            <a:ext cx="4487412" cy="183825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1733"/>
            <a:ext cx="4828002" cy="129234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57421"/>
            <a:ext cx="4828002" cy="164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SIMULAÇÃO </a:t>
            </a:r>
            <a:r>
              <a:rPr lang="pt-BR" dirty="0"/>
              <a:t>DO CÓDIGO </a:t>
            </a:r>
            <a:r>
              <a:rPr lang="pt-BR" dirty="0" smtClean="0"/>
              <a:t>(</a:t>
            </a:r>
            <a:r>
              <a:rPr lang="pt-BR" dirty="0" smtClean="0">
                <a:hlinkClick r:id="rId2"/>
              </a:rPr>
              <a:t>GIT HUB AUTORES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6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Os autores não disponibilizaram o conjunto de dados;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Reorganizei o código em um notebook do </a:t>
            </a:r>
            <a:r>
              <a:rPr lang="en-US" dirty="0" smtClean="0"/>
              <a:t>Jupyter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Simulei com um conjunto que os autores disponibilizaram;</a:t>
            </a:r>
          </a:p>
          <a:p>
            <a:pPr lvl="1"/>
            <a:r>
              <a:rPr lang="pt-BR" dirty="0" smtClean="0"/>
              <a:t>Algoritmos Clusterização:</a:t>
            </a:r>
          </a:p>
          <a:p>
            <a:pPr lvl="2"/>
            <a:r>
              <a:rPr lang="en-US" dirty="0" smtClean="0"/>
              <a:t>Birch</a:t>
            </a:r>
          </a:p>
          <a:p>
            <a:pPr lvl="2"/>
            <a:r>
              <a:rPr lang="en-US" dirty="0" smtClean="0"/>
              <a:t>Gaussian Mixture</a:t>
            </a:r>
          </a:p>
          <a:p>
            <a:pPr lvl="2"/>
            <a:r>
              <a:rPr lang="en-US" dirty="0" smtClean="0"/>
              <a:t>Mini Batch K-Means</a:t>
            </a:r>
          </a:p>
          <a:p>
            <a:pPr lvl="1"/>
            <a:r>
              <a:rPr lang="pt-BR" dirty="0" smtClean="0"/>
              <a:t>Algoritmos Regressão:</a:t>
            </a:r>
          </a:p>
          <a:p>
            <a:pPr lvl="2"/>
            <a:r>
              <a:rPr lang="en-US" dirty="0" smtClean="0"/>
              <a:t>Random Forest Regressor</a:t>
            </a:r>
          </a:p>
          <a:p>
            <a:pPr lvl="2"/>
            <a:r>
              <a:rPr lang="en-US" dirty="0" smtClean="0"/>
              <a:t>Gaussian Process Regressor</a:t>
            </a:r>
          </a:p>
        </p:txBody>
      </p:sp>
    </p:spTree>
    <p:extLst>
      <p:ext uri="{BB962C8B-B14F-4D97-AF65-F5344CB8AC3E}">
        <p14:creationId xmlns:p14="http://schemas.microsoft.com/office/powerpoint/2010/main" val="8176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 de Y para teste: [662 e 669.3]</a:t>
            </a:r>
          </a:p>
          <a:p>
            <a:r>
              <a:rPr lang="pt-BR" dirty="0"/>
              <a:t>Dados de Y resultante da predição: [661 e 696.3]</a:t>
            </a:r>
          </a:p>
          <a:p>
            <a:pPr lvl="0"/>
            <a:r>
              <a:rPr lang="pt-BR" dirty="0"/>
              <a:t>Score: </a:t>
            </a:r>
            <a:r>
              <a:rPr lang="pt-BR" dirty="0">
                <a:solidFill>
                  <a:srgbClr val="000000"/>
                </a:solidFill>
                <a:cs typeface="Courier New" panose="02070309020205020404" pitchFamily="49" charset="0"/>
              </a:rPr>
              <a:t>0.9856248517727629</a:t>
            </a:r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2648" cy="1325563"/>
          </a:xfrm>
        </p:spPr>
        <p:txBody>
          <a:bodyPr>
            <a:normAutofit/>
          </a:bodyPr>
          <a:lstStyle/>
          <a:p>
            <a:r>
              <a:rPr lang="pt-BR" dirty="0" smtClean="0"/>
              <a:t>SIMULAÇÃO </a:t>
            </a:r>
            <a:r>
              <a:rPr lang="pt-BR" dirty="0"/>
              <a:t>DO CÓDIGO </a:t>
            </a:r>
            <a:r>
              <a:rPr lang="pt-BR" dirty="0" smtClean="0"/>
              <a:t>(</a:t>
            </a:r>
            <a:r>
              <a:rPr lang="pt-BR" dirty="0" smtClean="0">
                <a:hlinkClick r:id="rId2"/>
              </a:rPr>
              <a:t>GIT HUB PARTICULAR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971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DO AUTOR NO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manufatura, utilizar múltiplos modelos de ML pode ser uma melhor solução do que utilizar um modelo único, devido aos diversos cenários que uma mesma aplicação pode estar.</a:t>
            </a:r>
          </a:p>
          <a:p>
            <a:r>
              <a:rPr lang="pt-BR" dirty="0" smtClean="0"/>
              <a:t>Entender a influência que cada variável de processo tem sobre outra é importantíssimo para escolher os melhores modelos de ML.</a:t>
            </a:r>
          </a:p>
          <a:p>
            <a:r>
              <a:rPr lang="pt-BR" dirty="0" smtClean="0"/>
              <a:t>Encontrar cenários onde dados podem ser coletados com uma precisão aceitável é fundamental para o treinamento de um bom modelo de ML.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36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pt-BR" sz="4000" dirty="0" smtClean="0"/>
              <a:t>CONCLUSÕES PESSOAIS COM O PROJETO E DISCIPLINA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6369"/>
          </a:xfrm>
        </p:spPr>
        <p:txBody>
          <a:bodyPr>
            <a:normAutofit/>
          </a:bodyPr>
          <a:lstStyle/>
          <a:p>
            <a:r>
              <a:rPr lang="pt-BR" dirty="0" smtClean="0"/>
              <a:t>Entender como a inteligência artificial e os modelos de aprendizados de máquina podem auxiliar no controle industrial é importantíssimo para o engenheiro de controle e automação.</a:t>
            </a:r>
          </a:p>
          <a:p>
            <a:r>
              <a:rPr lang="pt-BR" dirty="0" smtClean="0"/>
              <a:t>Os sistemas fabris, com a inserção de tecnologias de informação (conceito de indústria 4.0), podem ser cada vez mais manipulados, controlados e entendidos.</a:t>
            </a:r>
          </a:p>
          <a:p>
            <a:r>
              <a:rPr lang="pt-BR" dirty="0" smtClean="0"/>
              <a:t>A fusão da automação, computação e telecomunicações é o motor propulsor da evolução tecnológica da indústria.</a:t>
            </a:r>
          </a:p>
          <a:p>
            <a:endParaRPr lang="pt-BR" dirty="0" smtClean="0"/>
          </a:p>
          <a:p>
            <a:r>
              <a:rPr lang="pt-BR" dirty="0" smtClean="0"/>
              <a:t>Eu tenho que cursar “Introdução as Telecomunicações” e desenvolver minhas habilidades em Python HAHA’.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43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pic>
        <p:nvPicPr>
          <p:cNvPr id="5" name="Picture 2" descr="perguntas-repsostas - Dobrando Banca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226" y="1825625"/>
            <a:ext cx="349754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3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ARTIGO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537" y="2234406"/>
            <a:ext cx="66389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INICIAIS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 smtClean="0"/>
              <a:t>Entender como o aprendizado  de máquinas pode ser utilizado em aplicações de automação industrial.</a:t>
            </a:r>
          </a:p>
          <a:p>
            <a:pPr>
              <a:lnSpc>
                <a:spcPct val="100000"/>
              </a:lnSpc>
            </a:pPr>
            <a:endParaRPr lang="pt-BR" dirty="0" smtClean="0"/>
          </a:p>
          <a:p>
            <a:pPr>
              <a:lnSpc>
                <a:spcPct val="100000"/>
              </a:lnSpc>
            </a:pPr>
            <a:r>
              <a:rPr lang="pt-BR" dirty="0" smtClean="0"/>
              <a:t>Utilizar algoritmos de ML em aplicações de controle de manufatura.</a:t>
            </a:r>
          </a:p>
          <a:p>
            <a:pPr>
              <a:lnSpc>
                <a:spcPct val="100000"/>
              </a:lnSpc>
            </a:pPr>
            <a:endParaRPr lang="pt-BR" dirty="0" smtClean="0"/>
          </a:p>
          <a:p>
            <a:pPr>
              <a:lnSpc>
                <a:spcPct val="100000"/>
              </a:lnSpc>
            </a:pPr>
            <a:r>
              <a:rPr lang="pt-BR" dirty="0" smtClean="0"/>
              <a:t>Entender os principais desafios na implementação de ML em automação.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47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(Steel Plate Rolling Mill)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68" y="1503650"/>
            <a:ext cx="6165972" cy="4351338"/>
          </a:xfrm>
        </p:spPr>
      </p:pic>
      <p:sp>
        <p:nvSpPr>
          <p:cNvPr id="6" name="CaixaDeTexto 5"/>
          <p:cNvSpPr txBox="1"/>
          <p:nvPr/>
        </p:nvSpPr>
        <p:spPr>
          <a:xfrm>
            <a:off x="1319564" y="6027313"/>
            <a:ext cx="955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 </a:t>
            </a:r>
            <a:r>
              <a:rPr lang="pt-BR" dirty="0">
                <a:hlinkClick r:id="rId3"/>
              </a:rPr>
              <a:t>https://www.viktormacha.com/nejnovejsi/mmk-im-ilyicha-heavy-plate-rolling-mill-2042.html</a:t>
            </a:r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890197" y="1825625"/>
            <a:ext cx="5022761" cy="402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dirty="0" smtClean="0"/>
              <a:t>Variáveis de Processo:</a:t>
            </a:r>
          </a:p>
          <a:p>
            <a:pPr lvl="1">
              <a:lnSpc>
                <a:spcPct val="100000"/>
              </a:lnSpc>
            </a:pPr>
            <a:r>
              <a:rPr lang="pt-BR" dirty="0" smtClean="0"/>
              <a:t>Espessura dos lingotes (</a:t>
            </a:r>
            <a:r>
              <a:rPr lang="en-US" dirty="0" smtClean="0"/>
              <a:t>plate</a:t>
            </a:r>
            <a:r>
              <a:rPr lang="pt-BR" dirty="0" smtClean="0"/>
              <a:t> </a:t>
            </a:r>
            <a:r>
              <a:rPr lang="en-US" dirty="0" smtClean="0"/>
              <a:t>thickness</a:t>
            </a:r>
            <a:r>
              <a:rPr lang="pt-BR" dirty="0" smtClean="0"/>
              <a:t>);</a:t>
            </a:r>
          </a:p>
          <a:p>
            <a:pPr lvl="1">
              <a:lnSpc>
                <a:spcPct val="100000"/>
              </a:lnSpc>
            </a:pPr>
            <a:r>
              <a:rPr lang="pt-BR" dirty="0" smtClean="0"/>
              <a:t>Velocidade de rolagem (</a:t>
            </a:r>
            <a:r>
              <a:rPr lang="en-US" dirty="0" smtClean="0"/>
              <a:t>rolling</a:t>
            </a:r>
            <a:r>
              <a:rPr lang="pt-BR" dirty="0" smtClean="0"/>
              <a:t> </a:t>
            </a:r>
            <a:r>
              <a:rPr lang="en-US" dirty="0" smtClean="0"/>
              <a:t>speed</a:t>
            </a:r>
            <a:r>
              <a:rPr lang="pt-BR" dirty="0" smtClean="0"/>
              <a:t>);</a:t>
            </a:r>
          </a:p>
          <a:p>
            <a:pPr lvl="1">
              <a:lnSpc>
                <a:spcPct val="100000"/>
              </a:lnSpc>
            </a:pPr>
            <a:r>
              <a:rPr lang="pt-BR" dirty="0" smtClean="0"/>
              <a:t>Abertura de rolagem(</a:t>
            </a:r>
            <a:r>
              <a:rPr lang="en-US" dirty="0" smtClean="0"/>
              <a:t>roll</a:t>
            </a:r>
            <a:r>
              <a:rPr lang="pt-BR" dirty="0" smtClean="0"/>
              <a:t> </a:t>
            </a:r>
            <a:r>
              <a:rPr lang="en-US" dirty="0" smtClean="0"/>
              <a:t>gap</a:t>
            </a:r>
            <a:r>
              <a:rPr lang="pt-BR" dirty="0" smtClean="0"/>
              <a:t>);</a:t>
            </a:r>
          </a:p>
          <a:p>
            <a:pPr lvl="1">
              <a:lnSpc>
                <a:spcPct val="100000"/>
              </a:lnSpc>
            </a:pPr>
            <a:r>
              <a:rPr lang="pt-BR" dirty="0" smtClean="0"/>
              <a:t>Força de rolagem (</a:t>
            </a:r>
            <a:r>
              <a:rPr lang="en-US" dirty="0" smtClean="0"/>
              <a:t>roll</a:t>
            </a:r>
            <a:r>
              <a:rPr lang="pt-BR" dirty="0" smtClean="0"/>
              <a:t> </a:t>
            </a:r>
            <a:r>
              <a:rPr lang="en-US" dirty="0" smtClean="0"/>
              <a:t>force</a:t>
            </a:r>
            <a:r>
              <a:rPr lang="pt-BR" dirty="0" smtClean="0"/>
              <a:t>);</a:t>
            </a:r>
          </a:p>
          <a:p>
            <a:pPr lvl="1">
              <a:lnSpc>
                <a:spcPct val="100000"/>
              </a:lnSpc>
            </a:pPr>
            <a:r>
              <a:rPr lang="pt-BR" dirty="0" smtClean="0"/>
              <a:t>Temperatura;</a:t>
            </a:r>
          </a:p>
          <a:p>
            <a:pPr lvl="1">
              <a:lnSpc>
                <a:spcPct val="10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9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Condições de manufatura adversas podem influenciar nas medições.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Utilização de sensores demasiadamente caros.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Técnicas de controle clássicas (PID) e modernas (</a:t>
            </a:r>
            <a:r>
              <a:rPr lang="pt-BR" dirty="0" err="1" smtClean="0"/>
              <a:t>Fuzzy</a:t>
            </a:r>
            <a:r>
              <a:rPr lang="pt-BR" dirty="0" smtClean="0"/>
              <a:t>) não são eficientes.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46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(</a:t>
            </a:r>
            <a:r>
              <a:rPr lang="en-US" dirty="0" smtClean="0"/>
              <a:t>Data Cluster Machine Learning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aprendizado supervisionado existem dados de processo (X) e rótulos (Y);</a:t>
            </a:r>
          </a:p>
          <a:p>
            <a:r>
              <a:rPr lang="pt-BR" dirty="0" smtClean="0"/>
              <a:t>Os dados de processo podem ser separados em vários clusters;</a:t>
            </a:r>
          </a:p>
          <a:p>
            <a:r>
              <a:rPr lang="pt-BR" dirty="0" smtClean="0"/>
              <a:t>Se essa separação for possível, pode ser concluído que existem diversas “forças” promovendo essa separação;</a:t>
            </a:r>
          </a:p>
          <a:p>
            <a:r>
              <a:rPr lang="pt-BR" dirty="0" smtClean="0"/>
              <a:t>Separar os dados de acordo com os clusters e verificar qual o melhor regressor (ou classificador) pode ser melhor do que verificar uma solução única para todo o conjunto de dados.</a:t>
            </a:r>
          </a:p>
          <a:p>
            <a:endParaRPr lang="pt-BR" dirty="0" smtClean="0"/>
          </a:p>
        </p:txBody>
      </p:sp>
      <p:pic>
        <p:nvPicPr>
          <p:cNvPr id="7" name="Espaço Reservado para Conteúdo 3"/>
          <p:cNvPicPr>
            <a:picLocks noChangeAspect="1"/>
          </p:cNvPicPr>
          <p:nvPr/>
        </p:nvPicPr>
        <p:blipFill rotWithShape="1">
          <a:blip r:embed="rId2"/>
          <a:srcRect b="53939"/>
          <a:stretch/>
        </p:blipFill>
        <p:spPr>
          <a:xfrm>
            <a:off x="7736503" y="5307344"/>
            <a:ext cx="4143375" cy="14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(Treinamento)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147" y="1690688"/>
            <a:ext cx="9637706" cy="395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(Predição)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480" y="2257358"/>
            <a:ext cx="10369039" cy="303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4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IMPLEMENTADA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Algoritmos de Clusterização:</a:t>
            </a:r>
          </a:p>
          <a:p>
            <a:pPr lvl="1"/>
            <a:r>
              <a:rPr lang="en-US" dirty="0" smtClean="0"/>
              <a:t>Gaussian Mixture;</a:t>
            </a:r>
          </a:p>
          <a:p>
            <a:pPr lvl="1"/>
            <a:r>
              <a:rPr lang="en-US" dirty="0" smtClean="0"/>
              <a:t>Birch;</a:t>
            </a:r>
          </a:p>
          <a:p>
            <a:pPr lvl="1"/>
            <a:r>
              <a:rPr lang="en-US" dirty="0" smtClean="0"/>
              <a:t>Mini-Batch K-Means;</a:t>
            </a:r>
          </a:p>
          <a:p>
            <a:endParaRPr lang="pt-BR" dirty="0"/>
          </a:p>
          <a:p>
            <a:r>
              <a:rPr lang="pt-BR" dirty="0" smtClean="0"/>
              <a:t>Algoritmos de Regressão:</a:t>
            </a:r>
          </a:p>
          <a:p>
            <a:pPr lvl="1"/>
            <a:r>
              <a:rPr lang="en-US" dirty="0" smtClean="0"/>
              <a:t>Random Forest Regression;</a:t>
            </a:r>
          </a:p>
          <a:p>
            <a:pPr lvl="1"/>
            <a:r>
              <a:rPr lang="en-US" dirty="0" smtClean="0"/>
              <a:t>Gradient Boosting Regression;</a:t>
            </a:r>
          </a:p>
          <a:p>
            <a:pPr lvl="1"/>
            <a:r>
              <a:rPr lang="en-US" dirty="0" smtClean="0"/>
              <a:t>Gaussian Process Regression;</a:t>
            </a:r>
          </a:p>
          <a:p>
            <a:pPr lvl="1"/>
            <a:r>
              <a:rPr lang="en-US" dirty="0" smtClean="0"/>
              <a:t>Conditional Linear Gaussian;</a:t>
            </a:r>
            <a:endParaRPr lang="en-US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096000" y="3433036"/>
            <a:ext cx="5022761" cy="1136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dirty="0" smtClean="0"/>
              <a:t>Métrica de desempenho:</a:t>
            </a:r>
          </a:p>
          <a:p>
            <a:pPr lvl="1">
              <a:lnSpc>
                <a:spcPct val="100000"/>
              </a:lnSpc>
            </a:pPr>
            <a:r>
              <a:rPr lang="pt-BR" dirty="0" smtClean="0"/>
              <a:t>Coeficiente de Determinação</a:t>
            </a:r>
          </a:p>
          <a:p>
            <a:pPr lvl="1">
              <a:lnSpc>
                <a:spcPct val="10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61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621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Tema do Office</vt:lpstr>
      <vt:lpstr>DC-ML aplicado a predição de variáveis de manufatura</vt:lpstr>
      <vt:lpstr>O ARTIGO</vt:lpstr>
      <vt:lpstr>OBJETIVOS INICIAIS</vt:lpstr>
      <vt:lpstr>SISTEMA (Steel Plate Rolling Mill)</vt:lpstr>
      <vt:lpstr>PROBLEMAS</vt:lpstr>
      <vt:lpstr>ALGORITMO (Data Cluster Machine Learning)</vt:lpstr>
      <vt:lpstr>ALGORITMO (Treinamento)</vt:lpstr>
      <vt:lpstr>ALGORITMO (Predição)</vt:lpstr>
      <vt:lpstr>SOLUÇÃO IMPLEMENTADA</vt:lpstr>
      <vt:lpstr>CONJUNTO DE DADOS</vt:lpstr>
      <vt:lpstr>RESULTADOS (FORÇA DE ROLAGEM)</vt:lpstr>
      <vt:lpstr>RESULTADOS (ESPESSURA DO LINGOTE)</vt:lpstr>
      <vt:lpstr>SIMULAÇÃO DO CÓDIGO (GIT HUB AUTORES)</vt:lpstr>
      <vt:lpstr>SIMULAÇÃO DO CÓDIGO (GIT HUB PARTICULAR)</vt:lpstr>
      <vt:lpstr>CONCLUSÕES DO AUTOR NO TRABALHO</vt:lpstr>
      <vt:lpstr>CONCLUSÕES PESSOAIS COM O PROJETO E DISCIPLINA</vt:lpstr>
      <vt:lpstr>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DC-ML aplicado a predição de variáveis de manufatura</dc:title>
  <dc:creator>João Magalhães Paiva</dc:creator>
  <cp:lastModifiedBy>João Magalhães Paiva</cp:lastModifiedBy>
  <cp:revision>26</cp:revision>
  <dcterms:created xsi:type="dcterms:W3CDTF">2020-06-14T18:40:08Z</dcterms:created>
  <dcterms:modified xsi:type="dcterms:W3CDTF">2020-06-22T22:43:37Z</dcterms:modified>
</cp:coreProperties>
</file>