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7" r:id="rId2"/>
    <p:sldId id="272" r:id="rId3"/>
    <p:sldId id="281" r:id="rId4"/>
    <p:sldId id="283" r:id="rId5"/>
    <p:sldId id="284" r:id="rId6"/>
    <p:sldId id="285" r:id="rId7"/>
    <p:sldId id="286" r:id="rId8"/>
    <p:sldId id="287" r:id="rId9"/>
    <p:sldId id="288" r:id="rId10"/>
    <p:sldId id="290" r:id="rId11"/>
    <p:sldId id="289" r:id="rId12"/>
    <p:sldId id="292" r:id="rId13"/>
    <p:sldId id="293" r:id="rId14"/>
    <p:sldId id="294" r:id="rId15"/>
    <p:sldId id="295" r:id="rId16"/>
    <p:sldId id="296" r:id="rId17"/>
    <p:sldId id="297" r:id="rId18"/>
    <p:sldId id="298" r:id="rId19"/>
    <p:sldId id="299" r:id="rId20"/>
    <p:sldId id="300" r:id="rId21"/>
    <p:sldId id="301" r:id="rId22"/>
    <p:sldId id="302" r:id="rId23"/>
    <p:sldId id="303" r:id="rId24"/>
    <p:sldId id="304" r:id="rId25"/>
    <p:sldId id="305" r:id="rId26"/>
    <p:sldId id="306" r:id="rId27"/>
    <p:sldId id="307" r:id="rId28"/>
    <p:sldId id="308" r:id="rId29"/>
    <p:sldId id="309" r:id="rId30"/>
    <p:sldId id="311" r:id="rId31"/>
    <p:sldId id="310" r:id="rId32"/>
    <p:sldId id="312" r:id="rId33"/>
    <p:sldId id="313" r:id="rId34"/>
    <p:sldId id="314" r:id="rId35"/>
    <p:sldId id="315" r:id="rId36"/>
    <p:sldId id="279" r:id="rId37"/>
    <p:sldId id="269" r:id="rId38"/>
    <p:sldId id="265" r:id="rId39"/>
    <p:sldId id="271" r:id="rId40"/>
    <p:sldId id="280" r:id="rId41"/>
    <p:sldId id="282" r:id="rId42"/>
    <p:sldId id="316" r:id="rId43"/>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19" autoAdjust="0"/>
    <p:restoredTop sz="94434" autoAdjust="0"/>
  </p:normalViewPr>
  <p:slideViewPr>
    <p:cSldViewPr snapToGrid="0">
      <p:cViewPr varScale="1">
        <p:scale>
          <a:sx n="74" d="100"/>
          <a:sy n="74" d="100"/>
        </p:scale>
        <p:origin x="56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C82C08-3EFC-4473-8294-F0E229C19EFF}" type="datetimeFigureOut">
              <a:rPr lang="pt-BR" smtClean="0"/>
              <a:t>07/06/2020</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0A2A4-8C14-4B1A-AD48-7B6401078BF7}" type="slidenum">
              <a:rPr lang="pt-BR" smtClean="0"/>
              <a:t>‹#›</a:t>
            </a:fld>
            <a:endParaRPr lang="pt-BR"/>
          </a:p>
        </p:txBody>
      </p:sp>
    </p:spTree>
    <p:extLst>
      <p:ext uri="{BB962C8B-B14F-4D97-AF65-F5344CB8AC3E}">
        <p14:creationId xmlns:p14="http://schemas.microsoft.com/office/powerpoint/2010/main" val="3008136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À seguir, veremos alguns conceitos básicos do </a:t>
            </a:r>
            <a:r>
              <a:rPr lang="pt-BR" b="1" i="1" dirty="0" smtClean="0"/>
              <a:t>TensorFlow</a:t>
            </a:r>
            <a:r>
              <a:rPr lang="pt-BR" dirty="0" smtClean="0"/>
              <a:t>, da instalação à criação, execução, salvamento e visualização de </a:t>
            </a:r>
            <a:r>
              <a:rPr lang="pt-BR" b="1" i="1" dirty="0" smtClean="0"/>
              <a:t>grafos computacionais </a:t>
            </a:r>
            <a:r>
              <a:rPr lang="pt-BR" dirty="0" smtClean="0"/>
              <a:t>simples. É importante dominar essas noções básicas antes de criarmos nossa primeira rede neural.</a:t>
            </a:r>
          </a:p>
          <a:p>
            <a:endParaRPr lang="pt-BR" dirty="0" smtClean="0"/>
          </a:p>
          <a:p>
            <a:r>
              <a:rPr lang="pt-BR" dirty="0" smtClean="0"/>
              <a:t>conda install tensorflow</a:t>
            </a:r>
          </a:p>
          <a:p>
            <a:endParaRPr lang="pt-BR" dirty="0" smtClean="0"/>
          </a:p>
          <a:p>
            <a:r>
              <a:rPr lang="pt-BR" dirty="0" smtClean="0"/>
              <a:t>ou</a:t>
            </a:r>
          </a:p>
          <a:p>
            <a:endParaRPr lang="pt-BR" dirty="0" smtClean="0"/>
          </a:p>
          <a:p>
            <a:r>
              <a:rPr lang="pt-BR" dirty="0" smtClean="0"/>
              <a:t>pip3 install</a:t>
            </a:r>
            <a:r>
              <a:rPr lang="pt-BR" baseline="0" dirty="0" smtClean="0"/>
              <a:t> --</a:t>
            </a:r>
            <a:r>
              <a:rPr lang="pt-BR" sz="1200" b="0" i="0" kern="1200" dirty="0" smtClean="0">
                <a:solidFill>
                  <a:schemeClr val="tx1"/>
                </a:solidFill>
                <a:effectLst/>
                <a:latin typeface="+mn-lt"/>
                <a:ea typeface="+mn-ea"/>
                <a:cs typeface="+mn-cs"/>
              </a:rPr>
              <a:t>upgrade</a:t>
            </a:r>
            <a:r>
              <a:rPr lang="pt-BR" sz="1200" b="0" i="0" kern="1200" baseline="0" dirty="0" smtClean="0">
                <a:solidFill>
                  <a:schemeClr val="tx1"/>
                </a:solidFill>
                <a:effectLst/>
                <a:latin typeface="+mn-lt"/>
                <a:ea typeface="+mn-ea"/>
                <a:cs typeface="+mn-cs"/>
              </a:rPr>
              <a:t> </a:t>
            </a:r>
            <a:r>
              <a:rPr lang="pt-BR" dirty="0" smtClean="0"/>
              <a:t>tensorflow</a:t>
            </a:r>
          </a:p>
          <a:p>
            <a:endParaRPr lang="pt-BR" dirty="0" smtClean="0"/>
          </a:p>
          <a:p>
            <a:endParaRPr lang="pt-BR" dirty="0" smtClean="0"/>
          </a:p>
          <a:p>
            <a:r>
              <a:rPr lang="pt-BR" dirty="0" smtClean="0"/>
              <a:t>OBS.: Para suporte à GPU, você precisa instalar o tensorflow-gpu em vez do tensorflow</a:t>
            </a:r>
          </a:p>
          <a:p>
            <a:endParaRPr lang="pt-BR" dirty="0" smtClean="0"/>
          </a:p>
          <a:p>
            <a:r>
              <a:rPr lang="pt-BR" dirty="0" smtClean="0"/>
              <a:t>Para testar sua instalação, digite o seguinte comando. Ele deve gerar a versão do TensorFlow que você instalou.</a:t>
            </a:r>
          </a:p>
          <a:p>
            <a:endParaRPr lang="pt-BR" dirty="0" smtClean="0"/>
          </a:p>
          <a:p>
            <a:r>
              <a:rPr lang="pt-BR" sz="1200" b="0" i="0" kern="1200" dirty="0" smtClean="0">
                <a:solidFill>
                  <a:schemeClr val="tx1"/>
                </a:solidFill>
                <a:effectLst/>
                <a:latin typeface="+mn-lt"/>
                <a:ea typeface="+mn-ea"/>
                <a:cs typeface="+mn-cs"/>
              </a:rPr>
              <a:t>python3 -c 'import tensorflow; print(tensorflow.__version__)'</a:t>
            </a:r>
            <a:r>
              <a:rPr lang="pt-BR" dirty="0" smtClean="0"/>
              <a:t> </a:t>
            </a:r>
          </a:p>
          <a:p>
            <a:endParaRPr lang="pt-BR" dirty="0" smtClean="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42659398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smtClean="0"/>
              <a:t>OBS</a:t>
            </a:r>
            <a:r>
              <a:rPr lang="pt-BR" dirty="0" smtClean="0"/>
              <a:t>.: Não precisamos passar os valores de X e y ao avaliar teta, pois ele não depende de nenhum deles.</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19</a:t>
            </a:fld>
            <a:endParaRPr lang="pt-BR"/>
          </a:p>
        </p:txBody>
      </p:sp>
    </p:spTree>
    <p:extLst>
      <p:ext uri="{BB962C8B-B14F-4D97-AF65-F5344CB8AC3E}">
        <p14:creationId xmlns:p14="http://schemas.microsoft.com/office/powerpoint/2010/main" val="687721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21</a:t>
            </a:fld>
            <a:endParaRPr lang="pt-BR"/>
          </a:p>
        </p:txBody>
      </p:sp>
    </p:spTree>
    <p:extLst>
      <p:ext uri="{BB962C8B-B14F-4D97-AF65-F5344CB8AC3E}">
        <p14:creationId xmlns:p14="http://schemas.microsoft.com/office/powerpoint/2010/main" val="6682150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Para visualizar o gráfico no Jupyter, usaremos um servidor TensorBoard disponível on-line em https://tensorboard.appspot.com/.</a:t>
            </a:r>
            <a:r>
              <a:rPr lang="pt-BR" baseline="0" dirty="0" smtClean="0"/>
              <a:t> Essa abordagem </a:t>
            </a:r>
            <a:r>
              <a:rPr lang="pt-BR" dirty="0" smtClean="0"/>
              <a:t>não funcionará</a:t>
            </a:r>
            <a:r>
              <a:rPr lang="pt-BR" baseline="0" dirty="0" smtClean="0"/>
              <a:t> caso </a:t>
            </a:r>
            <a:r>
              <a:rPr lang="pt-BR" dirty="0" smtClean="0"/>
              <a:t>você não tenha acesso à Internet.</a:t>
            </a:r>
            <a:r>
              <a:rPr lang="pt-BR" baseline="0" dirty="0" smtClean="0"/>
              <a:t> </a:t>
            </a:r>
            <a:r>
              <a:rPr lang="pt-BR" dirty="0" smtClean="0"/>
              <a:t>Como alternativa ao servidor TensorBoard, você pode usar a bibioteca tfgraphviz.</a:t>
            </a:r>
          </a:p>
          <a:p>
            <a:endParaRPr lang="pt-BR" dirty="0" smtClean="0"/>
          </a:p>
          <a:p>
            <a:r>
              <a:rPr lang="pt-BR" dirty="0" smtClean="0"/>
              <a:t>A</a:t>
            </a:r>
            <a:r>
              <a:rPr lang="pt-BR" baseline="0" dirty="0" smtClean="0"/>
              <a:t> </a:t>
            </a:r>
            <a:r>
              <a:rPr lang="pt-BR" dirty="0" smtClean="0"/>
              <a:t>bibioteca tfgraphviz pode ser instalada executando-se os seguintes comandos</a:t>
            </a:r>
          </a:p>
          <a:p>
            <a:r>
              <a:rPr lang="pt-BR" dirty="0" smtClean="0"/>
              <a:t>pip install graphviz</a:t>
            </a:r>
          </a:p>
          <a:p>
            <a:r>
              <a:rPr lang="pt-BR" dirty="0" smtClean="0"/>
              <a:t>pip</a:t>
            </a:r>
            <a:r>
              <a:rPr lang="pt-BR" baseline="0" dirty="0" smtClean="0"/>
              <a:t> </a:t>
            </a:r>
            <a:r>
              <a:rPr lang="pt-BR" dirty="0" smtClean="0"/>
              <a:t>install tfgraphviz</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24</a:t>
            </a:fld>
            <a:endParaRPr lang="pt-BR"/>
          </a:p>
        </p:txBody>
      </p:sp>
    </p:spTree>
    <p:extLst>
      <p:ext uri="{BB962C8B-B14F-4D97-AF65-F5344CB8AC3E}">
        <p14:creationId xmlns:p14="http://schemas.microsoft.com/office/powerpoint/2010/main" val="17921884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smtClean="0"/>
              <a:t>OBS</a:t>
            </a:r>
            <a:r>
              <a:rPr lang="pt-BR" dirty="0" smtClean="0"/>
              <a:t>.: Evite logar estatísticas de treinamento em cada etapa do treinamento, pois isso aumentará significativamente o tempo de treinamento.</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25</a:t>
            </a:fld>
            <a:endParaRPr lang="pt-BR"/>
          </a:p>
        </p:txBody>
      </p:sp>
    </p:spTree>
    <p:extLst>
      <p:ext uri="{BB962C8B-B14F-4D97-AF65-F5344CB8AC3E}">
        <p14:creationId xmlns:p14="http://schemas.microsoft.com/office/powerpoint/2010/main" val="31033530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Para reduzir a desorganização, os nós que possuem muitas arestas (por exemplo, conexões com outros nós) são separados para uma área auxiliar à direita (você pode mover um nó para frente e para trás entre o grafo principal e a área auxiliar clicando com o botão direito do mouse em isto). Algumas partes do grafo também são recolhidas por padrão.</a:t>
            </a:r>
          </a:p>
        </p:txBody>
      </p:sp>
      <p:sp>
        <p:nvSpPr>
          <p:cNvPr id="4" name="Slide Number Placeholder 3"/>
          <p:cNvSpPr>
            <a:spLocks noGrp="1"/>
          </p:cNvSpPr>
          <p:nvPr>
            <p:ph type="sldNum" sz="quarter" idx="10"/>
          </p:nvPr>
        </p:nvSpPr>
        <p:spPr/>
        <p:txBody>
          <a:bodyPr/>
          <a:lstStyle/>
          <a:p>
            <a:fld id="{F430A2A4-8C14-4B1A-AD48-7B6401078BF7}" type="slidenum">
              <a:rPr lang="pt-BR" smtClean="0"/>
              <a:t>27</a:t>
            </a:fld>
            <a:endParaRPr lang="pt-BR"/>
          </a:p>
        </p:txBody>
      </p:sp>
    </p:spTree>
    <p:extLst>
      <p:ext uri="{BB962C8B-B14F-4D97-AF65-F5344CB8AC3E}">
        <p14:creationId xmlns:p14="http://schemas.microsoft.com/office/powerpoint/2010/main" val="5966328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smtClean="0"/>
          </a:p>
        </p:txBody>
      </p:sp>
      <p:sp>
        <p:nvSpPr>
          <p:cNvPr id="4" name="Slide Number Placeholder 3"/>
          <p:cNvSpPr>
            <a:spLocks noGrp="1"/>
          </p:cNvSpPr>
          <p:nvPr>
            <p:ph type="sldNum" sz="quarter" idx="10"/>
          </p:nvPr>
        </p:nvSpPr>
        <p:spPr/>
        <p:txBody>
          <a:bodyPr/>
          <a:lstStyle/>
          <a:p>
            <a:fld id="{F430A2A4-8C14-4B1A-AD48-7B6401078BF7}" type="slidenum">
              <a:rPr lang="pt-BR" smtClean="0"/>
              <a:t>28</a:t>
            </a:fld>
            <a:endParaRPr lang="pt-BR"/>
          </a:p>
        </p:txBody>
      </p:sp>
    </p:spTree>
    <p:extLst>
      <p:ext uri="{BB962C8B-B14F-4D97-AF65-F5344CB8AC3E}">
        <p14:creationId xmlns:p14="http://schemas.microsoft.com/office/powerpoint/2010/main" val="23755686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Observe que, quando você cria um nó, o TensorFlow verifica se o nome já existe e, se existir, acrescenta um sublinhado seguido por um índice para tornar o nome exclusivo. Portanto, a primeira ReLU contém nós denominados "</a:t>
            </a:r>
            <a:r>
              <a:rPr lang="pt-BR" sz="1200" dirty="0" smtClean="0">
                <a:solidFill>
                  <a:srgbClr val="808080"/>
                </a:solidFill>
                <a:highlight>
                  <a:srgbClr val="FFFFFF"/>
                </a:highlight>
              </a:rPr>
              <a:t>weights</a:t>
            </a:r>
            <a:r>
              <a:rPr lang="pt-BR" dirty="0" smtClean="0"/>
              <a:t>", “bias", "z" e "relu" (além de muitos outros nós com o nome padrão, como "MatMul"); a segunda ReLU contém nós denominados "</a:t>
            </a:r>
            <a:r>
              <a:rPr lang="pt-BR" sz="1200" dirty="0" smtClean="0">
                <a:solidFill>
                  <a:srgbClr val="808080"/>
                </a:solidFill>
                <a:highlight>
                  <a:srgbClr val="FFFFFF"/>
                </a:highlight>
              </a:rPr>
              <a:t>weights</a:t>
            </a:r>
            <a:r>
              <a:rPr lang="pt-BR" dirty="0" smtClean="0"/>
              <a:t>_1", “bias_1" e assim por diante; o terceiro ReLU contém nós denominados "</a:t>
            </a:r>
            <a:r>
              <a:rPr lang="pt-BR" sz="1200" dirty="0" smtClean="0">
                <a:solidFill>
                  <a:srgbClr val="808080"/>
                </a:solidFill>
                <a:highlight>
                  <a:srgbClr val="FFFFFF"/>
                </a:highlight>
              </a:rPr>
              <a:t>weights</a:t>
            </a:r>
            <a:r>
              <a:rPr lang="pt-BR" dirty="0" smtClean="0"/>
              <a:t>_2", “bias_2" e assim por diante. O TensorBoard identifica essas séries e as junta para reduzir a desordem.</a:t>
            </a:r>
          </a:p>
        </p:txBody>
      </p:sp>
      <p:sp>
        <p:nvSpPr>
          <p:cNvPr id="4" name="Slide Number Placeholder 3"/>
          <p:cNvSpPr>
            <a:spLocks noGrp="1"/>
          </p:cNvSpPr>
          <p:nvPr>
            <p:ph type="sldNum" sz="quarter" idx="10"/>
          </p:nvPr>
        </p:nvSpPr>
        <p:spPr/>
        <p:txBody>
          <a:bodyPr/>
          <a:lstStyle/>
          <a:p>
            <a:fld id="{F430A2A4-8C14-4B1A-AD48-7B6401078BF7}" type="slidenum">
              <a:rPr lang="pt-BR" smtClean="0"/>
              <a:t>30</a:t>
            </a:fld>
            <a:endParaRPr lang="pt-BR"/>
          </a:p>
        </p:txBody>
      </p:sp>
    </p:spTree>
    <p:extLst>
      <p:ext uri="{BB962C8B-B14F-4D97-AF65-F5344CB8AC3E}">
        <p14:creationId xmlns:p14="http://schemas.microsoft.com/office/powerpoint/2010/main" val="24476060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Muitas pessoas criam um dicionário Python contendo todas as variáveis em seu modelo e o passam para todas as funções. Outras criam uma classe para cada módulo (por exemplo, uma classe ReLU usando variáveis de classe para manipular o parâmetro compartilhado). Ainda outra opção é definir a variável compartilhada como um atributo da função relu() na primeira chamada, assim:</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i="0" kern="1200" dirty="0" smtClean="0">
                <a:solidFill>
                  <a:schemeClr val="tx1"/>
                </a:solidFill>
                <a:effectLst/>
                <a:latin typeface="+mn-lt"/>
                <a:ea typeface="+mn-ea"/>
                <a:cs typeface="+mn-cs"/>
              </a:rPr>
              <a:t>def </a:t>
            </a:r>
            <a:r>
              <a:rPr lang="pt-BR" sz="1200" b="0" i="0" kern="1200" dirty="0" smtClean="0">
                <a:solidFill>
                  <a:schemeClr val="tx1"/>
                </a:solidFill>
                <a:effectLst/>
                <a:latin typeface="+mn-lt"/>
                <a:ea typeface="+mn-ea"/>
                <a:cs typeface="+mn-cs"/>
              </a:rPr>
              <a:t>relu(X):</a:t>
            </a:r>
            <a:br>
              <a:rPr lang="pt-BR" sz="1200" b="0" i="0" kern="1200" dirty="0" smtClean="0">
                <a:solidFill>
                  <a:schemeClr val="tx1"/>
                </a:solidFill>
                <a:effectLst/>
                <a:latin typeface="+mn-lt"/>
                <a:ea typeface="+mn-ea"/>
                <a:cs typeface="+mn-cs"/>
              </a:rPr>
            </a:br>
            <a:r>
              <a:rPr lang="pt-BR" sz="1200" b="0" i="0" kern="1200" baseline="0" dirty="0" smtClean="0">
                <a:solidFill>
                  <a:schemeClr val="tx1"/>
                </a:solidFill>
                <a:effectLst/>
                <a:latin typeface="+mn-lt"/>
                <a:ea typeface="+mn-ea"/>
                <a:cs typeface="+mn-cs"/>
              </a:rPr>
              <a:t>   </a:t>
            </a:r>
            <a:r>
              <a:rPr lang="pt-BR" sz="1200" b="1" i="0" kern="1200" dirty="0" smtClean="0">
                <a:solidFill>
                  <a:schemeClr val="tx1"/>
                </a:solidFill>
                <a:effectLst/>
                <a:latin typeface="+mn-lt"/>
                <a:ea typeface="+mn-ea"/>
                <a:cs typeface="+mn-cs"/>
              </a:rPr>
              <a:t>with </a:t>
            </a:r>
            <a:r>
              <a:rPr lang="pt-BR" sz="1200" b="0" i="0" kern="1200" dirty="0" smtClean="0">
                <a:solidFill>
                  <a:schemeClr val="tx1"/>
                </a:solidFill>
                <a:effectLst/>
                <a:latin typeface="+mn-lt"/>
                <a:ea typeface="+mn-ea"/>
                <a:cs typeface="+mn-cs"/>
              </a:rPr>
              <a:t>tf.name_scope("relu"):</a:t>
            </a: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baseline="0" dirty="0" smtClean="0">
                <a:solidFill>
                  <a:schemeClr val="tx1"/>
                </a:solidFill>
                <a:effectLst/>
                <a:latin typeface="+mn-lt"/>
                <a:ea typeface="+mn-ea"/>
                <a:cs typeface="+mn-cs"/>
              </a:rPr>
              <a:t>      </a:t>
            </a:r>
            <a:r>
              <a:rPr lang="pt-BR" sz="1200" b="1" i="0" kern="1200" dirty="0" smtClean="0">
                <a:solidFill>
                  <a:schemeClr val="tx1"/>
                </a:solidFill>
                <a:effectLst/>
                <a:latin typeface="+mn-lt"/>
                <a:ea typeface="+mn-ea"/>
                <a:cs typeface="+mn-cs"/>
              </a:rPr>
              <a:t>if not </a:t>
            </a:r>
            <a:r>
              <a:rPr lang="pt-BR" sz="1200" b="0" i="0" kern="1200" dirty="0" smtClean="0">
                <a:solidFill>
                  <a:schemeClr val="tx1"/>
                </a:solidFill>
                <a:effectLst/>
                <a:latin typeface="+mn-lt"/>
                <a:ea typeface="+mn-ea"/>
                <a:cs typeface="+mn-cs"/>
              </a:rPr>
              <a:t>hasattr(relu, "threshold"):</a:t>
            </a:r>
            <a:br>
              <a:rPr lang="pt-BR" sz="1200" b="0" i="0" kern="1200" dirty="0" smtClean="0">
                <a:solidFill>
                  <a:schemeClr val="tx1"/>
                </a:solidFill>
                <a:effectLst/>
                <a:latin typeface="+mn-lt"/>
                <a:ea typeface="+mn-ea"/>
                <a:cs typeface="+mn-cs"/>
              </a:rPr>
            </a:br>
            <a:r>
              <a:rPr lang="pt-BR" sz="1200" b="0" i="0" kern="1200" dirty="0" smtClean="0">
                <a:solidFill>
                  <a:schemeClr val="tx1"/>
                </a:solidFill>
                <a:effectLst/>
                <a:latin typeface="+mn-lt"/>
                <a:ea typeface="+mn-ea"/>
                <a:cs typeface="+mn-cs"/>
              </a:rPr>
              <a:t>         relu.threshold = tf.Variable(0.0, name="threshold")</a:t>
            </a:r>
            <a:br>
              <a:rPr lang="pt-BR" sz="1200" b="0" i="0" kern="1200" dirty="0" smtClean="0">
                <a:solidFill>
                  <a:schemeClr val="tx1"/>
                </a:solidFill>
                <a:effectLst/>
                <a:latin typeface="+mn-lt"/>
                <a:ea typeface="+mn-ea"/>
                <a:cs typeface="+mn-cs"/>
              </a:rPr>
            </a:br>
            <a:r>
              <a:rPr lang="pt-BR" sz="1200" b="0" i="0" kern="1200" dirty="0" smtClean="0">
                <a:solidFill>
                  <a:schemeClr val="tx1"/>
                </a:solidFill>
                <a:effectLst/>
                <a:latin typeface="+mn-lt"/>
                <a:ea typeface="+mn-ea"/>
                <a:cs typeface="+mn-cs"/>
              </a:rPr>
              <a:t>      [...]</a:t>
            </a:r>
            <a:br>
              <a:rPr lang="pt-BR" sz="1200" b="0" i="0" kern="1200" dirty="0" smtClean="0">
                <a:solidFill>
                  <a:schemeClr val="tx1"/>
                </a:solidFill>
                <a:effectLst/>
                <a:latin typeface="+mn-lt"/>
                <a:ea typeface="+mn-ea"/>
                <a:cs typeface="+mn-cs"/>
              </a:rPr>
            </a:br>
            <a:r>
              <a:rPr lang="pt-BR" sz="1200" b="0" i="0" kern="1200" dirty="0" smtClean="0">
                <a:solidFill>
                  <a:schemeClr val="tx1"/>
                </a:solidFill>
                <a:effectLst/>
                <a:latin typeface="+mn-lt"/>
                <a:ea typeface="+mn-ea"/>
                <a:cs typeface="+mn-cs"/>
              </a:rPr>
              <a:t>      </a:t>
            </a:r>
            <a:r>
              <a:rPr lang="pt-BR" sz="1200" b="1" i="0" kern="1200" dirty="0" smtClean="0">
                <a:solidFill>
                  <a:schemeClr val="tx1"/>
                </a:solidFill>
                <a:effectLst/>
                <a:latin typeface="+mn-lt"/>
                <a:ea typeface="+mn-ea"/>
                <a:cs typeface="+mn-cs"/>
              </a:rPr>
              <a:t>return </a:t>
            </a:r>
            <a:r>
              <a:rPr lang="pt-BR" sz="1200" b="0" i="0" kern="1200" dirty="0" smtClean="0">
                <a:solidFill>
                  <a:schemeClr val="tx1"/>
                </a:solidFill>
                <a:effectLst/>
                <a:latin typeface="+mn-lt"/>
                <a:ea typeface="+mn-ea"/>
                <a:cs typeface="+mn-cs"/>
              </a:rPr>
              <a:t>tf.maximum(z, relu.threshold, name="max")</a:t>
            </a:r>
            <a:r>
              <a:rPr lang="pt-BR"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Entretanto, o TensorFlow oferece outra opção, que pode levar a um código ligeiramente mais limpo e mais modular do que as soluções anteriores.</a:t>
            </a:r>
            <a:br>
              <a:rPr lang="pt-BR" dirty="0" smtClean="0"/>
            </a:br>
            <a:endParaRPr lang="pt-BR" dirty="0" smtClean="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31</a:t>
            </a:fld>
            <a:endParaRPr lang="pt-BR"/>
          </a:p>
        </p:txBody>
      </p:sp>
    </p:spTree>
    <p:extLst>
      <p:ext uri="{BB962C8B-B14F-4D97-AF65-F5344CB8AC3E}">
        <p14:creationId xmlns:p14="http://schemas.microsoft.com/office/powerpoint/2010/main" val="26632707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32</a:t>
            </a:fld>
            <a:endParaRPr lang="pt-BR"/>
          </a:p>
        </p:txBody>
      </p:sp>
    </p:spTree>
    <p:extLst>
      <p:ext uri="{BB962C8B-B14F-4D97-AF65-F5344CB8AC3E}">
        <p14:creationId xmlns:p14="http://schemas.microsoft.com/office/powerpoint/2010/main" val="26979558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smtClean="0"/>
              <a:t>OBS</a:t>
            </a:r>
            <a:r>
              <a:rPr lang="pt-BR" dirty="0" smtClean="0"/>
              <a:t>.: Depois que a reutilização estiver configurada como True, ela não poderá ser configurada novamente como False dentro do bloco. Além disso, se você definir outros escopos de variáveis dentro deste, eles herdarão automaticamente reuse=True. Por fim, apenas variáveis criadas pela função get_variable() podem ser reutilizadas dessa maneira.</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33</a:t>
            </a:fld>
            <a:endParaRPr lang="pt-BR"/>
          </a:p>
        </p:txBody>
      </p:sp>
    </p:spTree>
    <p:extLst>
      <p:ext uri="{BB962C8B-B14F-4D97-AF65-F5344CB8AC3E}">
        <p14:creationId xmlns:p14="http://schemas.microsoft.com/office/powerpoint/2010/main" val="2434931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0" dirty="0" smtClean="0"/>
              <a:t>O TensorFlow</a:t>
            </a:r>
            <a:r>
              <a:rPr lang="pt-BR" b="0" baseline="0" dirty="0" smtClean="0"/>
              <a:t> é fácil de usar, é confiável (estável), de fácil manutenção, esclável e bem documentado.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smtClean="0"/>
              <a:t>TF.Learn</a:t>
            </a:r>
            <a:r>
              <a:rPr lang="pt-BR" b="0" dirty="0" smtClean="0"/>
              <a:t>,</a:t>
            </a:r>
            <a:r>
              <a:rPr lang="pt-BR" b="0" baseline="0" dirty="0" smtClean="0"/>
              <a:t> c</a:t>
            </a:r>
            <a:r>
              <a:rPr lang="pt-BR" dirty="0" smtClean="0"/>
              <a:t>omo você verá, pode ser usado para treinar vários tipos de redes neurais em apenas algumas linhas de código. Anteriormente, era um projeto independente chamado Scikit Flow (ou skflow).</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4</a:t>
            </a:fld>
            <a:endParaRPr lang="pt-BR"/>
          </a:p>
        </p:txBody>
      </p:sp>
    </p:spTree>
    <p:extLst>
      <p:ext uri="{BB962C8B-B14F-4D97-AF65-F5344CB8AC3E}">
        <p14:creationId xmlns:p14="http://schemas.microsoft.com/office/powerpoint/2010/main" val="3023194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smtClean="0"/>
              <a:t>OBS</a:t>
            </a:r>
            <a:r>
              <a:rPr lang="pt-BR" dirty="0" smtClean="0"/>
              <a:t>.: As variáveis criadas usando get_variable() são sempre nomeadas usando o nome de seu variable_scope como um prefixo (por exemplo, "relu/threshold"), mas para todos os outros nós (incluindo variáveis criadas com tf.Variable()), o escopo da variável age como um novo escopo de nome. Em particular, se um escopo de nome com um nome idêntico já foi criado, um sufixo é adicionado para tornar o nome exclusivo. Por exemplo, todos os nós criados no código anterior (exceto a variável de</a:t>
            </a:r>
            <a:r>
              <a:rPr lang="pt-BR" baseline="0" dirty="0" smtClean="0"/>
              <a:t> threshold</a:t>
            </a:r>
            <a:r>
              <a:rPr lang="pt-BR" dirty="0" smtClean="0"/>
              <a:t>) têm um nome prefixado de "relu_1/" a "relu_5/“.</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34</a:t>
            </a:fld>
            <a:endParaRPr lang="pt-BR"/>
          </a:p>
        </p:txBody>
      </p:sp>
    </p:spTree>
    <p:extLst>
      <p:ext uri="{BB962C8B-B14F-4D97-AF65-F5344CB8AC3E}">
        <p14:creationId xmlns:p14="http://schemas.microsoft.com/office/powerpoint/2010/main" val="3893229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O TensorFlow não se limita às redes neurais ou mesmo ao aprendizado de máquina; você pode executar simulações de física quântica, se quiser,</a:t>
            </a:r>
            <a:r>
              <a:rPr lang="pt-BR" baseline="0" dirty="0" smtClean="0"/>
              <a:t> por exemplo.</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5</a:t>
            </a:fld>
            <a:endParaRPr lang="pt-BR"/>
          </a:p>
        </p:txBody>
      </p:sp>
    </p:spTree>
    <p:extLst>
      <p:ext uri="{BB962C8B-B14F-4D97-AF65-F5344CB8AC3E}">
        <p14:creationId xmlns:p14="http://schemas.microsoft.com/office/powerpoint/2010/main" val="194882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No single-process TensorFlow, várias sessões não compartilham nenhum estado, mesmo que reutilizem o mesmo grafo (cada sessão teria sua própria cópia de cada variável). No TensorFlow distribuído, o estado variável é armazenado nos servidores, não nas sessões, portanto, várias sessões podem compartilhar as mesmas variáveis</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10</a:t>
            </a:fld>
            <a:endParaRPr lang="pt-BR"/>
          </a:p>
        </p:txBody>
      </p:sp>
    </p:spTree>
    <p:extLst>
      <p:ext uri="{BB962C8B-B14F-4D97-AF65-F5344CB8AC3E}">
        <p14:creationId xmlns:p14="http://schemas.microsoft.com/office/powerpoint/2010/main" val="4201048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12</a:t>
            </a:fld>
            <a:endParaRPr lang="pt-BR"/>
          </a:p>
        </p:txBody>
      </p:sp>
    </p:spTree>
    <p:extLst>
      <p:ext uri="{BB962C8B-B14F-4D97-AF65-F5344CB8AC3E}">
        <p14:creationId xmlns:p14="http://schemas.microsoft.com/office/powerpoint/2010/main" val="31329062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Ao usar o</a:t>
            </a:r>
            <a:r>
              <a:rPr lang="pt-BR" baseline="0" dirty="0" smtClean="0"/>
              <a:t> gradiente desecndente</a:t>
            </a:r>
            <a:r>
              <a:rPr lang="pt-BR" dirty="0" smtClean="0"/>
              <a:t>, lembre-se de que é importante normalizar primeiro os vetores de atributos de entrada, ou o treinamento pode se tornar muito lento. Você pode fazer isso usando o TensorFlow, NumPy, StandardScaler da ScikitLearn ou qualquer outra solução que você preferir.</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13</a:t>
            </a:fld>
            <a:endParaRPr lang="pt-BR"/>
          </a:p>
        </p:txBody>
      </p:sp>
    </p:spTree>
    <p:extLst>
      <p:ext uri="{BB962C8B-B14F-4D97-AF65-F5344CB8AC3E}">
        <p14:creationId xmlns:p14="http://schemas.microsoft.com/office/powerpoint/2010/main" val="18568150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smtClean="0"/>
          </a:p>
          <a:p>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kern="1200" dirty="0" smtClean="0">
                <a:solidFill>
                  <a:schemeClr val="tx1"/>
                </a:solidFill>
                <a:effectLst/>
                <a:latin typeface="+mn-lt"/>
                <a:ea typeface="+mn-ea"/>
                <a:cs typeface="+mn-cs"/>
              </a:rPr>
              <a:t>Outros otimizadores podem ser encontrados na documentação do TensorFlow:</a:t>
            </a: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kern="1200" dirty="0" smtClean="0">
                <a:solidFill>
                  <a:schemeClr val="tx1"/>
                </a:solidFill>
                <a:effectLst/>
                <a:latin typeface="+mn-lt"/>
                <a:ea typeface="+mn-ea"/>
                <a:cs typeface="+mn-cs"/>
              </a:rPr>
              <a:t>https://www.tensorflow.org/api_docs/python/tf/compat/v1/train#classes</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16</a:t>
            </a:fld>
            <a:endParaRPr lang="pt-BR"/>
          </a:p>
        </p:txBody>
      </p:sp>
    </p:spTree>
    <p:extLst>
      <p:ext uri="{BB962C8B-B14F-4D97-AF65-F5344CB8AC3E}">
        <p14:creationId xmlns:p14="http://schemas.microsoft.com/office/powerpoint/2010/main" val="70749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smtClean="0"/>
              <a:t>OBS</a:t>
            </a:r>
            <a:r>
              <a:rPr lang="pt-BR" dirty="0" smtClean="0"/>
              <a:t>.: Caso você não especifique um valor em tempo de execução para um</a:t>
            </a:r>
            <a:r>
              <a:rPr lang="pt-BR" baseline="0" dirty="0" smtClean="0"/>
              <a:t> nó placeholder</a:t>
            </a:r>
            <a:r>
              <a:rPr lang="pt-BR" dirty="0" smtClean="0"/>
              <a:t>, você receberá uma exceção.</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17</a:t>
            </a:fld>
            <a:endParaRPr lang="pt-BR"/>
          </a:p>
        </p:txBody>
      </p:sp>
    </p:spTree>
    <p:extLst>
      <p:ext uri="{BB962C8B-B14F-4D97-AF65-F5344CB8AC3E}">
        <p14:creationId xmlns:p14="http://schemas.microsoft.com/office/powerpoint/2010/main" val="34509335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smtClean="0"/>
              <a:t>OBS</a:t>
            </a:r>
            <a:r>
              <a:rPr lang="pt-BR" dirty="0" smtClean="0"/>
              <a:t>.: Você pode alimentar a saída de qualquer operação, não apenas deplaceholders. Nesse caso, o TensorFlow não tenta avaliar essas operações; Ele usa os valores que você passa.</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18</a:t>
            </a:fld>
            <a:endParaRPr lang="pt-BR"/>
          </a:p>
        </p:txBody>
      </p:sp>
    </p:spTree>
    <p:extLst>
      <p:ext uri="{BB962C8B-B14F-4D97-AF65-F5344CB8AC3E}">
        <p14:creationId xmlns:p14="http://schemas.microsoft.com/office/powerpoint/2010/main" val="680936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pt-B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07/06/2020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220861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07/06/2020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1013950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pt-B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07/06/2020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3444589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07/06/2020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3435145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pt-B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1D0464-8C8A-49C0-859F-777E51766A35}" type="datetimeFigureOut">
              <a:rPr lang="pt-BR" smtClean="0"/>
              <a:t>07/06/2020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1875213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Date Placeholder 4"/>
          <p:cNvSpPr>
            <a:spLocks noGrp="1"/>
          </p:cNvSpPr>
          <p:nvPr>
            <p:ph type="dt" sz="half" idx="10"/>
          </p:nvPr>
        </p:nvSpPr>
        <p:spPr/>
        <p:txBody>
          <a:bodyPr/>
          <a:lstStyle/>
          <a:p>
            <a:fld id="{221D0464-8C8A-49C0-859F-777E51766A35}" type="datetimeFigureOut">
              <a:rPr lang="pt-BR" smtClean="0"/>
              <a:t>07/06/2020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2963666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pt-B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7" name="Date Placeholder 6"/>
          <p:cNvSpPr>
            <a:spLocks noGrp="1"/>
          </p:cNvSpPr>
          <p:nvPr>
            <p:ph type="dt" sz="half" idx="10"/>
          </p:nvPr>
        </p:nvSpPr>
        <p:spPr/>
        <p:txBody>
          <a:bodyPr/>
          <a:lstStyle/>
          <a:p>
            <a:fld id="{221D0464-8C8A-49C0-859F-777E51766A35}" type="datetimeFigureOut">
              <a:rPr lang="pt-BR" smtClean="0"/>
              <a:t>07/06/2020</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2603967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Date Placeholder 2"/>
          <p:cNvSpPr>
            <a:spLocks noGrp="1"/>
          </p:cNvSpPr>
          <p:nvPr>
            <p:ph type="dt" sz="half" idx="10"/>
          </p:nvPr>
        </p:nvSpPr>
        <p:spPr/>
        <p:txBody>
          <a:bodyPr/>
          <a:lstStyle/>
          <a:p>
            <a:fld id="{221D0464-8C8A-49C0-859F-777E51766A35}" type="datetimeFigureOut">
              <a:rPr lang="pt-BR" smtClean="0"/>
              <a:t>07/06/2020</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2901410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1D0464-8C8A-49C0-859F-777E51766A35}" type="datetimeFigureOut">
              <a:rPr lang="pt-BR" smtClean="0"/>
              <a:t>07/06/2020</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1665259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pt-B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07/06/2020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3765599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pt-B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07/06/2020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1921060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pt-B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1D0464-8C8A-49C0-859F-777E51766A35}" type="datetimeFigureOut">
              <a:rPr lang="pt-BR" smtClean="0"/>
              <a:t>07/06/2020</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B2E8FC-741C-4BF1-B071-7D772D706EF9}" type="slidenum">
              <a:rPr lang="pt-BR" smtClean="0"/>
              <a:t>‹#›</a:t>
            </a:fld>
            <a:endParaRPr lang="pt-BR"/>
          </a:p>
        </p:txBody>
      </p:sp>
    </p:spTree>
    <p:extLst>
      <p:ext uri="{BB962C8B-B14F-4D97-AF65-F5344CB8AC3E}">
        <p14:creationId xmlns:p14="http://schemas.microsoft.com/office/powerpoint/2010/main" val="2060889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2.png"/><Relationship Id="rId4" Type="http://schemas.openxmlformats.org/officeDocument/2006/relationships/image" Target="../media/image21.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0.png"/><Relationship Id="rId1" Type="http://schemas.openxmlformats.org/officeDocument/2006/relationships/slideLayout" Target="../slideLayouts/slideLayout2.xml"/><Relationship Id="rId6" Type="http://schemas.openxmlformats.org/officeDocument/2006/relationships/image" Target="../media/image170.png"/><Relationship Id="rId5" Type="http://schemas.openxmlformats.org/officeDocument/2006/relationships/image" Target="../media/image160.png"/><Relationship Id="rId4" Type="http://schemas.openxmlformats.org/officeDocument/2006/relationships/image" Target="../media/image150.png"/></Relationships>
</file>

<file path=ppt/slides/_rels/slide41.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0.png"/><Relationship Id="rId1" Type="http://schemas.openxmlformats.org/officeDocument/2006/relationships/slideLayout" Target="../slideLayouts/slideLayout2.xml"/><Relationship Id="rId6" Type="http://schemas.openxmlformats.org/officeDocument/2006/relationships/image" Target="../media/image180.png"/><Relationship Id="rId5" Type="http://schemas.openxmlformats.org/officeDocument/2006/relationships/image" Target="../media/image160.png"/><Relationship Id="rId4" Type="http://schemas.openxmlformats.org/officeDocument/2006/relationships/image" Target="../media/image150.png"/></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a:bodyPr>
          <a:lstStyle/>
          <a:p>
            <a:r>
              <a:rPr lang="pt-BR" sz="5400" dirty="0"/>
              <a:t>TP555 - Inteligência Artificial e Machine Learning:</a:t>
            </a:r>
            <a:r>
              <a:rPr lang="pt-BR" dirty="0"/>
              <a:t/>
            </a:r>
            <a:br>
              <a:rPr lang="pt-BR" dirty="0"/>
            </a:br>
            <a:r>
              <a:rPr lang="pt-BR" b="1" i="1" dirty="0" smtClean="0"/>
              <a:t>TensorFlow</a:t>
            </a:r>
            <a:endParaRPr lang="pt-BR" b="1" i="1" dirty="0"/>
          </a:p>
        </p:txBody>
      </p:sp>
      <p:sp>
        <p:nvSpPr>
          <p:cNvPr id="4" name="CaixaDeTexto 3">
            <a:extLst>
              <a:ext uri="{FF2B5EF4-FFF2-40B4-BE49-F238E27FC236}">
                <a16:creationId xmlns=""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44464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Ciclo de vida </a:t>
            </a:r>
            <a:r>
              <a:rPr lang="pt-BR" dirty="0" smtClean="0"/>
              <a:t>do valor </a:t>
            </a:r>
            <a:r>
              <a:rPr lang="pt-BR" dirty="0"/>
              <a:t>de nó</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00434" y="1559593"/>
                <a:ext cx="7163936" cy="4766244"/>
              </a:xfrm>
            </p:spPr>
            <p:txBody>
              <a:bodyPr>
                <a:normAutofit lnSpcReduction="10000"/>
              </a:bodyPr>
              <a:lstStyle/>
              <a:p>
                <a:r>
                  <a:rPr lang="pt-BR" dirty="0" smtClean="0"/>
                  <a:t>Todos os valores de um </a:t>
                </a:r>
                <a:r>
                  <a:rPr lang="pt-BR" b="1" i="1" dirty="0"/>
                  <a:t>nó</a:t>
                </a:r>
                <a:r>
                  <a:rPr lang="pt-BR" dirty="0"/>
                  <a:t> são eliminados entre as execuções do </a:t>
                </a:r>
                <a:r>
                  <a:rPr lang="pt-BR" b="1" i="1" dirty="0" smtClean="0"/>
                  <a:t>grafo</a:t>
                </a:r>
                <a:r>
                  <a:rPr lang="pt-BR" dirty="0" smtClean="0"/>
                  <a:t>, </a:t>
                </a:r>
                <a:r>
                  <a:rPr lang="pt-BR" dirty="0"/>
                  <a:t>exceto os valores </a:t>
                </a:r>
                <a:r>
                  <a:rPr lang="pt-BR" dirty="0" smtClean="0"/>
                  <a:t>de </a:t>
                </a:r>
                <a:r>
                  <a:rPr lang="pt-BR" b="1" i="1" dirty="0" smtClean="0"/>
                  <a:t>variáveis</a:t>
                </a:r>
                <a:r>
                  <a:rPr lang="pt-BR" dirty="0"/>
                  <a:t>, </a:t>
                </a:r>
                <a:r>
                  <a:rPr lang="pt-BR" dirty="0" smtClean="0"/>
                  <a:t>os quais são </a:t>
                </a:r>
                <a:r>
                  <a:rPr lang="pt-BR" dirty="0"/>
                  <a:t>mantidos pela </a:t>
                </a:r>
                <a:r>
                  <a:rPr lang="pt-BR" b="1" i="1" dirty="0"/>
                  <a:t>sessão</a:t>
                </a:r>
                <a:r>
                  <a:rPr lang="pt-BR" dirty="0"/>
                  <a:t> </a:t>
                </a:r>
                <a:r>
                  <a:rPr lang="pt-BR" dirty="0" smtClean="0"/>
                  <a:t>entre as execuções </a:t>
                </a:r>
                <a:r>
                  <a:rPr lang="pt-BR" dirty="0"/>
                  <a:t>do </a:t>
                </a:r>
                <a:r>
                  <a:rPr lang="pt-BR" b="1" i="1" dirty="0" smtClean="0"/>
                  <a:t>grafo</a:t>
                </a:r>
                <a:r>
                  <a:rPr lang="pt-BR" dirty="0" smtClean="0"/>
                  <a:t>. </a:t>
                </a:r>
              </a:p>
              <a:p>
                <a:r>
                  <a:rPr lang="pt-BR" dirty="0" smtClean="0"/>
                  <a:t>Uma </a:t>
                </a:r>
                <a:r>
                  <a:rPr lang="pt-BR" b="1" i="1" dirty="0"/>
                  <a:t>variável</a:t>
                </a:r>
                <a:r>
                  <a:rPr lang="pt-BR" dirty="0"/>
                  <a:t> inicia sua vida útil quando o inicializador é executado e termina quando a </a:t>
                </a:r>
                <a:r>
                  <a:rPr lang="pt-BR" b="1" i="1" dirty="0"/>
                  <a:t>sessão</a:t>
                </a:r>
                <a:r>
                  <a:rPr lang="pt-BR" dirty="0"/>
                  <a:t> é </a:t>
                </a:r>
                <a:r>
                  <a:rPr lang="pt-BR" dirty="0" smtClean="0"/>
                  <a:t>encerrada.</a:t>
                </a:r>
                <a:endParaRPr lang="pt-BR" dirty="0"/>
              </a:p>
              <a:p>
                <a:r>
                  <a:rPr lang="pt-BR" dirty="0"/>
                  <a:t>Se você </a:t>
                </a:r>
                <a:r>
                  <a:rPr lang="pt-BR" dirty="0" smtClean="0"/>
                  <a:t>desejar </a:t>
                </a:r>
                <a:r>
                  <a:rPr lang="pt-BR" dirty="0"/>
                  <a:t>avaliar </a:t>
                </a:r>
                <a14:m>
                  <m:oMath xmlns:m="http://schemas.openxmlformats.org/officeDocument/2006/math">
                    <m:r>
                      <a:rPr lang="pt-BR" i="1">
                        <a:latin typeface="Cambria Math" panose="02040503050406030204" pitchFamily="18" charset="0"/>
                      </a:rPr>
                      <m:t>𝑦</m:t>
                    </m:r>
                  </m:oMath>
                </a14:m>
                <a:r>
                  <a:rPr lang="pt-BR" dirty="0" smtClean="0"/>
                  <a:t> </a:t>
                </a:r>
                <a:r>
                  <a:rPr lang="pt-BR" dirty="0"/>
                  <a:t>e </a:t>
                </a:r>
                <a14:m>
                  <m:oMath xmlns:m="http://schemas.openxmlformats.org/officeDocument/2006/math">
                    <m:r>
                      <a:rPr lang="pt-BR" b="0" i="1" smtClean="0">
                        <a:latin typeface="Cambria Math" panose="02040503050406030204" pitchFamily="18" charset="0"/>
                      </a:rPr>
                      <m:t>𝑧</m:t>
                    </m:r>
                  </m:oMath>
                </a14:m>
                <a:r>
                  <a:rPr lang="pt-BR" dirty="0" smtClean="0"/>
                  <a:t> </a:t>
                </a:r>
                <a:r>
                  <a:rPr lang="pt-BR" dirty="0"/>
                  <a:t>eficientemente, sem avaliar </a:t>
                </a:r>
                <a14:m>
                  <m:oMath xmlns:m="http://schemas.openxmlformats.org/officeDocument/2006/math">
                    <m:r>
                      <a:rPr lang="pt-BR" b="0" i="1" smtClean="0">
                        <a:latin typeface="Cambria Math" panose="02040503050406030204" pitchFamily="18" charset="0"/>
                      </a:rPr>
                      <m:t>𝑤</m:t>
                    </m:r>
                  </m:oMath>
                </a14:m>
                <a:r>
                  <a:rPr lang="pt-BR" dirty="0" smtClean="0"/>
                  <a:t> e </a:t>
                </a:r>
                <a14:m>
                  <m:oMath xmlns:m="http://schemas.openxmlformats.org/officeDocument/2006/math">
                    <m:r>
                      <a:rPr lang="pt-BR" b="0" i="1" smtClean="0">
                        <a:latin typeface="Cambria Math" panose="02040503050406030204" pitchFamily="18" charset="0"/>
                      </a:rPr>
                      <m:t>𝑥</m:t>
                    </m:r>
                  </m:oMath>
                </a14:m>
                <a:r>
                  <a:rPr lang="pt-BR" dirty="0" smtClean="0"/>
                  <a:t> </a:t>
                </a:r>
                <a:r>
                  <a:rPr lang="pt-BR" dirty="0"/>
                  <a:t>duas vezes como no código anterior, você deve </a:t>
                </a:r>
                <a:r>
                  <a:rPr lang="pt-BR" dirty="0" smtClean="0"/>
                  <a:t>orientar o </a:t>
                </a:r>
                <a:r>
                  <a:rPr lang="pt-BR" b="1" i="1" dirty="0"/>
                  <a:t>TensorFlow</a:t>
                </a:r>
                <a:r>
                  <a:rPr lang="pt-BR" dirty="0"/>
                  <a:t> para avaliar </a:t>
                </a:r>
                <a14:m>
                  <m:oMath xmlns:m="http://schemas.openxmlformats.org/officeDocument/2006/math">
                    <m:r>
                      <a:rPr lang="pt-BR" i="1">
                        <a:latin typeface="Cambria Math" panose="02040503050406030204" pitchFamily="18" charset="0"/>
                      </a:rPr>
                      <m:t>𝑦</m:t>
                    </m:r>
                  </m:oMath>
                </a14:m>
                <a:r>
                  <a:rPr lang="pt-BR" dirty="0" smtClean="0"/>
                  <a:t> </a:t>
                </a:r>
                <a:r>
                  <a:rPr lang="pt-BR" dirty="0"/>
                  <a:t>e </a:t>
                </a:r>
                <a14:m>
                  <m:oMath xmlns:m="http://schemas.openxmlformats.org/officeDocument/2006/math">
                    <m:r>
                      <a:rPr lang="pt-BR" b="0" i="1" smtClean="0">
                        <a:latin typeface="Cambria Math" panose="02040503050406030204" pitchFamily="18" charset="0"/>
                      </a:rPr>
                      <m:t>𝑧</m:t>
                    </m:r>
                  </m:oMath>
                </a14:m>
                <a:r>
                  <a:rPr lang="pt-BR" dirty="0" smtClean="0"/>
                  <a:t> </a:t>
                </a:r>
                <a:r>
                  <a:rPr lang="pt-BR" dirty="0"/>
                  <a:t>em apenas uma execução </a:t>
                </a:r>
                <a:r>
                  <a:rPr lang="pt-BR" dirty="0" smtClean="0"/>
                  <a:t>do </a:t>
                </a:r>
                <a:r>
                  <a:rPr lang="pt-BR" b="1" i="1" dirty="0" smtClean="0"/>
                  <a:t>grafo</a:t>
                </a:r>
                <a:r>
                  <a:rPr lang="pt-BR" dirty="0" smtClean="0"/>
                  <a:t>, </a:t>
                </a:r>
                <a:r>
                  <a:rPr lang="pt-BR" dirty="0"/>
                  <a:t>conforme mostrado no código </a:t>
                </a:r>
                <a:r>
                  <a:rPr lang="pt-BR" dirty="0" smtClean="0"/>
                  <a:t>ao lado.</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00434" y="1559593"/>
                <a:ext cx="7163936" cy="4766244"/>
              </a:xfrm>
              <a:blipFill rotWithShape="0">
                <a:blip r:embed="rId3"/>
                <a:stretch>
                  <a:fillRect l="-1532" t="-2941" r="-2553"/>
                </a:stretch>
              </a:blipFill>
            </p:spPr>
            <p:txBody>
              <a:bodyPr/>
              <a:lstStyle/>
              <a:p>
                <a:r>
                  <a:rPr lang="pt-BR">
                    <a:noFill/>
                  </a:rPr>
                  <a:t> </a:t>
                </a:r>
              </a:p>
            </p:txBody>
          </p:sp>
        </mc:Fallback>
      </mc:AlternateContent>
      <p:sp>
        <p:nvSpPr>
          <p:cNvPr id="5" name="Rectangle 4"/>
          <p:cNvSpPr/>
          <p:nvPr/>
        </p:nvSpPr>
        <p:spPr>
          <a:xfrm>
            <a:off x="838200" y="1690688"/>
            <a:ext cx="3762233" cy="1200329"/>
          </a:xfrm>
          <a:prstGeom prst="rect">
            <a:avLst/>
          </a:prstGeom>
        </p:spPr>
        <p:txBody>
          <a:bodyPr wrap="square">
            <a:spAutoFit/>
          </a:bodyPr>
          <a:lstStyle/>
          <a:p>
            <a:r>
              <a:rPr lang="pt-BR" b="1" dirty="0">
                <a:solidFill>
                  <a:srgbClr val="0000FF"/>
                </a:solidFill>
                <a:highlight>
                  <a:srgbClr val="FFFFFF"/>
                </a:highlight>
              </a:rPr>
              <a:t>with</a:t>
            </a:r>
            <a:r>
              <a:rPr lang="pt-BR" dirty="0">
                <a:solidFill>
                  <a:srgbClr val="000000"/>
                </a:solidFill>
                <a:highlight>
                  <a:srgbClr val="FFFFFF"/>
                </a:highlight>
              </a:rPr>
              <a:t> tf</a:t>
            </a:r>
            <a:r>
              <a:rPr lang="pt-BR" b="1" dirty="0">
                <a:solidFill>
                  <a:srgbClr val="000080"/>
                </a:solidFill>
                <a:highlight>
                  <a:srgbClr val="FFFFFF"/>
                </a:highlight>
              </a:rPr>
              <a:t>.</a:t>
            </a:r>
            <a:r>
              <a:rPr lang="pt-BR" dirty="0">
                <a:solidFill>
                  <a:srgbClr val="000000"/>
                </a:solidFill>
                <a:highlight>
                  <a:srgbClr val="FFFFFF"/>
                </a:highlight>
              </a:rPr>
              <a:t>Session</a:t>
            </a:r>
            <a:r>
              <a:rPr lang="pt-BR" b="1" dirty="0">
                <a:solidFill>
                  <a:srgbClr val="000080"/>
                </a:solidFill>
                <a:highlight>
                  <a:srgbClr val="FFFFFF"/>
                </a:highlight>
              </a:rPr>
              <a:t>()</a:t>
            </a:r>
            <a:r>
              <a:rPr lang="pt-BR" dirty="0">
                <a:solidFill>
                  <a:srgbClr val="000000"/>
                </a:solidFill>
                <a:highlight>
                  <a:srgbClr val="FFFFFF"/>
                </a:highlight>
              </a:rPr>
              <a:t> </a:t>
            </a:r>
            <a:r>
              <a:rPr lang="pt-BR" b="1" dirty="0">
                <a:solidFill>
                  <a:srgbClr val="0000FF"/>
                </a:solidFill>
                <a:highlight>
                  <a:srgbClr val="FFFFFF"/>
                </a:highlight>
              </a:rPr>
              <a:t>as</a:t>
            </a:r>
            <a:r>
              <a:rPr lang="pt-BR" dirty="0">
                <a:solidFill>
                  <a:srgbClr val="000000"/>
                </a:solidFill>
                <a:highlight>
                  <a:srgbClr val="FFFFFF"/>
                </a:highlight>
              </a:rPr>
              <a:t> sess</a:t>
            </a:r>
            <a:r>
              <a:rPr lang="pt-BR" b="1" dirty="0">
                <a:solidFill>
                  <a:srgbClr val="000080"/>
                </a:solidFill>
                <a:highlight>
                  <a:srgbClr val="FFFFFF"/>
                </a:highlight>
              </a:rPr>
              <a:t>:</a:t>
            </a:r>
            <a:endParaRPr lang="pt-BR" dirty="0">
              <a:solidFill>
                <a:srgbClr val="000000"/>
              </a:solidFill>
              <a:highlight>
                <a:srgbClr val="FFFFFF"/>
              </a:highlight>
            </a:endParaRPr>
          </a:p>
          <a:p>
            <a:r>
              <a:rPr lang="es-ES" dirty="0" smtClean="0">
                <a:solidFill>
                  <a:srgbClr val="000000"/>
                </a:solidFill>
                <a:highlight>
                  <a:srgbClr val="FFFFFF"/>
                </a:highlight>
              </a:rPr>
              <a:t>   </a:t>
            </a:r>
            <a:r>
              <a:rPr lang="es-ES" dirty="0" err="1" smtClean="0">
                <a:solidFill>
                  <a:srgbClr val="000000"/>
                </a:solidFill>
                <a:highlight>
                  <a:srgbClr val="FFFFFF"/>
                </a:highlight>
              </a:rPr>
              <a:t>y_val</a:t>
            </a:r>
            <a:r>
              <a:rPr lang="es-ES" b="1" dirty="0">
                <a:solidFill>
                  <a:srgbClr val="000080"/>
                </a:solidFill>
                <a:highlight>
                  <a:srgbClr val="FFFFFF"/>
                </a:highlight>
              </a:rPr>
              <a:t>,</a:t>
            </a:r>
            <a:r>
              <a:rPr lang="es-ES" dirty="0">
                <a:solidFill>
                  <a:srgbClr val="000000"/>
                </a:solidFill>
                <a:highlight>
                  <a:srgbClr val="FFFFFF"/>
                </a:highlight>
              </a:rPr>
              <a:t> </a:t>
            </a:r>
            <a:r>
              <a:rPr lang="es-ES" dirty="0" err="1">
                <a:solidFill>
                  <a:srgbClr val="000000"/>
                </a:solidFill>
                <a:highlight>
                  <a:srgbClr val="FFFFFF"/>
                </a:highlight>
              </a:rPr>
              <a:t>z_val</a:t>
            </a:r>
            <a:r>
              <a:rPr lang="es-ES" dirty="0">
                <a:solidFill>
                  <a:srgbClr val="000000"/>
                </a:solidFill>
                <a:highlight>
                  <a:srgbClr val="FFFFFF"/>
                </a:highlight>
              </a:rPr>
              <a:t> </a:t>
            </a:r>
            <a:r>
              <a:rPr lang="es-ES" b="1" dirty="0">
                <a:solidFill>
                  <a:srgbClr val="000080"/>
                </a:solidFill>
                <a:highlight>
                  <a:srgbClr val="FFFFFF"/>
                </a:highlight>
              </a:rPr>
              <a:t>=</a:t>
            </a:r>
            <a:r>
              <a:rPr lang="es-ES" dirty="0">
                <a:solidFill>
                  <a:srgbClr val="000000"/>
                </a:solidFill>
                <a:highlight>
                  <a:srgbClr val="FFFFFF"/>
                </a:highlight>
              </a:rPr>
              <a:t> </a:t>
            </a:r>
            <a:r>
              <a:rPr lang="es-ES" dirty="0" err="1">
                <a:solidFill>
                  <a:srgbClr val="000000"/>
                </a:solidFill>
                <a:highlight>
                  <a:srgbClr val="FFFFFF"/>
                </a:highlight>
              </a:rPr>
              <a:t>sess</a:t>
            </a:r>
            <a:r>
              <a:rPr lang="es-ES" b="1" dirty="0" err="1">
                <a:solidFill>
                  <a:srgbClr val="000080"/>
                </a:solidFill>
                <a:highlight>
                  <a:srgbClr val="FFFFFF"/>
                </a:highlight>
              </a:rPr>
              <a:t>.</a:t>
            </a:r>
            <a:r>
              <a:rPr lang="es-ES" dirty="0" err="1">
                <a:solidFill>
                  <a:srgbClr val="000000"/>
                </a:solidFill>
                <a:highlight>
                  <a:srgbClr val="FFFFFF"/>
                </a:highlight>
              </a:rPr>
              <a:t>run</a:t>
            </a:r>
            <a:r>
              <a:rPr lang="es-ES" b="1" dirty="0">
                <a:solidFill>
                  <a:srgbClr val="000080"/>
                </a:solidFill>
                <a:highlight>
                  <a:srgbClr val="FFFFFF"/>
                </a:highlight>
              </a:rPr>
              <a:t>([</a:t>
            </a:r>
            <a:r>
              <a:rPr lang="es-ES" dirty="0">
                <a:solidFill>
                  <a:srgbClr val="000000"/>
                </a:solidFill>
                <a:highlight>
                  <a:srgbClr val="FFFFFF"/>
                </a:highlight>
              </a:rPr>
              <a:t>y</a:t>
            </a:r>
            <a:r>
              <a:rPr lang="es-ES" b="1" dirty="0">
                <a:solidFill>
                  <a:srgbClr val="000080"/>
                </a:solidFill>
                <a:highlight>
                  <a:srgbClr val="FFFFFF"/>
                </a:highlight>
              </a:rPr>
              <a:t>,</a:t>
            </a:r>
            <a:r>
              <a:rPr lang="es-ES" dirty="0">
                <a:solidFill>
                  <a:srgbClr val="000000"/>
                </a:solidFill>
                <a:highlight>
                  <a:srgbClr val="FFFFFF"/>
                </a:highlight>
              </a:rPr>
              <a:t> z</a:t>
            </a:r>
            <a:r>
              <a:rPr lang="es-ES" b="1" dirty="0">
                <a:solidFill>
                  <a:srgbClr val="000080"/>
                </a:solidFill>
                <a:highlight>
                  <a:srgbClr val="FFFFFF"/>
                </a:highlight>
              </a:rPr>
              <a:t>])</a:t>
            </a:r>
            <a:endParaRPr lang="es-ES" dirty="0">
              <a:solidFill>
                <a:srgbClr val="000000"/>
              </a:solidFill>
              <a:highlight>
                <a:srgbClr val="FFFFFF"/>
              </a:highlight>
            </a:endParaRPr>
          </a:p>
          <a:p>
            <a:r>
              <a:rPr lang="pt-BR" b="1" dirty="0" smtClean="0">
                <a:solidFill>
                  <a:srgbClr val="0000FF"/>
                </a:solidFill>
                <a:highlight>
                  <a:srgbClr val="FFFFFF"/>
                </a:highlight>
              </a:rPr>
              <a:t>   print</a:t>
            </a:r>
            <a:r>
              <a:rPr lang="pt-BR" b="1" dirty="0" smtClean="0">
                <a:solidFill>
                  <a:srgbClr val="000080"/>
                </a:solidFill>
                <a:highlight>
                  <a:srgbClr val="FFFFFF"/>
                </a:highlight>
              </a:rPr>
              <a:t>(</a:t>
            </a:r>
            <a:r>
              <a:rPr lang="pt-BR" dirty="0" smtClean="0">
                <a:solidFill>
                  <a:srgbClr val="000000"/>
                </a:solidFill>
                <a:highlight>
                  <a:srgbClr val="FFFFFF"/>
                </a:highlight>
              </a:rPr>
              <a:t>y_val</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008000"/>
                </a:solidFill>
                <a:highlight>
                  <a:srgbClr val="FFFFFF"/>
                </a:highlight>
              </a:rPr>
              <a:t># 10</a:t>
            </a:r>
            <a:endParaRPr lang="pt-BR" dirty="0">
              <a:solidFill>
                <a:srgbClr val="000000"/>
              </a:solidFill>
              <a:highlight>
                <a:srgbClr val="FFFFFF"/>
              </a:highlight>
            </a:endParaRPr>
          </a:p>
          <a:p>
            <a:r>
              <a:rPr lang="pt-BR" dirty="0">
                <a:solidFill>
                  <a:srgbClr val="000000"/>
                </a:solidFill>
                <a:highlight>
                  <a:srgbClr val="FFFFFF"/>
                </a:highlight>
              </a:rPr>
              <a:t> </a:t>
            </a:r>
            <a:r>
              <a:rPr lang="pt-BR" dirty="0" smtClean="0">
                <a:solidFill>
                  <a:srgbClr val="000000"/>
                </a:solidFill>
                <a:highlight>
                  <a:srgbClr val="FFFFFF"/>
                </a:highlight>
              </a:rPr>
              <a:t>  </a:t>
            </a:r>
            <a:r>
              <a:rPr lang="pt-BR" b="1" dirty="0" smtClean="0">
                <a:solidFill>
                  <a:srgbClr val="0000FF"/>
                </a:solidFill>
                <a:highlight>
                  <a:srgbClr val="FFFFFF"/>
                </a:highlight>
              </a:rPr>
              <a:t>print</a:t>
            </a:r>
            <a:r>
              <a:rPr lang="pt-BR" b="1" dirty="0" smtClean="0">
                <a:solidFill>
                  <a:srgbClr val="000080"/>
                </a:solidFill>
                <a:highlight>
                  <a:srgbClr val="FFFFFF"/>
                </a:highlight>
              </a:rPr>
              <a:t>(</a:t>
            </a:r>
            <a:r>
              <a:rPr lang="pt-BR" dirty="0" smtClean="0">
                <a:solidFill>
                  <a:srgbClr val="000000"/>
                </a:solidFill>
                <a:highlight>
                  <a:srgbClr val="FFFFFF"/>
                </a:highlight>
              </a:rPr>
              <a:t>z_val</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008000"/>
                </a:solidFill>
                <a:highlight>
                  <a:srgbClr val="FFFFFF"/>
                </a:highlight>
              </a:rPr>
              <a:t># 15</a:t>
            </a:r>
            <a:endParaRPr lang="pt-BR" dirty="0"/>
          </a:p>
        </p:txBody>
      </p:sp>
    </p:spTree>
    <p:extLst>
      <p:ext uri="{BB962C8B-B14F-4D97-AF65-F5344CB8AC3E}">
        <p14:creationId xmlns:p14="http://schemas.microsoft.com/office/powerpoint/2010/main" val="1204609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dirty="0" smtClean="0"/>
              <a:t>Regressão Linear com TensorFlow</a:t>
            </a:r>
            <a:endParaRPr lang="pt-BR" dirty="0"/>
          </a:p>
        </p:txBody>
      </p:sp>
      <p:sp>
        <p:nvSpPr>
          <p:cNvPr id="3" name="Content Placeholder 2"/>
          <p:cNvSpPr>
            <a:spLocks noGrp="1"/>
          </p:cNvSpPr>
          <p:nvPr>
            <p:ph idx="1"/>
          </p:nvPr>
        </p:nvSpPr>
        <p:spPr>
          <a:xfrm>
            <a:off x="838199" y="1825624"/>
            <a:ext cx="11008057" cy="4711653"/>
          </a:xfrm>
        </p:spPr>
        <p:txBody>
          <a:bodyPr>
            <a:normAutofit fontScale="92500" lnSpcReduction="20000"/>
          </a:bodyPr>
          <a:lstStyle/>
          <a:p>
            <a:r>
              <a:rPr lang="pt-BR" dirty="0"/>
              <a:t>As </a:t>
            </a:r>
            <a:r>
              <a:rPr lang="pt-BR" b="1" i="1" dirty="0"/>
              <a:t>operações</a:t>
            </a:r>
            <a:r>
              <a:rPr lang="pt-BR" dirty="0"/>
              <a:t> do </a:t>
            </a:r>
            <a:r>
              <a:rPr lang="pt-BR" b="1" i="1" dirty="0"/>
              <a:t>TensorFlow</a:t>
            </a:r>
            <a:r>
              <a:rPr lang="pt-BR" dirty="0"/>
              <a:t> </a:t>
            </a:r>
            <a:r>
              <a:rPr lang="pt-BR" dirty="0" smtClean="0"/>
              <a:t>(abreviadas como </a:t>
            </a:r>
            <a:r>
              <a:rPr lang="pt-BR" b="1" i="1" dirty="0" smtClean="0"/>
              <a:t>ops</a:t>
            </a:r>
            <a:r>
              <a:rPr lang="pt-BR" dirty="0" smtClean="0"/>
              <a:t>) </a:t>
            </a:r>
            <a:r>
              <a:rPr lang="pt-BR" dirty="0"/>
              <a:t>podem receber qualquer número de </a:t>
            </a:r>
            <a:r>
              <a:rPr lang="pt-BR" dirty="0" smtClean="0"/>
              <a:t>entradas (atributos) </a:t>
            </a:r>
            <a:r>
              <a:rPr lang="pt-BR" dirty="0"/>
              <a:t>e produzir qualquer número de </a:t>
            </a:r>
            <a:r>
              <a:rPr lang="pt-BR" dirty="0" smtClean="0"/>
              <a:t>saídas (rótulos). </a:t>
            </a:r>
          </a:p>
          <a:p>
            <a:r>
              <a:rPr lang="pt-BR" dirty="0" smtClean="0"/>
              <a:t>Por </a:t>
            </a:r>
            <a:r>
              <a:rPr lang="pt-BR" dirty="0"/>
              <a:t>exemplo, as </a:t>
            </a:r>
            <a:r>
              <a:rPr lang="pt-BR" b="1" i="1" dirty="0"/>
              <a:t>operações</a:t>
            </a:r>
            <a:r>
              <a:rPr lang="pt-BR" dirty="0"/>
              <a:t> de adição e multiplicação </a:t>
            </a:r>
            <a:r>
              <a:rPr lang="pt-BR" dirty="0" smtClean="0"/>
              <a:t>do </a:t>
            </a:r>
            <a:r>
              <a:rPr lang="pt-BR" b="1" i="1" dirty="0" smtClean="0"/>
              <a:t>grafo</a:t>
            </a:r>
            <a:r>
              <a:rPr lang="pt-BR" dirty="0" smtClean="0"/>
              <a:t> anterior recebem </a:t>
            </a:r>
            <a:r>
              <a:rPr lang="pt-BR" dirty="0"/>
              <a:t>duas entradas e produzem uma saída. </a:t>
            </a:r>
            <a:endParaRPr lang="pt-BR" dirty="0" smtClean="0"/>
          </a:p>
          <a:p>
            <a:r>
              <a:rPr lang="pt-BR" b="1" i="1" dirty="0" smtClean="0"/>
              <a:t>Constantes</a:t>
            </a:r>
            <a:r>
              <a:rPr lang="pt-BR" dirty="0" smtClean="0"/>
              <a:t> </a:t>
            </a:r>
            <a:r>
              <a:rPr lang="pt-BR" dirty="0"/>
              <a:t>e </a:t>
            </a:r>
            <a:r>
              <a:rPr lang="pt-BR" b="1" i="1" dirty="0"/>
              <a:t>variáveis</a:t>
            </a:r>
            <a:r>
              <a:rPr lang="pt-BR" dirty="0"/>
              <a:t> não recebem </a:t>
            </a:r>
            <a:r>
              <a:rPr lang="pt-BR" dirty="0" smtClean="0"/>
              <a:t>entradas, sendo então, chamadas </a:t>
            </a:r>
            <a:r>
              <a:rPr lang="pt-BR" dirty="0"/>
              <a:t>operações de </a:t>
            </a:r>
            <a:r>
              <a:rPr lang="pt-BR" b="1" i="1" dirty="0" smtClean="0"/>
              <a:t>origem</a:t>
            </a:r>
            <a:r>
              <a:rPr lang="pt-BR" dirty="0" smtClean="0"/>
              <a:t> (ou do Inglês </a:t>
            </a:r>
            <a:r>
              <a:rPr lang="pt-BR" b="1" i="1" dirty="0" smtClean="0"/>
              <a:t>source</a:t>
            </a:r>
            <a:r>
              <a:rPr lang="pt-BR" dirty="0" smtClean="0"/>
              <a:t>).</a:t>
            </a:r>
          </a:p>
          <a:p>
            <a:r>
              <a:rPr lang="pt-BR" dirty="0"/>
              <a:t>As entradas e saídas são matrizes multidimensionais, denominadas </a:t>
            </a:r>
            <a:r>
              <a:rPr lang="pt-BR" b="1" i="1" dirty="0" smtClean="0"/>
              <a:t>tensores</a:t>
            </a:r>
            <a:r>
              <a:rPr lang="pt-BR" dirty="0" smtClean="0"/>
              <a:t> (do Inglês </a:t>
            </a:r>
            <a:r>
              <a:rPr lang="pt-BR" b="1" i="1" dirty="0" smtClean="0"/>
              <a:t>tensors</a:t>
            </a:r>
            <a:r>
              <a:rPr lang="pt-BR" dirty="0" smtClean="0"/>
              <a:t>) </a:t>
            </a:r>
            <a:r>
              <a:rPr lang="pt-BR" dirty="0"/>
              <a:t>(daí o nome </a:t>
            </a:r>
            <a:r>
              <a:rPr lang="pt-BR" dirty="0" smtClean="0"/>
              <a:t>“</a:t>
            </a:r>
            <a:r>
              <a:rPr lang="pt-BR" b="1" i="1" dirty="0" smtClean="0"/>
              <a:t>tensor flow</a:t>
            </a:r>
            <a:r>
              <a:rPr lang="pt-BR" dirty="0" smtClean="0"/>
              <a:t>”). </a:t>
            </a:r>
          </a:p>
          <a:p>
            <a:r>
              <a:rPr lang="pt-BR" dirty="0" smtClean="0"/>
              <a:t>Assim </a:t>
            </a:r>
            <a:r>
              <a:rPr lang="pt-BR" dirty="0"/>
              <a:t>como as </a:t>
            </a:r>
            <a:r>
              <a:rPr lang="pt-BR" dirty="0" smtClean="0"/>
              <a:t>matrizes da biblioteca </a:t>
            </a:r>
            <a:r>
              <a:rPr lang="pt-BR" b="1" i="1" dirty="0"/>
              <a:t>NumPy</a:t>
            </a:r>
            <a:r>
              <a:rPr lang="pt-BR" dirty="0"/>
              <a:t>, os </a:t>
            </a:r>
            <a:r>
              <a:rPr lang="pt-BR" b="1" i="1" dirty="0"/>
              <a:t>tensores</a:t>
            </a:r>
            <a:r>
              <a:rPr lang="pt-BR" dirty="0"/>
              <a:t> têm um </a:t>
            </a:r>
            <a:r>
              <a:rPr lang="pt-BR" b="1" i="1" dirty="0"/>
              <a:t>tipo</a:t>
            </a:r>
            <a:r>
              <a:rPr lang="pt-BR" dirty="0"/>
              <a:t> e uma </a:t>
            </a:r>
            <a:r>
              <a:rPr lang="pt-BR" b="1" i="1" dirty="0" smtClean="0"/>
              <a:t>forma</a:t>
            </a:r>
            <a:r>
              <a:rPr lang="pt-BR" dirty="0" smtClean="0"/>
              <a:t> (i.e., dimensão). Na verdade, os </a:t>
            </a:r>
            <a:r>
              <a:rPr lang="pt-BR" b="1" i="1" dirty="0"/>
              <a:t>tensores</a:t>
            </a:r>
            <a:r>
              <a:rPr lang="pt-BR" dirty="0"/>
              <a:t> da API do Python são simplesmente representados </a:t>
            </a:r>
            <a:r>
              <a:rPr lang="pt-BR" dirty="0" smtClean="0"/>
              <a:t>por arrays do tipo </a:t>
            </a:r>
            <a:r>
              <a:rPr lang="pt-BR" b="1" i="1" dirty="0" smtClean="0"/>
              <a:t>ndarrays</a:t>
            </a:r>
            <a:r>
              <a:rPr lang="pt-BR" dirty="0" smtClean="0"/>
              <a:t> da </a:t>
            </a:r>
            <a:r>
              <a:rPr lang="pt-BR" dirty="0"/>
              <a:t>biblioteca</a:t>
            </a:r>
            <a:r>
              <a:rPr lang="pt-BR" dirty="0" smtClean="0"/>
              <a:t> </a:t>
            </a:r>
            <a:r>
              <a:rPr lang="pt-BR" b="1" i="1" dirty="0"/>
              <a:t>NumPy</a:t>
            </a:r>
            <a:r>
              <a:rPr lang="pt-BR" dirty="0"/>
              <a:t>. </a:t>
            </a:r>
            <a:endParaRPr lang="pt-BR" dirty="0" smtClean="0"/>
          </a:p>
          <a:p>
            <a:r>
              <a:rPr lang="pt-BR" dirty="0" smtClean="0"/>
              <a:t>Essas arrays geralmente </a:t>
            </a:r>
            <a:r>
              <a:rPr lang="pt-BR" dirty="0"/>
              <a:t>contêm </a:t>
            </a:r>
            <a:r>
              <a:rPr lang="pt-BR" b="1" i="1" dirty="0" smtClean="0"/>
              <a:t>floats</a:t>
            </a:r>
            <a:r>
              <a:rPr lang="pt-BR" dirty="0" smtClean="0"/>
              <a:t>, </a:t>
            </a:r>
            <a:r>
              <a:rPr lang="pt-BR" dirty="0"/>
              <a:t>mas você também pode usá-los para </a:t>
            </a:r>
            <a:r>
              <a:rPr lang="pt-BR" dirty="0" smtClean="0"/>
              <a:t>armazenar </a:t>
            </a:r>
            <a:r>
              <a:rPr lang="pt-BR" b="1" i="1" dirty="0" smtClean="0"/>
              <a:t>strings</a:t>
            </a:r>
            <a:r>
              <a:rPr lang="pt-BR" dirty="0" smtClean="0"/>
              <a:t> (i.e., sequências </a:t>
            </a:r>
            <a:r>
              <a:rPr lang="pt-BR" dirty="0"/>
              <a:t>de </a:t>
            </a:r>
            <a:r>
              <a:rPr lang="pt-BR" dirty="0" smtClean="0"/>
              <a:t>caracteres).</a:t>
            </a:r>
            <a:endParaRPr lang="pt-BR" dirty="0"/>
          </a:p>
        </p:txBody>
      </p:sp>
    </p:spTree>
    <p:extLst>
      <p:ext uri="{BB962C8B-B14F-4D97-AF65-F5344CB8AC3E}">
        <p14:creationId xmlns:p14="http://schemas.microsoft.com/office/powerpoint/2010/main" val="3962840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Regressão Linear com TensorFlow</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527343" y="1574253"/>
                <a:ext cx="6455107" cy="5283747"/>
              </a:xfrm>
            </p:spPr>
            <p:txBody>
              <a:bodyPr>
                <a:normAutofit fontScale="62500" lnSpcReduction="20000"/>
              </a:bodyPr>
              <a:lstStyle/>
              <a:p>
                <a:r>
                  <a:rPr lang="pt-BR" dirty="0" smtClean="0"/>
                  <a:t>Nos exemplos que vimos </a:t>
                </a:r>
                <a:r>
                  <a:rPr lang="pt-BR" dirty="0"/>
                  <a:t>até agora, os </a:t>
                </a:r>
                <a:r>
                  <a:rPr lang="pt-BR" b="1" i="1" dirty="0"/>
                  <a:t>tensores</a:t>
                </a:r>
                <a:r>
                  <a:rPr lang="pt-BR" dirty="0"/>
                  <a:t> continham apenas um valor </a:t>
                </a:r>
                <a:r>
                  <a:rPr lang="pt-BR" b="1" i="1" dirty="0"/>
                  <a:t>escalar</a:t>
                </a:r>
                <a:r>
                  <a:rPr lang="pt-BR" dirty="0"/>
                  <a:t>, mas </a:t>
                </a:r>
                <a:r>
                  <a:rPr lang="pt-BR" dirty="0" smtClean="0"/>
                  <a:t>também é possível executar </a:t>
                </a:r>
                <a:r>
                  <a:rPr lang="pt-BR" dirty="0"/>
                  <a:t>cálculos em matrizes de qualquer formato. </a:t>
                </a:r>
                <a:endParaRPr lang="pt-BR" dirty="0" smtClean="0"/>
              </a:p>
              <a:p>
                <a:r>
                  <a:rPr lang="pt-BR" dirty="0" smtClean="0"/>
                  <a:t>Por </a:t>
                </a:r>
                <a:r>
                  <a:rPr lang="pt-BR" dirty="0"/>
                  <a:t>exemplo, o código </a:t>
                </a:r>
                <a:r>
                  <a:rPr lang="pt-BR" dirty="0" smtClean="0"/>
                  <a:t>ao lado manipula </a:t>
                </a:r>
                <a:r>
                  <a:rPr lang="pt-BR" dirty="0"/>
                  <a:t>matrizes 2D para </a:t>
                </a:r>
                <a:r>
                  <a:rPr lang="pt-BR" dirty="0" smtClean="0"/>
                  <a:t>realizar </a:t>
                </a:r>
                <a:r>
                  <a:rPr lang="pt-BR" b="1" i="1" dirty="0"/>
                  <a:t>regressão linear </a:t>
                </a:r>
                <a:r>
                  <a:rPr lang="pt-BR" dirty="0" smtClean="0"/>
                  <a:t>com o </a:t>
                </a:r>
                <a:r>
                  <a:rPr lang="pt-BR" dirty="0"/>
                  <a:t>conjunto de dados </a:t>
                </a:r>
                <a:r>
                  <a:rPr lang="pt-BR" dirty="0" smtClean="0"/>
                  <a:t>de preços de casas no estado da Califórnia.</a:t>
                </a:r>
              </a:p>
              <a:p>
                <a:r>
                  <a:rPr lang="pt-BR" dirty="0" smtClean="0"/>
                  <a:t>O exemplo começa baixando o </a:t>
                </a:r>
                <a:r>
                  <a:rPr lang="pt-BR" dirty="0"/>
                  <a:t>conjunto de </a:t>
                </a:r>
                <a:r>
                  <a:rPr lang="pt-BR" dirty="0" smtClean="0"/>
                  <a:t>dados. Em seguida, </a:t>
                </a:r>
                <a:r>
                  <a:rPr lang="pt-BR" dirty="0"/>
                  <a:t>adiciona um </a:t>
                </a:r>
                <a:r>
                  <a:rPr lang="pt-BR" b="1" i="1" dirty="0" smtClean="0"/>
                  <a:t>atributo</a:t>
                </a:r>
                <a:r>
                  <a:rPr lang="pt-BR" dirty="0" smtClean="0"/>
                  <a:t> extra de entrada, o </a:t>
                </a:r>
                <a:r>
                  <a:rPr lang="pt-BR" b="1" i="1" dirty="0" smtClean="0"/>
                  <a:t>bias</a:t>
                </a:r>
                <a:r>
                  <a:rPr lang="pt-BR" dirty="0" smtClean="0"/>
                  <a:t> (</a:t>
                </a: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0</m:t>
                        </m:r>
                      </m:sub>
                    </m:sSub>
                    <m:r>
                      <a:rPr lang="pt-BR" b="0" i="1" smtClean="0">
                        <a:latin typeface="Cambria Math" panose="02040503050406030204" pitchFamily="18" charset="0"/>
                      </a:rPr>
                      <m:t>=1</m:t>
                    </m:r>
                  </m:oMath>
                </a14:m>
                <a:r>
                  <a:rPr lang="pt-BR" dirty="0" smtClean="0"/>
                  <a:t>), </a:t>
                </a:r>
                <a:r>
                  <a:rPr lang="pt-BR" dirty="0"/>
                  <a:t>a </a:t>
                </a:r>
                <a:r>
                  <a:rPr lang="pt-BR" dirty="0" smtClean="0"/>
                  <a:t>todos os exemplos de </a:t>
                </a:r>
                <a:r>
                  <a:rPr lang="pt-BR" dirty="0"/>
                  <a:t>treinamento </a:t>
                </a:r>
                <a:r>
                  <a:rPr lang="pt-BR" dirty="0" smtClean="0"/>
                  <a:t>(faz-se isso usando a biblioteca  </a:t>
                </a:r>
                <a:r>
                  <a:rPr lang="pt-BR" b="1" i="1" dirty="0"/>
                  <a:t>NumPy</a:t>
                </a:r>
                <a:r>
                  <a:rPr lang="pt-BR" dirty="0"/>
                  <a:t> </a:t>
                </a:r>
                <a:r>
                  <a:rPr lang="pt-BR" dirty="0" smtClean="0"/>
                  <a:t>e portanto, esse trecho é </a:t>
                </a:r>
                <a:r>
                  <a:rPr lang="pt-BR" dirty="0"/>
                  <a:t>executado imediatamente</a:t>
                </a:r>
                <a:r>
                  <a:rPr lang="pt-BR" dirty="0" smtClean="0"/>
                  <a:t>), </a:t>
                </a:r>
                <a:r>
                  <a:rPr lang="pt-BR" dirty="0"/>
                  <a:t>depois, cria dois </a:t>
                </a:r>
                <a:r>
                  <a:rPr lang="pt-BR" b="1" i="1" dirty="0"/>
                  <a:t>nós</a:t>
                </a:r>
                <a:r>
                  <a:rPr lang="pt-BR" dirty="0"/>
                  <a:t> </a:t>
                </a:r>
                <a:r>
                  <a:rPr lang="pt-BR" b="1" i="1" dirty="0"/>
                  <a:t>constantes</a:t>
                </a:r>
                <a:r>
                  <a:rPr lang="pt-BR" dirty="0"/>
                  <a:t> do </a:t>
                </a:r>
                <a:r>
                  <a:rPr lang="pt-BR" b="1" i="1" dirty="0"/>
                  <a:t>TensorFlow</a:t>
                </a:r>
                <a:r>
                  <a:rPr lang="pt-BR" dirty="0"/>
                  <a:t>, </a:t>
                </a:r>
                <a14:m>
                  <m:oMath xmlns:m="http://schemas.openxmlformats.org/officeDocument/2006/math">
                    <m:r>
                      <a:rPr lang="pt-BR" b="0" i="1" smtClean="0">
                        <a:latin typeface="Cambria Math" panose="02040503050406030204" pitchFamily="18" charset="0"/>
                      </a:rPr>
                      <m:t>𝑋</m:t>
                    </m:r>
                  </m:oMath>
                </a14:m>
                <a:r>
                  <a:rPr lang="pt-BR" dirty="0" smtClean="0"/>
                  <a:t> </a:t>
                </a:r>
                <a:r>
                  <a:rPr lang="pt-BR" dirty="0"/>
                  <a:t>e </a:t>
                </a:r>
                <a14:m>
                  <m:oMath xmlns:m="http://schemas.openxmlformats.org/officeDocument/2006/math">
                    <m:r>
                      <a:rPr lang="pt-BR" b="0" i="1" smtClean="0">
                        <a:latin typeface="Cambria Math" panose="02040503050406030204" pitchFamily="18" charset="0"/>
                      </a:rPr>
                      <m:t>𝑦</m:t>
                    </m:r>
                  </m:oMath>
                </a14:m>
                <a:r>
                  <a:rPr lang="pt-BR" dirty="0" smtClean="0"/>
                  <a:t>, </a:t>
                </a:r>
                <a:r>
                  <a:rPr lang="pt-BR" dirty="0"/>
                  <a:t>para armazenar esses dados e os </a:t>
                </a:r>
                <a:r>
                  <a:rPr lang="pt-BR" dirty="0" smtClean="0"/>
                  <a:t>rótulos, e </a:t>
                </a:r>
                <a:r>
                  <a:rPr lang="pt-BR" dirty="0"/>
                  <a:t>usa algumas das operações de matriz fornecidas pelo </a:t>
                </a:r>
                <a:r>
                  <a:rPr lang="pt-BR" b="1" i="1" dirty="0"/>
                  <a:t>TensorFlow</a:t>
                </a:r>
                <a:r>
                  <a:rPr lang="pt-BR" dirty="0"/>
                  <a:t> para </a:t>
                </a:r>
                <a:r>
                  <a:rPr lang="pt-BR" dirty="0" smtClean="0"/>
                  <a:t>definir </a:t>
                </a:r>
                <a:r>
                  <a:rPr lang="pt-BR" b="1" i="1" dirty="0" smtClean="0"/>
                  <a:t>theta</a:t>
                </a:r>
                <a:r>
                  <a:rPr lang="pt-BR" dirty="0" smtClean="0"/>
                  <a:t>. </a:t>
                </a:r>
              </a:p>
              <a:p>
                <a:r>
                  <a:rPr lang="pt-BR" dirty="0" smtClean="0"/>
                  <a:t>As funções matriciais: </a:t>
                </a:r>
                <a:r>
                  <a:rPr lang="pt-BR" b="1" i="1" dirty="0" smtClean="0"/>
                  <a:t>transpose()</a:t>
                </a:r>
                <a:r>
                  <a:rPr lang="pt-BR" dirty="0" smtClean="0"/>
                  <a:t>, </a:t>
                </a:r>
                <a:r>
                  <a:rPr lang="pt-BR" b="1" i="1" dirty="0" smtClean="0"/>
                  <a:t>matmul()</a:t>
                </a:r>
                <a:r>
                  <a:rPr lang="pt-BR" dirty="0" smtClean="0"/>
                  <a:t> </a:t>
                </a:r>
                <a:r>
                  <a:rPr lang="pt-BR" dirty="0"/>
                  <a:t>e </a:t>
                </a:r>
                <a:r>
                  <a:rPr lang="pt-BR" b="1" i="1" dirty="0" smtClean="0"/>
                  <a:t>matrix_inverse()</a:t>
                </a:r>
                <a:r>
                  <a:rPr lang="pt-BR" dirty="0" smtClean="0"/>
                  <a:t>, </a:t>
                </a:r>
                <a:r>
                  <a:rPr lang="pt-BR" dirty="0"/>
                  <a:t>são autoexplicativas, </a:t>
                </a:r>
                <a:r>
                  <a:rPr lang="pt-BR" dirty="0" smtClean="0"/>
                  <a:t>mas </a:t>
                </a:r>
                <a:r>
                  <a:rPr lang="pt-BR" dirty="0"/>
                  <a:t>como </a:t>
                </a:r>
                <a:r>
                  <a:rPr lang="pt-BR" dirty="0" smtClean="0"/>
                  <a:t>discutido antes, </a:t>
                </a:r>
                <a:r>
                  <a:rPr lang="pt-BR" dirty="0"/>
                  <a:t>elas não realizam cálculos </a:t>
                </a:r>
                <a:r>
                  <a:rPr lang="pt-BR" dirty="0" smtClean="0"/>
                  <a:t>imediatamente, </a:t>
                </a:r>
                <a:r>
                  <a:rPr lang="pt-BR" dirty="0"/>
                  <a:t>em vez disso, </a:t>
                </a:r>
                <a:r>
                  <a:rPr lang="pt-BR" dirty="0" smtClean="0"/>
                  <a:t>o </a:t>
                </a:r>
                <a:r>
                  <a:rPr lang="pt-BR" b="1" i="1" dirty="0" smtClean="0"/>
                  <a:t>TensorFlow</a:t>
                </a:r>
                <a:r>
                  <a:rPr lang="pt-BR" dirty="0" smtClean="0"/>
                  <a:t> cria </a:t>
                </a:r>
                <a:r>
                  <a:rPr lang="pt-BR" b="1" i="1" dirty="0"/>
                  <a:t>nós</a:t>
                </a:r>
                <a:r>
                  <a:rPr lang="pt-BR" dirty="0"/>
                  <a:t> no </a:t>
                </a:r>
                <a:r>
                  <a:rPr lang="pt-BR" b="1" i="1" dirty="0" smtClean="0"/>
                  <a:t>grafo</a:t>
                </a:r>
                <a:r>
                  <a:rPr lang="pt-BR" dirty="0" smtClean="0"/>
                  <a:t> que as </a:t>
                </a:r>
                <a:r>
                  <a:rPr lang="pt-BR" dirty="0"/>
                  <a:t>executará quando o </a:t>
                </a:r>
                <a:r>
                  <a:rPr lang="pt-BR" b="1" i="1" dirty="0"/>
                  <a:t>g</a:t>
                </a:r>
                <a:r>
                  <a:rPr lang="pt-BR" b="1" i="1" dirty="0" smtClean="0"/>
                  <a:t>rafo</a:t>
                </a:r>
                <a:r>
                  <a:rPr lang="pt-BR" dirty="0" smtClean="0"/>
                  <a:t> for </a:t>
                </a:r>
                <a:r>
                  <a:rPr lang="pt-BR" dirty="0"/>
                  <a:t>executado. </a:t>
                </a:r>
                <a:endParaRPr lang="pt-BR" dirty="0" smtClean="0"/>
              </a:p>
              <a:p>
                <a:r>
                  <a:rPr lang="pt-BR" dirty="0" smtClean="0"/>
                  <a:t>Nós podemos reconhecer </a:t>
                </a:r>
                <a:r>
                  <a:rPr lang="pt-BR" dirty="0"/>
                  <a:t>que a definição de </a:t>
                </a:r>
                <a:r>
                  <a:rPr lang="pt-BR" b="1" i="1" dirty="0"/>
                  <a:t>teta</a:t>
                </a:r>
                <a:r>
                  <a:rPr lang="pt-BR" dirty="0"/>
                  <a:t> corresponde à </a:t>
                </a:r>
                <a:r>
                  <a:rPr lang="pt-BR" b="1" i="1" dirty="0" smtClean="0"/>
                  <a:t>equação normal</a:t>
                </a:r>
                <a:r>
                  <a:rPr lang="pt-BR" dirty="0" smtClean="0"/>
                  <a:t> </a:t>
                </a:r>
                <a14:m>
                  <m:oMath xmlns:m="http://schemas.openxmlformats.org/officeDocument/2006/math">
                    <m:acc>
                      <m:accPr>
                        <m:chr m:val="̂"/>
                        <m:ctrlPr>
                          <a:rPr lang="pt-BR" i="1" smtClean="0">
                            <a:latin typeface="Cambria Math" panose="02040503050406030204" pitchFamily="18" charset="0"/>
                          </a:rPr>
                        </m:ctrlPr>
                      </m:accPr>
                      <m:e>
                        <m:r>
                          <a:rPr lang="pt-BR" i="1" smtClean="0">
                            <a:latin typeface="Cambria Math" panose="02040503050406030204" pitchFamily="18" charset="0"/>
                            <a:ea typeface="Cambria Math" panose="02040503050406030204" pitchFamily="18" charset="0"/>
                          </a:rPr>
                          <m:t>𝜃</m:t>
                        </m:r>
                      </m:e>
                    </m:acc>
                    <m:r>
                      <a:rPr lang="pt-BR" b="0" i="1" smtClean="0">
                        <a:latin typeface="Cambria Math" panose="02040503050406030204" pitchFamily="18" charset="0"/>
                      </a:rPr>
                      <m:t>=</m:t>
                    </m:r>
                    <m:sSup>
                      <m:sSupPr>
                        <m:ctrlPr>
                          <a:rPr lang="pt-BR" i="1">
                            <a:latin typeface="Cambria Math" panose="02040503050406030204" pitchFamily="18" charset="0"/>
                            <a:ea typeface="Cambria Math" panose="02040503050406030204" pitchFamily="18" charset="0"/>
                          </a:rPr>
                        </m:ctrlPr>
                      </m:sSupPr>
                      <m:e>
                        <m:d>
                          <m:dPr>
                            <m:ctrlPr>
                              <a:rPr lang="pt-BR" i="1">
                                <a:latin typeface="Cambria Math" panose="02040503050406030204" pitchFamily="18" charset="0"/>
                                <a:ea typeface="Cambria Math" panose="02040503050406030204" pitchFamily="18" charset="0"/>
                              </a:rPr>
                            </m:ctrlPr>
                          </m:dPr>
                          <m:e>
                            <m:sSup>
                              <m:sSupPr>
                                <m:ctrlPr>
                                  <a:rPr lang="pt-BR" i="1" smtClean="0">
                                    <a:latin typeface="Cambria Math" panose="02040503050406030204" pitchFamily="18" charset="0"/>
                                    <a:ea typeface="Cambria Math" panose="02040503050406030204" pitchFamily="18" charset="0"/>
                                  </a:rPr>
                                </m:ctrlPr>
                              </m:sSupPr>
                              <m:e>
                                <m:r>
                                  <a:rPr lang="pt-BR" b="0" i="1" smtClean="0">
                                    <a:latin typeface="Cambria Math" panose="02040503050406030204" pitchFamily="18" charset="0"/>
                                    <a:ea typeface="Cambria Math" panose="02040503050406030204" pitchFamily="18" charset="0"/>
                                  </a:rPr>
                                  <m:t>𝑋</m:t>
                                </m:r>
                              </m:e>
                              <m:sup>
                                <m:r>
                                  <a:rPr lang="pt-BR" b="0" i="1" smtClean="0">
                                    <a:latin typeface="Cambria Math" panose="02040503050406030204" pitchFamily="18" charset="0"/>
                                    <a:ea typeface="Cambria Math" panose="02040503050406030204" pitchFamily="18" charset="0"/>
                                  </a:rPr>
                                  <m:t>𝑇</m:t>
                                </m:r>
                              </m:sup>
                            </m:sSup>
                            <m:r>
                              <a:rPr lang="pt-BR" b="0" i="1" smtClean="0">
                                <a:latin typeface="Cambria Math" panose="02040503050406030204" pitchFamily="18" charset="0"/>
                                <a:ea typeface="Cambria Math" panose="02040503050406030204" pitchFamily="18" charset="0"/>
                              </a:rPr>
                              <m:t>𝑋</m:t>
                            </m:r>
                          </m:e>
                        </m:d>
                      </m:e>
                      <m:sup>
                        <m:r>
                          <a:rPr lang="pt-BR" b="0" i="1" smtClean="0">
                            <a:latin typeface="Cambria Math" panose="02040503050406030204" pitchFamily="18" charset="0"/>
                            <a:ea typeface="Cambria Math" panose="02040503050406030204" pitchFamily="18" charset="0"/>
                          </a:rPr>
                          <m:t>−1</m:t>
                        </m:r>
                      </m:sup>
                    </m:sSup>
                    <m:sSup>
                      <m:sSupPr>
                        <m:ctrlPr>
                          <a:rPr lang="pt-BR" i="1">
                            <a:latin typeface="Cambria Math" panose="02040503050406030204" pitchFamily="18" charset="0"/>
                            <a:ea typeface="Cambria Math" panose="02040503050406030204" pitchFamily="18" charset="0"/>
                          </a:rPr>
                        </m:ctrlPr>
                      </m:sSupPr>
                      <m:e>
                        <m:r>
                          <a:rPr lang="pt-BR" i="1">
                            <a:latin typeface="Cambria Math" panose="02040503050406030204" pitchFamily="18" charset="0"/>
                            <a:ea typeface="Cambria Math" panose="02040503050406030204" pitchFamily="18" charset="0"/>
                          </a:rPr>
                          <m:t>𝑋</m:t>
                        </m:r>
                      </m:e>
                      <m:sup>
                        <m:r>
                          <a:rPr lang="pt-BR" i="1">
                            <a:latin typeface="Cambria Math" panose="02040503050406030204" pitchFamily="18" charset="0"/>
                            <a:ea typeface="Cambria Math" panose="02040503050406030204" pitchFamily="18" charset="0"/>
                          </a:rPr>
                          <m:t>𝑇</m:t>
                        </m:r>
                      </m:sup>
                    </m:sSup>
                    <m:r>
                      <a:rPr lang="pt-BR" b="0" i="1" smtClean="0">
                        <a:latin typeface="Cambria Math" panose="02040503050406030204" pitchFamily="18" charset="0"/>
                        <a:ea typeface="Cambria Math" panose="02040503050406030204" pitchFamily="18" charset="0"/>
                      </a:rPr>
                      <m:t>𝑦</m:t>
                    </m:r>
                  </m:oMath>
                </a14:m>
                <a:r>
                  <a:rPr lang="pt-BR" b="1" i="1" dirty="0" smtClean="0"/>
                  <a:t>.</a:t>
                </a:r>
              </a:p>
              <a:p>
                <a:r>
                  <a:rPr lang="pt-BR" dirty="0" smtClean="0"/>
                  <a:t>Finalmente</a:t>
                </a:r>
                <a:r>
                  <a:rPr lang="pt-BR" dirty="0"/>
                  <a:t>, o código cria uma </a:t>
                </a:r>
                <a:r>
                  <a:rPr lang="pt-BR" b="1" i="1" dirty="0"/>
                  <a:t>sessão</a:t>
                </a:r>
                <a:r>
                  <a:rPr lang="pt-BR" dirty="0"/>
                  <a:t> e a utiliza para avaliar </a:t>
                </a:r>
                <a:r>
                  <a:rPr lang="pt-BR" dirty="0" smtClean="0"/>
                  <a:t>o valor de </a:t>
                </a:r>
                <a:r>
                  <a:rPr lang="pt-BR" b="1" i="1" dirty="0" smtClean="0"/>
                  <a:t>theta</a:t>
                </a:r>
                <a:r>
                  <a:rPr lang="pt-BR" dirty="0" smtClean="0"/>
                  <a:t>.</a:t>
                </a:r>
                <a:endParaRPr lang="pt-BR" b="1" i="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527343" y="1574253"/>
                <a:ext cx="6455107" cy="5283747"/>
              </a:xfrm>
              <a:blipFill rotWithShape="0">
                <a:blip r:embed="rId3"/>
                <a:stretch>
                  <a:fillRect l="-661" t="-1845" r="-661"/>
                </a:stretch>
              </a:blipFill>
            </p:spPr>
            <p:txBody>
              <a:bodyPr/>
              <a:lstStyle/>
              <a:p>
                <a:r>
                  <a:rPr lang="pt-BR">
                    <a:noFill/>
                  </a:rPr>
                  <a:t> </a:t>
                </a:r>
              </a:p>
            </p:txBody>
          </p:sp>
        </mc:Fallback>
      </mc:AlternateContent>
      <p:sp>
        <p:nvSpPr>
          <p:cNvPr id="4" name="Rectangle 3"/>
          <p:cNvSpPr/>
          <p:nvPr/>
        </p:nvSpPr>
        <p:spPr>
          <a:xfrm>
            <a:off x="838200" y="1574254"/>
            <a:ext cx="4808220" cy="2677656"/>
          </a:xfrm>
          <a:prstGeom prst="rect">
            <a:avLst/>
          </a:prstGeom>
        </p:spPr>
        <p:txBody>
          <a:bodyPr wrap="square">
            <a:spAutoFit/>
          </a:bodyPr>
          <a:lstStyle/>
          <a:p>
            <a:r>
              <a:rPr lang="pt-BR" sz="1200" b="1" dirty="0">
                <a:solidFill>
                  <a:srgbClr val="0000FF"/>
                </a:solidFill>
                <a:highlight>
                  <a:srgbClr val="FFFFFF"/>
                </a:highlight>
              </a:rPr>
              <a:t>import</a:t>
            </a:r>
            <a:r>
              <a:rPr lang="pt-BR" sz="1200" dirty="0">
                <a:solidFill>
                  <a:srgbClr val="000000"/>
                </a:solidFill>
                <a:highlight>
                  <a:srgbClr val="FFFFFF"/>
                </a:highlight>
              </a:rPr>
              <a:t> numpy </a:t>
            </a:r>
            <a:r>
              <a:rPr lang="pt-BR" sz="1200" b="1" dirty="0">
                <a:solidFill>
                  <a:srgbClr val="0000FF"/>
                </a:solidFill>
                <a:highlight>
                  <a:srgbClr val="FFFFFF"/>
                </a:highlight>
              </a:rPr>
              <a:t>as</a:t>
            </a:r>
            <a:r>
              <a:rPr lang="pt-BR" sz="1200" dirty="0">
                <a:solidFill>
                  <a:srgbClr val="000000"/>
                </a:solidFill>
                <a:highlight>
                  <a:srgbClr val="FFFFFF"/>
                </a:highlight>
              </a:rPr>
              <a:t> np</a:t>
            </a:r>
          </a:p>
          <a:p>
            <a:r>
              <a:rPr lang="pt-BR" sz="1200" b="1" dirty="0">
                <a:solidFill>
                  <a:srgbClr val="0000FF"/>
                </a:solidFill>
                <a:highlight>
                  <a:srgbClr val="FFFFFF"/>
                </a:highlight>
              </a:rPr>
              <a:t>from</a:t>
            </a:r>
            <a:r>
              <a:rPr lang="pt-BR" sz="1200" dirty="0">
                <a:solidFill>
                  <a:srgbClr val="000000"/>
                </a:solidFill>
                <a:highlight>
                  <a:srgbClr val="FFFFFF"/>
                </a:highlight>
              </a:rPr>
              <a:t> sklearn</a:t>
            </a:r>
            <a:r>
              <a:rPr lang="pt-BR" sz="1200" b="1" dirty="0">
                <a:solidFill>
                  <a:srgbClr val="000080"/>
                </a:solidFill>
                <a:highlight>
                  <a:srgbClr val="FFFFFF"/>
                </a:highlight>
              </a:rPr>
              <a:t>.</a:t>
            </a:r>
            <a:r>
              <a:rPr lang="pt-BR" sz="1200" dirty="0">
                <a:solidFill>
                  <a:srgbClr val="000000"/>
                </a:solidFill>
                <a:highlight>
                  <a:srgbClr val="FFFFFF"/>
                </a:highlight>
              </a:rPr>
              <a:t>datasets </a:t>
            </a:r>
            <a:r>
              <a:rPr lang="pt-BR" sz="1200" b="1" dirty="0">
                <a:solidFill>
                  <a:srgbClr val="0000FF"/>
                </a:solidFill>
                <a:highlight>
                  <a:srgbClr val="FFFFFF"/>
                </a:highlight>
              </a:rPr>
              <a:t>import</a:t>
            </a:r>
            <a:r>
              <a:rPr lang="pt-BR" sz="1200" dirty="0">
                <a:solidFill>
                  <a:srgbClr val="000000"/>
                </a:solidFill>
                <a:highlight>
                  <a:srgbClr val="FFFFFF"/>
                </a:highlight>
              </a:rPr>
              <a:t> fetch_california_housing</a:t>
            </a:r>
          </a:p>
          <a:p>
            <a:endParaRPr lang="pt-BR" sz="1200" dirty="0">
              <a:solidFill>
                <a:srgbClr val="000000"/>
              </a:solidFill>
              <a:highlight>
                <a:srgbClr val="FFFFFF"/>
              </a:highlight>
            </a:endParaRPr>
          </a:p>
          <a:p>
            <a:r>
              <a:rPr lang="pt-BR" sz="1200" dirty="0">
                <a:solidFill>
                  <a:srgbClr val="000000"/>
                </a:solidFill>
                <a:highlight>
                  <a:srgbClr val="FFFFFF"/>
                </a:highlight>
              </a:rPr>
              <a:t>housing </a:t>
            </a:r>
            <a:r>
              <a:rPr lang="pt-BR" sz="1200" b="1" dirty="0">
                <a:solidFill>
                  <a:srgbClr val="000080"/>
                </a:solidFill>
                <a:highlight>
                  <a:srgbClr val="FFFFFF"/>
                </a:highlight>
              </a:rPr>
              <a:t>=</a:t>
            </a:r>
            <a:r>
              <a:rPr lang="pt-BR" sz="1200" dirty="0">
                <a:solidFill>
                  <a:srgbClr val="000000"/>
                </a:solidFill>
                <a:highlight>
                  <a:srgbClr val="FFFFFF"/>
                </a:highlight>
              </a:rPr>
              <a:t> fetch_california_housing</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m</a:t>
            </a:r>
            <a:r>
              <a:rPr lang="pt-BR" sz="1200" b="1" dirty="0">
                <a:solidFill>
                  <a:srgbClr val="000080"/>
                </a:solidFill>
                <a:highlight>
                  <a:srgbClr val="FFFFFF"/>
                </a:highlight>
              </a:rPr>
              <a:t>,</a:t>
            </a:r>
            <a:r>
              <a:rPr lang="pt-BR" sz="1200" dirty="0">
                <a:solidFill>
                  <a:srgbClr val="000000"/>
                </a:solidFill>
                <a:highlight>
                  <a:srgbClr val="FFFFFF"/>
                </a:highlight>
              </a:rPr>
              <a:t> n </a:t>
            </a:r>
            <a:r>
              <a:rPr lang="pt-BR" sz="1200" b="1" dirty="0">
                <a:solidFill>
                  <a:srgbClr val="000080"/>
                </a:solidFill>
                <a:highlight>
                  <a:srgbClr val="FFFFFF"/>
                </a:highlight>
              </a:rPr>
              <a:t>=</a:t>
            </a:r>
            <a:r>
              <a:rPr lang="pt-BR" sz="1200" dirty="0">
                <a:solidFill>
                  <a:srgbClr val="000000"/>
                </a:solidFill>
                <a:highlight>
                  <a:srgbClr val="FFFFFF"/>
                </a:highlight>
              </a:rPr>
              <a:t> housing</a:t>
            </a:r>
            <a:r>
              <a:rPr lang="pt-BR" sz="1200" b="1" dirty="0">
                <a:solidFill>
                  <a:srgbClr val="000080"/>
                </a:solidFill>
                <a:highlight>
                  <a:srgbClr val="FFFFFF"/>
                </a:highlight>
              </a:rPr>
              <a:t>.</a:t>
            </a:r>
            <a:r>
              <a:rPr lang="pt-BR" sz="1200" dirty="0">
                <a:solidFill>
                  <a:srgbClr val="000000"/>
                </a:solidFill>
                <a:highlight>
                  <a:srgbClr val="FFFFFF"/>
                </a:highlight>
              </a:rPr>
              <a:t>data</a:t>
            </a:r>
            <a:r>
              <a:rPr lang="pt-BR" sz="1200" b="1" dirty="0">
                <a:solidFill>
                  <a:srgbClr val="000080"/>
                </a:solidFill>
                <a:highlight>
                  <a:srgbClr val="FFFFFF"/>
                </a:highlight>
              </a:rPr>
              <a:t>.</a:t>
            </a:r>
            <a:r>
              <a:rPr lang="pt-BR" sz="1200" dirty="0">
                <a:solidFill>
                  <a:srgbClr val="000000"/>
                </a:solidFill>
                <a:highlight>
                  <a:srgbClr val="FFFFFF"/>
                </a:highlight>
              </a:rPr>
              <a:t>shape</a:t>
            </a:r>
          </a:p>
          <a:p>
            <a:r>
              <a:rPr lang="en-US" sz="1200" dirty="0" err="1">
                <a:solidFill>
                  <a:srgbClr val="000000"/>
                </a:solidFill>
                <a:highlight>
                  <a:srgbClr val="FFFFFF"/>
                </a:highlight>
              </a:rPr>
              <a:t>housing_data_plus_bias</a:t>
            </a:r>
            <a:r>
              <a:rPr lang="en-US" sz="1200" dirty="0">
                <a:solidFill>
                  <a:srgbClr val="000000"/>
                </a:solidFill>
                <a:highlight>
                  <a:srgbClr val="FFFFFF"/>
                </a:highlight>
              </a:rPr>
              <a:t>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np</a:t>
            </a:r>
            <a:r>
              <a:rPr lang="en-US" sz="1200" b="1" dirty="0" err="1">
                <a:solidFill>
                  <a:srgbClr val="000080"/>
                </a:solidFill>
                <a:highlight>
                  <a:srgbClr val="FFFFFF"/>
                </a:highlight>
              </a:rPr>
              <a:t>.</a:t>
            </a:r>
            <a:r>
              <a:rPr lang="en-US" sz="1200" dirty="0" err="1">
                <a:solidFill>
                  <a:srgbClr val="000000"/>
                </a:solidFill>
                <a:highlight>
                  <a:srgbClr val="FFFFFF"/>
                </a:highlight>
              </a:rPr>
              <a:t>c</a:t>
            </a:r>
            <a:r>
              <a:rPr lang="en-US" sz="1200" dirty="0">
                <a:solidFill>
                  <a:srgbClr val="000000"/>
                </a:solidFill>
                <a:highlight>
                  <a:srgbClr val="FFFFFF"/>
                </a:highlight>
              </a:rPr>
              <a:t>_</a:t>
            </a:r>
            <a:r>
              <a:rPr lang="en-US" sz="1200" b="1" dirty="0">
                <a:solidFill>
                  <a:srgbClr val="000080"/>
                </a:solidFill>
                <a:highlight>
                  <a:srgbClr val="FFFFFF"/>
                </a:highlight>
              </a:rPr>
              <a:t>[</a:t>
            </a:r>
            <a:r>
              <a:rPr lang="en-US" sz="1200" dirty="0" err="1">
                <a:solidFill>
                  <a:srgbClr val="000000"/>
                </a:solidFill>
                <a:highlight>
                  <a:srgbClr val="FFFFFF"/>
                </a:highlight>
              </a:rPr>
              <a:t>np</a:t>
            </a:r>
            <a:r>
              <a:rPr lang="en-US" sz="1200" b="1" dirty="0" err="1">
                <a:solidFill>
                  <a:srgbClr val="000080"/>
                </a:solidFill>
                <a:highlight>
                  <a:srgbClr val="FFFFFF"/>
                </a:highlight>
              </a:rPr>
              <a:t>.</a:t>
            </a:r>
            <a:r>
              <a:rPr lang="en-US" sz="1200" dirty="0" err="1">
                <a:solidFill>
                  <a:srgbClr val="000000"/>
                </a:solidFill>
                <a:highlight>
                  <a:srgbClr val="FFFFFF"/>
                </a:highlight>
              </a:rPr>
              <a:t>ones</a:t>
            </a:r>
            <a:r>
              <a:rPr lang="en-US" sz="1200" b="1" dirty="0">
                <a:solidFill>
                  <a:srgbClr val="000080"/>
                </a:solidFill>
                <a:highlight>
                  <a:srgbClr val="FFFFFF"/>
                </a:highlight>
              </a:rPr>
              <a:t>((</a:t>
            </a:r>
            <a:r>
              <a:rPr lang="en-US" sz="1200" dirty="0">
                <a:solidFill>
                  <a:srgbClr val="000000"/>
                </a:solidFill>
                <a:highlight>
                  <a:srgbClr val="FFFFFF"/>
                </a:highlight>
              </a:rPr>
              <a:t>m</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a:solidFill>
                  <a:srgbClr val="FF0000"/>
                </a:solidFill>
                <a:highlight>
                  <a:srgbClr val="FFFFFF"/>
                </a:highlight>
              </a:rPr>
              <a:t>1</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housing</a:t>
            </a:r>
            <a:r>
              <a:rPr lang="en-US" sz="1200" b="1" dirty="0" err="1">
                <a:solidFill>
                  <a:srgbClr val="000080"/>
                </a:solidFill>
                <a:highlight>
                  <a:srgbClr val="FFFFFF"/>
                </a:highlight>
              </a:rPr>
              <a:t>.</a:t>
            </a:r>
            <a:r>
              <a:rPr lang="en-US" sz="1200" dirty="0" err="1">
                <a:solidFill>
                  <a:srgbClr val="000000"/>
                </a:solidFill>
                <a:highlight>
                  <a:srgbClr val="FFFFFF"/>
                </a:highlight>
              </a:rPr>
              <a:t>data</a:t>
            </a:r>
            <a:r>
              <a:rPr lang="en-US" sz="1200" b="1" dirty="0">
                <a:solidFill>
                  <a:srgbClr val="000080"/>
                </a:solidFill>
                <a:highlight>
                  <a:srgbClr val="FFFFFF"/>
                </a:highlight>
              </a:rPr>
              <a:t>]</a:t>
            </a:r>
            <a:endParaRPr lang="en-US" sz="1200" dirty="0">
              <a:solidFill>
                <a:srgbClr val="000000"/>
              </a:solidFill>
              <a:highlight>
                <a:srgbClr val="FFFFFF"/>
              </a:highlight>
            </a:endParaRPr>
          </a:p>
          <a:p>
            <a:endParaRPr lang="pt-BR" sz="1200" dirty="0">
              <a:solidFill>
                <a:srgbClr val="000000"/>
              </a:solidFill>
              <a:highlight>
                <a:srgbClr val="FFFFFF"/>
              </a:highlight>
            </a:endParaRPr>
          </a:p>
          <a:p>
            <a:r>
              <a:rPr lang="en-US" sz="1200" dirty="0">
                <a:solidFill>
                  <a:srgbClr val="000000"/>
                </a:solidFill>
                <a:highlight>
                  <a:srgbClr val="FFFFFF"/>
                </a:highlight>
              </a:rPr>
              <a:t>X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constant</a:t>
            </a:r>
            <a:r>
              <a:rPr lang="en-US" sz="1200" b="1" dirty="0">
                <a:solidFill>
                  <a:srgbClr val="000080"/>
                </a:solidFill>
                <a:highlight>
                  <a:srgbClr val="FFFFFF"/>
                </a:highlight>
              </a:rPr>
              <a:t>(</a:t>
            </a:r>
            <a:r>
              <a:rPr lang="en-US" sz="1200" dirty="0" err="1">
                <a:solidFill>
                  <a:srgbClr val="000000"/>
                </a:solidFill>
                <a:highlight>
                  <a:srgbClr val="FFFFFF"/>
                </a:highlight>
              </a:rPr>
              <a:t>housing_data_plus_bias</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dtype</a:t>
            </a:r>
            <a:r>
              <a:rPr lang="en-US" sz="1200" b="1" dirty="0">
                <a:solidFill>
                  <a:srgbClr val="000080"/>
                </a:solidFill>
                <a:highlight>
                  <a:srgbClr val="FFFFFF"/>
                </a:highlight>
              </a:rPr>
              <a:t>=</a:t>
            </a:r>
            <a:r>
              <a:rPr lang="en-US" sz="1200" dirty="0">
                <a:solidFill>
                  <a:srgbClr val="000000"/>
                </a:solidFill>
                <a:highlight>
                  <a:srgbClr val="FFFFFF"/>
                </a:highlight>
              </a:rPr>
              <a:t>tf</a:t>
            </a:r>
            <a:r>
              <a:rPr lang="en-US" sz="1200" b="1" dirty="0">
                <a:solidFill>
                  <a:srgbClr val="000080"/>
                </a:solidFill>
                <a:highlight>
                  <a:srgbClr val="FFFFFF"/>
                </a:highlight>
              </a:rPr>
              <a:t>.</a:t>
            </a:r>
            <a:r>
              <a:rPr lang="en-US" sz="1200" dirty="0">
                <a:solidFill>
                  <a:srgbClr val="000000"/>
                </a:solidFill>
                <a:highlight>
                  <a:srgbClr val="FFFFFF"/>
                </a:highlight>
              </a:rPr>
              <a:t>float32</a:t>
            </a:r>
            <a:r>
              <a:rPr lang="en-US" sz="1200" b="1" dirty="0">
                <a:solidFill>
                  <a:srgbClr val="000080"/>
                </a:solidFill>
                <a:highlight>
                  <a:srgbClr val="FFFFFF"/>
                </a:highlight>
              </a:rPr>
              <a:t>,</a:t>
            </a:r>
            <a:r>
              <a:rPr lang="en-US" sz="1200" dirty="0">
                <a:solidFill>
                  <a:srgbClr val="000000"/>
                </a:solidFill>
                <a:highlight>
                  <a:srgbClr val="FFFFFF"/>
                </a:highlight>
              </a:rPr>
              <a:t> name</a:t>
            </a:r>
            <a:r>
              <a:rPr lang="en-US" sz="1200" b="1" dirty="0">
                <a:solidFill>
                  <a:srgbClr val="000080"/>
                </a:solidFill>
                <a:highlight>
                  <a:srgbClr val="FFFFFF"/>
                </a:highlight>
              </a:rPr>
              <a:t>=</a:t>
            </a:r>
            <a:r>
              <a:rPr lang="en-US" sz="1200" dirty="0">
                <a:solidFill>
                  <a:srgbClr val="808080"/>
                </a:solidFill>
                <a:highlight>
                  <a:srgbClr val="FFFFFF"/>
                </a:highlight>
              </a:rPr>
              <a:t>"X"</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pt-BR" sz="1200" dirty="0">
                <a:solidFill>
                  <a:srgbClr val="000000"/>
                </a:solidFill>
                <a:highlight>
                  <a:srgbClr val="FFFFFF"/>
                </a:highlight>
              </a:rPr>
              <a:t>y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constant</a:t>
            </a:r>
            <a:r>
              <a:rPr lang="pt-BR" sz="1200" b="1" dirty="0">
                <a:solidFill>
                  <a:srgbClr val="000080"/>
                </a:solidFill>
                <a:highlight>
                  <a:srgbClr val="FFFFFF"/>
                </a:highlight>
              </a:rPr>
              <a:t>(</a:t>
            </a:r>
            <a:r>
              <a:rPr lang="pt-BR" sz="1200" dirty="0">
                <a:solidFill>
                  <a:srgbClr val="000000"/>
                </a:solidFill>
                <a:highlight>
                  <a:srgbClr val="FFFFFF"/>
                </a:highlight>
              </a:rPr>
              <a:t>housing</a:t>
            </a:r>
            <a:r>
              <a:rPr lang="pt-BR" sz="1200" b="1" dirty="0">
                <a:solidFill>
                  <a:srgbClr val="000080"/>
                </a:solidFill>
                <a:highlight>
                  <a:srgbClr val="FFFFFF"/>
                </a:highlight>
              </a:rPr>
              <a:t>.</a:t>
            </a:r>
            <a:r>
              <a:rPr lang="pt-BR" sz="1200" dirty="0">
                <a:solidFill>
                  <a:srgbClr val="000000"/>
                </a:solidFill>
                <a:highlight>
                  <a:srgbClr val="FFFFFF"/>
                </a:highlight>
              </a:rPr>
              <a:t>target</a:t>
            </a:r>
            <a:r>
              <a:rPr lang="pt-BR" sz="1200" b="1" dirty="0">
                <a:solidFill>
                  <a:srgbClr val="000080"/>
                </a:solidFill>
                <a:highlight>
                  <a:srgbClr val="FFFFFF"/>
                </a:highlight>
              </a:rPr>
              <a:t>.</a:t>
            </a:r>
            <a:r>
              <a:rPr lang="pt-BR" sz="1200" dirty="0">
                <a:solidFill>
                  <a:srgbClr val="000000"/>
                </a:solidFill>
                <a:highlight>
                  <a:srgbClr val="FFFFFF"/>
                </a:highlight>
              </a:rPr>
              <a:t>reshape</a:t>
            </a:r>
            <a:r>
              <a:rPr lang="pt-BR" sz="1200" b="1" dirty="0">
                <a:solidFill>
                  <a:srgbClr val="000080"/>
                </a:solidFill>
                <a:highlight>
                  <a:srgbClr val="FFFFFF"/>
                </a:highlight>
              </a:rPr>
              <a:t>(-</a:t>
            </a:r>
            <a:r>
              <a:rPr lang="pt-BR" sz="1200" dirty="0">
                <a:solidFill>
                  <a:srgbClr val="FF0000"/>
                </a:solidFill>
                <a:highlight>
                  <a:srgbClr val="FFFFFF"/>
                </a:highlight>
              </a:rPr>
              <a:t>1</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a:t>
            </a:r>
            <a:r>
              <a:rPr lang="pt-BR" sz="1200" b="1" dirty="0">
                <a:solidFill>
                  <a:srgbClr val="000080"/>
                </a:solidFill>
                <a:highlight>
                  <a:srgbClr val="FFFFFF"/>
                </a:highlight>
              </a:rPr>
              <a:t>),</a:t>
            </a:r>
            <a:r>
              <a:rPr lang="pt-BR" sz="1200" dirty="0">
                <a:solidFill>
                  <a:srgbClr val="000000"/>
                </a:solidFill>
                <a:highlight>
                  <a:srgbClr val="FFFFFF"/>
                </a:highlight>
              </a:rPr>
              <a:t> dtype</a:t>
            </a:r>
            <a:r>
              <a:rPr lang="pt-BR" sz="1200" b="1" dirty="0">
                <a:solidFill>
                  <a:srgbClr val="000080"/>
                </a:solidFill>
                <a:highlight>
                  <a:srgbClr val="FFFFFF"/>
                </a:highlight>
              </a:rPr>
              <a:t>=</a:t>
            </a:r>
            <a:r>
              <a:rPr lang="pt-BR" sz="1200" dirty="0">
                <a:solidFill>
                  <a:srgbClr val="000000"/>
                </a:solidFill>
                <a:highlight>
                  <a:srgbClr val="FFFFFF"/>
                </a:highlight>
              </a:rPr>
              <a:t>tf</a:t>
            </a:r>
            <a:r>
              <a:rPr lang="pt-BR" sz="1200" b="1" dirty="0">
                <a:solidFill>
                  <a:srgbClr val="000080"/>
                </a:solidFill>
                <a:highlight>
                  <a:srgbClr val="FFFFFF"/>
                </a:highlight>
              </a:rPr>
              <a:t>.</a:t>
            </a:r>
            <a:r>
              <a:rPr lang="pt-BR" sz="1200" dirty="0">
                <a:solidFill>
                  <a:srgbClr val="000000"/>
                </a:solidFill>
                <a:highlight>
                  <a:srgbClr val="FFFFFF"/>
                </a:highlight>
              </a:rPr>
              <a:t>float32</a:t>
            </a:r>
            <a:r>
              <a:rPr lang="pt-BR" sz="1200" b="1" dirty="0">
                <a:solidFill>
                  <a:srgbClr val="000080"/>
                </a:solidFill>
                <a:highlight>
                  <a:srgbClr val="FFFFFF"/>
                </a:highlight>
              </a:rPr>
              <a:t>,</a:t>
            </a:r>
            <a:r>
              <a:rPr lang="pt-BR" sz="1200" dirty="0">
                <a:solidFill>
                  <a:srgbClr val="000000"/>
                </a:solidFill>
                <a:highlight>
                  <a:srgbClr val="FFFFFF"/>
                </a:highlight>
              </a:rPr>
              <a:t> name</a:t>
            </a:r>
            <a:r>
              <a:rPr lang="pt-BR" sz="1200" b="1" dirty="0">
                <a:solidFill>
                  <a:srgbClr val="000080"/>
                </a:solidFill>
                <a:highlight>
                  <a:srgbClr val="FFFFFF"/>
                </a:highlight>
              </a:rPr>
              <a:t>=</a:t>
            </a:r>
            <a:r>
              <a:rPr lang="pt-BR" sz="1200" dirty="0">
                <a:solidFill>
                  <a:srgbClr val="808080"/>
                </a:solidFill>
                <a:highlight>
                  <a:srgbClr val="FFFFFF"/>
                </a:highlight>
              </a:rPr>
              <a:t>"y"</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XT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transpose</a:t>
            </a:r>
            <a:r>
              <a:rPr lang="pt-BR" sz="1200" b="1" dirty="0">
                <a:solidFill>
                  <a:srgbClr val="000080"/>
                </a:solidFill>
                <a:highlight>
                  <a:srgbClr val="FFFFFF"/>
                </a:highlight>
              </a:rPr>
              <a:t>(</a:t>
            </a:r>
            <a:r>
              <a:rPr lang="pt-BR" sz="1200" dirty="0">
                <a:solidFill>
                  <a:srgbClr val="000000"/>
                </a:solidFill>
                <a:highlight>
                  <a:srgbClr val="FFFFFF"/>
                </a:highlight>
              </a:rPr>
              <a:t>X</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theta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matmul</a:t>
            </a:r>
            <a:r>
              <a:rPr lang="pt-BR" sz="1200" b="1" dirty="0">
                <a:solidFill>
                  <a:srgbClr val="000080"/>
                </a:solidFill>
                <a:highlight>
                  <a:srgbClr val="FFFFFF"/>
                </a:highlight>
              </a:rPr>
              <a:t>(</a:t>
            </a:r>
            <a:r>
              <a:rPr lang="pt-BR" sz="1200" dirty="0">
                <a:solidFill>
                  <a:srgbClr val="000000"/>
                </a:solidFill>
                <a:highlight>
                  <a:srgbClr val="FFFFFF"/>
                </a:highlight>
              </a:rPr>
              <a:t>tf</a:t>
            </a:r>
            <a:r>
              <a:rPr lang="pt-BR" sz="1200" b="1" dirty="0">
                <a:solidFill>
                  <a:srgbClr val="000080"/>
                </a:solidFill>
                <a:highlight>
                  <a:srgbClr val="FFFFFF"/>
                </a:highlight>
              </a:rPr>
              <a:t>.</a:t>
            </a:r>
            <a:r>
              <a:rPr lang="pt-BR" sz="1200" dirty="0">
                <a:solidFill>
                  <a:srgbClr val="000000"/>
                </a:solidFill>
                <a:highlight>
                  <a:srgbClr val="FFFFFF"/>
                </a:highlight>
              </a:rPr>
              <a:t>matmul</a:t>
            </a:r>
            <a:r>
              <a:rPr lang="pt-BR" sz="1200" b="1" dirty="0">
                <a:solidFill>
                  <a:srgbClr val="000080"/>
                </a:solidFill>
                <a:highlight>
                  <a:srgbClr val="FFFFFF"/>
                </a:highlight>
              </a:rPr>
              <a:t>(</a:t>
            </a:r>
            <a:r>
              <a:rPr lang="pt-BR" sz="1200" dirty="0">
                <a:solidFill>
                  <a:srgbClr val="000000"/>
                </a:solidFill>
                <a:highlight>
                  <a:srgbClr val="FFFFFF"/>
                </a:highlight>
              </a:rPr>
              <a:t>tf</a:t>
            </a:r>
            <a:r>
              <a:rPr lang="pt-BR" sz="1200" b="1" dirty="0">
                <a:solidFill>
                  <a:srgbClr val="000080"/>
                </a:solidFill>
                <a:highlight>
                  <a:srgbClr val="FFFFFF"/>
                </a:highlight>
              </a:rPr>
              <a:t>.</a:t>
            </a:r>
            <a:r>
              <a:rPr lang="pt-BR" sz="1200" dirty="0">
                <a:solidFill>
                  <a:srgbClr val="000000"/>
                </a:solidFill>
                <a:highlight>
                  <a:srgbClr val="FFFFFF"/>
                </a:highlight>
              </a:rPr>
              <a:t>matrix_inverse</a:t>
            </a:r>
            <a:r>
              <a:rPr lang="pt-BR" sz="1200" b="1" dirty="0">
                <a:solidFill>
                  <a:srgbClr val="000080"/>
                </a:solidFill>
                <a:highlight>
                  <a:srgbClr val="FFFFFF"/>
                </a:highlight>
              </a:rPr>
              <a:t>(</a:t>
            </a:r>
            <a:r>
              <a:rPr lang="pt-BR" sz="1200" dirty="0">
                <a:solidFill>
                  <a:srgbClr val="000000"/>
                </a:solidFill>
                <a:highlight>
                  <a:srgbClr val="FFFFFF"/>
                </a:highlight>
              </a:rPr>
              <a:t>tf</a:t>
            </a:r>
            <a:r>
              <a:rPr lang="pt-BR" sz="1200" b="1" dirty="0">
                <a:solidFill>
                  <a:srgbClr val="000080"/>
                </a:solidFill>
                <a:highlight>
                  <a:srgbClr val="FFFFFF"/>
                </a:highlight>
              </a:rPr>
              <a:t>.</a:t>
            </a:r>
            <a:r>
              <a:rPr lang="pt-BR" sz="1200" dirty="0">
                <a:solidFill>
                  <a:srgbClr val="000000"/>
                </a:solidFill>
                <a:highlight>
                  <a:srgbClr val="FFFFFF"/>
                </a:highlight>
              </a:rPr>
              <a:t>matmul</a:t>
            </a:r>
            <a:r>
              <a:rPr lang="pt-BR" sz="1200" b="1" dirty="0">
                <a:solidFill>
                  <a:srgbClr val="000080"/>
                </a:solidFill>
                <a:highlight>
                  <a:srgbClr val="FFFFFF"/>
                </a:highlight>
              </a:rPr>
              <a:t>(</a:t>
            </a:r>
            <a:r>
              <a:rPr lang="pt-BR" sz="1200" dirty="0">
                <a:solidFill>
                  <a:srgbClr val="000000"/>
                </a:solidFill>
                <a:highlight>
                  <a:srgbClr val="FFFFFF"/>
                </a:highlight>
              </a:rPr>
              <a:t>XT</a:t>
            </a:r>
            <a:r>
              <a:rPr lang="pt-BR" sz="1200" b="1" dirty="0">
                <a:solidFill>
                  <a:srgbClr val="000080"/>
                </a:solidFill>
                <a:highlight>
                  <a:srgbClr val="FFFFFF"/>
                </a:highlight>
              </a:rPr>
              <a:t>,</a:t>
            </a:r>
            <a:r>
              <a:rPr lang="pt-BR" sz="1200" dirty="0">
                <a:solidFill>
                  <a:srgbClr val="000000"/>
                </a:solidFill>
                <a:highlight>
                  <a:srgbClr val="FFFFFF"/>
                </a:highlight>
              </a:rPr>
              <a:t> X</a:t>
            </a:r>
            <a:r>
              <a:rPr lang="pt-BR" sz="1200" b="1" dirty="0">
                <a:solidFill>
                  <a:srgbClr val="000080"/>
                </a:solidFill>
                <a:highlight>
                  <a:srgbClr val="FFFFFF"/>
                </a:highlight>
              </a:rPr>
              <a:t>)),</a:t>
            </a:r>
            <a:r>
              <a:rPr lang="pt-BR" sz="1200" dirty="0">
                <a:solidFill>
                  <a:srgbClr val="000000"/>
                </a:solidFill>
                <a:highlight>
                  <a:srgbClr val="FFFFFF"/>
                </a:highlight>
              </a:rPr>
              <a:t> XT</a:t>
            </a:r>
            <a:r>
              <a:rPr lang="pt-BR" sz="1200" b="1" dirty="0">
                <a:solidFill>
                  <a:srgbClr val="000080"/>
                </a:solidFill>
                <a:highlight>
                  <a:srgbClr val="FFFFFF"/>
                </a:highlight>
              </a:rPr>
              <a:t>),</a:t>
            </a:r>
            <a:r>
              <a:rPr lang="pt-BR" sz="1200" dirty="0">
                <a:solidFill>
                  <a:srgbClr val="000000"/>
                </a:solidFill>
                <a:highlight>
                  <a:srgbClr val="FFFFFF"/>
                </a:highlight>
              </a:rPr>
              <a:t> y</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b="1" dirty="0">
                <a:solidFill>
                  <a:srgbClr val="0000FF"/>
                </a:solidFill>
                <a:highlight>
                  <a:srgbClr val="FFFFFF"/>
                </a:highlight>
              </a:rPr>
              <a:t>with</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Session</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b="1" dirty="0">
                <a:solidFill>
                  <a:srgbClr val="0000FF"/>
                </a:solidFill>
                <a:highlight>
                  <a:srgbClr val="FFFFFF"/>
                </a:highlight>
              </a:rPr>
              <a:t>as</a:t>
            </a:r>
            <a:r>
              <a:rPr lang="pt-BR" sz="1200" dirty="0">
                <a:solidFill>
                  <a:srgbClr val="000000"/>
                </a:solidFill>
                <a:highlight>
                  <a:srgbClr val="FFFFFF"/>
                </a:highlight>
              </a:rPr>
              <a:t> sess</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 </a:t>
            </a:r>
            <a:r>
              <a:rPr lang="pt-BR" sz="1200" dirty="0" smtClean="0">
                <a:solidFill>
                  <a:srgbClr val="000000"/>
                </a:solidFill>
                <a:highlight>
                  <a:srgbClr val="FFFFFF"/>
                </a:highlight>
              </a:rPr>
              <a:t>  theta_value </a:t>
            </a:r>
            <a:r>
              <a:rPr lang="pt-BR" sz="1200" b="1" dirty="0">
                <a:solidFill>
                  <a:srgbClr val="000080"/>
                </a:solidFill>
                <a:highlight>
                  <a:srgbClr val="FFFFFF"/>
                </a:highlight>
              </a:rPr>
              <a:t>=</a:t>
            </a:r>
            <a:r>
              <a:rPr lang="pt-BR" sz="1200" dirty="0">
                <a:solidFill>
                  <a:srgbClr val="000000"/>
                </a:solidFill>
                <a:highlight>
                  <a:srgbClr val="FFFFFF"/>
                </a:highlight>
              </a:rPr>
              <a:t> theta</a:t>
            </a:r>
            <a:r>
              <a:rPr lang="pt-BR" sz="1200" b="1" dirty="0">
                <a:solidFill>
                  <a:srgbClr val="000080"/>
                </a:solidFill>
                <a:highlight>
                  <a:srgbClr val="FFFFFF"/>
                </a:highlight>
              </a:rPr>
              <a:t>.</a:t>
            </a:r>
            <a:r>
              <a:rPr lang="pt-BR" sz="1200" dirty="0">
                <a:solidFill>
                  <a:srgbClr val="000000"/>
                </a:solidFill>
                <a:highlight>
                  <a:srgbClr val="FFFFFF"/>
                </a:highlight>
              </a:rPr>
              <a:t>eval</a:t>
            </a:r>
            <a:r>
              <a:rPr lang="pt-BR" sz="1200" b="1" dirty="0">
                <a:solidFill>
                  <a:srgbClr val="000080"/>
                </a:solidFill>
                <a:highlight>
                  <a:srgbClr val="FFFFFF"/>
                </a:highlight>
              </a:rPr>
              <a:t>()</a:t>
            </a:r>
            <a:endParaRPr lang="pt-BR" sz="1200" dirty="0"/>
          </a:p>
        </p:txBody>
      </p:sp>
      <p:sp>
        <p:nvSpPr>
          <p:cNvPr id="5" name="Rectangle 4"/>
          <p:cNvSpPr/>
          <p:nvPr/>
        </p:nvSpPr>
        <p:spPr>
          <a:xfrm>
            <a:off x="838200" y="5130839"/>
            <a:ext cx="4509827" cy="1169551"/>
          </a:xfrm>
          <a:prstGeom prst="rect">
            <a:avLst/>
          </a:prstGeom>
          <a:ln>
            <a:solidFill>
              <a:schemeClr val="tx1"/>
            </a:solidFill>
          </a:ln>
        </p:spPr>
        <p:txBody>
          <a:bodyPr wrap="square">
            <a:spAutoFit/>
          </a:bodyPr>
          <a:lstStyle/>
          <a:p>
            <a:r>
              <a:rPr lang="pt-BR" sz="1400" b="1" dirty="0" smtClean="0"/>
              <a:t>OBS</a:t>
            </a:r>
            <a:r>
              <a:rPr lang="pt-BR" sz="1400" dirty="0" smtClean="0"/>
              <a:t>.: O </a:t>
            </a:r>
            <a:r>
              <a:rPr lang="pt-BR" sz="1400" dirty="0"/>
              <a:t>principal benefício desse código em comparação </a:t>
            </a:r>
            <a:r>
              <a:rPr lang="pt-BR" sz="1400" dirty="0" smtClean="0"/>
              <a:t>ao cálculo direto da </a:t>
            </a:r>
            <a:r>
              <a:rPr lang="pt-BR" sz="1400" b="1" i="1" dirty="0" smtClean="0"/>
              <a:t>equação normal </a:t>
            </a:r>
            <a:r>
              <a:rPr lang="pt-BR" sz="1400" dirty="0" smtClean="0"/>
              <a:t>usando </a:t>
            </a:r>
            <a:r>
              <a:rPr lang="pt-BR" sz="1400" dirty="0"/>
              <a:t>o </a:t>
            </a:r>
            <a:r>
              <a:rPr lang="pt-BR" sz="1400" b="1" i="1" dirty="0"/>
              <a:t>NumPy</a:t>
            </a:r>
            <a:r>
              <a:rPr lang="pt-BR" sz="1400" dirty="0"/>
              <a:t> é que o </a:t>
            </a:r>
            <a:r>
              <a:rPr lang="pt-BR" sz="1400" b="1" i="1" dirty="0"/>
              <a:t>TensorFlow</a:t>
            </a:r>
            <a:r>
              <a:rPr lang="pt-BR" sz="1400" dirty="0"/>
              <a:t> o executará automaticamente </a:t>
            </a:r>
            <a:r>
              <a:rPr lang="pt-BR" sz="1400" dirty="0" smtClean="0"/>
              <a:t>em sua placa de vídeo GPU, caso </a:t>
            </a:r>
            <a:r>
              <a:rPr lang="pt-BR" sz="1400" dirty="0"/>
              <a:t>você </a:t>
            </a:r>
            <a:r>
              <a:rPr lang="pt-BR" sz="1400" dirty="0" smtClean="0"/>
              <a:t>tenha uma e que </a:t>
            </a:r>
            <a:r>
              <a:rPr lang="pt-BR" sz="1400" dirty="0"/>
              <a:t>você tenha instalado o </a:t>
            </a:r>
            <a:r>
              <a:rPr lang="pt-BR" sz="1400" b="1" i="1" dirty="0"/>
              <a:t>TensorFlow</a:t>
            </a:r>
            <a:r>
              <a:rPr lang="pt-BR" sz="1400" dirty="0"/>
              <a:t> com suporte a </a:t>
            </a:r>
            <a:r>
              <a:rPr lang="pt-BR" sz="1400" dirty="0" smtClean="0"/>
              <a:t>GPUs.</a:t>
            </a:r>
            <a:endParaRPr lang="pt-BR" sz="1400" dirty="0"/>
          </a:p>
        </p:txBody>
      </p:sp>
    </p:spTree>
    <p:extLst>
      <p:ext uri="{BB962C8B-B14F-4D97-AF65-F5344CB8AC3E}">
        <p14:creationId xmlns:p14="http://schemas.microsoft.com/office/powerpoint/2010/main" val="4083707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Implementando o Gradiente Descendente</a:t>
            </a:r>
            <a:endParaRPr lang="pt-BR" dirty="0"/>
          </a:p>
        </p:txBody>
      </p:sp>
      <p:sp>
        <p:nvSpPr>
          <p:cNvPr id="3" name="Content Placeholder 2"/>
          <p:cNvSpPr>
            <a:spLocks noGrp="1"/>
          </p:cNvSpPr>
          <p:nvPr>
            <p:ph idx="1"/>
          </p:nvPr>
        </p:nvSpPr>
        <p:spPr/>
        <p:txBody>
          <a:bodyPr/>
          <a:lstStyle/>
          <a:p>
            <a:r>
              <a:rPr lang="pt-BR" dirty="0" smtClean="0"/>
              <a:t>Agora vamos usar o </a:t>
            </a:r>
            <a:r>
              <a:rPr lang="pt-BR" b="1" i="1" dirty="0" smtClean="0"/>
              <a:t>gradiente descendente </a:t>
            </a:r>
            <a:r>
              <a:rPr lang="pt-BR" b="1" i="1" dirty="0"/>
              <a:t>em lote </a:t>
            </a:r>
            <a:r>
              <a:rPr lang="pt-BR" dirty="0" smtClean="0"/>
              <a:t>em </a:t>
            </a:r>
            <a:r>
              <a:rPr lang="pt-BR" dirty="0"/>
              <a:t>vez da </a:t>
            </a:r>
            <a:r>
              <a:rPr lang="pt-BR" b="1" i="1" dirty="0"/>
              <a:t>equação </a:t>
            </a:r>
            <a:r>
              <a:rPr lang="pt-BR" b="1" i="1" dirty="0" smtClean="0"/>
              <a:t>normal</a:t>
            </a:r>
            <a:r>
              <a:rPr lang="pt-BR" dirty="0" smtClean="0"/>
              <a:t> para encontrar os parâmetros. </a:t>
            </a:r>
          </a:p>
          <a:p>
            <a:r>
              <a:rPr lang="pt-BR" dirty="0" smtClean="0"/>
              <a:t>Incialmente, </a:t>
            </a:r>
            <a:r>
              <a:rPr lang="pt-BR" dirty="0"/>
              <a:t>faremos isso </a:t>
            </a:r>
            <a:r>
              <a:rPr lang="pt-BR" dirty="0" smtClean="0"/>
              <a:t>calculando os gradientes manualmente, em seguida, usaremos </a:t>
            </a:r>
            <a:r>
              <a:rPr lang="pt-BR" dirty="0"/>
              <a:t>o recurso </a:t>
            </a:r>
            <a:r>
              <a:rPr lang="pt-BR" dirty="0" smtClean="0"/>
              <a:t>do </a:t>
            </a:r>
            <a:r>
              <a:rPr lang="pt-BR" b="1" i="1" dirty="0"/>
              <a:t>autodiff</a:t>
            </a:r>
            <a:r>
              <a:rPr lang="pt-BR" dirty="0"/>
              <a:t> </a:t>
            </a:r>
            <a:r>
              <a:rPr lang="pt-BR" dirty="0" smtClean="0"/>
              <a:t>disponibilizado pelo </a:t>
            </a:r>
            <a:r>
              <a:rPr lang="pt-BR" b="1" i="1" dirty="0" smtClean="0"/>
              <a:t>TensorFlow</a:t>
            </a:r>
            <a:r>
              <a:rPr lang="pt-BR" dirty="0" smtClean="0"/>
              <a:t>, o qual permite que o </a:t>
            </a:r>
            <a:r>
              <a:rPr lang="pt-BR" b="1" i="1" dirty="0" smtClean="0"/>
              <a:t>TensorFlow</a:t>
            </a:r>
            <a:r>
              <a:rPr lang="pt-BR" dirty="0" smtClean="0"/>
              <a:t> </a:t>
            </a:r>
            <a:r>
              <a:rPr lang="pt-BR" dirty="0"/>
              <a:t>calcule os gradientes automaticamente e, finalmente, usaremos alguns </a:t>
            </a:r>
            <a:r>
              <a:rPr lang="pt-BR" b="1" i="1" dirty="0"/>
              <a:t>otimizadores</a:t>
            </a:r>
            <a:r>
              <a:rPr lang="pt-BR" dirty="0"/>
              <a:t> </a:t>
            </a:r>
            <a:r>
              <a:rPr lang="pt-BR" dirty="0" smtClean="0"/>
              <a:t>prontos disponibilizados pelo </a:t>
            </a:r>
            <a:r>
              <a:rPr lang="pt-BR" b="1" i="1" dirty="0" smtClean="0"/>
              <a:t>TensorFlow</a:t>
            </a:r>
            <a:r>
              <a:rPr lang="pt-BR" dirty="0"/>
              <a:t>.</a:t>
            </a:r>
          </a:p>
        </p:txBody>
      </p:sp>
    </p:spTree>
    <p:extLst>
      <p:ext uri="{BB962C8B-B14F-4D97-AF65-F5344CB8AC3E}">
        <p14:creationId xmlns:p14="http://schemas.microsoft.com/office/powerpoint/2010/main" val="2634949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Calculando os gradientes manualmente</a:t>
            </a:r>
            <a:endParaRPr lang="pt-BR"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713492" y="1690688"/>
                <a:ext cx="6324600" cy="5167312"/>
              </a:xfrm>
            </p:spPr>
            <p:txBody>
              <a:bodyPr>
                <a:normAutofit fontScale="92500" lnSpcReduction="10000"/>
              </a:bodyPr>
              <a:lstStyle/>
              <a:p>
                <a:r>
                  <a:rPr lang="pt-BR" dirty="0" smtClean="0"/>
                  <a:t>O código ao lado é bastante </a:t>
                </a:r>
                <a:r>
                  <a:rPr lang="pt-BR" dirty="0"/>
                  <a:t>auto-explicativo, exceto por alguns </a:t>
                </a:r>
                <a:r>
                  <a:rPr lang="pt-BR" dirty="0" smtClean="0"/>
                  <a:t>detalhes:</a:t>
                </a:r>
                <a:endParaRPr lang="pt-BR" dirty="0"/>
              </a:p>
              <a:p>
                <a:pPr lvl="1"/>
                <a:r>
                  <a:rPr lang="pt-BR" dirty="0" smtClean="0"/>
                  <a:t>A </a:t>
                </a:r>
                <a:r>
                  <a:rPr lang="pt-BR" dirty="0"/>
                  <a:t>função </a:t>
                </a:r>
                <a:r>
                  <a:rPr lang="pt-BR" b="1" i="1" dirty="0" smtClean="0"/>
                  <a:t>random_uniform()</a:t>
                </a:r>
                <a:r>
                  <a:rPr lang="pt-BR" dirty="0" smtClean="0"/>
                  <a:t> </a:t>
                </a:r>
                <a:r>
                  <a:rPr lang="pt-BR" dirty="0"/>
                  <a:t>cria um </a:t>
                </a:r>
                <a:r>
                  <a:rPr lang="pt-BR" b="1" i="1" dirty="0"/>
                  <a:t>nó</a:t>
                </a:r>
                <a:r>
                  <a:rPr lang="pt-BR" dirty="0"/>
                  <a:t> no </a:t>
                </a:r>
                <a:r>
                  <a:rPr lang="pt-BR" b="1" i="1" dirty="0" smtClean="0"/>
                  <a:t>grafo</a:t>
                </a:r>
                <a:r>
                  <a:rPr lang="pt-BR" dirty="0" smtClean="0"/>
                  <a:t> que cria um </a:t>
                </a:r>
                <a:r>
                  <a:rPr lang="pt-BR" b="1" i="1" dirty="0"/>
                  <a:t>tensor</a:t>
                </a:r>
                <a:r>
                  <a:rPr lang="pt-BR" dirty="0"/>
                  <a:t> contendo valores aleatórios, dada sua forma e faixa de valores, bem como a função </a:t>
                </a:r>
                <a:r>
                  <a:rPr lang="pt-BR" b="1" i="1" dirty="0" smtClean="0"/>
                  <a:t>rand()</a:t>
                </a:r>
                <a:r>
                  <a:rPr lang="pt-BR" dirty="0" smtClean="0"/>
                  <a:t> da biblioteca </a:t>
                </a:r>
                <a:r>
                  <a:rPr lang="pt-BR" dirty="0"/>
                  <a:t>NumPy.</a:t>
                </a:r>
              </a:p>
              <a:p>
                <a:pPr lvl="1"/>
                <a:r>
                  <a:rPr lang="pt-BR" dirty="0" smtClean="0"/>
                  <a:t>A </a:t>
                </a:r>
                <a:r>
                  <a:rPr lang="pt-BR" dirty="0"/>
                  <a:t>função </a:t>
                </a:r>
                <a:r>
                  <a:rPr lang="pt-BR" b="1" i="1" dirty="0" smtClean="0"/>
                  <a:t>assign()</a:t>
                </a:r>
                <a:r>
                  <a:rPr lang="pt-BR" dirty="0" smtClean="0"/>
                  <a:t> </a:t>
                </a:r>
                <a:r>
                  <a:rPr lang="pt-BR" dirty="0"/>
                  <a:t>cria um </a:t>
                </a:r>
                <a:r>
                  <a:rPr lang="pt-BR" b="1" i="1" dirty="0"/>
                  <a:t>nó</a:t>
                </a:r>
                <a:r>
                  <a:rPr lang="pt-BR" dirty="0"/>
                  <a:t> que atribui um novo valor a uma </a:t>
                </a:r>
                <a:r>
                  <a:rPr lang="pt-BR" b="1" i="1" dirty="0"/>
                  <a:t>variável</a:t>
                </a:r>
                <a:r>
                  <a:rPr lang="pt-BR" dirty="0"/>
                  <a:t>. Nesse caso, </a:t>
                </a:r>
                <a:r>
                  <a:rPr lang="pt-BR" dirty="0" smtClean="0"/>
                  <a:t>ela </a:t>
                </a:r>
                <a:r>
                  <a:rPr lang="pt-BR" dirty="0"/>
                  <a:t>implementa </a:t>
                </a:r>
                <a:r>
                  <a:rPr lang="pt-BR" dirty="0" smtClean="0"/>
                  <a:t>o passo do </a:t>
                </a:r>
                <a:r>
                  <a:rPr lang="pt-BR" b="1" i="1" dirty="0" smtClean="0"/>
                  <a:t>gradiente descendente em lote</a:t>
                </a:r>
                <a:r>
                  <a:rPr lang="pt-BR" dirty="0" smtClean="0"/>
                  <a:t> </a:t>
                </a:r>
                <a14:m>
                  <m:oMath xmlns:m="http://schemas.openxmlformats.org/officeDocument/2006/math">
                    <m:sSup>
                      <m:sSupPr>
                        <m:ctrlPr>
                          <a:rPr lang="pt-BR" i="1" smtClean="0">
                            <a:latin typeface="Cambria Math" panose="02040503050406030204" pitchFamily="18" charset="0"/>
                          </a:rPr>
                        </m:ctrlPr>
                      </m:sSupPr>
                      <m:e>
                        <m:r>
                          <a:rPr lang="pt-BR" i="1" smtClean="0">
                            <a:latin typeface="Cambria Math" panose="02040503050406030204" pitchFamily="18" charset="0"/>
                            <a:ea typeface="Cambria Math" panose="02040503050406030204" pitchFamily="18" charset="0"/>
                          </a:rPr>
                          <m:t>𝜃</m:t>
                        </m:r>
                      </m:e>
                      <m:sup>
                        <m:r>
                          <a:rPr lang="pt-BR" b="0" i="1" smtClean="0">
                            <a:latin typeface="Cambria Math" panose="02040503050406030204" pitchFamily="18" charset="0"/>
                          </a:rPr>
                          <m:t>(</m:t>
                        </m:r>
                        <m:r>
                          <m:rPr>
                            <m:sty m:val="p"/>
                          </m:rPr>
                          <a:rPr lang="pt-BR" b="0" i="0" smtClean="0">
                            <a:latin typeface="Cambria Math" panose="02040503050406030204" pitchFamily="18" charset="0"/>
                          </a:rPr>
                          <m:t>next</m:t>
                        </m:r>
                        <m:r>
                          <a:rPr lang="pt-BR" b="0" i="0" smtClean="0">
                            <a:latin typeface="Cambria Math" panose="02040503050406030204" pitchFamily="18" charset="0"/>
                          </a:rPr>
                          <m:t> </m:t>
                        </m:r>
                        <m:r>
                          <m:rPr>
                            <m:sty m:val="p"/>
                          </m:rPr>
                          <a:rPr lang="pt-BR" b="0" i="0" smtClean="0">
                            <a:latin typeface="Cambria Math" panose="02040503050406030204" pitchFamily="18" charset="0"/>
                          </a:rPr>
                          <m:t>step</m:t>
                        </m:r>
                        <m:r>
                          <a:rPr lang="pt-BR" b="0" i="1" smtClean="0">
                            <a:latin typeface="Cambria Math" panose="02040503050406030204" pitchFamily="18" charset="0"/>
                          </a:rPr>
                          <m:t>)</m:t>
                        </m:r>
                      </m:sup>
                    </m:sSup>
                    <m:r>
                      <a:rPr lang="pt-BR" b="0" i="1" smtClean="0">
                        <a:latin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𝜃</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𝛼</m:t>
                    </m:r>
                    <m:sSub>
                      <m:sSubPr>
                        <m:ctrlPr>
                          <a:rPr lang="pt-BR" b="0" i="1" smtClean="0">
                            <a:latin typeface="Cambria Math" panose="02040503050406030204" pitchFamily="18" charset="0"/>
                            <a:ea typeface="Cambria Math" panose="02040503050406030204" pitchFamily="18" charset="0"/>
                          </a:rPr>
                        </m:ctrlPr>
                      </m:sSubPr>
                      <m:e>
                        <m:r>
                          <a:rPr lang="pt-BR" b="0" i="1" smtClean="0">
                            <a:latin typeface="Cambria Math" panose="02040503050406030204" pitchFamily="18" charset="0"/>
                            <a:ea typeface="Cambria Math" panose="02040503050406030204" pitchFamily="18" charset="0"/>
                          </a:rPr>
                          <m:t>𝛻</m:t>
                        </m:r>
                      </m:e>
                      <m:sub>
                        <m:r>
                          <a:rPr lang="pt-BR" b="0" i="1" smtClean="0">
                            <a:latin typeface="Cambria Math" panose="02040503050406030204" pitchFamily="18" charset="0"/>
                            <a:ea typeface="Cambria Math" panose="02040503050406030204" pitchFamily="18" charset="0"/>
                          </a:rPr>
                          <m:t>𝜃</m:t>
                        </m:r>
                      </m:sub>
                    </m:sSub>
                    <m:r>
                      <m:rPr>
                        <m:sty m:val="p"/>
                      </m:rPr>
                      <a:rPr lang="pt-BR" b="0" i="0" smtClean="0">
                        <a:latin typeface="Cambria Math" panose="02040503050406030204" pitchFamily="18" charset="0"/>
                        <a:ea typeface="Cambria Math" panose="02040503050406030204" pitchFamily="18" charset="0"/>
                      </a:rPr>
                      <m:t>MSE</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𝜃</m:t>
                    </m:r>
                    <m:r>
                      <a:rPr lang="pt-BR" b="0" i="1" smtClean="0">
                        <a:latin typeface="Cambria Math" panose="02040503050406030204" pitchFamily="18" charset="0"/>
                        <a:ea typeface="Cambria Math" panose="02040503050406030204" pitchFamily="18" charset="0"/>
                      </a:rPr>
                      <m:t>)</m:t>
                    </m:r>
                  </m:oMath>
                </a14:m>
                <a:r>
                  <a:rPr lang="pt-BR" dirty="0" smtClean="0"/>
                  <a:t>.</a:t>
                </a:r>
                <a:endParaRPr lang="pt-BR" dirty="0"/>
              </a:p>
              <a:p>
                <a:pPr lvl="1"/>
                <a:r>
                  <a:rPr lang="pt-BR" dirty="0" smtClean="0"/>
                  <a:t>O </a:t>
                </a:r>
                <a:r>
                  <a:rPr lang="pt-BR" dirty="0"/>
                  <a:t>loop principal executa </a:t>
                </a:r>
                <a:r>
                  <a:rPr lang="pt-BR" dirty="0" smtClean="0"/>
                  <a:t>o passo de treinamento acima </a:t>
                </a:r>
                <a:r>
                  <a:rPr lang="pt-BR" dirty="0"/>
                  <a:t>repetidamente (</a:t>
                </a:r>
                <a:r>
                  <a:rPr lang="pt-BR" b="1" i="1" dirty="0"/>
                  <a:t>n_epochs</a:t>
                </a:r>
                <a:r>
                  <a:rPr lang="pt-BR" dirty="0"/>
                  <a:t> vezes) e a cada 100 iterações imprime o erro </a:t>
                </a:r>
                <a:r>
                  <a:rPr lang="pt-BR" dirty="0" smtClean="0"/>
                  <a:t>quadrático </a:t>
                </a:r>
                <a:r>
                  <a:rPr lang="pt-BR" dirty="0"/>
                  <a:t>médio </a:t>
                </a:r>
                <a:r>
                  <a:rPr lang="pt-BR" dirty="0" smtClean="0"/>
                  <a:t>(MSE) atual. </a:t>
                </a:r>
              </a:p>
              <a:p>
                <a:pPr lvl="1"/>
                <a:r>
                  <a:rPr lang="pt-BR" dirty="0" smtClean="0"/>
                  <a:t>O </a:t>
                </a:r>
                <a:r>
                  <a:rPr lang="pt-BR" dirty="0"/>
                  <a:t>MSE </a:t>
                </a:r>
                <a:r>
                  <a:rPr lang="pt-BR" dirty="0" smtClean="0"/>
                  <a:t>deve diminuir a </a:t>
                </a:r>
                <a:r>
                  <a:rPr lang="pt-BR" dirty="0"/>
                  <a:t>cada iteração.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713492" y="1690688"/>
                <a:ext cx="6324600" cy="5167312"/>
              </a:xfrm>
              <a:blipFill rotWithShape="0">
                <a:blip r:embed="rId2"/>
                <a:stretch>
                  <a:fillRect l="-1445" t="-2358" r="-482"/>
                </a:stretch>
              </a:blipFill>
            </p:spPr>
            <p:txBody>
              <a:bodyPr/>
              <a:lstStyle/>
              <a:p>
                <a:r>
                  <a:rPr lang="pt-BR">
                    <a:noFill/>
                  </a:rPr>
                  <a:t> </a:t>
                </a:r>
              </a:p>
            </p:txBody>
          </p:sp>
        </mc:Fallback>
      </mc:AlternateContent>
      <p:sp>
        <p:nvSpPr>
          <p:cNvPr id="4" name="Rectangle 3"/>
          <p:cNvSpPr/>
          <p:nvPr/>
        </p:nvSpPr>
        <p:spPr>
          <a:xfrm>
            <a:off x="838200" y="1690688"/>
            <a:ext cx="6096000" cy="3970318"/>
          </a:xfrm>
          <a:prstGeom prst="rect">
            <a:avLst/>
          </a:prstGeom>
        </p:spPr>
        <p:txBody>
          <a:bodyPr>
            <a:spAutoFit/>
          </a:bodyPr>
          <a:lstStyle/>
          <a:p>
            <a:r>
              <a:rPr lang="pt-BR" sz="1200" dirty="0">
                <a:solidFill>
                  <a:srgbClr val="000000"/>
                </a:solidFill>
                <a:highlight>
                  <a:srgbClr val="FFFFFF"/>
                </a:highlight>
              </a:rPr>
              <a:t>n_epochs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1000</a:t>
            </a:r>
            <a:endParaRPr lang="pt-BR" sz="1200" dirty="0">
              <a:solidFill>
                <a:srgbClr val="000000"/>
              </a:solidFill>
              <a:highlight>
                <a:srgbClr val="FFFFFF"/>
              </a:highlight>
            </a:endParaRPr>
          </a:p>
          <a:p>
            <a:r>
              <a:rPr lang="pt-BR" sz="1200" dirty="0">
                <a:solidFill>
                  <a:srgbClr val="000000"/>
                </a:solidFill>
                <a:highlight>
                  <a:srgbClr val="FFFFFF"/>
                </a:highlight>
              </a:rPr>
              <a:t>learning_rate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0.01</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en-US" sz="1200" dirty="0">
                <a:solidFill>
                  <a:srgbClr val="000000"/>
                </a:solidFill>
                <a:highlight>
                  <a:srgbClr val="FFFFFF"/>
                </a:highlight>
              </a:rPr>
              <a:t>X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constant</a:t>
            </a:r>
            <a:r>
              <a:rPr lang="en-US" sz="1200" b="1" dirty="0">
                <a:solidFill>
                  <a:srgbClr val="000080"/>
                </a:solidFill>
                <a:highlight>
                  <a:srgbClr val="FFFFFF"/>
                </a:highlight>
              </a:rPr>
              <a:t>(</a:t>
            </a:r>
            <a:r>
              <a:rPr lang="en-US" sz="1200" dirty="0" err="1">
                <a:solidFill>
                  <a:srgbClr val="000000"/>
                </a:solidFill>
                <a:highlight>
                  <a:srgbClr val="FFFFFF"/>
                </a:highlight>
              </a:rPr>
              <a:t>scaled_housing_data_plus_bias</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dtype</a:t>
            </a:r>
            <a:r>
              <a:rPr lang="en-US" sz="1200" b="1" dirty="0">
                <a:solidFill>
                  <a:srgbClr val="000080"/>
                </a:solidFill>
                <a:highlight>
                  <a:srgbClr val="FFFFFF"/>
                </a:highlight>
              </a:rPr>
              <a:t>=</a:t>
            </a:r>
            <a:r>
              <a:rPr lang="en-US" sz="1200" dirty="0">
                <a:solidFill>
                  <a:srgbClr val="000000"/>
                </a:solidFill>
                <a:highlight>
                  <a:srgbClr val="FFFFFF"/>
                </a:highlight>
              </a:rPr>
              <a:t>tf</a:t>
            </a:r>
            <a:r>
              <a:rPr lang="en-US" sz="1200" b="1" dirty="0">
                <a:solidFill>
                  <a:srgbClr val="000080"/>
                </a:solidFill>
                <a:highlight>
                  <a:srgbClr val="FFFFFF"/>
                </a:highlight>
              </a:rPr>
              <a:t>.</a:t>
            </a:r>
            <a:r>
              <a:rPr lang="en-US" sz="1200" dirty="0">
                <a:solidFill>
                  <a:srgbClr val="000000"/>
                </a:solidFill>
                <a:highlight>
                  <a:srgbClr val="FFFFFF"/>
                </a:highlight>
              </a:rPr>
              <a:t>float32</a:t>
            </a:r>
            <a:r>
              <a:rPr lang="en-US" sz="1200" b="1" dirty="0">
                <a:solidFill>
                  <a:srgbClr val="000080"/>
                </a:solidFill>
                <a:highlight>
                  <a:srgbClr val="FFFFFF"/>
                </a:highlight>
              </a:rPr>
              <a:t>,</a:t>
            </a:r>
            <a:r>
              <a:rPr lang="en-US" sz="1200" dirty="0">
                <a:solidFill>
                  <a:srgbClr val="000000"/>
                </a:solidFill>
                <a:highlight>
                  <a:srgbClr val="FFFFFF"/>
                </a:highlight>
              </a:rPr>
              <a:t> name</a:t>
            </a:r>
            <a:r>
              <a:rPr lang="en-US" sz="1200" b="1" dirty="0">
                <a:solidFill>
                  <a:srgbClr val="000080"/>
                </a:solidFill>
                <a:highlight>
                  <a:srgbClr val="FFFFFF"/>
                </a:highlight>
              </a:rPr>
              <a:t>=</a:t>
            </a:r>
            <a:r>
              <a:rPr lang="en-US" sz="1200" dirty="0">
                <a:solidFill>
                  <a:srgbClr val="808080"/>
                </a:solidFill>
                <a:highlight>
                  <a:srgbClr val="FFFFFF"/>
                </a:highlight>
              </a:rPr>
              <a:t>"X"</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pt-BR" sz="1200" dirty="0">
                <a:solidFill>
                  <a:srgbClr val="000000"/>
                </a:solidFill>
                <a:highlight>
                  <a:srgbClr val="FFFFFF"/>
                </a:highlight>
              </a:rPr>
              <a:t>y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constant</a:t>
            </a:r>
            <a:r>
              <a:rPr lang="pt-BR" sz="1200" b="1" dirty="0">
                <a:solidFill>
                  <a:srgbClr val="000080"/>
                </a:solidFill>
                <a:highlight>
                  <a:srgbClr val="FFFFFF"/>
                </a:highlight>
              </a:rPr>
              <a:t>(</a:t>
            </a:r>
            <a:r>
              <a:rPr lang="pt-BR" sz="1200" dirty="0">
                <a:solidFill>
                  <a:srgbClr val="000000"/>
                </a:solidFill>
                <a:highlight>
                  <a:srgbClr val="FFFFFF"/>
                </a:highlight>
              </a:rPr>
              <a:t>housing</a:t>
            </a:r>
            <a:r>
              <a:rPr lang="pt-BR" sz="1200" b="1" dirty="0">
                <a:solidFill>
                  <a:srgbClr val="000080"/>
                </a:solidFill>
                <a:highlight>
                  <a:srgbClr val="FFFFFF"/>
                </a:highlight>
              </a:rPr>
              <a:t>.</a:t>
            </a:r>
            <a:r>
              <a:rPr lang="pt-BR" sz="1200" dirty="0">
                <a:solidFill>
                  <a:srgbClr val="000000"/>
                </a:solidFill>
                <a:highlight>
                  <a:srgbClr val="FFFFFF"/>
                </a:highlight>
              </a:rPr>
              <a:t>target</a:t>
            </a:r>
            <a:r>
              <a:rPr lang="pt-BR" sz="1200" b="1" dirty="0">
                <a:solidFill>
                  <a:srgbClr val="000080"/>
                </a:solidFill>
                <a:highlight>
                  <a:srgbClr val="FFFFFF"/>
                </a:highlight>
              </a:rPr>
              <a:t>.</a:t>
            </a:r>
            <a:r>
              <a:rPr lang="pt-BR" sz="1200" dirty="0">
                <a:solidFill>
                  <a:srgbClr val="000000"/>
                </a:solidFill>
                <a:highlight>
                  <a:srgbClr val="FFFFFF"/>
                </a:highlight>
              </a:rPr>
              <a:t>reshape</a:t>
            </a:r>
            <a:r>
              <a:rPr lang="pt-BR" sz="1200" b="1" dirty="0">
                <a:solidFill>
                  <a:srgbClr val="000080"/>
                </a:solidFill>
                <a:highlight>
                  <a:srgbClr val="FFFFFF"/>
                </a:highlight>
              </a:rPr>
              <a:t>(-</a:t>
            </a:r>
            <a:r>
              <a:rPr lang="pt-BR" sz="1200" dirty="0">
                <a:solidFill>
                  <a:srgbClr val="FF0000"/>
                </a:solidFill>
                <a:highlight>
                  <a:srgbClr val="FFFFFF"/>
                </a:highlight>
              </a:rPr>
              <a:t>1</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a:t>
            </a:r>
            <a:r>
              <a:rPr lang="pt-BR" sz="1200" b="1" dirty="0">
                <a:solidFill>
                  <a:srgbClr val="000080"/>
                </a:solidFill>
                <a:highlight>
                  <a:srgbClr val="FFFFFF"/>
                </a:highlight>
              </a:rPr>
              <a:t>),</a:t>
            </a:r>
            <a:r>
              <a:rPr lang="pt-BR" sz="1200" dirty="0">
                <a:solidFill>
                  <a:srgbClr val="000000"/>
                </a:solidFill>
                <a:highlight>
                  <a:srgbClr val="FFFFFF"/>
                </a:highlight>
              </a:rPr>
              <a:t> dtype</a:t>
            </a:r>
            <a:r>
              <a:rPr lang="pt-BR" sz="1200" b="1" dirty="0">
                <a:solidFill>
                  <a:srgbClr val="000080"/>
                </a:solidFill>
                <a:highlight>
                  <a:srgbClr val="FFFFFF"/>
                </a:highlight>
              </a:rPr>
              <a:t>=</a:t>
            </a:r>
            <a:r>
              <a:rPr lang="pt-BR" sz="1200" dirty="0">
                <a:solidFill>
                  <a:srgbClr val="000000"/>
                </a:solidFill>
                <a:highlight>
                  <a:srgbClr val="FFFFFF"/>
                </a:highlight>
              </a:rPr>
              <a:t>tf</a:t>
            </a:r>
            <a:r>
              <a:rPr lang="pt-BR" sz="1200" b="1" dirty="0">
                <a:solidFill>
                  <a:srgbClr val="000080"/>
                </a:solidFill>
                <a:highlight>
                  <a:srgbClr val="FFFFFF"/>
                </a:highlight>
              </a:rPr>
              <a:t>.</a:t>
            </a:r>
            <a:r>
              <a:rPr lang="pt-BR" sz="1200" dirty="0">
                <a:solidFill>
                  <a:srgbClr val="000000"/>
                </a:solidFill>
                <a:highlight>
                  <a:srgbClr val="FFFFFF"/>
                </a:highlight>
              </a:rPr>
              <a:t>float32</a:t>
            </a:r>
            <a:r>
              <a:rPr lang="pt-BR" sz="1200" b="1" dirty="0">
                <a:solidFill>
                  <a:srgbClr val="000080"/>
                </a:solidFill>
                <a:highlight>
                  <a:srgbClr val="FFFFFF"/>
                </a:highlight>
              </a:rPr>
              <a:t>,</a:t>
            </a:r>
            <a:r>
              <a:rPr lang="pt-BR" sz="1200" dirty="0">
                <a:solidFill>
                  <a:srgbClr val="000000"/>
                </a:solidFill>
                <a:highlight>
                  <a:srgbClr val="FFFFFF"/>
                </a:highlight>
              </a:rPr>
              <a:t> name</a:t>
            </a:r>
            <a:r>
              <a:rPr lang="pt-BR" sz="1200" b="1" dirty="0">
                <a:solidFill>
                  <a:srgbClr val="000080"/>
                </a:solidFill>
                <a:highlight>
                  <a:srgbClr val="FFFFFF"/>
                </a:highlight>
              </a:rPr>
              <a:t>=</a:t>
            </a:r>
            <a:r>
              <a:rPr lang="pt-BR" sz="1200" dirty="0">
                <a:solidFill>
                  <a:srgbClr val="808080"/>
                </a:solidFill>
                <a:highlight>
                  <a:srgbClr val="FFFFFF"/>
                </a:highlight>
              </a:rPr>
              <a:t>"y"</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theta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Variable</a:t>
            </a:r>
            <a:r>
              <a:rPr lang="pt-BR" sz="1200" b="1" dirty="0">
                <a:solidFill>
                  <a:srgbClr val="000080"/>
                </a:solidFill>
                <a:highlight>
                  <a:srgbClr val="FFFFFF"/>
                </a:highlight>
              </a:rPr>
              <a:t>(</a:t>
            </a:r>
            <a:r>
              <a:rPr lang="pt-BR" sz="1200" dirty="0">
                <a:solidFill>
                  <a:srgbClr val="000000"/>
                </a:solidFill>
                <a:highlight>
                  <a:srgbClr val="FFFFFF"/>
                </a:highlight>
              </a:rPr>
              <a:t>tf</a:t>
            </a:r>
            <a:r>
              <a:rPr lang="pt-BR" sz="1200" b="1" dirty="0">
                <a:solidFill>
                  <a:srgbClr val="000080"/>
                </a:solidFill>
                <a:highlight>
                  <a:srgbClr val="FFFFFF"/>
                </a:highlight>
              </a:rPr>
              <a:t>.</a:t>
            </a:r>
            <a:r>
              <a:rPr lang="pt-BR" sz="1200" dirty="0">
                <a:solidFill>
                  <a:srgbClr val="000000"/>
                </a:solidFill>
                <a:highlight>
                  <a:srgbClr val="FFFFFF"/>
                </a:highlight>
              </a:rPr>
              <a:t>random_uniform</a:t>
            </a:r>
            <a:r>
              <a:rPr lang="pt-BR" sz="1200" b="1" dirty="0">
                <a:solidFill>
                  <a:srgbClr val="000080"/>
                </a:solidFill>
                <a:highlight>
                  <a:srgbClr val="FFFFFF"/>
                </a:highlight>
              </a:rPr>
              <a:t>([</a:t>
            </a:r>
            <a:r>
              <a:rPr lang="pt-BR" sz="1200" dirty="0">
                <a:solidFill>
                  <a:srgbClr val="000000"/>
                </a:solidFill>
                <a:highlight>
                  <a:srgbClr val="FFFFFF"/>
                </a:highlight>
              </a:rPr>
              <a:t>n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b="1" dirty="0">
                <a:solidFill>
                  <a:srgbClr val="000080"/>
                </a:solidFill>
                <a:highlight>
                  <a:srgbClr val="FFFFFF"/>
                </a:highlight>
              </a:rPr>
              <a:t>-</a:t>
            </a:r>
            <a:r>
              <a:rPr lang="pt-BR" sz="1200" dirty="0">
                <a:solidFill>
                  <a:srgbClr val="FF0000"/>
                </a:solidFill>
                <a:highlight>
                  <a:srgbClr val="FFFFFF"/>
                </a:highlight>
              </a:rPr>
              <a:t>1.0</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1.0</a:t>
            </a:r>
            <a:r>
              <a:rPr lang="pt-BR" sz="1200" b="1" dirty="0">
                <a:solidFill>
                  <a:srgbClr val="000080"/>
                </a:solidFill>
                <a:highlight>
                  <a:srgbClr val="FFFFFF"/>
                </a:highlight>
              </a:rPr>
              <a:t>),</a:t>
            </a:r>
            <a:r>
              <a:rPr lang="pt-BR" sz="1200" dirty="0">
                <a:solidFill>
                  <a:srgbClr val="000000"/>
                </a:solidFill>
                <a:highlight>
                  <a:srgbClr val="FFFFFF"/>
                </a:highlight>
              </a:rPr>
              <a:t> name</a:t>
            </a:r>
            <a:r>
              <a:rPr lang="pt-BR" sz="1200" b="1" dirty="0">
                <a:solidFill>
                  <a:srgbClr val="000080"/>
                </a:solidFill>
                <a:highlight>
                  <a:srgbClr val="FFFFFF"/>
                </a:highlight>
              </a:rPr>
              <a:t>=</a:t>
            </a:r>
            <a:r>
              <a:rPr lang="pt-BR" sz="1200" dirty="0">
                <a:solidFill>
                  <a:srgbClr val="808080"/>
                </a:solidFill>
                <a:highlight>
                  <a:srgbClr val="FFFFFF"/>
                </a:highlight>
              </a:rPr>
              <a:t>"theta"</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en-US" sz="1200" dirty="0" err="1">
                <a:solidFill>
                  <a:srgbClr val="000000"/>
                </a:solidFill>
                <a:highlight>
                  <a:srgbClr val="FFFFFF"/>
                </a:highlight>
              </a:rPr>
              <a:t>y_pred</a:t>
            </a:r>
            <a:r>
              <a:rPr lang="en-US" sz="1200" dirty="0">
                <a:solidFill>
                  <a:srgbClr val="000000"/>
                </a:solidFill>
                <a:highlight>
                  <a:srgbClr val="FFFFFF"/>
                </a:highlight>
              </a:rPr>
              <a:t>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matmul</a:t>
            </a:r>
            <a:r>
              <a:rPr lang="en-US" sz="1200" b="1" dirty="0">
                <a:solidFill>
                  <a:srgbClr val="000080"/>
                </a:solidFill>
                <a:highlight>
                  <a:srgbClr val="FFFFFF"/>
                </a:highlight>
              </a:rPr>
              <a:t>(</a:t>
            </a:r>
            <a:r>
              <a:rPr lang="en-US" sz="1200" dirty="0">
                <a:solidFill>
                  <a:srgbClr val="000000"/>
                </a:solidFill>
                <a:highlight>
                  <a:srgbClr val="FFFFFF"/>
                </a:highlight>
              </a:rPr>
              <a:t>X</a:t>
            </a:r>
            <a:r>
              <a:rPr lang="en-US" sz="1200" b="1" dirty="0">
                <a:solidFill>
                  <a:srgbClr val="000080"/>
                </a:solidFill>
                <a:highlight>
                  <a:srgbClr val="FFFFFF"/>
                </a:highlight>
              </a:rPr>
              <a:t>,</a:t>
            </a:r>
            <a:r>
              <a:rPr lang="en-US" sz="1200" dirty="0">
                <a:solidFill>
                  <a:srgbClr val="000000"/>
                </a:solidFill>
                <a:highlight>
                  <a:srgbClr val="FFFFFF"/>
                </a:highlight>
              </a:rPr>
              <a:t> theta</a:t>
            </a:r>
            <a:r>
              <a:rPr lang="en-US" sz="1200" b="1" dirty="0">
                <a:solidFill>
                  <a:srgbClr val="000080"/>
                </a:solidFill>
                <a:highlight>
                  <a:srgbClr val="FFFFFF"/>
                </a:highlight>
              </a:rPr>
              <a:t>,</a:t>
            </a:r>
            <a:r>
              <a:rPr lang="en-US" sz="1200" dirty="0">
                <a:solidFill>
                  <a:srgbClr val="000000"/>
                </a:solidFill>
                <a:highlight>
                  <a:srgbClr val="FFFFFF"/>
                </a:highlight>
              </a:rPr>
              <a:t> name</a:t>
            </a:r>
            <a:r>
              <a:rPr lang="en-US" sz="1200" b="1" dirty="0">
                <a:solidFill>
                  <a:srgbClr val="000080"/>
                </a:solidFill>
                <a:highlight>
                  <a:srgbClr val="FFFFFF"/>
                </a:highlight>
              </a:rPr>
              <a:t>=</a:t>
            </a:r>
            <a:r>
              <a:rPr lang="en-US" sz="1200" dirty="0">
                <a:solidFill>
                  <a:srgbClr val="808080"/>
                </a:solidFill>
                <a:highlight>
                  <a:srgbClr val="FFFFFF"/>
                </a:highlight>
              </a:rPr>
              <a:t>"predictions"</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pt-BR" sz="1200" dirty="0">
                <a:solidFill>
                  <a:srgbClr val="000000"/>
                </a:solidFill>
                <a:highlight>
                  <a:srgbClr val="FFFFFF"/>
                </a:highlight>
              </a:rPr>
              <a:t>error </a:t>
            </a:r>
            <a:r>
              <a:rPr lang="pt-BR" sz="1200" b="1" dirty="0">
                <a:solidFill>
                  <a:srgbClr val="000080"/>
                </a:solidFill>
                <a:highlight>
                  <a:srgbClr val="FFFFFF"/>
                </a:highlight>
              </a:rPr>
              <a:t>=</a:t>
            </a:r>
            <a:r>
              <a:rPr lang="pt-BR" sz="1200" dirty="0">
                <a:solidFill>
                  <a:srgbClr val="000000"/>
                </a:solidFill>
                <a:highlight>
                  <a:srgbClr val="FFFFFF"/>
                </a:highlight>
              </a:rPr>
              <a:t> y_pred </a:t>
            </a:r>
            <a:r>
              <a:rPr lang="pt-BR" sz="1200" b="1" dirty="0">
                <a:solidFill>
                  <a:srgbClr val="000080"/>
                </a:solidFill>
                <a:highlight>
                  <a:srgbClr val="FFFFFF"/>
                </a:highlight>
              </a:rPr>
              <a:t>-</a:t>
            </a:r>
            <a:r>
              <a:rPr lang="pt-BR" sz="1200" dirty="0">
                <a:solidFill>
                  <a:srgbClr val="000000"/>
                </a:solidFill>
                <a:highlight>
                  <a:srgbClr val="FFFFFF"/>
                </a:highlight>
              </a:rPr>
              <a:t> y</a:t>
            </a:r>
          </a:p>
          <a:p>
            <a:r>
              <a:rPr lang="pt-BR" sz="1200" dirty="0">
                <a:solidFill>
                  <a:srgbClr val="000000"/>
                </a:solidFill>
                <a:highlight>
                  <a:srgbClr val="FFFFFF"/>
                </a:highlight>
              </a:rPr>
              <a:t>mse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reduce_mean</a:t>
            </a:r>
            <a:r>
              <a:rPr lang="pt-BR" sz="1200" b="1" dirty="0">
                <a:solidFill>
                  <a:srgbClr val="000080"/>
                </a:solidFill>
                <a:highlight>
                  <a:srgbClr val="FFFFFF"/>
                </a:highlight>
              </a:rPr>
              <a:t>(</a:t>
            </a:r>
            <a:r>
              <a:rPr lang="pt-BR" sz="1200" dirty="0">
                <a:solidFill>
                  <a:srgbClr val="000000"/>
                </a:solidFill>
                <a:highlight>
                  <a:srgbClr val="FFFFFF"/>
                </a:highlight>
              </a:rPr>
              <a:t>tf</a:t>
            </a:r>
            <a:r>
              <a:rPr lang="pt-BR" sz="1200" b="1" dirty="0">
                <a:solidFill>
                  <a:srgbClr val="000080"/>
                </a:solidFill>
                <a:highlight>
                  <a:srgbClr val="FFFFFF"/>
                </a:highlight>
              </a:rPr>
              <a:t>.</a:t>
            </a:r>
            <a:r>
              <a:rPr lang="pt-BR" sz="1200" dirty="0">
                <a:solidFill>
                  <a:srgbClr val="000000"/>
                </a:solidFill>
                <a:highlight>
                  <a:srgbClr val="FFFFFF"/>
                </a:highlight>
              </a:rPr>
              <a:t>square</a:t>
            </a:r>
            <a:r>
              <a:rPr lang="pt-BR" sz="1200" b="1" dirty="0">
                <a:solidFill>
                  <a:srgbClr val="000080"/>
                </a:solidFill>
                <a:highlight>
                  <a:srgbClr val="FFFFFF"/>
                </a:highlight>
              </a:rPr>
              <a:t>(</a:t>
            </a:r>
            <a:r>
              <a:rPr lang="pt-BR" sz="1200" dirty="0">
                <a:solidFill>
                  <a:srgbClr val="000000"/>
                </a:solidFill>
                <a:highlight>
                  <a:srgbClr val="FFFFFF"/>
                </a:highlight>
              </a:rPr>
              <a:t>error</a:t>
            </a:r>
            <a:r>
              <a:rPr lang="pt-BR" sz="1200" b="1" dirty="0">
                <a:solidFill>
                  <a:srgbClr val="000080"/>
                </a:solidFill>
                <a:highlight>
                  <a:srgbClr val="FFFFFF"/>
                </a:highlight>
              </a:rPr>
              <a:t>),</a:t>
            </a:r>
            <a:r>
              <a:rPr lang="pt-BR" sz="1200" dirty="0">
                <a:solidFill>
                  <a:srgbClr val="000000"/>
                </a:solidFill>
                <a:highlight>
                  <a:srgbClr val="FFFFFF"/>
                </a:highlight>
              </a:rPr>
              <a:t> name</a:t>
            </a:r>
            <a:r>
              <a:rPr lang="pt-BR" sz="1200" b="1" dirty="0">
                <a:solidFill>
                  <a:srgbClr val="000080"/>
                </a:solidFill>
                <a:highlight>
                  <a:srgbClr val="FFFFFF"/>
                </a:highlight>
              </a:rPr>
              <a:t>=</a:t>
            </a:r>
            <a:r>
              <a:rPr lang="pt-BR" sz="1200" dirty="0">
                <a:solidFill>
                  <a:srgbClr val="808080"/>
                </a:solidFill>
                <a:highlight>
                  <a:srgbClr val="FFFFFF"/>
                </a:highlight>
              </a:rPr>
              <a:t>"mse"</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gradients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2</a:t>
            </a:r>
            <a:r>
              <a:rPr lang="pt-BR" sz="1200" b="1" dirty="0">
                <a:solidFill>
                  <a:srgbClr val="000080"/>
                </a:solidFill>
                <a:highlight>
                  <a:srgbClr val="FFFFFF"/>
                </a:highlight>
              </a:rPr>
              <a:t>/</a:t>
            </a:r>
            <a:r>
              <a:rPr lang="pt-BR" sz="1200" dirty="0">
                <a:solidFill>
                  <a:srgbClr val="000000"/>
                </a:solidFill>
                <a:highlight>
                  <a:srgbClr val="FFFFFF"/>
                </a:highlight>
              </a:rPr>
              <a:t>m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matmul</a:t>
            </a:r>
            <a:r>
              <a:rPr lang="pt-BR" sz="1200" b="1" dirty="0">
                <a:solidFill>
                  <a:srgbClr val="000080"/>
                </a:solidFill>
                <a:highlight>
                  <a:srgbClr val="FFFFFF"/>
                </a:highlight>
              </a:rPr>
              <a:t>(</a:t>
            </a:r>
            <a:r>
              <a:rPr lang="pt-BR" sz="1200" dirty="0">
                <a:solidFill>
                  <a:srgbClr val="000000"/>
                </a:solidFill>
                <a:highlight>
                  <a:srgbClr val="FFFFFF"/>
                </a:highlight>
              </a:rPr>
              <a:t>tf</a:t>
            </a:r>
            <a:r>
              <a:rPr lang="pt-BR" sz="1200" b="1" dirty="0">
                <a:solidFill>
                  <a:srgbClr val="000080"/>
                </a:solidFill>
                <a:highlight>
                  <a:srgbClr val="FFFFFF"/>
                </a:highlight>
              </a:rPr>
              <a:t>.</a:t>
            </a:r>
            <a:r>
              <a:rPr lang="pt-BR" sz="1200" dirty="0">
                <a:solidFill>
                  <a:srgbClr val="000000"/>
                </a:solidFill>
                <a:highlight>
                  <a:srgbClr val="FFFFFF"/>
                </a:highlight>
              </a:rPr>
              <a:t>transpose</a:t>
            </a:r>
            <a:r>
              <a:rPr lang="pt-BR" sz="1200" b="1" dirty="0">
                <a:solidFill>
                  <a:srgbClr val="000080"/>
                </a:solidFill>
                <a:highlight>
                  <a:srgbClr val="FFFFFF"/>
                </a:highlight>
              </a:rPr>
              <a:t>(</a:t>
            </a:r>
            <a:r>
              <a:rPr lang="pt-BR" sz="1200" dirty="0">
                <a:solidFill>
                  <a:srgbClr val="000000"/>
                </a:solidFill>
                <a:highlight>
                  <a:srgbClr val="FFFFFF"/>
                </a:highlight>
              </a:rPr>
              <a:t>X</a:t>
            </a:r>
            <a:r>
              <a:rPr lang="pt-BR" sz="1200" b="1" dirty="0">
                <a:solidFill>
                  <a:srgbClr val="000080"/>
                </a:solidFill>
                <a:highlight>
                  <a:srgbClr val="FFFFFF"/>
                </a:highlight>
              </a:rPr>
              <a:t>),</a:t>
            </a:r>
            <a:r>
              <a:rPr lang="pt-BR" sz="1200" dirty="0">
                <a:solidFill>
                  <a:srgbClr val="000000"/>
                </a:solidFill>
                <a:highlight>
                  <a:srgbClr val="FFFFFF"/>
                </a:highlight>
              </a:rPr>
              <a:t> error</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en-US" sz="1200" dirty="0" err="1">
                <a:solidFill>
                  <a:srgbClr val="000000"/>
                </a:solidFill>
                <a:highlight>
                  <a:srgbClr val="FFFFFF"/>
                </a:highlight>
              </a:rPr>
              <a:t>training_op</a:t>
            </a:r>
            <a:r>
              <a:rPr lang="en-US" sz="1200" dirty="0">
                <a:solidFill>
                  <a:srgbClr val="000000"/>
                </a:solidFill>
                <a:highlight>
                  <a:srgbClr val="FFFFFF"/>
                </a:highlight>
              </a:rPr>
              <a:t>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assign</a:t>
            </a:r>
            <a:r>
              <a:rPr lang="en-US" sz="1200" b="1" dirty="0">
                <a:solidFill>
                  <a:srgbClr val="000080"/>
                </a:solidFill>
                <a:highlight>
                  <a:srgbClr val="FFFFFF"/>
                </a:highlight>
              </a:rPr>
              <a:t>(</a:t>
            </a:r>
            <a:r>
              <a:rPr lang="en-US" sz="1200" dirty="0">
                <a:solidFill>
                  <a:srgbClr val="000000"/>
                </a:solidFill>
                <a:highlight>
                  <a:srgbClr val="FFFFFF"/>
                </a:highlight>
              </a:rPr>
              <a:t>theta</a:t>
            </a:r>
            <a:r>
              <a:rPr lang="en-US" sz="1200" b="1" dirty="0">
                <a:solidFill>
                  <a:srgbClr val="000080"/>
                </a:solidFill>
                <a:highlight>
                  <a:srgbClr val="FFFFFF"/>
                </a:highlight>
              </a:rPr>
              <a:t>,</a:t>
            </a:r>
            <a:r>
              <a:rPr lang="en-US" sz="1200" dirty="0">
                <a:solidFill>
                  <a:srgbClr val="000000"/>
                </a:solidFill>
                <a:highlight>
                  <a:srgbClr val="FFFFFF"/>
                </a:highlight>
              </a:rPr>
              <a:t> theta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learning_rate</a:t>
            </a:r>
            <a:r>
              <a:rPr lang="en-US" sz="1200" dirty="0">
                <a:solidFill>
                  <a:srgbClr val="000000"/>
                </a:solidFill>
                <a:highlight>
                  <a:srgbClr val="FFFFFF"/>
                </a:highlight>
              </a:rPr>
              <a:t> </a:t>
            </a:r>
            <a:r>
              <a:rPr lang="en-US" sz="1200" b="1" dirty="0">
                <a:solidFill>
                  <a:srgbClr val="000080"/>
                </a:solidFill>
                <a:highlight>
                  <a:srgbClr val="FFFFFF"/>
                </a:highlight>
              </a:rPr>
              <a:t>*</a:t>
            </a:r>
            <a:r>
              <a:rPr lang="en-US" sz="1200" dirty="0">
                <a:solidFill>
                  <a:srgbClr val="000000"/>
                </a:solidFill>
                <a:highlight>
                  <a:srgbClr val="FFFFFF"/>
                </a:highlight>
              </a:rPr>
              <a:t> gradients</a:t>
            </a:r>
            <a:r>
              <a:rPr lang="en-US" sz="1200" b="1" dirty="0">
                <a:solidFill>
                  <a:srgbClr val="000080"/>
                </a:solidFill>
                <a:highlight>
                  <a:srgbClr val="FFFFFF"/>
                </a:highlight>
              </a:rPr>
              <a:t>)</a:t>
            </a:r>
            <a:endParaRPr lang="en-US"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0000"/>
                </a:solidFill>
                <a:highlight>
                  <a:srgbClr val="FFFFFF"/>
                </a:highlight>
              </a:rPr>
              <a:t>init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global_variables_initializer</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b="1" dirty="0">
                <a:solidFill>
                  <a:srgbClr val="0000FF"/>
                </a:solidFill>
                <a:highlight>
                  <a:srgbClr val="FFFFFF"/>
                </a:highlight>
              </a:rPr>
              <a:t>with</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Session</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b="1" dirty="0">
                <a:solidFill>
                  <a:srgbClr val="0000FF"/>
                </a:solidFill>
                <a:highlight>
                  <a:srgbClr val="FFFFFF"/>
                </a:highlight>
              </a:rPr>
              <a:t>as</a:t>
            </a:r>
            <a:r>
              <a:rPr lang="pt-BR" sz="1200" dirty="0">
                <a:solidFill>
                  <a:srgbClr val="000000"/>
                </a:solidFill>
                <a:highlight>
                  <a:srgbClr val="FFFFFF"/>
                </a:highlight>
              </a:rPr>
              <a:t> </a:t>
            </a:r>
            <a:r>
              <a:rPr lang="pt-BR" sz="1200" dirty="0" smtClean="0">
                <a:solidFill>
                  <a:srgbClr val="000000"/>
                </a:solidFill>
                <a:highlight>
                  <a:srgbClr val="FFFFFF"/>
                </a:highlight>
              </a:rPr>
              <a:t>sess</a:t>
            </a:r>
            <a:r>
              <a:rPr lang="pt-BR" sz="1200" b="1" dirty="0" smtClean="0">
                <a:solidFill>
                  <a:srgbClr val="000080"/>
                </a:solidFill>
                <a:highlight>
                  <a:srgbClr val="FFFFFF"/>
                </a:highlight>
              </a:rPr>
              <a:t>:</a:t>
            </a:r>
            <a:endParaRPr lang="pt-BR" sz="1200" dirty="0" smtClean="0">
              <a:solidFill>
                <a:srgbClr val="000000"/>
              </a:solidFill>
              <a:highlight>
                <a:srgbClr val="FFFFFF"/>
              </a:highlight>
            </a:endParaRPr>
          </a:p>
          <a:p>
            <a:r>
              <a:rPr lang="pt-BR" sz="1200" dirty="0">
                <a:solidFill>
                  <a:srgbClr val="000000"/>
                </a:solidFill>
                <a:highlight>
                  <a:srgbClr val="FFFFFF"/>
                </a:highlight>
              </a:rPr>
              <a:t> </a:t>
            </a:r>
            <a:r>
              <a:rPr lang="pt-BR" sz="1200" dirty="0" smtClean="0">
                <a:solidFill>
                  <a:srgbClr val="000000"/>
                </a:solidFill>
                <a:highlight>
                  <a:srgbClr val="FFFFFF"/>
                </a:highlight>
              </a:rPr>
              <a:t>  sess</a:t>
            </a:r>
            <a:r>
              <a:rPr lang="pt-BR" sz="1200" b="1" dirty="0" smtClean="0">
                <a:solidFill>
                  <a:srgbClr val="000080"/>
                </a:solidFill>
                <a:highlight>
                  <a:srgbClr val="FFFFFF"/>
                </a:highlight>
              </a:rPr>
              <a:t>.</a:t>
            </a:r>
            <a:r>
              <a:rPr lang="pt-BR" sz="1200" dirty="0" smtClean="0">
                <a:solidFill>
                  <a:srgbClr val="000000"/>
                </a:solidFill>
                <a:highlight>
                  <a:srgbClr val="FFFFFF"/>
                </a:highlight>
              </a:rPr>
              <a:t>run</a:t>
            </a:r>
            <a:r>
              <a:rPr lang="pt-BR" sz="1200" b="1" dirty="0" smtClean="0">
                <a:solidFill>
                  <a:srgbClr val="000080"/>
                </a:solidFill>
                <a:highlight>
                  <a:srgbClr val="FFFFFF"/>
                </a:highlight>
              </a:rPr>
              <a:t>(</a:t>
            </a:r>
            <a:r>
              <a:rPr lang="pt-BR" sz="1200" dirty="0" smtClean="0">
                <a:solidFill>
                  <a:srgbClr val="000000"/>
                </a:solidFill>
                <a:highlight>
                  <a:srgbClr val="FFFFFF"/>
                </a:highlight>
              </a:rPr>
              <a:t>init</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smtClean="0">
                <a:solidFill>
                  <a:srgbClr val="000000"/>
                </a:solidFill>
                <a:highlight>
                  <a:srgbClr val="FFFFFF"/>
                </a:highlight>
              </a:rPr>
              <a:t>   </a:t>
            </a:r>
            <a:r>
              <a:rPr lang="pt-BR" sz="1200" b="1" dirty="0" smtClean="0">
                <a:solidFill>
                  <a:srgbClr val="0000FF"/>
                </a:solidFill>
                <a:highlight>
                  <a:srgbClr val="FFFFFF"/>
                </a:highlight>
              </a:rPr>
              <a:t>for</a:t>
            </a:r>
            <a:r>
              <a:rPr lang="pt-BR" sz="1200" dirty="0" smtClean="0">
                <a:solidFill>
                  <a:srgbClr val="000000"/>
                </a:solidFill>
                <a:highlight>
                  <a:srgbClr val="FFFFFF"/>
                </a:highlight>
              </a:rPr>
              <a:t> </a:t>
            </a:r>
            <a:r>
              <a:rPr lang="pt-BR" sz="1200" dirty="0">
                <a:solidFill>
                  <a:srgbClr val="000000"/>
                </a:solidFill>
                <a:highlight>
                  <a:srgbClr val="FFFFFF"/>
                </a:highlight>
              </a:rPr>
              <a:t>epoch </a:t>
            </a:r>
            <a:r>
              <a:rPr lang="pt-BR" sz="1200" b="1" dirty="0">
                <a:solidFill>
                  <a:srgbClr val="0000FF"/>
                </a:solidFill>
                <a:highlight>
                  <a:srgbClr val="FFFFFF"/>
                </a:highlight>
              </a:rPr>
              <a:t>in</a:t>
            </a:r>
            <a:r>
              <a:rPr lang="pt-BR" sz="1200" dirty="0">
                <a:solidFill>
                  <a:srgbClr val="000000"/>
                </a:solidFill>
                <a:highlight>
                  <a:srgbClr val="FFFFFF"/>
                </a:highlight>
              </a:rPr>
              <a:t> range</a:t>
            </a:r>
            <a:r>
              <a:rPr lang="pt-BR" sz="1200" b="1" dirty="0">
                <a:solidFill>
                  <a:srgbClr val="000080"/>
                </a:solidFill>
                <a:highlight>
                  <a:srgbClr val="FFFFFF"/>
                </a:highlight>
              </a:rPr>
              <a:t>(</a:t>
            </a:r>
            <a:r>
              <a:rPr lang="pt-BR" sz="1200" dirty="0">
                <a:solidFill>
                  <a:srgbClr val="000000"/>
                </a:solidFill>
                <a:highlight>
                  <a:srgbClr val="FFFFFF"/>
                </a:highlight>
              </a:rPr>
              <a:t>n_epochs</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b="1" dirty="0" smtClean="0">
                <a:solidFill>
                  <a:srgbClr val="0000FF"/>
                </a:solidFill>
                <a:highlight>
                  <a:srgbClr val="FFFFFF"/>
                </a:highlight>
              </a:rPr>
              <a:t>      if</a:t>
            </a:r>
            <a:r>
              <a:rPr lang="pt-BR" sz="1200" dirty="0" smtClean="0">
                <a:solidFill>
                  <a:srgbClr val="000000"/>
                </a:solidFill>
                <a:highlight>
                  <a:srgbClr val="FFFFFF"/>
                </a:highlight>
              </a:rPr>
              <a:t> </a:t>
            </a:r>
            <a:r>
              <a:rPr lang="pt-BR" sz="1200" dirty="0">
                <a:solidFill>
                  <a:srgbClr val="000000"/>
                </a:solidFill>
                <a:highlight>
                  <a:srgbClr val="FFFFFF"/>
                </a:highlight>
              </a:rPr>
              <a:t>epoch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100</a:t>
            </a:r>
            <a:r>
              <a:rPr lang="pt-BR" sz="1200" dirty="0">
                <a:solidFill>
                  <a:srgbClr val="000000"/>
                </a:solidFill>
                <a:highlight>
                  <a:srgbClr val="FFFFFF"/>
                </a:highlight>
              </a:rPr>
              <a:t>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smtClean="0">
                <a:solidFill>
                  <a:srgbClr val="FF0000"/>
                </a:solidFill>
                <a:highlight>
                  <a:srgbClr val="FFFFFF"/>
                </a:highlight>
              </a:rPr>
              <a:t>0</a:t>
            </a:r>
            <a:r>
              <a:rPr lang="pt-BR" sz="1200" b="1" dirty="0" smtClean="0">
                <a:solidFill>
                  <a:srgbClr val="000080"/>
                </a:solidFill>
                <a:highlight>
                  <a:srgbClr val="FFFFFF"/>
                </a:highlight>
              </a:rPr>
              <a:t>:</a:t>
            </a:r>
            <a:endParaRPr lang="pt-BR" sz="1200" dirty="0" smtClean="0">
              <a:solidFill>
                <a:srgbClr val="000000"/>
              </a:solidFill>
              <a:highlight>
                <a:srgbClr val="FFFFFF"/>
              </a:highlight>
            </a:endParaRPr>
          </a:p>
          <a:p>
            <a:r>
              <a:rPr lang="pt-BR" sz="1200" b="1" dirty="0">
                <a:solidFill>
                  <a:srgbClr val="000000"/>
                </a:solidFill>
                <a:highlight>
                  <a:srgbClr val="FFFFFF"/>
                </a:highlight>
              </a:rPr>
              <a:t> </a:t>
            </a:r>
            <a:r>
              <a:rPr lang="pt-BR" sz="1200" b="1" dirty="0" smtClean="0">
                <a:solidFill>
                  <a:srgbClr val="000000"/>
                </a:solidFill>
                <a:highlight>
                  <a:srgbClr val="FFFFFF"/>
                </a:highlight>
              </a:rPr>
              <a:t>        </a:t>
            </a:r>
            <a:r>
              <a:rPr lang="pt-BR" sz="1200" b="1" dirty="0" smtClean="0">
                <a:solidFill>
                  <a:srgbClr val="0000FF"/>
                </a:solidFill>
                <a:highlight>
                  <a:srgbClr val="FFFFFF"/>
                </a:highlight>
              </a:rPr>
              <a:t>print</a:t>
            </a:r>
            <a:r>
              <a:rPr lang="pt-BR" sz="1200" b="1" dirty="0">
                <a:solidFill>
                  <a:srgbClr val="000080"/>
                </a:solidFill>
                <a:highlight>
                  <a:srgbClr val="FFFFFF"/>
                </a:highlight>
              </a:rPr>
              <a:t>(</a:t>
            </a:r>
            <a:r>
              <a:rPr lang="pt-BR" sz="1200" dirty="0">
                <a:solidFill>
                  <a:srgbClr val="808080"/>
                </a:solidFill>
                <a:highlight>
                  <a:srgbClr val="FFFFFF"/>
                </a:highlight>
              </a:rPr>
              <a:t>"Epoch"</a:t>
            </a:r>
            <a:r>
              <a:rPr lang="pt-BR" sz="1200" b="1" dirty="0">
                <a:solidFill>
                  <a:srgbClr val="000080"/>
                </a:solidFill>
                <a:highlight>
                  <a:srgbClr val="FFFFFF"/>
                </a:highlight>
              </a:rPr>
              <a:t>,</a:t>
            </a:r>
            <a:r>
              <a:rPr lang="pt-BR" sz="1200" dirty="0">
                <a:solidFill>
                  <a:srgbClr val="000000"/>
                </a:solidFill>
                <a:highlight>
                  <a:srgbClr val="FFFFFF"/>
                </a:highlight>
              </a:rPr>
              <a:t> epoch</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808080"/>
                </a:solidFill>
                <a:highlight>
                  <a:srgbClr val="FFFFFF"/>
                </a:highlight>
              </a:rPr>
              <a:t>"MSE ="</a:t>
            </a:r>
            <a:r>
              <a:rPr lang="pt-BR" sz="1200" b="1" dirty="0">
                <a:solidFill>
                  <a:srgbClr val="000080"/>
                </a:solidFill>
                <a:highlight>
                  <a:srgbClr val="FFFFFF"/>
                </a:highlight>
              </a:rPr>
              <a:t>,</a:t>
            </a:r>
            <a:r>
              <a:rPr lang="pt-BR" sz="1200" dirty="0">
                <a:solidFill>
                  <a:srgbClr val="000000"/>
                </a:solidFill>
                <a:highlight>
                  <a:srgbClr val="FFFFFF"/>
                </a:highlight>
              </a:rPr>
              <a:t> mse</a:t>
            </a:r>
            <a:r>
              <a:rPr lang="pt-BR" sz="1200" b="1" dirty="0">
                <a:solidFill>
                  <a:srgbClr val="000080"/>
                </a:solidFill>
                <a:highlight>
                  <a:srgbClr val="FFFFFF"/>
                </a:highlight>
              </a:rPr>
              <a:t>.</a:t>
            </a:r>
            <a:r>
              <a:rPr lang="pt-BR" sz="1200" dirty="0">
                <a:solidFill>
                  <a:srgbClr val="000000"/>
                </a:solidFill>
                <a:highlight>
                  <a:srgbClr val="FFFFFF"/>
                </a:highlight>
              </a:rPr>
              <a:t>eval</a:t>
            </a:r>
            <a:r>
              <a:rPr lang="pt-BR" sz="1200" b="1" dirty="0" smtClean="0">
                <a:solidFill>
                  <a:srgbClr val="000080"/>
                </a:solidFill>
                <a:highlight>
                  <a:srgbClr val="FFFFFF"/>
                </a:highlight>
              </a:rPr>
              <a:t>())</a:t>
            </a:r>
            <a:endParaRPr lang="pt-BR" sz="1200" dirty="0" smtClean="0">
              <a:solidFill>
                <a:srgbClr val="000000"/>
              </a:solidFill>
              <a:highlight>
                <a:srgbClr val="FFFFFF"/>
              </a:highlight>
            </a:endParaRPr>
          </a:p>
          <a:p>
            <a:r>
              <a:rPr lang="pt-BR" sz="1200" dirty="0">
                <a:solidFill>
                  <a:srgbClr val="000000"/>
                </a:solidFill>
                <a:highlight>
                  <a:srgbClr val="FFFFFF"/>
                </a:highlight>
              </a:rPr>
              <a:t> </a:t>
            </a:r>
            <a:r>
              <a:rPr lang="pt-BR" sz="1200" dirty="0" smtClean="0">
                <a:solidFill>
                  <a:srgbClr val="000000"/>
                </a:solidFill>
                <a:highlight>
                  <a:srgbClr val="FFFFFF"/>
                </a:highlight>
              </a:rPr>
              <a:t>     sess</a:t>
            </a:r>
            <a:r>
              <a:rPr lang="pt-BR" sz="1200" b="1" dirty="0" smtClean="0">
                <a:solidFill>
                  <a:srgbClr val="000080"/>
                </a:solidFill>
                <a:highlight>
                  <a:srgbClr val="FFFFFF"/>
                </a:highlight>
              </a:rPr>
              <a:t>.</a:t>
            </a:r>
            <a:r>
              <a:rPr lang="pt-BR" sz="1200" dirty="0" smtClean="0">
                <a:solidFill>
                  <a:srgbClr val="000000"/>
                </a:solidFill>
                <a:highlight>
                  <a:srgbClr val="FFFFFF"/>
                </a:highlight>
              </a:rPr>
              <a:t>run</a:t>
            </a:r>
            <a:r>
              <a:rPr lang="pt-BR" sz="1200" b="1" dirty="0" smtClean="0">
                <a:solidFill>
                  <a:srgbClr val="000080"/>
                </a:solidFill>
                <a:highlight>
                  <a:srgbClr val="FFFFFF"/>
                </a:highlight>
              </a:rPr>
              <a:t>(</a:t>
            </a:r>
            <a:r>
              <a:rPr lang="pt-BR" sz="1200" dirty="0" smtClean="0">
                <a:solidFill>
                  <a:srgbClr val="000000"/>
                </a:solidFill>
                <a:highlight>
                  <a:srgbClr val="FFFFFF"/>
                </a:highlight>
              </a:rPr>
              <a:t>training_op</a:t>
            </a:r>
            <a:r>
              <a:rPr lang="pt-BR" sz="1200" b="1" dirty="0" smtClean="0">
                <a:solidFill>
                  <a:srgbClr val="000080"/>
                </a:solidFill>
                <a:highlight>
                  <a:srgbClr val="FFFFFF"/>
                </a:highlight>
              </a:rPr>
              <a:t>)</a:t>
            </a:r>
            <a:endParaRPr lang="pt-BR" sz="1200" dirty="0" smtClean="0">
              <a:solidFill>
                <a:srgbClr val="000000"/>
              </a:solidFill>
              <a:highlight>
                <a:srgbClr val="FFFFFF"/>
              </a:highlight>
            </a:endParaRPr>
          </a:p>
          <a:p>
            <a:r>
              <a:rPr lang="pt-BR" sz="1200" dirty="0">
                <a:solidFill>
                  <a:srgbClr val="000000"/>
                </a:solidFill>
                <a:highlight>
                  <a:srgbClr val="FFFFFF"/>
                </a:highlight>
              </a:rPr>
              <a:t> </a:t>
            </a:r>
            <a:r>
              <a:rPr lang="pt-BR" sz="1200" dirty="0" smtClean="0">
                <a:solidFill>
                  <a:srgbClr val="000000"/>
                </a:solidFill>
                <a:highlight>
                  <a:srgbClr val="FFFFFF"/>
                </a:highlight>
              </a:rPr>
              <a:t>  best_theta </a:t>
            </a:r>
            <a:r>
              <a:rPr lang="pt-BR" sz="1200" b="1" dirty="0">
                <a:solidFill>
                  <a:srgbClr val="000080"/>
                </a:solidFill>
                <a:highlight>
                  <a:srgbClr val="FFFFFF"/>
                </a:highlight>
              </a:rPr>
              <a:t>=</a:t>
            </a:r>
            <a:r>
              <a:rPr lang="pt-BR" sz="1200" dirty="0">
                <a:solidFill>
                  <a:srgbClr val="000000"/>
                </a:solidFill>
                <a:highlight>
                  <a:srgbClr val="FFFFFF"/>
                </a:highlight>
              </a:rPr>
              <a:t> theta</a:t>
            </a:r>
            <a:r>
              <a:rPr lang="pt-BR" sz="1200" b="1" dirty="0">
                <a:solidFill>
                  <a:srgbClr val="000080"/>
                </a:solidFill>
                <a:highlight>
                  <a:srgbClr val="FFFFFF"/>
                </a:highlight>
              </a:rPr>
              <a:t>.</a:t>
            </a:r>
            <a:r>
              <a:rPr lang="pt-BR" sz="1200" dirty="0">
                <a:solidFill>
                  <a:srgbClr val="000000"/>
                </a:solidFill>
                <a:highlight>
                  <a:srgbClr val="FFFFFF"/>
                </a:highlight>
              </a:rPr>
              <a:t>eval</a:t>
            </a:r>
            <a:r>
              <a:rPr lang="pt-BR" sz="1200" b="1" dirty="0">
                <a:solidFill>
                  <a:srgbClr val="000080"/>
                </a:solidFill>
                <a:highlight>
                  <a:srgbClr val="FFFFFF"/>
                </a:highlight>
              </a:rPr>
              <a:t>()</a:t>
            </a:r>
            <a:endParaRPr lang="pt-BR" sz="1200" dirty="0"/>
          </a:p>
        </p:txBody>
      </p:sp>
    </p:spTree>
    <p:extLst>
      <p:ext uri="{BB962C8B-B14F-4D97-AF65-F5344CB8AC3E}">
        <p14:creationId xmlns:p14="http://schemas.microsoft.com/office/powerpoint/2010/main" val="2570541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Usando </a:t>
            </a:r>
            <a:r>
              <a:rPr lang="pt-BR" b="1" i="1" dirty="0" smtClean="0"/>
              <a:t>autodiff</a:t>
            </a:r>
            <a:r>
              <a:rPr lang="pt-BR" dirty="0" smtClean="0"/>
              <a:t> para cálculo dos gradientes</a:t>
            </a:r>
            <a:endParaRPr lang="pt-BR" dirty="0"/>
          </a:p>
        </p:txBody>
      </p:sp>
      <p:sp>
        <p:nvSpPr>
          <p:cNvPr id="3" name="Content Placeholder 2"/>
          <p:cNvSpPr>
            <a:spLocks noGrp="1"/>
          </p:cNvSpPr>
          <p:nvPr>
            <p:ph idx="1"/>
          </p:nvPr>
        </p:nvSpPr>
        <p:spPr>
          <a:xfrm>
            <a:off x="838199" y="1534332"/>
            <a:ext cx="11110993" cy="5323668"/>
          </a:xfrm>
        </p:spPr>
        <p:txBody>
          <a:bodyPr>
            <a:normAutofit fontScale="70000" lnSpcReduction="20000"/>
          </a:bodyPr>
          <a:lstStyle/>
          <a:p>
            <a:r>
              <a:rPr lang="pt-BR" dirty="0"/>
              <a:t>O código anterior funciona bem, mas requer </a:t>
            </a:r>
            <a:r>
              <a:rPr lang="pt-BR" dirty="0" smtClean="0"/>
              <a:t>que os </a:t>
            </a:r>
            <a:r>
              <a:rPr lang="pt-BR" dirty="0"/>
              <a:t>gradientes da </a:t>
            </a:r>
            <a:r>
              <a:rPr lang="pt-BR" b="1" i="1" dirty="0"/>
              <a:t>função de </a:t>
            </a:r>
            <a:r>
              <a:rPr lang="pt-BR" b="1" i="1" dirty="0" smtClean="0"/>
              <a:t>custo </a:t>
            </a:r>
            <a:r>
              <a:rPr lang="pt-BR" dirty="0" smtClean="0"/>
              <a:t>sejam derivados manualmente.</a:t>
            </a:r>
          </a:p>
          <a:p>
            <a:r>
              <a:rPr lang="pt-BR" dirty="0" smtClean="0"/>
              <a:t>No </a:t>
            </a:r>
            <a:r>
              <a:rPr lang="pt-BR" dirty="0"/>
              <a:t>caso da </a:t>
            </a:r>
            <a:r>
              <a:rPr lang="pt-BR" b="1" i="1" dirty="0"/>
              <a:t>regressão linear</a:t>
            </a:r>
            <a:r>
              <a:rPr lang="pt-BR" dirty="0"/>
              <a:t>, </a:t>
            </a:r>
            <a:r>
              <a:rPr lang="pt-BR" dirty="0" smtClean="0"/>
              <a:t>isso é </a:t>
            </a:r>
            <a:r>
              <a:rPr lang="pt-BR" dirty="0"/>
              <a:t>razoavelmente fácil, mas se você tivesse que fazer isso </a:t>
            </a:r>
            <a:r>
              <a:rPr lang="pt-BR" dirty="0" smtClean="0"/>
              <a:t>para </a:t>
            </a:r>
            <a:r>
              <a:rPr lang="pt-BR" b="1" i="1" dirty="0" smtClean="0"/>
              <a:t>redes </a:t>
            </a:r>
            <a:r>
              <a:rPr lang="pt-BR" b="1" i="1" dirty="0"/>
              <a:t>neurais </a:t>
            </a:r>
            <a:r>
              <a:rPr lang="pt-BR" dirty="0" smtClean="0"/>
              <a:t>com várias camadas você teria </a:t>
            </a:r>
            <a:r>
              <a:rPr lang="pt-BR" dirty="0"/>
              <a:t>muita dor de cabeça: seria tedioso e propenso a erros. </a:t>
            </a:r>
            <a:endParaRPr lang="pt-BR" dirty="0" smtClean="0"/>
          </a:p>
          <a:p>
            <a:r>
              <a:rPr lang="pt-BR" dirty="0" smtClean="0"/>
              <a:t>Uma solução seria o uso de </a:t>
            </a:r>
            <a:r>
              <a:rPr lang="pt-BR" b="1" i="1" dirty="0" smtClean="0"/>
              <a:t>diferenciação </a:t>
            </a:r>
            <a:r>
              <a:rPr lang="pt-BR" b="1" i="1" dirty="0"/>
              <a:t>simbólica </a:t>
            </a:r>
            <a:r>
              <a:rPr lang="pt-BR" dirty="0"/>
              <a:t>para encontrar automaticamente as equações </a:t>
            </a:r>
            <a:r>
              <a:rPr lang="pt-BR" dirty="0" smtClean="0"/>
              <a:t>das derivadas </a:t>
            </a:r>
            <a:r>
              <a:rPr lang="pt-BR" dirty="0"/>
              <a:t>parciais, mas o código resultante não seria </a:t>
            </a:r>
            <a:r>
              <a:rPr lang="pt-BR" dirty="0" smtClean="0"/>
              <a:t>eficiente.</a:t>
            </a:r>
          </a:p>
          <a:p>
            <a:r>
              <a:rPr lang="pt-BR" dirty="0"/>
              <a:t>Felizmente, </a:t>
            </a:r>
            <a:r>
              <a:rPr lang="pt-BR" dirty="0" smtClean="0"/>
              <a:t>o </a:t>
            </a:r>
            <a:r>
              <a:rPr lang="pt-BR" b="1" i="1" dirty="0" smtClean="0"/>
              <a:t>TensorFlow</a:t>
            </a:r>
            <a:r>
              <a:rPr lang="pt-BR" dirty="0" smtClean="0"/>
              <a:t> disponibiliza um recurso muito útil, o </a:t>
            </a:r>
            <a:r>
              <a:rPr lang="pt-BR" b="1" i="1" dirty="0" smtClean="0"/>
              <a:t>autodiff</a:t>
            </a:r>
            <a:r>
              <a:rPr lang="pt-BR" dirty="0" smtClean="0"/>
              <a:t>, que calcula de </a:t>
            </a:r>
            <a:r>
              <a:rPr lang="pt-BR" dirty="0"/>
              <a:t>forma automática e eficiente os </a:t>
            </a:r>
            <a:r>
              <a:rPr lang="pt-BR" dirty="0" smtClean="0"/>
              <a:t>gradientes. </a:t>
            </a:r>
          </a:p>
          <a:p>
            <a:r>
              <a:rPr lang="pt-BR" dirty="0" smtClean="0"/>
              <a:t>Para utilizá-lo, simplesmente </a:t>
            </a:r>
            <a:r>
              <a:rPr lang="pt-BR" dirty="0"/>
              <a:t>substitua a </a:t>
            </a:r>
            <a:r>
              <a:rPr lang="pt-BR" dirty="0" smtClean="0"/>
              <a:t>linha</a:t>
            </a:r>
          </a:p>
          <a:p>
            <a:pPr marL="0" indent="0" algn="ctr">
              <a:buNone/>
            </a:pPr>
            <a:r>
              <a:rPr lang="pt-BR" dirty="0" smtClean="0">
                <a:solidFill>
                  <a:srgbClr val="000000"/>
                </a:solidFill>
                <a:highlight>
                  <a:srgbClr val="FFFFFF"/>
                </a:highlight>
              </a:rPr>
              <a:t>gradients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0000"/>
                </a:solidFill>
                <a:highlight>
                  <a:srgbClr val="FFFFFF"/>
                </a:highlight>
              </a:rPr>
              <a:t>2</a:t>
            </a:r>
            <a:r>
              <a:rPr lang="pt-BR" b="1" dirty="0">
                <a:solidFill>
                  <a:srgbClr val="000080"/>
                </a:solidFill>
                <a:highlight>
                  <a:srgbClr val="FFFFFF"/>
                </a:highlight>
              </a:rPr>
              <a:t>/</a:t>
            </a:r>
            <a:r>
              <a:rPr lang="pt-BR" dirty="0">
                <a:solidFill>
                  <a:srgbClr val="000000"/>
                </a:solidFill>
                <a:highlight>
                  <a:srgbClr val="FFFFFF"/>
                </a:highlight>
              </a:rPr>
              <a:t>m </a:t>
            </a:r>
            <a:r>
              <a:rPr lang="pt-BR" b="1" dirty="0">
                <a:solidFill>
                  <a:srgbClr val="000080"/>
                </a:solidFill>
                <a:highlight>
                  <a:srgbClr val="FFFFFF"/>
                </a:highlight>
              </a:rPr>
              <a:t>*</a:t>
            </a:r>
            <a:r>
              <a:rPr lang="pt-BR" dirty="0">
                <a:solidFill>
                  <a:srgbClr val="000000"/>
                </a:solidFill>
                <a:highlight>
                  <a:srgbClr val="FFFFFF"/>
                </a:highlight>
              </a:rPr>
              <a:t> tf</a:t>
            </a:r>
            <a:r>
              <a:rPr lang="pt-BR" b="1" dirty="0">
                <a:solidFill>
                  <a:srgbClr val="000080"/>
                </a:solidFill>
                <a:highlight>
                  <a:srgbClr val="FFFFFF"/>
                </a:highlight>
              </a:rPr>
              <a:t>.</a:t>
            </a:r>
            <a:r>
              <a:rPr lang="pt-BR" dirty="0">
                <a:solidFill>
                  <a:srgbClr val="000000"/>
                </a:solidFill>
                <a:highlight>
                  <a:srgbClr val="FFFFFF"/>
                </a:highlight>
              </a:rPr>
              <a:t>matmul</a:t>
            </a:r>
            <a:r>
              <a:rPr lang="pt-BR" b="1" dirty="0">
                <a:solidFill>
                  <a:srgbClr val="000080"/>
                </a:solidFill>
                <a:highlight>
                  <a:srgbClr val="FFFFFF"/>
                </a:highlight>
              </a:rPr>
              <a:t>(</a:t>
            </a:r>
            <a:r>
              <a:rPr lang="pt-BR" dirty="0">
                <a:solidFill>
                  <a:srgbClr val="000000"/>
                </a:solidFill>
                <a:highlight>
                  <a:srgbClr val="FFFFFF"/>
                </a:highlight>
              </a:rPr>
              <a:t>tf</a:t>
            </a:r>
            <a:r>
              <a:rPr lang="pt-BR" b="1" dirty="0">
                <a:solidFill>
                  <a:srgbClr val="000080"/>
                </a:solidFill>
                <a:highlight>
                  <a:srgbClr val="FFFFFF"/>
                </a:highlight>
              </a:rPr>
              <a:t>.</a:t>
            </a:r>
            <a:r>
              <a:rPr lang="pt-BR" dirty="0">
                <a:solidFill>
                  <a:srgbClr val="000000"/>
                </a:solidFill>
                <a:highlight>
                  <a:srgbClr val="FFFFFF"/>
                </a:highlight>
              </a:rPr>
              <a:t>transpose</a:t>
            </a:r>
            <a:r>
              <a:rPr lang="pt-BR" b="1" dirty="0">
                <a:solidFill>
                  <a:srgbClr val="000080"/>
                </a:solidFill>
                <a:highlight>
                  <a:srgbClr val="FFFFFF"/>
                </a:highlight>
              </a:rPr>
              <a:t>(</a:t>
            </a:r>
            <a:r>
              <a:rPr lang="pt-BR" dirty="0">
                <a:solidFill>
                  <a:srgbClr val="000000"/>
                </a:solidFill>
                <a:highlight>
                  <a:srgbClr val="FFFFFF"/>
                </a:highlight>
              </a:rPr>
              <a:t>X</a:t>
            </a:r>
            <a:r>
              <a:rPr lang="pt-BR" b="1" dirty="0">
                <a:solidFill>
                  <a:srgbClr val="000080"/>
                </a:solidFill>
                <a:highlight>
                  <a:srgbClr val="FFFFFF"/>
                </a:highlight>
              </a:rPr>
              <a:t>),</a:t>
            </a:r>
            <a:r>
              <a:rPr lang="pt-BR" dirty="0">
                <a:solidFill>
                  <a:srgbClr val="000000"/>
                </a:solidFill>
                <a:highlight>
                  <a:srgbClr val="FFFFFF"/>
                </a:highlight>
              </a:rPr>
              <a:t> error</a:t>
            </a:r>
            <a:r>
              <a:rPr lang="pt-BR" b="1" dirty="0">
                <a:solidFill>
                  <a:srgbClr val="000080"/>
                </a:solidFill>
                <a:highlight>
                  <a:srgbClr val="FFFFFF"/>
                </a:highlight>
              </a:rPr>
              <a:t>)</a:t>
            </a:r>
            <a:endParaRPr lang="pt-BR" dirty="0">
              <a:solidFill>
                <a:srgbClr val="000000"/>
              </a:solidFill>
              <a:highlight>
                <a:srgbClr val="FFFFFF"/>
              </a:highlight>
            </a:endParaRPr>
          </a:p>
          <a:p>
            <a:pPr marL="0" indent="0">
              <a:buNone/>
            </a:pPr>
            <a:r>
              <a:rPr lang="pt-BR" dirty="0" smtClean="0"/>
              <a:t>no </a:t>
            </a:r>
            <a:r>
              <a:rPr lang="pt-BR" dirty="0"/>
              <a:t>código </a:t>
            </a:r>
            <a:r>
              <a:rPr lang="pt-BR" dirty="0" smtClean="0"/>
              <a:t>anterior </a:t>
            </a:r>
            <a:r>
              <a:rPr lang="pt-BR" dirty="0"/>
              <a:t>pela linha a seguir, </a:t>
            </a:r>
            <a:r>
              <a:rPr lang="pt-BR" dirty="0" smtClean="0"/>
              <a:t>o </a:t>
            </a:r>
            <a:r>
              <a:rPr lang="pt-BR" dirty="0"/>
              <a:t>código continuará funcionando </a:t>
            </a:r>
            <a:r>
              <a:rPr lang="pt-BR" dirty="0" smtClean="0"/>
              <a:t>perfeitamente</a:t>
            </a:r>
          </a:p>
          <a:p>
            <a:pPr marL="0" indent="0" algn="ctr">
              <a:buNone/>
            </a:pPr>
            <a:r>
              <a:rPr lang="pt-BR" dirty="0"/>
              <a:t>gradients </a:t>
            </a:r>
            <a:r>
              <a:rPr lang="pt-BR" b="1" dirty="0"/>
              <a:t>=</a:t>
            </a:r>
            <a:r>
              <a:rPr lang="pt-BR" dirty="0"/>
              <a:t> tf</a:t>
            </a:r>
            <a:r>
              <a:rPr lang="pt-BR" b="1" dirty="0"/>
              <a:t>.</a:t>
            </a:r>
            <a:r>
              <a:rPr lang="pt-BR" dirty="0"/>
              <a:t>gradients</a:t>
            </a:r>
            <a:r>
              <a:rPr lang="pt-BR" b="1" dirty="0"/>
              <a:t>(</a:t>
            </a:r>
            <a:r>
              <a:rPr lang="pt-BR" dirty="0"/>
              <a:t>mse</a:t>
            </a:r>
            <a:r>
              <a:rPr lang="pt-BR" b="1" dirty="0"/>
              <a:t>,</a:t>
            </a:r>
            <a:r>
              <a:rPr lang="pt-BR" dirty="0"/>
              <a:t> </a:t>
            </a:r>
            <a:r>
              <a:rPr lang="pt-BR" b="1" dirty="0"/>
              <a:t>[</a:t>
            </a:r>
            <a:r>
              <a:rPr lang="pt-BR" dirty="0"/>
              <a:t>theta</a:t>
            </a:r>
            <a:r>
              <a:rPr lang="pt-BR" b="1" dirty="0"/>
              <a:t>])[</a:t>
            </a:r>
            <a:r>
              <a:rPr lang="pt-BR" dirty="0"/>
              <a:t>0</a:t>
            </a:r>
            <a:r>
              <a:rPr lang="pt-BR" b="1" dirty="0" smtClean="0"/>
              <a:t>]</a:t>
            </a:r>
          </a:p>
          <a:p>
            <a:r>
              <a:rPr lang="pt-BR" dirty="0"/>
              <a:t>A função </a:t>
            </a:r>
            <a:r>
              <a:rPr lang="pt-BR" b="1" i="1" dirty="0" smtClean="0"/>
              <a:t>gradients()</a:t>
            </a:r>
            <a:r>
              <a:rPr lang="pt-BR" dirty="0" smtClean="0"/>
              <a:t> </a:t>
            </a:r>
            <a:r>
              <a:rPr lang="pt-BR" dirty="0"/>
              <a:t>usa </a:t>
            </a:r>
            <a:r>
              <a:rPr lang="pt-BR" dirty="0" smtClean="0"/>
              <a:t>uma </a:t>
            </a:r>
            <a:r>
              <a:rPr lang="pt-BR" b="1" i="1" dirty="0"/>
              <a:t>op</a:t>
            </a:r>
            <a:r>
              <a:rPr lang="pt-BR" dirty="0"/>
              <a:t> (neste caso </a:t>
            </a:r>
            <a:r>
              <a:rPr lang="pt-BR" b="1" i="1" dirty="0"/>
              <a:t>mse</a:t>
            </a:r>
            <a:r>
              <a:rPr lang="pt-BR" dirty="0"/>
              <a:t>) e uma lista de variáveis (nesse caso, apenas </a:t>
            </a:r>
            <a:r>
              <a:rPr lang="pt-BR" b="1" i="1" dirty="0"/>
              <a:t>theta</a:t>
            </a:r>
            <a:r>
              <a:rPr lang="pt-BR" dirty="0"/>
              <a:t>), e cria uma lista de </a:t>
            </a:r>
            <a:r>
              <a:rPr lang="pt-BR" b="1" i="1" dirty="0"/>
              <a:t>ops</a:t>
            </a:r>
            <a:r>
              <a:rPr lang="pt-BR" dirty="0"/>
              <a:t> (</a:t>
            </a:r>
            <a:r>
              <a:rPr lang="pt-BR" dirty="0" smtClean="0"/>
              <a:t>uma </a:t>
            </a:r>
            <a:r>
              <a:rPr lang="pt-BR" dirty="0"/>
              <a:t>por variável) para calcular os gradientes </a:t>
            </a:r>
            <a:r>
              <a:rPr lang="pt-BR" dirty="0" smtClean="0"/>
              <a:t>da </a:t>
            </a:r>
            <a:r>
              <a:rPr lang="pt-BR" b="1" i="1" dirty="0"/>
              <a:t>op</a:t>
            </a:r>
            <a:r>
              <a:rPr lang="pt-BR" dirty="0"/>
              <a:t> em relação a cada </a:t>
            </a:r>
            <a:r>
              <a:rPr lang="pt-BR" dirty="0" smtClean="0"/>
              <a:t>variável.</a:t>
            </a:r>
          </a:p>
          <a:p>
            <a:r>
              <a:rPr lang="pt-BR" dirty="0" smtClean="0"/>
              <a:t>Portanto</a:t>
            </a:r>
            <a:r>
              <a:rPr lang="pt-BR" dirty="0"/>
              <a:t>, o </a:t>
            </a:r>
            <a:r>
              <a:rPr lang="pt-BR" b="1" i="1" dirty="0" smtClean="0"/>
              <a:t>nó</a:t>
            </a:r>
            <a:r>
              <a:rPr lang="pt-BR" dirty="0" smtClean="0"/>
              <a:t> </a:t>
            </a:r>
            <a:r>
              <a:rPr lang="pt-BR" b="1" i="1" dirty="0" smtClean="0"/>
              <a:t>gradients</a:t>
            </a:r>
            <a:r>
              <a:rPr lang="pt-BR" dirty="0" smtClean="0"/>
              <a:t> </a:t>
            </a:r>
            <a:r>
              <a:rPr lang="pt-BR" dirty="0"/>
              <a:t>calculará o </a:t>
            </a:r>
            <a:r>
              <a:rPr lang="pt-BR" b="1" i="1" dirty="0" smtClean="0"/>
              <a:t>vetor gradiente</a:t>
            </a:r>
            <a:r>
              <a:rPr lang="pt-BR" dirty="0" smtClean="0"/>
              <a:t> </a:t>
            </a:r>
            <a:r>
              <a:rPr lang="pt-BR" dirty="0"/>
              <a:t>do MSE em relação </a:t>
            </a:r>
            <a:r>
              <a:rPr lang="pt-BR" dirty="0" smtClean="0"/>
              <a:t>ao vetor </a:t>
            </a:r>
            <a:r>
              <a:rPr lang="pt-BR" b="1" i="1" dirty="0" smtClean="0"/>
              <a:t>theta</a:t>
            </a:r>
            <a:r>
              <a:rPr lang="pt-BR" dirty="0" smtClean="0"/>
              <a:t>.</a:t>
            </a:r>
          </a:p>
          <a:p>
            <a:r>
              <a:rPr lang="pt-BR" dirty="0" smtClean="0"/>
              <a:t>Entre as várias abordagens para se </a:t>
            </a:r>
            <a:r>
              <a:rPr lang="pt-BR" dirty="0"/>
              <a:t>calcular gradientes </a:t>
            </a:r>
            <a:r>
              <a:rPr lang="pt-BR" dirty="0" smtClean="0"/>
              <a:t>automaticamente, o </a:t>
            </a:r>
            <a:r>
              <a:rPr lang="pt-BR" b="1" i="1" dirty="0"/>
              <a:t>TensorFlow</a:t>
            </a:r>
            <a:r>
              <a:rPr lang="pt-BR" dirty="0"/>
              <a:t> </a:t>
            </a:r>
            <a:r>
              <a:rPr lang="pt-BR" dirty="0" smtClean="0"/>
              <a:t>adota o </a:t>
            </a:r>
            <a:r>
              <a:rPr lang="pt-BR" b="1" i="1" dirty="0"/>
              <a:t>reverse-mode autodiff</a:t>
            </a:r>
            <a:r>
              <a:rPr lang="pt-BR" dirty="0"/>
              <a:t>, </a:t>
            </a:r>
            <a:r>
              <a:rPr lang="pt-BR" dirty="0" smtClean="0"/>
              <a:t>que calcula os gradientes de forma eficiente e precisa quando </a:t>
            </a:r>
            <a:r>
              <a:rPr lang="pt-BR" dirty="0"/>
              <a:t>há muitas entradas e poucas saídas, como costuma </a:t>
            </a:r>
            <a:r>
              <a:rPr lang="pt-BR" dirty="0" smtClean="0"/>
              <a:t>ocorrer com </a:t>
            </a:r>
            <a:r>
              <a:rPr lang="pt-BR" b="1" i="1" dirty="0" smtClean="0"/>
              <a:t>redes </a:t>
            </a:r>
            <a:r>
              <a:rPr lang="pt-BR" b="1" i="1" dirty="0"/>
              <a:t>neurais</a:t>
            </a:r>
            <a:r>
              <a:rPr lang="pt-BR" dirty="0" smtClean="0"/>
              <a:t>.</a:t>
            </a:r>
          </a:p>
        </p:txBody>
      </p:sp>
    </p:spTree>
    <p:extLst>
      <p:ext uri="{BB962C8B-B14F-4D97-AF65-F5344CB8AC3E}">
        <p14:creationId xmlns:p14="http://schemas.microsoft.com/office/powerpoint/2010/main" val="1418784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Usando otimizadores prontos</a:t>
            </a:r>
            <a:endParaRPr lang="pt-BR" dirty="0"/>
          </a:p>
        </p:txBody>
      </p:sp>
      <p:sp>
        <p:nvSpPr>
          <p:cNvPr id="3" name="Content Placeholder 2"/>
          <p:cNvSpPr>
            <a:spLocks noGrp="1"/>
          </p:cNvSpPr>
          <p:nvPr>
            <p:ph idx="1"/>
          </p:nvPr>
        </p:nvSpPr>
        <p:spPr>
          <a:xfrm>
            <a:off x="838199" y="1825625"/>
            <a:ext cx="11110993" cy="4854144"/>
          </a:xfrm>
        </p:spPr>
        <p:txBody>
          <a:bodyPr>
            <a:normAutofit fontScale="85000" lnSpcReduction="20000"/>
          </a:bodyPr>
          <a:lstStyle/>
          <a:p>
            <a:r>
              <a:rPr lang="pt-BR" dirty="0" smtClean="0"/>
              <a:t>Como vimos, o </a:t>
            </a:r>
            <a:r>
              <a:rPr lang="pt-BR" b="1" i="1" dirty="0"/>
              <a:t>TensorFlow</a:t>
            </a:r>
            <a:r>
              <a:rPr lang="pt-BR" dirty="0"/>
              <a:t> calcula os </a:t>
            </a:r>
            <a:r>
              <a:rPr lang="pt-BR" dirty="0" smtClean="0"/>
              <a:t>gradientes automaticamente. Além disso, ele </a:t>
            </a:r>
            <a:r>
              <a:rPr lang="pt-BR" dirty="0"/>
              <a:t>também fornece vários </a:t>
            </a:r>
            <a:r>
              <a:rPr lang="pt-BR" b="1" i="1" dirty="0"/>
              <a:t>otimizadores</a:t>
            </a:r>
            <a:r>
              <a:rPr lang="pt-BR" dirty="0"/>
              <a:t> prontos para uso, incluindo um </a:t>
            </a:r>
            <a:r>
              <a:rPr lang="pt-BR" b="1" i="1" dirty="0" smtClean="0"/>
              <a:t>otimizador</a:t>
            </a:r>
            <a:r>
              <a:rPr lang="pt-BR" dirty="0" smtClean="0"/>
              <a:t> de </a:t>
            </a:r>
            <a:r>
              <a:rPr lang="pt-BR" b="1" i="1" dirty="0" smtClean="0"/>
              <a:t>gradiente descendente</a:t>
            </a:r>
            <a:r>
              <a:rPr lang="pt-BR" dirty="0" smtClean="0"/>
              <a:t>. </a:t>
            </a:r>
          </a:p>
          <a:p>
            <a:r>
              <a:rPr lang="pt-BR" dirty="0" smtClean="0"/>
              <a:t>Para usar o </a:t>
            </a:r>
            <a:r>
              <a:rPr lang="pt-BR" b="1" i="1" dirty="0"/>
              <a:t>otimizador de gradiente </a:t>
            </a:r>
            <a:r>
              <a:rPr lang="pt-BR" b="1" i="1" dirty="0" smtClean="0"/>
              <a:t>descendente </a:t>
            </a:r>
            <a:r>
              <a:rPr lang="pt-BR" dirty="0" smtClean="0"/>
              <a:t>do </a:t>
            </a:r>
            <a:r>
              <a:rPr lang="pt-BR" b="1" i="1" dirty="0" smtClean="0"/>
              <a:t>TensorFlow</a:t>
            </a:r>
            <a:r>
              <a:rPr lang="pt-BR" dirty="0" smtClean="0"/>
              <a:t>, basta substituir as linhas</a:t>
            </a:r>
          </a:p>
          <a:p>
            <a:pPr marL="0" indent="0" algn="ctr">
              <a:buNone/>
            </a:pPr>
            <a:r>
              <a:rPr lang="pt-BR" sz="2000" dirty="0">
                <a:solidFill>
                  <a:srgbClr val="000000"/>
                </a:solidFill>
                <a:highlight>
                  <a:srgbClr val="FFFFFF"/>
                </a:highlight>
              </a:rPr>
              <a:t>gradients </a:t>
            </a:r>
            <a:r>
              <a:rPr lang="pt-BR" sz="2000" b="1" dirty="0">
                <a:solidFill>
                  <a:srgbClr val="000080"/>
                </a:solidFill>
                <a:highlight>
                  <a:srgbClr val="FFFFFF"/>
                </a:highlight>
              </a:rPr>
              <a:t>=</a:t>
            </a:r>
            <a:r>
              <a:rPr lang="pt-BR" sz="2000" dirty="0">
                <a:solidFill>
                  <a:srgbClr val="000000"/>
                </a:solidFill>
                <a:highlight>
                  <a:srgbClr val="FFFFFF"/>
                </a:highlight>
              </a:rPr>
              <a:t> </a:t>
            </a:r>
            <a:r>
              <a:rPr lang="pt-BR" sz="2000" dirty="0">
                <a:solidFill>
                  <a:srgbClr val="FF0000"/>
                </a:solidFill>
                <a:highlight>
                  <a:srgbClr val="FFFFFF"/>
                </a:highlight>
              </a:rPr>
              <a:t>2</a:t>
            </a:r>
            <a:r>
              <a:rPr lang="pt-BR" sz="2000" b="1" dirty="0">
                <a:solidFill>
                  <a:srgbClr val="000080"/>
                </a:solidFill>
                <a:highlight>
                  <a:srgbClr val="FFFFFF"/>
                </a:highlight>
              </a:rPr>
              <a:t>/</a:t>
            </a:r>
            <a:r>
              <a:rPr lang="pt-BR" sz="2000" dirty="0">
                <a:solidFill>
                  <a:srgbClr val="000000"/>
                </a:solidFill>
                <a:highlight>
                  <a:srgbClr val="FFFFFF"/>
                </a:highlight>
              </a:rPr>
              <a:t>m </a:t>
            </a:r>
            <a:r>
              <a:rPr lang="pt-BR" sz="2000" b="1" dirty="0">
                <a:solidFill>
                  <a:srgbClr val="000080"/>
                </a:solidFill>
                <a:highlight>
                  <a:srgbClr val="FFFFFF"/>
                </a:highlight>
              </a:rPr>
              <a:t>*</a:t>
            </a:r>
            <a:r>
              <a:rPr lang="pt-BR" sz="2000" dirty="0">
                <a:solidFill>
                  <a:srgbClr val="000000"/>
                </a:solidFill>
                <a:highlight>
                  <a:srgbClr val="FFFFFF"/>
                </a:highlight>
              </a:rPr>
              <a:t> tf</a:t>
            </a:r>
            <a:r>
              <a:rPr lang="pt-BR" sz="2000" b="1" dirty="0">
                <a:solidFill>
                  <a:srgbClr val="000080"/>
                </a:solidFill>
                <a:highlight>
                  <a:srgbClr val="FFFFFF"/>
                </a:highlight>
              </a:rPr>
              <a:t>.</a:t>
            </a:r>
            <a:r>
              <a:rPr lang="pt-BR" sz="2000" dirty="0">
                <a:solidFill>
                  <a:srgbClr val="000000"/>
                </a:solidFill>
                <a:highlight>
                  <a:srgbClr val="FFFFFF"/>
                </a:highlight>
              </a:rPr>
              <a:t>matmul</a:t>
            </a:r>
            <a:r>
              <a:rPr lang="pt-BR" sz="2000" b="1" dirty="0">
                <a:solidFill>
                  <a:srgbClr val="000080"/>
                </a:solidFill>
                <a:highlight>
                  <a:srgbClr val="FFFFFF"/>
                </a:highlight>
              </a:rPr>
              <a:t>(</a:t>
            </a:r>
            <a:r>
              <a:rPr lang="pt-BR" sz="2000" dirty="0">
                <a:solidFill>
                  <a:srgbClr val="000000"/>
                </a:solidFill>
                <a:highlight>
                  <a:srgbClr val="FFFFFF"/>
                </a:highlight>
              </a:rPr>
              <a:t>tf</a:t>
            </a:r>
            <a:r>
              <a:rPr lang="pt-BR" sz="2000" b="1" dirty="0">
                <a:solidFill>
                  <a:srgbClr val="000080"/>
                </a:solidFill>
                <a:highlight>
                  <a:srgbClr val="FFFFFF"/>
                </a:highlight>
              </a:rPr>
              <a:t>.</a:t>
            </a:r>
            <a:r>
              <a:rPr lang="pt-BR" sz="2000" dirty="0">
                <a:solidFill>
                  <a:srgbClr val="000000"/>
                </a:solidFill>
                <a:highlight>
                  <a:srgbClr val="FFFFFF"/>
                </a:highlight>
              </a:rPr>
              <a:t>transpose</a:t>
            </a:r>
            <a:r>
              <a:rPr lang="pt-BR" sz="2000" b="1" dirty="0">
                <a:solidFill>
                  <a:srgbClr val="000080"/>
                </a:solidFill>
                <a:highlight>
                  <a:srgbClr val="FFFFFF"/>
                </a:highlight>
              </a:rPr>
              <a:t>(</a:t>
            </a:r>
            <a:r>
              <a:rPr lang="pt-BR" sz="2000" dirty="0">
                <a:solidFill>
                  <a:srgbClr val="000000"/>
                </a:solidFill>
                <a:highlight>
                  <a:srgbClr val="FFFFFF"/>
                </a:highlight>
              </a:rPr>
              <a:t>X</a:t>
            </a:r>
            <a:r>
              <a:rPr lang="pt-BR" sz="2000" b="1" dirty="0">
                <a:solidFill>
                  <a:srgbClr val="000080"/>
                </a:solidFill>
                <a:highlight>
                  <a:srgbClr val="FFFFFF"/>
                </a:highlight>
              </a:rPr>
              <a:t>),</a:t>
            </a:r>
            <a:r>
              <a:rPr lang="pt-BR" sz="2000" dirty="0">
                <a:solidFill>
                  <a:srgbClr val="000000"/>
                </a:solidFill>
                <a:highlight>
                  <a:srgbClr val="FFFFFF"/>
                </a:highlight>
              </a:rPr>
              <a:t> error</a:t>
            </a:r>
            <a:r>
              <a:rPr lang="pt-BR" sz="2000" b="1" dirty="0">
                <a:solidFill>
                  <a:srgbClr val="000080"/>
                </a:solidFill>
                <a:highlight>
                  <a:srgbClr val="FFFFFF"/>
                </a:highlight>
              </a:rPr>
              <a:t>)</a:t>
            </a:r>
            <a:endParaRPr lang="pt-BR" sz="2000" dirty="0">
              <a:solidFill>
                <a:srgbClr val="000000"/>
              </a:solidFill>
              <a:highlight>
                <a:srgbClr val="FFFFFF"/>
              </a:highlight>
            </a:endParaRPr>
          </a:p>
          <a:p>
            <a:pPr marL="0" indent="0" algn="ctr">
              <a:buNone/>
            </a:pPr>
            <a:r>
              <a:rPr lang="en-US" sz="2000" dirty="0" err="1">
                <a:solidFill>
                  <a:srgbClr val="000000"/>
                </a:solidFill>
                <a:highlight>
                  <a:srgbClr val="FFFFFF"/>
                </a:highlight>
              </a:rPr>
              <a:t>training_op</a:t>
            </a:r>
            <a:r>
              <a:rPr lang="en-US" sz="2000" dirty="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err="1">
                <a:solidFill>
                  <a:srgbClr val="000000"/>
                </a:solidFill>
                <a:highlight>
                  <a:srgbClr val="FFFFFF"/>
                </a:highlight>
              </a:rPr>
              <a:t>tf</a:t>
            </a:r>
            <a:r>
              <a:rPr lang="en-US" sz="2000" b="1" dirty="0" err="1">
                <a:solidFill>
                  <a:srgbClr val="000080"/>
                </a:solidFill>
                <a:highlight>
                  <a:srgbClr val="FFFFFF"/>
                </a:highlight>
              </a:rPr>
              <a:t>.</a:t>
            </a:r>
            <a:r>
              <a:rPr lang="en-US" sz="2000" dirty="0" err="1">
                <a:solidFill>
                  <a:srgbClr val="000000"/>
                </a:solidFill>
                <a:highlight>
                  <a:srgbClr val="FFFFFF"/>
                </a:highlight>
              </a:rPr>
              <a:t>assign</a:t>
            </a:r>
            <a:r>
              <a:rPr lang="en-US" sz="2000" b="1" dirty="0">
                <a:solidFill>
                  <a:srgbClr val="000080"/>
                </a:solidFill>
                <a:highlight>
                  <a:srgbClr val="FFFFFF"/>
                </a:highlight>
              </a:rPr>
              <a:t>(</a:t>
            </a:r>
            <a:r>
              <a:rPr lang="en-US" sz="2000" dirty="0">
                <a:solidFill>
                  <a:srgbClr val="000000"/>
                </a:solidFill>
                <a:highlight>
                  <a:srgbClr val="FFFFFF"/>
                </a:highlight>
              </a:rPr>
              <a:t>theta</a:t>
            </a:r>
            <a:r>
              <a:rPr lang="en-US" sz="2000" b="1" dirty="0">
                <a:solidFill>
                  <a:srgbClr val="000080"/>
                </a:solidFill>
                <a:highlight>
                  <a:srgbClr val="FFFFFF"/>
                </a:highlight>
              </a:rPr>
              <a:t>,</a:t>
            </a:r>
            <a:r>
              <a:rPr lang="en-US" sz="2000" dirty="0">
                <a:solidFill>
                  <a:srgbClr val="000000"/>
                </a:solidFill>
                <a:highlight>
                  <a:srgbClr val="FFFFFF"/>
                </a:highlight>
              </a:rPr>
              <a:t> theta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err="1">
                <a:solidFill>
                  <a:srgbClr val="000000"/>
                </a:solidFill>
                <a:highlight>
                  <a:srgbClr val="FFFFFF"/>
                </a:highlight>
              </a:rPr>
              <a:t>learning_rate</a:t>
            </a:r>
            <a:r>
              <a:rPr lang="en-US" sz="2000" dirty="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gradients</a:t>
            </a:r>
            <a:r>
              <a:rPr lang="en-US" sz="2000" b="1" dirty="0" smtClean="0">
                <a:solidFill>
                  <a:srgbClr val="000080"/>
                </a:solidFill>
                <a:highlight>
                  <a:srgbClr val="FFFFFF"/>
                </a:highlight>
              </a:rPr>
              <a:t>)</a:t>
            </a:r>
            <a:endParaRPr lang="pt-BR" sz="2000" dirty="0" smtClean="0"/>
          </a:p>
          <a:p>
            <a:pPr marL="0" indent="0">
              <a:buNone/>
            </a:pPr>
            <a:r>
              <a:rPr lang="pt-BR" dirty="0" smtClean="0"/>
              <a:t>pelo código</a:t>
            </a:r>
          </a:p>
          <a:p>
            <a:pPr marL="0" indent="0" algn="ctr">
              <a:buNone/>
            </a:pPr>
            <a:r>
              <a:rPr lang="pt-BR" sz="2000" dirty="0">
                <a:solidFill>
                  <a:srgbClr val="000000"/>
                </a:solidFill>
                <a:highlight>
                  <a:srgbClr val="FFFFFF"/>
                </a:highlight>
              </a:rPr>
              <a:t>optimizer </a:t>
            </a:r>
            <a:r>
              <a:rPr lang="pt-BR" sz="2000" b="1" dirty="0">
                <a:solidFill>
                  <a:srgbClr val="000080"/>
                </a:solidFill>
                <a:highlight>
                  <a:srgbClr val="FFFFFF"/>
                </a:highlight>
              </a:rPr>
              <a:t>=</a:t>
            </a:r>
            <a:r>
              <a:rPr lang="pt-BR" sz="2000" dirty="0">
                <a:solidFill>
                  <a:srgbClr val="000000"/>
                </a:solidFill>
                <a:highlight>
                  <a:srgbClr val="FFFFFF"/>
                </a:highlight>
              </a:rPr>
              <a:t> tf</a:t>
            </a:r>
            <a:r>
              <a:rPr lang="pt-BR" sz="2000" b="1" dirty="0">
                <a:solidFill>
                  <a:srgbClr val="000080"/>
                </a:solidFill>
                <a:highlight>
                  <a:srgbClr val="FFFFFF"/>
                </a:highlight>
              </a:rPr>
              <a:t>.</a:t>
            </a:r>
            <a:r>
              <a:rPr lang="pt-BR" sz="2000" dirty="0">
                <a:solidFill>
                  <a:srgbClr val="000000"/>
                </a:solidFill>
                <a:highlight>
                  <a:srgbClr val="FFFFFF"/>
                </a:highlight>
              </a:rPr>
              <a:t>train</a:t>
            </a:r>
            <a:r>
              <a:rPr lang="pt-BR" sz="2000" b="1" dirty="0">
                <a:solidFill>
                  <a:srgbClr val="000080"/>
                </a:solidFill>
                <a:highlight>
                  <a:srgbClr val="FFFFFF"/>
                </a:highlight>
              </a:rPr>
              <a:t>.</a:t>
            </a:r>
            <a:r>
              <a:rPr lang="pt-BR" sz="2000" dirty="0">
                <a:solidFill>
                  <a:srgbClr val="000000"/>
                </a:solidFill>
                <a:highlight>
                  <a:srgbClr val="FFFFFF"/>
                </a:highlight>
              </a:rPr>
              <a:t>GradientDescentOptimizer</a:t>
            </a:r>
            <a:r>
              <a:rPr lang="pt-BR" sz="2000" b="1" dirty="0">
                <a:solidFill>
                  <a:srgbClr val="000080"/>
                </a:solidFill>
                <a:highlight>
                  <a:srgbClr val="FFFFFF"/>
                </a:highlight>
              </a:rPr>
              <a:t>(</a:t>
            </a:r>
            <a:r>
              <a:rPr lang="pt-BR" sz="2000" dirty="0">
                <a:solidFill>
                  <a:srgbClr val="000000"/>
                </a:solidFill>
                <a:highlight>
                  <a:srgbClr val="FFFFFF"/>
                </a:highlight>
              </a:rPr>
              <a:t>learning_rate</a:t>
            </a:r>
            <a:r>
              <a:rPr lang="pt-BR" sz="2000" b="1" dirty="0">
                <a:solidFill>
                  <a:srgbClr val="000080"/>
                </a:solidFill>
                <a:highlight>
                  <a:srgbClr val="FFFFFF"/>
                </a:highlight>
              </a:rPr>
              <a:t>=</a:t>
            </a:r>
            <a:r>
              <a:rPr lang="pt-BR" sz="2000" dirty="0">
                <a:solidFill>
                  <a:srgbClr val="000000"/>
                </a:solidFill>
                <a:highlight>
                  <a:srgbClr val="FFFFFF"/>
                </a:highlight>
              </a:rPr>
              <a:t>learning_rate</a:t>
            </a:r>
            <a:r>
              <a:rPr lang="pt-BR" sz="2000" b="1" dirty="0">
                <a:solidFill>
                  <a:srgbClr val="000080"/>
                </a:solidFill>
                <a:highlight>
                  <a:srgbClr val="FFFFFF"/>
                </a:highlight>
              </a:rPr>
              <a:t>)</a:t>
            </a:r>
            <a:endParaRPr lang="pt-BR" sz="2000" dirty="0">
              <a:solidFill>
                <a:srgbClr val="000000"/>
              </a:solidFill>
              <a:highlight>
                <a:srgbClr val="FFFFFF"/>
              </a:highlight>
            </a:endParaRPr>
          </a:p>
          <a:p>
            <a:pPr marL="0" indent="0" algn="ctr">
              <a:buNone/>
            </a:pPr>
            <a:r>
              <a:rPr lang="pt-BR" sz="2000" dirty="0">
                <a:solidFill>
                  <a:srgbClr val="000000"/>
                </a:solidFill>
                <a:highlight>
                  <a:srgbClr val="FFFFFF"/>
                </a:highlight>
              </a:rPr>
              <a:t>training_op </a:t>
            </a:r>
            <a:r>
              <a:rPr lang="pt-BR" sz="2000" b="1" dirty="0">
                <a:solidFill>
                  <a:srgbClr val="000080"/>
                </a:solidFill>
                <a:highlight>
                  <a:srgbClr val="FFFFFF"/>
                </a:highlight>
              </a:rPr>
              <a:t>=</a:t>
            </a:r>
            <a:r>
              <a:rPr lang="pt-BR" sz="2000" dirty="0">
                <a:solidFill>
                  <a:srgbClr val="000000"/>
                </a:solidFill>
                <a:highlight>
                  <a:srgbClr val="FFFFFF"/>
                </a:highlight>
              </a:rPr>
              <a:t> optimizer</a:t>
            </a:r>
            <a:r>
              <a:rPr lang="pt-BR" sz="2000" b="1" dirty="0">
                <a:solidFill>
                  <a:srgbClr val="000080"/>
                </a:solidFill>
                <a:highlight>
                  <a:srgbClr val="FFFFFF"/>
                </a:highlight>
              </a:rPr>
              <a:t>.</a:t>
            </a:r>
            <a:r>
              <a:rPr lang="pt-BR" sz="2000" dirty="0">
                <a:solidFill>
                  <a:srgbClr val="000000"/>
                </a:solidFill>
                <a:highlight>
                  <a:srgbClr val="FFFFFF"/>
                </a:highlight>
              </a:rPr>
              <a:t>minimize</a:t>
            </a:r>
            <a:r>
              <a:rPr lang="pt-BR" sz="2000" b="1" dirty="0">
                <a:solidFill>
                  <a:srgbClr val="000080"/>
                </a:solidFill>
                <a:highlight>
                  <a:srgbClr val="FFFFFF"/>
                </a:highlight>
              </a:rPr>
              <a:t>(</a:t>
            </a:r>
            <a:r>
              <a:rPr lang="pt-BR" sz="2000" dirty="0">
                <a:solidFill>
                  <a:srgbClr val="000000"/>
                </a:solidFill>
                <a:highlight>
                  <a:srgbClr val="FFFFFF"/>
                </a:highlight>
              </a:rPr>
              <a:t>mse</a:t>
            </a:r>
            <a:r>
              <a:rPr lang="pt-BR" sz="2000" b="1" dirty="0" smtClean="0">
                <a:solidFill>
                  <a:srgbClr val="000080"/>
                </a:solidFill>
                <a:highlight>
                  <a:srgbClr val="FFFFFF"/>
                </a:highlight>
              </a:rPr>
              <a:t>)</a:t>
            </a:r>
          </a:p>
          <a:p>
            <a:r>
              <a:rPr lang="pt-BR" dirty="0" smtClean="0"/>
              <a:t>Para usar </a:t>
            </a:r>
            <a:r>
              <a:rPr lang="pt-BR" dirty="0"/>
              <a:t>um tipo diferente de </a:t>
            </a:r>
            <a:r>
              <a:rPr lang="pt-BR" b="1" i="1" dirty="0"/>
              <a:t>otimizador</a:t>
            </a:r>
            <a:r>
              <a:rPr lang="pt-BR" dirty="0"/>
              <a:t>, basta alterar uma linha. Por exemplo, </a:t>
            </a:r>
            <a:r>
              <a:rPr lang="pt-BR" dirty="0" smtClean="0"/>
              <a:t>podemos </a:t>
            </a:r>
            <a:r>
              <a:rPr lang="pt-BR" dirty="0"/>
              <a:t>usar um </a:t>
            </a:r>
            <a:r>
              <a:rPr lang="pt-BR" b="1" i="1" dirty="0"/>
              <a:t>otimizador de momento </a:t>
            </a:r>
            <a:r>
              <a:rPr lang="pt-BR" dirty="0"/>
              <a:t>(que geralmente converge muito mais rápido </a:t>
            </a:r>
            <a:r>
              <a:rPr lang="pt-BR" dirty="0" smtClean="0"/>
              <a:t>que </a:t>
            </a:r>
            <a:r>
              <a:rPr lang="pt-BR" b="1" i="1" dirty="0" smtClean="0"/>
              <a:t>otimizador de gradiente descendente</a:t>
            </a:r>
            <a:r>
              <a:rPr lang="pt-BR" dirty="0" smtClean="0"/>
              <a:t>) </a:t>
            </a:r>
            <a:r>
              <a:rPr lang="pt-BR" dirty="0"/>
              <a:t>definindo o </a:t>
            </a:r>
            <a:r>
              <a:rPr lang="pt-BR" b="1" i="1" dirty="0"/>
              <a:t>otimizador</a:t>
            </a:r>
            <a:r>
              <a:rPr lang="pt-BR" dirty="0"/>
              <a:t> da seguinte maneira</a:t>
            </a:r>
            <a:r>
              <a:rPr lang="pt-BR" dirty="0" smtClean="0"/>
              <a:t>:</a:t>
            </a:r>
          </a:p>
          <a:p>
            <a:pPr marL="0" indent="0" algn="ctr">
              <a:buNone/>
            </a:pPr>
            <a:r>
              <a:rPr lang="pt-BR" sz="2000" dirty="0">
                <a:solidFill>
                  <a:srgbClr val="000000"/>
                </a:solidFill>
                <a:highlight>
                  <a:srgbClr val="FFFFFF"/>
                </a:highlight>
              </a:rPr>
              <a:t>optimizer </a:t>
            </a:r>
            <a:r>
              <a:rPr lang="pt-BR" sz="2000" b="1" dirty="0">
                <a:solidFill>
                  <a:srgbClr val="000080"/>
                </a:solidFill>
                <a:highlight>
                  <a:srgbClr val="FFFFFF"/>
                </a:highlight>
              </a:rPr>
              <a:t>=</a:t>
            </a:r>
            <a:r>
              <a:rPr lang="pt-BR" sz="2000" dirty="0">
                <a:solidFill>
                  <a:srgbClr val="000000"/>
                </a:solidFill>
                <a:highlight>
                  <a:srgbClr val="FFFFFF"/>
                </a:highlight>
              </a:rPr>
              <a:t> tf</a:t>
            </a:r>
            <a:r>
              <a:rPr lang="pt-BR" sz="2000" b="1" dirty="0">
                <a:solidFill>
                  <a:srgbClr val="000080"/>
                </a:solidFill>
                <a:highlight>
                  <a:srgbClr val="FFFFFF"/>
                </a:highlight>
              </a:rPr>
              <a:t>.</a:t>
            </a:r>
            <a:r>
              <a:rPr lang="pt-BR" sz="2000" dirty="0">
                <a:solidFill>
                  <a:srgbClr val="000000"/>
                </a:solidFill>
                <a:highlight>
                  <a:srgbClr val="FFFFFF"/>
                </a:highlight>
              </a:rPr>
              <a:t>train</a:t>
            </a:r>
            <a:r>
              <a:rPr lang="pt-BR" sz="2000" b="1" dirty="0">
                <a:solidFill>
                  <a:srgbClr val="000080"/>
                </a:solidFill>
                <a:highlight>
                  <a:srgbClr val="FFFFFF"/>
                </a:highlight>
              </a:rPr>
              <a:t>.</a:t>
            </a:r>
            <a:r>
              <a:rPr lang="pt-BR" sz="2000" dirty="0">
                <a:solidFill>
                  <a:srgbClr val="000000"/>
                </a:solidFill>
                <a:highlight>
                  <a:srgbClr val="FFFFFF"/>
                </a:highlight>
              </a:rPr>
              <a:t>MomentumOptimizer</a:t>
            </a:r>
            <a:r>
              <a:rPr lang="pt-BR" sz="2000" b="1" dirty="0">
                <a:solidFill>
                  <a:srgbClr val="000080"/>
                </a:solidFill>
                <a:highlight>
                  <a:srgbClr val="FFFFFF"/>
                </a:highlight>
              </a:rPr>
              <a:t>(</a:t>
            </a:r>
            <a:r>
              <a:rPr lang="pt-BR" sz="2000" dirty="0">
                <a:solidFill>
                  <a:srgbClr val="000000"/>
                </a:solidFill>
                <a:highlight>
                  <a:srgbClr val="FFFFFF"/>
                </a:highlight>
              </a:rPr>
              <a:t>learning_rate</a:t>
            </a:r>
            <a:r>
              <a:rPr lang="pt-BR" sz="2000" b="1" dirty="0">
                <a:solidFill>
                  <a:srgbClr val="000080"/>
                </a:solidFill>
                <a:highlight>
                  <a:srgbClr val="FFFFFF"/>
                </a:highlight>
              </a:rPr>
              <a:t>=</a:t>
            </a:r>
            <a:r>
              <a:rPr lang="pt-BR" sz="2000" dirty="0">
                <a:solidFill>
                  <a:srgbClr val="000000"/>
                </a:solidFill>
                <a:highlight>
                  <a:srgbClr val="FFFFFF"/>
                </a:highlight>
              </a:rPr>
              <a:t>learning_rate</a:t>
            </a:r>
            <a:r>
              <a:rPr lang="pt-BR" sz="2000" b="1" dirty="0">
                <a:solidFill>
                  <a:srgbClr val="000080"/>
                </a:solidFill>
                <a:highlight>
                  <a:srgbClr val="FFFFFF"/>
                </a:highlight>
              </a:rPr>
              <a:t>,</a:t>
            </a:r>
            <a:r>
              <a:rPr lang="pt-BR" sz="2000" dirty="0">
                <a:solidFill>
                  <a:srgbClr val="000000"/>
                </a:solidFill>
                <a:highlight>
                  <a:srgbClr val="FFFFFF"/>
                </a:highlight>
              </a:rPr>
              <a:t> momentum</a:t>
            </a:r>
            <a:r>
              <a:rPr lang="pt-BR" sz="2000" b="1" dirty="0">
                <a:solidFill>
                  <a:srgbClr val="000080"/>
                </a:solidFill>
                <a:highlight>
                  <a:srgbClr val="FFFFFF"/>
                </a:highlight>
              </a:rPr>
              <a:t>=</a:t>
            </a:r>
            <a:r>
              <a:rPr lang="pt-BR" sz="2000" dirty="0">
                <a:solidFill>
                  <a:srgbClr val="FF0000"/>
                </a:solidFill>
                <a:highlight>
                  <a:srgbClr val="FFFFFF"/>
                </a:highlight>
              </a:rPr>
              <a:t>0.9</a:t>
            </a:r>
            <a:r>
              <a:rPr lang="pt-BR" sz="2000" b="1" dirty="0" smtClean="0">
                <a:solidFill>
                  <a:srgbClr val="000080"/>
                </a:solidFill>
                <a:highlight>
                  <a:srgbClr val="FFFFFF"/>
                </a:highlight>
              </a:rPr>
              <a:t>)</a:t>
            </a:r>
            <a:endParaRPr lang="pt-BR" sz="2000" dirty="0" smtClean="0"/>
          </a:p>
          <a:p>
            <a:endParaRPr lang="pt-BR" dirty="0"/>
          </a:p>
          <a:p>
            <a:pPr marL="0" indent="0">
              <a:buNone/>
            </a:pPr>
            <a:endParaRPr lang="pt-BR" dirty="0"/>
          </a:p>
        </p:txBody>
      </p:sp>
    </p:spTree>
    <p:extLst>
      <p:ext uri="{BB962C8B-B14F-4D97-AF65-F5344CB8AC3E}">
        <p14:creationId xmlns:p14="http://schemas.microsoft.com/office/powerpoint/2010/main" val="1040302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Suprindo dados aos grafos em tempo de execução</a:t>
            </a:r>
            <a:endParaRPr lang="pt-BR"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1018003" cy="4730158"/>
              </a:xfrm>
            </p:spPr>
            <p:txBody>
              <a:bodyPr>
                <a:normAutofit lnSpcReduction="10000"/>
              </a:bodyPr>
              <a:lstStyle/>
              <a:p>
                <a:r>
                  <a:rPr lang="pt-BR" dirty="0" smtClean="0"/>
                  <a:t>Vamos modificar o código anterior para implementar o </a:t>
                </a:r>
                <a:r>
                  <a:rPr lang="pt-BR" b="1" i="1" dirty="0" smtClean="0"/>
                  <a:t>gradiente descendente em mini-batches</a:t>
                </a:r>
                <a:r>
                  <a:rPr lang="pt-BR" dirty="0" smtClean="0"/>
                  <a:t>. </a:t>
                </a:r>
              </a:p>
              <a:p>
                <a:r>
                  <a:rPr lang="pt-BR" dirty="0" smtClean="0"/>
                  <a:t>Para isso, precisamos de uma maneira de substituir </a:t>
                </a:r>
                <a14:m>
                  <m:oMath xmlns:m="http://schemas.openxmlformats.org/officeDocument/2006/math">
                    <m:r>
                      <a:rPr lang="pt-BR" b="0" i="1" smtClean="0">
                        <a:latin typeface="Cambria Math" panose="02040503050406030204" pitchFamily="18" charset="0"/>
                      </a:rPr>
                      <m:t>𝑋</m:t>
                    </m:r>
                  </m:oMath>
                </a14:m>
                <a:r>
                  <a:rPr lang="pt-BR" dirty="0" smtClean="0"/>
                  <a:t> </a:t>
                </a:r>
                <a:r>
                  <a:rPr lang="pt-BR" dirty="0"/>
                  <a:t>e </a:t>
                </a:r>
                <a14:m>
                  <m:oMath xmlns:m="http://schemas.openxmlformats.org/officeDocument/2006/math">
                    <m:r>
                      <a:rPr lang="pt-BR" b="0" i="1" smtClean="0">
                        <a:latin typeface="Cambria Math" panose="02040503050406030204" pitchFamily="18" charset="0"/>
                      </a:rPr>
                      <m:t>𝑦</m:t>
                    </m:r>
                  </m:oMath>
                </a14:m>
                <a:r>
                  <a:rPr lang="pt-BR" dirty="0" smtClean="0"/>
                  <a:t> </a:t>
                </a:r>
                <a:r>
                  <a:rPr lang="pt-BR" dirty="0"/>
                  <a:t>a cada iteração pelo próximo </a:t>
                </a:r>
                <a:r>
                  <a:rPr lang="pt-BR" dirty="0" smtClean="0"/>
                  <a:t>mini-batch. </a:t>
                </a:r>
              </a:p>
              <a:p>
                <a:r>
                  <a:rPr lang="pt-BR" dirty="0" smtClean="0"/>
                  <a:t>A </a:t>
                </a:r>
                <a:r>
                  <a:rPr lang="pt-BR" dirty="0"/>
                  <a:t>maneira mais simples de fazer isso é usar </a:t>
                </a:r>
                <a:r>
                  <a:rPr lang="pt-BR" b="1" i="1" dirty="0" smtClean="0"/>
                  <a:t>nós </a:t>
                </a:r>
                <a:r>
                  <a:rPr lang="pt-BR" dirty="0" smtClean="0"/>
                  <a:t>conhecidos como </a:t>
                </a:r>
                <a:r>
                  <a:rPr lang="pt-BR" b="1" i="1" dirty="0" smtClean="0"/>
                  <a:t>placeholders</a:t>
                </a:r>
                <a:r>
                  <a:rPr lang="pt-BR" dirty="0" smtClean="0"/>
                  <a:t>. </a:t>
                </a:r>
              </a:p>
              <a:p>
                <a:r>
                  <a:rPr lang="pt-BR" dirty="0" smtClean="0"/>
                  <a:t>Esses </a:t>
                </a:r>
                <a:r>
                  <a:rPr lang="pt-BR" b="1" i="1" dirty="0"/>
                  <a:t>nós</a:t>
                </a:r>
                <a:r>
                  <a:rPr lang="pt-BR" dirty="0"/>
                  <a:t> são especiais porque, na verdade, eles não realizam nenhum </a:t>
                </a:r>
                <a:r>
                  <a:rPr lang="pt-BR" dirty="0" smtClean="0"/>
                  <a:t>tipo de cálculo</a:t>
                </a:r>
                <a:r>
                  <a:rPr lang="pt-BR" dirty="0"/>
                  <a:t>, eles apenas </a:t>
                </a:r>
                <a:r>
                  <a:rPr lang="pt-BR" dirty="0" smtClean="0"/>
                  <a:t>transferem os </a:t>
                </a:r>
                <a:r>
                  <a:rPr lang="pt-BR" dirty="0"/>
                  <a:t>dados que você </a:t>
                </a:r>
                <a:r>
                  <a:rPr lang="pt-BR" dirty="0" smtClean="0"/>
                  <a:t>define em </a:t>
                </a:r>
                <a:r>
                  <a:rPr lang="pt-BR" b="1" i="1" dirty="0"/>
                  <a:t>tempo de </a:t>
                </a:r>
                <a:r>
                  <a:rPr lang="pt-BR" b="1" i="1" dirty="0" smtClean="0"/>
                  <a:t>execução </a:t>
                </a:r>
                <a:r>
                  <a:rPr lang="pt-BR" dirty="0" smtClean="0"/>
                  <a:t>para o </a:t>
                </a:r>
                <a:r>
                  <a:rPr lang="pt-BR" b="1" i="1" dirty="0" smtClean="0"/>
                  <a:t>grafo</a:t>
                </a:r>
                <a:r>
                  <a:rPr lang="pt-BR" dirty="0" smtClean="0"/>
                  <a:t> sendo executado. </a:t>
                </a:r>
              </a:p>
              <a:p>
                <a:r>
                  <a:rPr lang="pt-BR" dirty="0" smtClean="0"/>
                  <a:t>Eles são </a:t>
                </a:r>
                <a:r>
                  <a:rPr lang="pt-BR" dirty="0"/>
                  <a:t>usados para passar os dados de treinamento para o </a:t>
                </a:r>
                <a:r>
                  <a:rPr lang="pt-BR" b="1" i="1" dirty="0"/>
                  <a:t>TensorFlow</a:t>
                </a:r>
                <a:r>
                  <a:rPr lang="pt-BR" dirty="0"/>
                  <a:t> durante o treinamento</a:t>
                </a:r>
                <a:r>
                  <a:rPr lang="pt-BR" dirty="0" smtClean="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1018003" cy="4730158"/>
              </a:xfrm>
              <a:blipFill rotWithShape="0">
                <a:blip r:embed="rId3"/>
                <a:stretch>
                  <a:fillRect l="-940" t="-2835" r="-885"/>
                </a:stretch>
              </a:blipFill>
            </p:spPr>
            <p:txBody>
              <a:bodyPr/>
              <a:lstStyle/>
              <a:p>
                <a:r>
                  <a:rPr lang="pt-BR">
                    <a:noFill/>
                  </a:rPr>
                  <a:t> </a:t>
                </a:r>
              </a:p>
            </p:txBody>
          </p:sp>
        </mc:Fallback>
      </mc:AlternateContent>
    </p:spTree>
    <p:extLst>
      <p:ext uri="{BB962C8B-B14F-4D97-AF65-F5344CB8AC3E}">
        <p14:creationId xmlns:p14="http://schemas.microsoft.com/office/powerpoint/2010/main" val="1841545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Suprindo dados aos grafos em tempo de execução</a:t>
            </a:r>
          </a:p>
        </p:txBody>
      </p:sp>
      <p:sp>
        <p:nvSpPr>
          <p:cNvPr id="3" name="Content Placeholder 2"/>
          <p:cNvSpPr>
            <a:spLocks noGrp="1"/>
          </p:cNvSpPr>
          <p:nvPr>
            <p:ph idx="1"/>
          </p:nvPr>
        </p:nvSpPr>
        <p:spPr>
          <a:xfrm>
            <a:off x="4959458" y="1825624"/>
            <a:ext cx="6927742" cy="4838647"/>
          </a:xfrm>
        </p:spPr>
        <p:txBody>
          <a:bodyPr>
            <a:normAutofit fontScale="85000" lnSpcReduction="20000"/>
          </a:bodyPr>
          <a:lstStyle/>
          <a:p>
            <a:r>
              <a:rPr lang="pt-BR" dirty="0"/>
              <a:t>Para criar um </a:t>
            </a:r>
            <a:r>
              <a:rPr lang="pt-BR" b="1" i="1" dirty="0"/>
              <a:t>nó</a:t>
            </a:r>
            <a:r>
              <a:rPr lang="pt-BR" dirty="0"/>
              <a:t> de </a:t>
            </a:r>
            <a:r>
              <a:rPr lang="pt-BR" b="1" i="1" dirty="0"/>
              <a:t>placeholder</a:t>
            </a:r>
            <a:r>
              <a:rPr lang="pt-BR" dirty="0"/>
              <a:t>, você deve chamar a função </a:t>
            </a:r>
            <a:r>
              <a:rPr lang="pt-BR" b="1" i="1" dirty="0"/>
              <a:t>placeholder()</a:t>
            </a:r>
            <a:r>
              <a:rPr lang="pt-BR" dirty="0"/>
              <a:t> e especificar o tipo de dados do tensor de </a:t>
            </a:r>
            <a:r>
              <a:rPr lang="pt-BR" dirty="0" smtClean="0"/>
              <a:t>saída.</a:t>
            </a:r>
          </a:p>
          <a:p>
            <a:r>
              <a:rPr lang="pt-BR" dirty="0" smtClean="0"/>
              <a:t>Opcionalmente</a:t>
            </a:r>
            <a:r>
              <a:rPr lang="pt-BR" dirty="0"/>
              <a:t>, você também pode especificar </a:t>
            </a:r>
            <a:r>
              <a:rPr lang="pt-BR" dirty="0" smtClean="0"/>
              <a:t>sua dimensão. </a:t>
            </a:r>
            <a:r>
              <a:rPr lang="pt-BR" dirty="0"/>
              <a:t>Se você especificar </a:t>
            </a:r>
            <a:r>
              <a:rPr lang="pt-BR" b="1" i="1" dirty="0" smtClean="0"/>
              <a:t>None</a:t>
            </a:r>
            <a:r>
              <a:rPr lang="pt-BR" dirty="0" smtClean="0"/>
              <a:t> para </a:t>
            </a:r>
            <a:r>
              <a:rPr lang="pt-BR" dirty="0"/>
              <a:t>uma dimensão</a:t>
            </a:r>
            <a:r>
              <a:rPr lang="pt-BR" dirty="0" smtClean="0"/>
              <a:t>, isso </a:t>
            </a:r>
            <a:r>
              <a:rPr lang="pt-BR" dirty="0"/>
              <a:t>significa "</a:t>
            </a:r>
            <a:r>
              <a:rPr lang="pt-BR" i="1" dirty="0"/>
              <a:t>qualquer tamanho</a:t>
            </a:r>
            <a:r>
              <a:rPr lang="pt-BR" dirty="0"/>
              <a:t>". </a:t>
            </a:r>
            <a:endParaRPr lang="pt-BR" dirty="0" smtClean="0"/>
          </a:p>
          <a:p>
            <a:r>
              <a:rPr lang="pt-BR" dirty="0" smtClean="0"/>
              <a:t>Por </a:t>
            </a:r>
            <a:r>
              <a:rPr lang="pt-BR" dirty="0"/>
              <a:t>exemplo, o código </a:t>
            </a:r>
            <a:r>
              <a:rPr lang="pt-BR" dirty="0" smtClean="0"/>
              <a:t>ao lado cria </a:t>
            </a:r>
            <a:r>
              <a:rPr lang="pt-BR" dirty="0"/>
              <a:t>um </a:t>
            </a:r>
            <a:r>
              <a:rPr lang="pt-BR" b="1" i="1" dirty="0"/>
              <a:t>nó </a:t>
            </a:r>
            <a:r>
              <a:rPr lang="pt-BR" b="1" i="1" dirty="0" smtClean="0"/>
              <a:t>de placeholder</a:t>
            </a:r>
            <a:r>
              <a:rPr lang="pt-BR" dirty="0" smtClean="0"/>
              <a:t> A </a:t>
            </a:r>
            <a:r>
              <a:rPr lang="pt-BR" dirty="0"/>
              <a:t>e também um </a:t>
            </a:r>
            <a:r>
              <a:rPr lang="pt-BR" b="1" i="1" dirty="0"/>
              <a:t>nó</a:t>
            </a:r>
            <a:r>
              <a:rPr lang="pt-BR" dirty="0"/>
              <a:t> </a:t>
            </a:r>
            <a:r>
              <a:rPr lang="pt-BR" dirty="0" smtClean="0"/>
              <a:t>B, que recebe o valor </a:t>
            </a:r>
            <a:r>
              <a:rPr lang="pt-BR" dirty="0"/>
              <a:t>A + </a:t>
            </a:r>
            <a:r>
              <a:rPr lang="pt-BR" dirty="0" smtClean="0"/>
              <a:t>5.</a:t>
            </a:r>
          </a:p>
          <a:p>
            <a:r>
              <a:rPr lang="pt-BR" dirty="0" smtClean="0"/>
              <a:t>Quando avaliamos o valor do </a:t>
            </a:r>
            <a:r>
              <a:rPr lang="pt-BR" b="1" i="1" dirty="0" smtClean="0"/>
              <a:t>nó</a:t>
            </a:r>
            <a:r>
              <a:rPr lang="pt-BR" dirty="0" smtClean="0"/>
              <a:t> </a:t>
            </a:r>
            <a:r>
              <a:rPr lang="pt-BR" dirty="0"/>
              <a:t>B, passamos um </a:t>
            </a:r>
            <a:r>
              <a:rPr lang="pt-BR" b="1" i="1" dirty="0"/>
              <a:t>feed_dict</a:t>
            </a:r>
            <a:r>
              <a:rPr lang="pt-BR" dirty="0"/>
              <a:t> para o método </a:t>
            </a:r>
            <a:r>
              <a:rPr lang="pt-BR" b="1" i="1" dirty="0" smtClean="0"/>
              <a:t>eval()</a:t>
            </a:r>
            <a:r>
              <a:rPr lang="pt-BR" dirty="0" smtClean="0"/>
              <a:t> </a:t>
            </a:r>
            <a:r>
              <a:rPr lang="pt-BR" dirty="0"/>
              <a:t>que especifica o valor </a:t>
            </a:r>
            <a:r>
              <a:rPr lang="pt-BR" dirty="0" smtClean="0"/>
              <a:t>do </a:t>
            </a:r>
            <a:r>
              <a:rPr lang="pt-BR" b="1" i="1" dirty="0" smtClean="0"/>
              <a:t>nó</a:t>
            </a:r>
            <a:r>
              <a:rPr lang="pt-BR" dirty="0" smtClean="0"/>
              <a:t> </a:t>
            </a:r>
            <a:r>
              <a:rPr lang="pt-BR" dirty="0"/>
              <a:t>A. </a:t>
            </a:r>
            <a:endParaRPr lang="pt-BR" dirty="0" smtClean="0"/>
          </a:p>
          <a:p>
            <a:r>
              <a:rPr lang="pt-BR" dirty="0" smtClean="0"/>
              <a:t>Observe </a:t>
            </a:r>
            <a:r>
              <a:rPr lang="pt-BR" dirty="0"/>
              <a:t>que A deve ter </a:t>
            </a:r>
            <a:r>
              <a:rPr lang="pt-BR" dirty="0" smtClean="0"/>
              <a:t>2 dimensões (ou </a:t>
            </a:r>
            <a:r>
              <a:rPr lang="pt-BR" dirty="0"/>
              <a:t>seja, deve </a:t>
            </a:r>
            <a:r>
              <a:rPr lang="pt-BR" dirty="0" smtClean="0"/>
              <a:t>ser uma array </a:t>
            </a:r>
            <a:r>
              <a:rPr lang="pt-BR" dirty="0"/>
              <a:t>bidimensional) e deve haver três </a:t>
            </a:r>
            <a:r>
              <a:rPr lang="pt-BR" dirty="0" smtClean="0"/>
              <a:t>colunas, mas ele pode </a:t>
            </a:r>
            <a:r>
              <a:rPr lang="pt-BR" dirty="0"/>
              <a:t>ter qualquer número de linhas</a:t>
            </a:r>
            <a:r>
              <a:rPr lang="pt-BR" dirty="0" smtClean="0"/>
              <a:t>.</a:t>
            </a:r>
          </a:p>
          <a:p>
            <a:pPr marL="0" indent="0">
              <a:buNone/>
            </a:pPr>
            <a:endParaRPr lang="pt-BR" dirty="0"/>
          </a:p>
          <a:p>
            <a:endParaRPr lang="pt-BR" dirty="0"/>
          </a:p>
        </p:txBody>
      </p:sp>
      <p:sp>
        <p:nvSpPr>
          <p:cNvPr id="4" name="Rectangle 3"/>
          <p:cNvSpPr/>
          <p:nvPr/>
        </p:nvSpPr>
        <p:spPr>
          <a:xfrm>
            <a:off x="838200" y="1825625"/>
            <a:ext cx="3997271" cy="2462213"/>
          </a:xfrm>
          <a:prstGeom prst="rect">
            <a:avLst/>
          </a:prstGeom>
        </p:spPr>
        <p:txBody>
          <a:bodyPr wrap="square">
            <a:spAutoFit/>
          </a:bodyPr>
          <a:lstStyle/>
          <a:p>
            <a:r>
              <a:rPr lang="en-US" sz="1400" dirty="0">
                <a:solidFill>
                  <a:srgbClr val="000000"/>
                </a:solidFill>
                <a:highlight>
                  <a:srgbClr val="FFFFFF"/>
                </a:highlight>
              </a:rPr>
              <a:t>A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tf</a:t>
            </a:r>
            <a:r>
              <a:rPr lang="en-US" sz="1400" b="1" dirty="0" err="1">
                <a:solidFill>
                  <a:srgbClr val="000080"/>
                </a:solidFill>
                <a:highlight>
                  <a:srgbClr val="FFFFFF"/>
                </a:highlight>
              </a:rPr>
              <a:t>.</a:t>
            </a:r>
            <a:r>
              <a:rPr lang="en-US" sz="1400" dirty="0" err="1">
                <a:solidFill>
                  <a:srgbClr val="000000"/>
                </a:solidFill>
                <a:highlight>
                  <a:srgbClr val="FFFFFF"/>
                </a:highlight>
              </a:rPr>
              <a:t>placeholder</a:t>
            </a:r>
            <a:r>
              <a:rPr lang="en-US" sz="1400" b="1" dirty="0">
                <a:solidFill>
                  <a:srgbClr val="000080"/>
                </a:solidFill>
                <a:highlight>
                  <a:srgbClr val="FFFFFF"/>
                </a:highlight>
              </a:rPr>
              <a:t>(</a:t>
            </a:r>
            <a:r>
              <a:rPr lang="en-US" sz="1400" dirty="0">
                <a:solidFill>
                  <a:srgbClr val="000000"/>
                </a:solidFill>
                <a:highlight>
                  <a:srgbClr val="FFFFFF"/>
                </a:highlight>
              </a:rPr>
              <a:t>tf</a:t>
            </a:r>
            <a:r>
              <a:rPr lang="en-US" sz="1400" b="1" dirty="0">
                <a:solidFill>
                  <a:srgbClr val="000080"/>
                </a:solidFill>
                <a:highlight>
                  <a:srgbClr val="FFFFFF"/>
                </a:highlight>
              </a:rPr>
              <a:t>.</a:t>
            </a:r>
            <a:r>
              <a:rPr lang="en-US" sz="1400" dirty="0">
                <a:solidFill>
                  <a:srgbClr val="000000"/>
                </a:solidFill>
                <a:highlight>
                  <a:srgbClr val="FFFFFF"/>
                </a:highlight>
              </a:rPr>
              <a:t>float32</a:t>
            </a:r>
            <a:r>
              <a:rPr lang="en-US" sz="1400" b="1" dirty="0">
                <a:solidFill>
                  <a:srgbClr val="000080"/>
                </a:solidFill>
                <a:highlight>
                  <a:srgbClr val="FFFFFF"/>
                </a:highlight>
              </a:rPr>
              <a:t>,</a:t>
            </a:r>
            <a:r>
              <a:rPr lang="en-US" sz="1400" dirty="0">
                <a:solidFill>
                  <a:srgbClr val="000000"/>
                </a:solidFill>
                <a:highlight>
                  <a:srgbClr val="FFFFFF"/>
                </a:highlight>
              </a:rPr>
              <a:t> shape</a:t>
            </a:r>
            <a:r>
              <a:rPr lang="en-US" sz="1400" b="1" dirty="0">
                <a:solidFill>
                  <a:srgbClr val="000080"/>
                </a:solidFill>
                <a:highlight>
                  <a:srgbClr val="FFFFFF"/>
                </a:highlight>
              </a:rPr>
              <a:t>=(</a:t>
            </a:r>
            <a:r>
              <a:rPr lang="en-US" sz="1400" b="1" dirty="0">
                <a:solidFill>
                  <a:srgbClr val="0000FF"/>
                </a:solidFill>
                <a:highlight>
                  <a:srgbClr val="FFFFFF"/>
                </a:highlight>
              </a:rPr>
              <a:t>None</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FF0000"/>
                </a:solidFill>
                <a:highlight>
                  <a:srgbClr val="FFFFFF"/>
                </a:highlight>
              </a:rPr>
              <a:t>3</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pt-BR" sz="1400" dirty="0">
                <a:solidFill>
                  <a:srgbClr val="000000"/>
                </a:solidFill>
                <a:highlight>
                  <a:srgbClr val="FFFFFF"/>
                </a:highlight>
              </a:rPr>
              <a:t>B </a:t>
            </a:r>
            <a:r>
              <a:rPr lang="pt-BR" sz="1400" b="1" dirty="0">
                <a:solidFill>
                  <a:srgbClr val="000080"/>
                </a:solidFill>
                <a:highlight>
                  <a:srgbClr val="FFFFFF"/>
                </a:highlight>
              </a:rPr>
              <a:t>=</a:t>
            </a:r>
            <a:r>
              <a:rPr lang="pt-BR" sz="1400" dirty="0">
                <a:solidFill>
                  <a:srgbClr val="000000"/>
                </a:solidFill>
                <a:highlight>
                  <a:srgbClr val="FFFFFF"/>
                </a:highlight>
              </a:rPr>
              <a:t> A </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FF0000"/>
                </a:solidFill>
                <a:highlight>
                  <a:srgbClr val="FFFFFF"/>
                </a:highlight>
              </a:rPr>
              <a:t>5</a:t>
            </a:r>
            <a:endParaRPr lang="pt-BR" sz="1400" dirty="0">
              <a:solidFill>
                <a:srgbClr val="000000"/>
              </a:solidFill>
              <a:highlight>
                <a:srgbClr val="FFFFFF"/>
              </a:highlight>
            </a:endParaRPr>
          </a:p>
          <a:p>
            <a:r>
              <a:rPr lang="pt-BR" sz="1400" b="1" dirty="0">
                <a:solidFill>
                  <a:srgbClr val="0000FF"/>
                </a:solidFill>
                <a:highlight>
                  <a:srgbClr val="FFFFFF"/>
                </a:highlight>
              </a:rPr>
              <a:t>with</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Session</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b="1" dirty="0">
                <a:solidFill>
                  <a:srgbClr val="0000FF"/>
                </a:solidFill>
                <a:highlight>
                  <a:srgbClr val="FFFFFF"/>
                </a:highlight>
              </a:rPr>
              <a:t>as</a:t>
            </a:r>
            <a:r>
              <a:rPr lang="pt-BR" sz="1400" dirty="0">
                <a:solidFill>
                  <a:srgbClr val="000000"/>
                </a:solidFill>
                <a:highlight>
                  <a:srgbClr val="FFFFFF"/>
                </a:highlight>
              </a:rPr>
              <a:t> </a:t>
            </a:r>
            <a:r>
              <a:rPr lang="pt-BR" sz="1400" dirty="0" smtClean="0">
                <a:solidFill>
                  <a:srgbClr val="000000"/>
                </a:solidFill>
                <a:highlight>
                  <a:srgbClr val="FFFFFF"/>
                </a:highlight>
              </a:rPr>
              <a:t>sess</a:t>
            </a:r>
            <a:r>
              <a:rPr lang="pt-BR" sz="1400" b="1" dirty="0" smtClean="0">
                <a:solidFill>
                  <a:srgbClr val="000080"/>
                </a:solidFill>
                <a:highlight>
                  <a:srgbClr val="FFFFFF"/>
                </a:highlight>
              </a:rPr>
              <a:t>:</a:t>
            </a:r>
            <a:endParaRPr lang="pt-BR" sz="1400" dirty="0" smtClean="0">
              <a:solidFill>
                <a:srgbClr val="000000"/>
              </a:solidFill>
              <a:highlight>
                <a:srgbClr val="FFFFFF"/>
              </a:highlight>
            </a:endParaRPr>
          </a:p>
          <a:p>
            <a:r>
              <a:rPr lang="pt-BR" sz="1400" dirty="0">
                <a:solidFill>
                  <a:srgbClr val="000000"/>
                </a:solidFill>
                <a:highlight>
                  <a:srgbClr val="FFFFFF"/>
                </a:highlight>
              </a:rPr>
              <a:t> </a:t>
            </a:r>
            <a:r>
              <a:rPr lang="pt-BR" sz="1400" dirty="0" smtClean="0">
                <a:solidFill>
                  <a:srgbClr val="000000"/>
                </a:solidFill>
                <a:highlight>
                  <a:srgbClr val="FFFFFF"/>
                </a:highlight>
              </a:rPr>
              <a:t>  B_val_1 </a:t>
            </a:r>
            <a:r>
              <a:rPr lang="pt-BR" sz="1400" b="1" dirty="0">
                <a:solidFill>
                  <a:srgbClr val="000080"/>
                </a:solidFill>
                <a:highlight>
                  <a:srgbClr val="FFFFFF"/>
                </a:highlight>
              </a:rPr>
              <a:t>=</a:t>
            </a:r>
            <a:r>
              <a:rPr lang="pt-BR" sz="1400" dirty="0">
                <a:solidFill>
                  <a:srgbClr val="000000"/>
                </a:solidFill>
                <a:highlight>
                  <a:srgbClr val="FFFFFF"/>
                </a:highlight>
              </a:rPr>
              <a:t> B</a:t>
            </a:r>
            <a:r>
              <a:rPr lang="pt-BR" sz="1400" b="1" dirty="0">
                <a:solidFill>
                  <a:srgbClr val="000080"/>
                </a:solidFill>
                <a:highlight>
                  <a:srgbClr val="FFFFFF"/>
                </a:highlight>
              </a:rPr>
              <a:t>.</a:t>
            </a:r>
            <a:r>
              <a:rPr lang="pt-BR" sz="1400" dirty="0">
                <a:solidFill>
                  <a:srgbClr val="000000"/>
                </a:solidFill>
                <a:highlight>
                  <a:srgbClr val="FFFFFF"/>
                </a:highlight>
              </a:rPr>
              <a:t>eval</a:t>
            </a:r>
            <a:r>
              <a:rPr lang="pt-BR" sz="1400" b="1" dirty="0">
                <a:solidFill>
                  <a:srgbClr val="000080"/>
                </a:solidFill>
                <a:highlight>
                  <a:srgbClr val="FFFFFF"/>
                </a:highlight>
              </a:rPr>
              <a:t>(</a:t>
            </a:r>
            <a:r>
              <a:rPr lang="pt-BR" sz="1400" dirty="0">
                <a:solidFill>
                  <a:srgbClr val="000000"/>
                </a:solidFill>
                <a:highlight>
                  <a:srgbClr val="FFFFFF"/>
                </a:highlight>
              </a:rPr>
              <a:t>feed_dict</a:t>
            </a:r>
            <a:r>
              <a:rPr lang="pt-BR" sz="1400" b="1" dirty="0">
                <a:solidFill>
                  <a:srgbClr val="000080"/>
                </a:solidFill>
                <a:highlight>
                  <a:srgbClr val="FFFFFF"/>
                </a:highlight>
              </a:rPr>
              <a:t>={</a:t>
            </a:r>
            <a:r>
              <a:rPr lang="pt-BR" sz="1400" dirty="0">
                <a:solidFill>
                  <a:srgbClr val="000000"/>
                </a:solidFill>
                <a:highlight>
                  <a:srgbClr val="FFFFFF"/>
                </a:highlight>
              </a:rPr>
              <a:t>A</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b="1" dirty="0">
                <a:solidFill>
                  <a:srgbClr val="000080"/>
                </a:solidFill>
                <a:highlight>
                  <a:srgbClr val="FFFFFF"/>
                </a:highlight>
              </a:rPr>
              <a:t>[[</a:t>
            </a:r>
            <a:r>
              <a:rPr lang="pt-BR" sz="1400" dirty="0">
                <a:solidFill>
                  <a:srgbClr val="FF0000"/>
                </a:solidFill>
                <a:highlight>
                  <a:srgbClr val="FFFFFF"/>
                </a:highlight>
              </a:rPr>
              <a:t>1</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FF0000"/>
                </a:solidFill>
                <a:highlight>
                  <a:srgbClr val="FFFFFF"/>
                </a:highlight>
              </a:rPr>
              <a:t>2</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FF0000"/>
                </a:solidFill>
                <a:highlight>
                  <a:srgbClr val="FFFFFF"/>
                </a:highlight>
              </a:rPr>
              <a:t>3</a:t>
            </a:r>
            <a:r>
              <a:rPr lang="pt-BR" sz="1400" b="1" dirty="0" smtClean="0">
                <a:solidFill>
                  <a:srgbClr val="000080"/>
                </a:solidFill>
                <a:highlight>
                  <a:srgbClr val="FFFFFF"/>
                </a:highlight>
              </a:rPr>
              <a:t>]]})</a:t>
            </a:r>
            <a:endParaRPr lang="pt-BR" sz="1400" dirty="0" smtClean="0">
              <a:solidFill>
                <a:srgbClr val="000000"/>
              </a:solidFill>
              <a:highlight>
                <a:srgbClr val="FFFFFF"/>
              </a:highlight>
            </a:endParaRPr>
          </a:p>
          <a:p>
            <a:r>
              <a:rPr lang="pt-BR" sz="1400" dirty="0">
                <a:solidFill>
                  <a:srgbClr val="000000"/>
                </a:solidFill>
                <a:highlight>
                  <a:srgbClr val="FFFFFF"/>
                </a:highlight>
              </a:rPr>
              <a:t> </a:t>
            </a:r>
            <a:r>
              <a:rPr lang="pt-BR" sz="1400" dirty="0" smtClean="0">
                <a:solidFill>
                  <a:srgbClr val="000000"/>
                </a:solidFill>
                <a:highlight>
                  <a:srgbClr val="FFFFFF"/>
                </a:highlight>
              </a:rPr>
              <a:t>  B_val_2 </a:t>
            </a:r>
            <a:r>
              <a:rPr lang="pt-BR" sz="1400" b="1" dirty="0">
                <a:solidFill>
                  <a:srgbClr val="000080"/>
                </a:solidFill>
                <a:highlight>
                  <a:srgbClr val="FFFFFF"/>
                </a:highlight>
              </a:rPr>
              <a:t>=</a:t>
            </a:r>
            <a:r>
              <a:rPr lang="pt-BR" sz="1400" dirty="0">
                <a:solidFill>
                  <a:srgbClr val="000000"/>
                </a:solidFill>
                <a:highlight>
                  <a:srgbClr val="FFFFFF"/>
                </a:highlight>
              </a:rPr>
              <a:t> B</a:t>
            </a:r>
            <a:r>
              <a:rPr lang="pt-BR" sz="1400" b="1" dirty="0">
                <a:solidFill>
                  <a:srgbClr val="000080"/>
                </a:solidFill>
                <a:highlight>
                  <a:srgbClr val="FFFFFF"/>
                </a:highlight>
              </a:rPr>
              <a:t>.</a:t>
            </a:r>
            <a:r>
              <a:rPr lang="pt-BR" sz="1400" dirty="0">
                <a:solidFill>
                  <a:srgbClr val="000000"/>
                </a:solidFill>
                <a:highlight>
                  <a:srgbClr val="FFFFFF"/>
                </a:highlight>
              </a:rPr>
              <a:t>eval</a:t>
            </a:r>
            <a:r>
              <a:rPr lang="pt-BR" sz="1400" b="1" dirty="0">
                <a:solidFill>
                  <a:srgbClr val="000080"/>
                </a:solidFill>
                <a:highlight>
                  <a:srgbClr val="FFFFFF"/>
                </a:highlight>
              </a:rPr>
              <a:t>(</a:t>
            </a:r>
            <a:r>
              <a:rPr lang="pt-BR" sz="1400" dirty="0">
                <a:solidFill>
                  <a:srgbClr val="000000"/>
                </a:solidFill>
                <a:highlight>
                  <a:srgbClr val="FFFFFF"/>
                </a:highlight>
              </a:rPr>
              <a:t>feed_dict</a:t>
            </a:r>
            <a:r>
              <a:rPr lang="pt-BR" sz="1400" b="1" dirty="0">
                <a:solidFill>
                  <a:srgbClr val="000080"/>
                </a:solidFill>
                <a:highlight>
                  <a:srgbClr val="FFFFFF"/>
                </a:highlight>
              </a:rPr>
              <a:t>={</a:t>
            </a:r>
            <a:r>
              <a:rPr lang="pt-BR" sz="1400" dirty="0">
                <a:solidFill>
                  <a:srgbClr val="000000"/>
                </a:solidFill>
                <a:highlight>
                  <a:srgbClr val="FFFFFF"/>
                </a:highlight>
              </a:rPr>
              <a:t>A</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b="1" dirty="0">
                <a:solidFill>
                  <a:srgbClr val="000080"/>
                </a:solidFill>
                <a:highlight>
                  <a:srgbClr val="FFFFFF"/>
                </a:highlight>
              </a:rPr>
              <a:t>[[</a:t>
            </a:r>
            <a:r>
              <a:rPr lang="pt-BR" sz="1400" dirty="0">
                <a:solidFill>
                  <a:srgbClr val="FF0000"/>
                </a:solidFill>
                <a:highlight>
                  <a:srgbClr val="FFFFFF"/>
                </a:highlight>
              </a:rPr>
              <a:t>4</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FF0000"/>
                </a:solidFill>
                <a:highlight>
                  <a:srgbClr val="FFFFFF"/>
                </a:highlight>
              </a:rPr>
              <a:t>5</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FF0000"/>
                </a:solidFill>
                <a:highlight>
                  <a:srgbClr val="FFFFFF"/>
                </a:highlight>
              </a:rPr>
              <a:t>6</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b="1" dirty="0">
                <a:solidFill>
                  <a:srgbClr val="000080"/>
                </a:solidFill>
                <a:highlight>
                  <a:srgbClr val="FFFFFF"/>
                </a:highlight>
              </a:rPr>
              <a:t>[</a:t>
            </a:r>
            <a:r>
              <a:rPr lang="pt-BR" sz="1400" dirty="0">
                <a:solidFill>
                  <a:srgbClr val="FF0000"/>
                </a:solidFill>
                <a:highlight>
                  <a:srgbClr val="FFFFFF"/>
                </a:highlight>
              </a:rPr>
              <a:t>7</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FF0000"/>
                </a:solidFill>
                <a:highlight>
                  <a:srgbClr val="FFFFFF"/>
                </a:highlight>
              </a:rPr>
              <a:t>8</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FF0000"/>
                </a:solidFill>
                <a:highlight>
                  <a:srgbClr val="FFFFFF"/>
                </a:highlight>
              </a:rPr>
              <a:t>9</a:t>
            </a:r>
            <a:r>
              <a:rPr lang="pt-BR" sz="1400" b="1" dirty="0">
                <a:solidFill>
                  <a:srgbClr val="000080"/>
                </a:solidFill>
                <a:highlight>
                  <a:srgbClr val="FFFFFF"/>
                </a:highlight>
              </a:rPr>
              <a:t>]]})</a:t>
            </a:r>
            <a:endParaRPr lang="pt-BR" sz="1400" dirty="0">
              <a:solidFill>
                <a:srgbClr val="000000"/>
              </a:solidFill>
              <a:highlight>
                <a:srgbClr val="FFFFFF"/>
              </a:highlight>
            </a:endParaRPr>
          </a:p>
          <a:p>
            <a:endParaRPr lang="pt-BR" sz="1400" dirty="0">
              <a:solidFill>
                <a:srgbClr val="000000"/>
              </a:solidFill>
              <a:highlight>
                <a:srgbClr val="FFFFFF"/>
              </a:highlight>
            </a:endParaRPr>
          </a:p>
          <a:p>
            <a:r>
              <a:rPr lang="pt-BR" sz="1400" b="1" dirty="0">
                <a:solidFill>
                  <a:srgbClr val="0000FF"/>
                </a:solidFill>
                <a:highlight>
                  <a:srgbClr val="FFFFFF"/>
                </a:highlight>
              </a:rPr>
              <a:t>print</a:t>
            </a:r>
            <a:r>
              <a:rPr lang="pt-BR" sz="1400" b="1" dirty="0">
                <a:solidFill>
                  <a:srgbClr val="000080"/>
                </a:solidFill>
                <a:highlight>
                  <a:srgbClr val="FFFFFF"/>
                </a:highlight>
              </a:rPr>
              <a:t>(</a:t>
            </a:r>
            <a:r>
              <a:rPr lang="pt-BR" sz="1400" dirty="0">
                <a:solidFill>
                  <a:srgbClr val="000000"/>
                </a:solidFill>
                <a:highlight>
                  <a:srgbClr val="FFFFFF"/>
                </a:highlight>
              </a:rPr>
              <a:t>B_val_1</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FF0000"/>
                </a:solidFill>
                <a:highlight>
                  <a:srgbClr val="FFFFFF"/>
                </a:highlight>
              </a:rPr>
              <a:t>6.</a:t>
            </a:r>
            <a:r>
              <a:rPr lang="pt-BR" sz="1400" dirty="0">
                <a:solidFill>
                  <a:srgbClr val="000000"/>
                </a:solidFill>
                <a:highlight>
                  <a:srgbClr val="FFFFFF"/>
                </a:highlight>
              </a:rPr>
              <a:t> </a:t>
            </a:r>
            <a:r>
              <a:rPr lang="pt-BR" sz="1400" dirty="0">
                <a:solidFill>
                  <a:srgbClr val="FF0000"/>
                </a:solidFill>
                <a:highlight>
                  <a:srgbClr val="FFFFFF"/>
                </a:highlight>
              </a:rPr>
              <a:t>7.</a:t>
            </a:r>
            <a:r>
              <a:rPr lang="pt-BR" sz="1400" dirty="0">
                <a:solidFill>
                  <a:srgbClr val="000000"/>
                </a:solidFill>
                <a:highlight>
                  <a:srgbClr val="FFFFFF"/>
                </a:highlight>
              </a:rPr>
              <a:t> </a:t>
            </a:r>
            <a:r>
              <a:rPr lang="pt-BR" sz="1400" dirty="0">
                <a:solidFill>
                  <a:srgbClr val="FF0000"/>
                </a:solidFill>
                <a:highlight>
                  <a:srgbClr val="FFFFFF"/>
                </a:highlight>
              </a:rPr>
              <a:t>8.</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b="1" dirty="0">
                <a:solidFill>
                  <a:srgbClr val="0000FF"/>
                </a:solidFill>
                <a:highlight>
                  <a:srgbClr val="FFFFFF"/>
                </a:highlight>
              </a:rPr>
              <a:t>print</a:t>
            </a:r>
            <a:r>
              <a:rPr lang="pt-BR" sz="1400" b="1" dirty="0">
                <a:solidFill>
                  <a:srgbClr val="000080"/>
                </a:solidFill>
                <a:highlight>
                  <a:srgbClr val="FFFFFF"/>
                </a:highlight>
              </a:rPr>
              <a:t>(</a:t>
            </a:r>
            <a:r>
              <a:rPr lang="pt-BR" sz="1400" dirty="0">
                <a:solidFill>
                  <a:srgbClr val="000000"/>
                </a:solidFill>
                <a:highlight>
                  <a:srgbClr val="FFFFFF"/>
                </a:highlight>
              </a:rPr>
              <a:t>B_val_2</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FF0000"/>
                </a:solidFill>
                <a:highlight>
                  <a:srgbClr val="FFFFFF"/>
                </a:highlight>
              </a:rPr>
              <a:t>9.</a:t>
            </a:r>
            <a:r>
              <a:rPr lang="pt-BR" sz="1400" dirty="0">
                <a:solidFill>
                  <a:srgbClr val="000000"/>
                </a:solidFill>
                <a:highlight>
                  <a:srgbClr val="FFFFFF"/>
                </a:highlight>
              </a:rPr>
              <a:t> </a:t>
            </a:r>
            <a:r>
              <a:rPr lang="pt-BR" sz="1400" dirty="0">
                <a:solidFill>
                  <a:srgbClr val="FF0000"/>
                </a:solidFill>
                <a:highlight>
                  <a:srgbClr val="FFFFFF"/>
                </a:highlight>
              </a:rPr>
              <a:t>10.</a:t>
            </a:r>
            <a:r>
              <a:rPr lang="pt-BR" sz="1400" dirty="0">
                <a:solidFill>
                  <a:srgbClr val="000000"/>
                </a:solidFill>
                <a:highlight>
                  <a:srgbClr val="FFFFFF"/>
                </a:highlight>
              </a:rPr>
              <a:t> </a:t>
            </a:r>
            <a:r>
              <a:rPr lang="pt-BR" sz="1400" dirty="0">
                <a:solidFill>
                  <a:srgbClr val="FF0000"/>
                </a:solidFill>
                <a:highlight>
                  <a:srgbClr val="FFFFFF"/>
                </a:highlight>
              </a:rPr>
              <a:t>11.</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FF0000"/>
                </a:solidFill>
                <a:highlight>
                  <a:srgbClr val="FFFFFF"/>
                </a:highlight>
              </a:rPr>
              <a:t>12.</a:t>
            </a:r>
            <a:r>
              <a:rPr lang="pt-BR" sz="1400" dirty="0">
                <a:solidFill>
                  <a:srgbClr val="000000"/>
                </a:solidFill>
                <a:highlight>
                  <a:srgbClr val="FFFFFF"/>
                </a:highlight>
              </a:rPr>
              <a:t> </a:t>
            </a:r>
            <a:r>
              <a:rPr lang="pt-BR" sz="1400" dirty="0">
                <a:solidFill>
                  <a:srgbClr val="FF0000"/>
                </a:solidFill>
                <a:highlight>
                  <a:srgbClr val="FFFFFF"/>
                </a:highlight>
              </a:rPr>
              <a:t>13.</a:t>
            </a:r>
            <a:r>
              <a:rPr lang="pt-BR" sz="1400" dirty="0">
                <a:solidFill>
                  <a:srgbClr val="000000"/>
                </a:solidFill>
                <a:highlight>
                  <a:srgbClr val="FFFFFF"/>
                </a:highlight>
              </a:rPr>
              <a:t> </a:t>
            </a:r>
            <a:r>
              <a:rPr lang="pt-BR" sz="1400" dirty="0">
                <a:solidFill>
                  <a:srgbClr val="FF0000"/>
                </a:solidFill>
                <a:highlight>
                  <a:srgbClr val="FFFFFF"/>
                </a:highlight>
              </a:rPr>
              <a:t>14.</a:t>
            </a:r>
            <a:r>
              <a:rPr lang="pt-BR" sz="1400" b="1" dirty="0">
                <a:solidFill>
                  <a:srgbClr val="000080"/>
                </a:solidFill>
                <a:highlight>
                  <a:srgbClr val="FFFFFF"/>
                </a:highlight>
              </a:rPr>
              <a:t>]]</a:t>
            </a:r>
            <a:endParaRPr lang="pt-BR" sz="1400" dirty="0"/>
          </a:p>
        </p:txBody>
      </p:sp>
    </p:spTree>
    <p:extLst>
      <p:ext uri="{BB962C8B-B14F-4D97-AF65-F5344CB8AC3E}">
        <p14:creationId xmlns:p14="http://schemas.microsoft.com/office/powerpoint/2010/main" val="2930252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Suprindo dados aos grafos em tempo de execução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966846" y="1825624"/>
                <a:ext cx="5997845" cy="4823149"/>
              </a:xfrm>
            </p:spPr>
            <p:txBody>
              <a:bodyPr>
                <a:normAutofit fontScale="92500" lnSpcReduction="20000"/>
              </a:bodyPr>
              <a:lstStyle/>
              <a:p>
                <a:r>
                  <a:rPr lang="pt-BR" dirty="0" smtClean="0"/>
                  <a:t>Para implementar o </a:t>
                </a:r>
                <a:r>
                  <a:rPr lang="pt-BR" b="1" i="1" dirty="0" smtClean="0"/>
                  <a:t>gradiente descendente em mini-batch</a:t>
                </a:r>
                <a:r>
                  <a:rPr lang="pt-BR" dirty="0" smtClean="0"/>
                  <a:t>, </a:t>
                </a:r>
                <a:r>
                  <a:rPr lang="pt-BR" dirty="0"/>
                  <a:t>precisamos apenas </a:t>
                </a:r>
                <a:r>
                  <a:rPr lang="pt-BR" dirty="0" smtClean="0"/>
                  <a:t>modificar um </a:t>
                </a:r>
                <a:r>
                  <a:rPr lang="pt-BR" dirty="0"/>
                  <a:t>pouco o código </a:t>
                </a:r>
                <a:r>
                  <a:rPr lang="pt-BR" dirty="0" smtClean="0"/>
                  <a:t>anterior. </a:t>
                </a:r>
              </a:p>
              <a:p>
                <a:r>
                  <a:rPr lang="pt-BR" dirty="0" smtClean="0"/>
                  <a:t>Primeiro devemos mudar a </a:t>
                </a:r>
                <a:r>
                  <a:rPr lang="pt-BR" dirty="0"/>
                  <a:t>definição de </a:t>
                </a:r>
                <a14:m>
                  <m:oMath xmlns:m="http://schemas.openxmlformats.org/officeDocument/2006/math">
                    <m:r>
                      <a:rPr lang="pt-BR" b="0" i="1" smtClean="0">
                        <a:latin typeface="Cambria Math" panose="02040503050406030204" pitchFamily="18" charset="0"/>
                      </a:rPr>
                      <m:t>𝑋</m:t>
                    </m:r>
                  </m:oMath>
                </a14:m>
                <a:r>
                  <a:rPr lang="pt-BR" dirty="0" smtClean="0"/>
                  <a:t> e </a:t>
                </a:r>
                <a14:m>
                  <m:oMath xmlns:m="http://schemas.openxmlformats.org/officeDocument/2006/math">
                    <m:r>
                      <a:rPr lang="pt-BR" b="0" i="1" smtClean="0">
                        <a:latin typeface="Cambria Math" panose="02040503050406030204" pitchFamily="18" charset="0"/>
                      </a:rPr>
                      <m:t>𝑦</m:t>
                    </m:r>
                  </m:oMath>
                </a14:m>
                <a:r>
                  <a:rPr lang="pt-BR" dirty="0" smtClean="0"/>
                  <a:t> </a:t>
                </a:r>
                <a:r>
                  <a:rPr lang="pt-BR" dirty="0"/>
                  <a:t>na fase de </a:t>
                </a:r>
                <a:r>
                  <a:rPr lang="pt-BR" dirty="0" smtClean="0"/>
                  <a:t>construção do </a:t>
                </a:r>
                <a:r>
                  <a:rPr lang="pt-BR" b="1" i="1" dirty="0" smtClean="0"/>
                  <a:t>grafo</a:t>
                </a:r>
                <a:r>
                  <a:rPr lang="pt-BR" dirty="0" smtClean="0"/>
                  <a:t> </a:t>
                </a:r>
                <a:r>
                  <a:rPr lang="pt-BR" dirty="0"/>
                  <a:t>para torná-los </a:t>
                </a:r>
                <a:r>
                  <a:rPr lang="pt-BR" b="1" i="1" dirty="0"/>
                  <a:t>nós de </a:t>
                </a:r>
                <a:r>
                  <a:rPr lang="pt-BR" b="1" i="1" dirty="0" smtClean="0"/>
                  <a:t>placeholder</a:t>
                </a:r>
                <a:r>
                  <a:rPr lang="pt-BR" dirty="0"/>
                  <a:t>.</a:t>
                </a:r>
                <a:endParaRPr lang="pt-BR" dirty="0" smtClean="0"/>
              </a:p>
              <a:p>
                <a:r>
                  <a:rPr lang="pt-BR" dirty="0" smtClean="0"/>
                  <a:t>Em </a:t>
                </a:r>
                <a:r>
                  <a:rPr lang="pt-BR" dirty="0"/>
                  <a:t>seguida, </a:t>
                </a:r>
                <a:r>
                  <a:rPr lang="pt-BR" dirty="0" smtClean="0"/>
                  <a:t>definimos </a:t>
                </a:r>
                <a:r>
                  <a:rPr lang="pt-BR" dirty="0"/>
                  <a:t>o tamanho </a:t>
                </a:r>
                <a:r>
                  <a:rPr lang="pt-BR" dirty="0" smtClean="0"/>
                  <a:t>de um batch e calculamos seu </a:t>
                </a:r>
                <a:r>
                  <a:rPr lang="pt-BR" dirty="0"/>
                  <a:t>número </a:t>
                </a:r>
                <a:r>
                  <a:rPr lang="pt-BR" dirty="0" smtClean="0"/>
                  <a:t>total.</a:t>
                </a:r>
              </a:p>
              <a:p>
                <a:r>
                  <a:rPr lang="pt-BR" dirty="0" smtClean="0"/>
                  <a:t>Por </a:t>
                </a:r>
                <a:r>
                  <a:rPr lang="pt-BR" dirty="0"/>
                  <a:t>fim, na fase de execução, </a:t>
                </a:r>
                <a:r>
                  <a:rPr lang="pt-BR" dirty="0" smtClean="0"/>
                  <a:t>lemos os mini-batches </a:t>
                </a:r>
                <a:r>
                  <a:rPr lang="pt-BR" dirty="0"/>
                  <a:t>um por um </a:t>
                </a:r>
                <a:r>
                  <a:rPr lang="pt-BR" dirty="0" smtClean="0"/>
                  <a:t>e fornecemos os valores </a:t>
                </a:r>
                <a:r>
                  <a:rPr lang="pt-BR" dirty="0"/>
                  <a:t>de </a:t>
                </a:r>
                <a14:m>
                  <m:oMath xmlns:m="http://schemas.openxmlformats.org/officeDocument/2006/math">
                    <m:r>
                      <a:rPr lang="pt-BR" i="1">
                        <a:latin typeface="Cambria Math" panose="02040503050406030204" pitchFamily="18" charset="0"/>
                      </a:rPr>
                      <m:t>𝑋</m:t>
                    </m:r>
                  </m:oMath>
                </a14:m>
                <a:r>
                  <a:rPr lang="pt-BR" dirty="0"/>
                  <a:t> e </a:t>
                </a:r>
                <a14:m>
                  <m:oMath xmlns:m="http://schemas.openxmlformats.org/officeDocument/2006/math">
                    <m:r>
                      <a:rPr lang="pt-BR" i="1">
                        <a:latin typeface="Cambria Math" panose="02040503050406030204" pitchFamily="18" charset="0"/>
                      </a:rPr>
                      <m:t>𝑦</m:t>
                    </m:r>
                  </m:oMath>
                </a14:m>
                <a:r>
                  <a:rPr lang="pt-BR" dirty="0"/>
                  <a:t> </a:t>
                </a:r>
                <a:r>
                  <a:rPr lang="pt-BR" dirty="0" smtClean="0"/>
                  <a:t>através </a:t>
                </a:r>
                <a:r>
                  <a:rPr lang="pt-BR" dirty="0"/>
                  <a:t>do parâmetro </a:t>
                </a:r>
                <a:r>
                  <a:rPr lang="pt-BR" b="1" i="1" dirty="0"/>
                  <a:t>feed_dict</a:t>
                </a:r>
                <a:r>
                  <a:rPr lang="pt-BR" dirty="0"/>
                  <a:t> ao avaliar um </a:t>
                </a:r>
                <a:r>
                  <a:rPr lang="pt-BR" b="1" i="1" dirty="0"/>
                  <a:t>nó</a:t>
                </a:r>
                <a:r>
                  <a:rPr lang="pt-BR" dirty="0"/>
                  <a:t> que </a:t>
                </a:r>
                <a:r>
                  <a:rPr lang="pt-BR" dirty="0" smtClean="0"/>
                  <a:t>depende deles.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966846" y="1825624"/>
                <a:ext cx="5997845" cy="4823149"/>
              </a:xfrm>
              <a:blipFill rotWithShape="0">
                <a:blip r:embed="rId3"/>
                <a:stretch>
                  <a:fillRect l="-1626" t="-3157" r="-2846"/>
                </a:stretch>
              </a:blipFill>
            </p:spPr>
            <p:txBody>
              <a:bodyPr/>
              <a:lstStyle/>
              <a:p>
                <a:r>
                  <a:rPr lang="pt-BR">
                    <a:noFill/>
                  </a:rPr>
                  <a:t> </a:t>
                </a:r>
              </a:p>
            </p:txBody>
          </p:sp>
        </mc:Fallback>
      </mc:AlternateContent>
      <p:sp>
        <p:nvSpPr>
          <p:cNvPr id="8" name="Rectangle 7"/>
          <p:cNvSpPr/>
          <p:nvPr/>
        </p:nvSpPr>
        <p:spPr>
          <a:xfrm>
            <a:off x="838200" y="1825624"/>
            <a:ext cx="6096000" cy="4401205"/>
          </a:xfrm>
          <a:prstGeom prst="rect">
            <a:avLst/>
          </a:prstGeom>
        </p:spPr>
        <p:txBody>
          <a:bodyPr>
            <a:spAutoFit/>
          </a:bodyPr>
          <a:lstStyle/>
          <a:p>
            <a:r>
              <a:rPr lang="en-US" sz="1400" dirty="0">
                <a:solidFill>
                  <a:srgbClr val="000000"/>
                </a:solidFill>
                <a:highlight>
                  <a:srgbClr val="FFFFFF"/>
                </a:highlight>
              </a:rPr>
              <a:t>X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tf</a:t>
            </a:r>
            <a:r>
              <a:rPr lang="en-US" sz="1400" b="1" dirty="0" err="1">
                <a:solidFill>
                  <a:srgbClr val="000080"/>
                </a:solidFill>
                <a:highlight>
                  <a:srgbClr val="FFFFFF"/>
                </a:highlight>
              </a:rPr>
              <a:t>.</a:t>
            </a:r>
            <a:r>
              <a:rPr lang="en-US" sz="1400" dirty="0" err="1">
                <a:solidFill>
                  <a:srgbClr val="000000"/>
                </a:solidFill>
                <a:highlight>
                  <a:srgbClr val="FFFFFF"/>
                </a:highlight>
              </a:rPr>
              <a:t>placeholder</a:t>
            </a:r>
            <a:r>
              <a:rPr lang="en-US" sz="1400" b="1" dirty="0">
                <a:solidFill>
                  <a:srgbClr val="000080"/>
                </a:solidFill>
                <a:highlight>
                  <a:srgbClr val="FFFFFF"/>
                </a:highlight>
              </a:rPr>
              <a:t>(</a:t>
            </a:r>
            <a:r>
              <a:rPr lang="en-US" sz="1400" dirty="0">
                <a:solidFill>
                  <a:srgbClr val="000000"/>
                </a:solidFill>
                <a:highlight>
                  <a:srgbClr val="FFFFFF"/>
                </a:highlight>
              </a:rPr>
              <a:t>tf</a:t>
            </a:r>
            <a:r>
              <a:rPr lang="en-US" sz="1400" b="1" dirty="0">
                <a:solidFill>
                  <a:srgbClr val="000080"/>
                </a:solidFill>
                <a:highlight>
                  <a:srgbClr val="FFFFFF"/>
                </a:highlight>
              </a:rPr>
              <a:t>.</a:t>
            </a:r>
            <a:r>
              <a:rPr lang="en-US" sz="1400" dirty="0">
                <a:solidFill>
                  <a:srgbClr val="000000"/>
                </a:solidFill>
                <a:highlight>
                  <a:srgbClr val="FFFFFF"/>
                </a:highlight>
              </a:rPr>
              <a:t>float32</a:t>
            </a:r>
            <a:r>
              <a:rPr lang="en-US" sz="1400" b="1" dirty="0">
                <a:solidFill>
                  <a:srgbClr val="000080"/>
                </a:solidFill>
                <a:highlight>
                  <a:srgbClr val="FFFFFF"/>
                </a:highlight>
              </a:rPr>
              <a:t>,</a:t>
            </a:r>
            <a:r>
              <a:rPr lang="en-US" sz="1400" dirty="0">
                <a:solidFill>
                  <a:srgbClr val="000000"/>
                </a:solidFill>
                <a:highlight>
                  <a:srgbClr val="FFFFFF"/>
                </a:highlight>
              </a:rPr>
              <a:t> shape</a:t>
            </a:r>
            <a:r>
              <a:rPr lang="en-US" sz="1400" b="1" dirty="0">
                <a:solidFill>
                  <a:srgbClr val="000080"/>
                </a:solidFill>
                <a:highlight>
                  <a:srgbClr val="FFFFFF"/>
                </a:highlight>
              </a:rPr>
              <a:t>=(</a:t>
            </a:r>
            <a:r>
              <a:rPr lang="en-US" sz="1400" b="1" dirty="0">
                <a:solidFill>
                  <a:srgbClr val="0000FF"/>
                </a:solidFill>
                <a:highlight>
                  <a:srgbClr val="FFFFFF"/>
                </a:highlight>
              </a:rPr>
              <a:t>None</a:t>
            </a:r>
            <a:r>
              <a:rPr lang="en-US" sz="1400" b="1" dirty="0">
                <a:solidFill>
                  <a:srgbClr val="000080"/>
                </a:solidFill>
                <a:highlight>
                  <a:srgbClr val="FFFFFF"/>
                </a:highlight>
              </a:rPr>
              <a:t>,</a:t>
            </a:r>
            <a:r>
              <a:rPr lang="en-US" sz="1400" dirty="0">
                <a:solidFill>
                  <a:srgbClr val="000000"/>
                </a:solidFill>
                <a:highlight>
                  <a:srgbClr val="FFFFFF"/>
                </a:highlight>
              </a:rPr>
              <a:t> n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FF0000"/>
                </a:solidFill>
                <a:highlight>
                  <a:srgbClr val="FFFFFF"/>
                </a:highlight>
              </a:rPr>
              <a:t>1</a:t>
            </a:r>
            <a:r>
              <a:rPr lang="en-US" sz="1400" b="1" dirty="0">
                <a:solidFill>
                  <a:srgbClr val="000080"/>
                </a:solidFill>
                <a:highlight>
                  <a:srgbClr val="FFFFFF"/>
                </a:highlight>
              </a:rPr>
              <a:t>),</a:t>
            </a:r>
            <a:r>
              <a:rPr lang="en-US" sz="1400" dirty="0">
                <a:solidFill>
                  <a:srgbClr val="000000"/>
                </a:solidFill>
                <a:highlight>
                  <a:srgbClr val="FFFFFF"/>
                </a:highlight>
              </a:rPr>
              <a:t> name</a:t>
            </a:r>
            <a:r>
              <a:rPr lang="en-US" sz="1400" b="1" dirty="0">
                <a:solidFill>
                  <a:srgbClr val="000080"/>
                </a:solidFill>
                <a:highlight>
                  <a:srgbClr val="FFFFFF"/>
                </a:highlight>
              </a:rPr>
              <a:t>=</a:t>
            </a:r>
            <a:r>
              <a:rPr lang="en-US" sz="1400" dirty="0">
                <a:solidFill>
                  <a:srgbClr val="808080"/>
                </a:solidFill>
                <a:highlight>
                  <a:srgbClr val="FFFFFF"/>
                </a:highlight>
              </a:rPr>
              <a:t>"X"</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y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tf</a:t>
            </a:r>
            <a:r>
              <a:rPr lang="en-US" sz="1400" b="1" dirty="0" err="1">
                <a:solidFill>
                  <a:srgbClr val="000080"/>
                </a:solidFill>
                <a:highlight>
                  <a:srgbClr val="FFFFFF"/>
                </a:highlight>
              </a:rPr>
              <a:t>.</a:t>
            </a:r>
            <a:r>
              <a:rPr lang="en-US" sz="1400" dirty="0" err="1">
                <a:solidFill>
                  <a:srgbClr val="000000"/>
                </a:solidFill>
                <a:highlight>
                  <a:srgbClr val="FFFFFF"/>
                </a:highlight>
              </a:rPr>
              <a:t>placeholder</a:t>
            </a:r>
            <a:r>
              <a:rPr lang="en-US" sz="1400" b="1" dirty="0">
                <a:solidFill>
                  <a:srgbClr val="000080"/>
                </a:solidFill>
                <a:highlight>
                  <a:srgbClr val="FFFFFF"/>
                </a:highlight>
              </a:rPr>
              <a:t>(</a:t>
            </a:r>
            <a:r>
              <a:rPr lang="en-US" sz="1400" dirty="0">
                <a:solidFill>
                  <a:srgbClr val="000000"/>
                </a:solidFill>
                <a:highlight>
                  <a:srgbClr val="FFFFFF"/>
                </a:highlight>
              </a:rPr>
              <a:t>tf</a:t>
            </a:r>
            <a:r>
              <a:rPr lang="en-US" sz="1400" b="1" dirty="0">
                <a:solidFill>
                  <a:srgbClr val="000080"/>
                </a:solidFill>
                <a:highlight>
                  <a:srgbClr val="FFFFFF"/>
                </a:highlight>
              </a:rPr>
              <a:t>.</a:t>
            </a:r>
            <a:r>
              <a:rPr lang="en-US" sz="1400" dirty="0">
                <a:solidFill>
                  <a:srgbClr val="000000"/>
                </a:solidFill>
                <a:highlight>
                  <a:srgbClr val="FFFFFF"/>
                </a:highlight>
              </a:rPr>
              <a:t>float32</a:t>
            </a:r>
            <a:r>
              <a:rPr lang="en-US" sz="1400" b="1" dirty="0">
                <a:solidFill>
                  <a:srgbClr val="000080"/>
                </a:solidFill>
                <a:highlight>
                  <a:srgbClr val="FFFFFF"/>
                </a:highlight>
              </a:rPr>
              <a:t>,</a:t>
            </a:r>
            <a:r>
              <a:rPr lang="en-US" sz="1400" dirty="0">
                <a:solidFill>
                  <a:srgbClr val="000000"/>
                </a:solidFill>
                <a:highlight>
                  <a:srgbClr val="FFFFFF"/>
                </a:highlight>
              </a:rPr>
              <a:t> shape</a:t>
            </a:r>
            <a:r>
              <a:rPr lang="en-US" sz="1400" b="1" dirty="0">
                <a:solidFill>
                  <a:srgbClr val="000080"/>
                </a:solidFill>
                <a:highlight>
                  <a:srgbClr val="FFFFFF"/>
                </a:highlight>
              </a:rPr>
              <a:t>=(</a:t>
            </a:r>
            <a:r>
              <a:rPr lang="en-US" sz="1400" b="1" dirty="0">
                <a:solidFill>
                  <a:srgbClr val="0000FF"/>
                </a:solidFill>
                <a:highlight>
                  <a:srgbClr val="FFFFFF"/>
                </a:highlight>
              </a:rPr>
              <a:t>None</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FF0000"/>
                </a:solidFill>
                <a:highlight>
                  <a:srgbClr val="FFFFFF"/>
                </a:highlight>
              </a:rPr>
              <a:t>1</a:t>
            </a:r>
            <a:r>
              <a:rPr lang="en-US" sz="1400" b="1" dirty="0">
                <a:solidFill>
                  <a:srgbClr val="000080"/>
                </a:solidFill>
                <a:highlight>
                  <a:srgbClr val="FFFFFF"/>
                </a:highlight>
              </a:rPr>
              <a:t>),</a:t>
            </a:r>
            <a:r>
              <a:rPr lang="en-US" sz="1400" dirty="0">
                <a:solidFill>
                  <a:srgbClr val="000000"/>
                </a:solidFill>
                <a:highlight>
                  <a:srgbClr val="FFFFFF"/>
                </a:highlight>
              </a:rPr>
              <a:t> name</a:t>
            </a:r>
            <a:r>
              <a:rPr lang="en-US" sz="1400" b="1" dirty="0">
                <a:solidFill>
                  <a:srgbClr val="000080"/>
                </a:solidFill>
                <a:highlight>
                  <a:srgbClr val="FFFFFF"/>
                </a:highlight>
              </a:rPr>
              <a:t>=</a:t>
            </a:r>
            <a:r>
              <a:rPr lang="en-US" sz="1400" dirty="0">
                <a:solidFill>
                  <a:srgbClr val="808080"/>
                </a:solidFill>
                <a:highlight>
                  <a:srgbClr val="FFFFFF"/>
                </a:highlight>
              </a:rPr>
              <a:t>"y"</a:t>
            </a:r>
            <a:r>
              <a:rPr lang="en-US" sz="1400" b="1" dirty="0">
                <a:solidFill>
                  <a:srgbClr val="000080"/>
                </a:solidFill>
                <a:highlight>
                  <a:srgbClr val="FFFFFF"/>
                </a:highlight>
              </a:rPr>
              <a:t>)</a:t>
            </a:r>
            <a:endParaRPr lang="en-US" sz="1400" dirty="0">
              <a:solidFill>
                <a:srgbClr val="000000"/>
              </a:solidFill>
              <a:highlight>
                <a:srgbClr val="FFFFFF"/>
              </a:highlight>
            </a:endParaRPr>
          </a:p>
          <a:p>
            <a:endParaRPr lang="pt-BR" sz="1400" dirty="0">
              <a:solidFill>
                <a:srgbClr val="000000"/>
              </a:solidFill>
              <a:highlight>
                <a:srgbClr val="FFFFFF"/>
              </a:highlight>
            </a:endParaRPr>
          </a:p>
          <a:p>
            <a:r>
              <a:rPr lang="pt-BR" sz="1400" dirty="0">
                <a:solidFill>
                  <a:srgbClr val="000000"/>
                </a:solidFill>
                <a:highlight>
                  <a:srgbClr val="FFFFFF"/>
                </a:highlight>
              </a:rPr>
              <a:t>batch_size </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FF0000"/>
                </a:solidFill>
                <a:highlight>
                  <a:srgbClr val="FFFFFF"/>
                </a:highlight>
              </a:rPr>
              <a:t>100</a:t>
            </a:r>
            <a:endParaRPr lang="pt-BR" sz="1400" dirty="0">
              <a:solidFill>
                <a:srgbClr val="000000"/>
              </a:solidFill>
              <a:highlight>
                <a:srgbClr val="FFFFFF"/>
              </a:highlight>
            </a:endParaRPr>
          </a:p>
          <a:p>
            <a:r>
              <a:rPr lang="pt-BR" sz="1400" dirty="0">
                <a:solidFill>
                  <a:srgbClr val="000000"/>
                </a:solidFill>
                <a:highlight>
                  <a:srgbClr val="FFFFFF"/>
                </a:highlight>
              </a:rPr>
              <a:t>n_batches </a:t>
            </a:r>
            <a:r>
              <a:rPr lang="pt-BR" sz="1400" b="1" dirty="0">
                <a:solidFill>
                  <a:srgbClr val="000080"/>
                </a:solidFill>
                <a:highlight>
                  <a:srgbClr val="FFFFFF"/>
                </a:highlight>
              </a:rPr>
              <a:t>=</a:t>
            </a:r>
            <a:r>
              <a:rPr lang="pt-BR" sz="1400" dirty="0">
                <a:solidFill>
                  <a:srgbClr val="000000"/>
                </a:solidFill>
                <a:highlight>
                  <a:srgbClr val="FFFFFF"/>
                </a:highlight>
              </a:rPr>
              <a:t> int</a:t>
            </a:r>
            <a:r>
              <a:rPr lang="pt-BR" sz="1400" b="1" dirty="0">
                <a:solidFill>
                  <a:srgbClr val="000080"/>
                </a:solidFill>
                <a:highlight>
                  <a:srgbClr val="FFFFFF"/>
                </a:highlight>
              </a:rPr>
              <a:t>(</a:t>
            </a:r>
            <a:r>
              <a:rPr lang="pt-BR" sz="1400" dirty="0">
                <a:solidFill>
                  <a:srgbClr val="000000"/>
                </a:solidFill>
                <a:highlight>
                  <a:srgbClr val="FFFFFF"/>
                </a:highlight>
              </a:rPr>
              <a:t>np</a:t>
            </a:r>
            <a:r>
              <a:rPr lang="pt-BR" sz="1400" b="1" dirty="0">
                <a:solidFill>
                  <a:srgbClr val="000080"/>
                </a:solidFill>
                <a:highlight>
                  <a:srgbClr val="FFFFFF"/>
                </a:highlight>
              </a:rPr>
              <a:t>.</a:t>
            </a:r>
            <a:r>
              <a:rPr lang="pt-BR" sz="1400" dirty="0">
                <a:solidFill>
                  <a:srgbClr val="000000"/>
                </a:solidFill>
                <a:highlight>
                  <a:srgbClr val="FFFFFF"/>
                </a:highlight>
              </a:rPr>
              <a:t>ceil</a:t>
            </a:r>
            <a:r>
              <a:rPr lang="pt-BR" sz="1400" b="1" dirty="0">
                <a:solidFill>
                  <a:srgbClr val="000080"/>
                </a:solidFill>
                <a:highlight>
                  <a:srgbClr val="FFFFFF"/>
                </a:highlight>
              </a:rPr>
              <a:t>(</a:t>
            </a:r>
            <a:r>
              <a:rPr lang="pt-BR" sz="1400" dirty="0">
                <a:solidFill>
                  <a:srgbClr val="000000"/>
                </a:solidFill>
                <a:highlight>
                  <a:srgbClr val="FFFFFF"/>
                </a:highlight>
              </a:rPr>
              <a:t>m </a:t>
            </a:r>
            <a:r>
              <a:rPr lang="pt-BR" sz="1400" b="1" dirty="0">
                <a:solidFill>
                  <a:srgbClr val="000080"/>
                </a:solidFill>
                <a:highlight>
                  <a:srgbClr val="FFFFFF"/>
                </a:highlight>
              </a:rPr>
              <a:t>/</a:t>
            </a:r>
            <a:r>
              <a:rPr lang="pt-BR" sz="1400" dirty="0">
                <a:solidFill>
                  <a:srgbClr val="000000"/>
                </a:solidFill>
                <a:highlight>
                  <a:srgbClr val="FFFFFF"/>
                </a:highlight>
              </a:rPr>
              <a:t> batch_size</a:t>
            </a:r>
            <a:r>
              <a:rPr lang="pt-BR" sz="1400" b="1" dirty="0">
                <a:solidFill>
                  <a:srgbClr val="000080"/>
                </a:solidFill>
                <a:highlight>
                  <a:srgbClr val="FFFFFF"/>
                </a:highlight>
              </a:rPr>
              <a:t>))</a:t>
            </a:r>
            <a:endParaRPr lang="pt-BR" sz="1400" dirty="0">
              <a:solidFill>
                <a:srgbClr val="000000"/>
              </a:solidFill>
              <a:highlight>
                <a:srgbClr val="FFFFFF"/>
              </a:highlight>
            </a:endParaRPr>
          </a:p>
          <a:p>
            <a:endParaRPr lang="pt-BR" sz="1400" dirty="0">
              <a:solidFill>
                <a:srgbClr val="000000"/>
              </a:solidFill>
              <a:highlight>
                <a:srgbClr val="FFFFFF"/>
              </a:highlight>
            </a:endParaRPr>
          </a:p>
          <a:p>
            <a:r>
              <a:rPr lang="pt-BR" sz="1400" b="1" dirty="0">
                <a:solidFill>
                  <a:srgbClr val="0000FF"/>
                </a:solidFill>
                <a:highlight>
                  <a:srgbClr val="FFFFFF"/>
                </a:highlight>
              </a:rPr>
              <a:t>def</a:t>
            </a:r>
            <a:r>
              <a:rPr lang="pt-BR" sz="1400" dirty="0">
                <a:solidFill>
                  <a:srgbClr val="000000"/>
                </a:solidFill>
                <a:highlight>
                  <a:srgbClr val="FFFFFF"/>
                </a:highlight>
              </a:rPr>
              <a:t> </a:t>
            </a:r>
            <a:r>
              <a:rPr lang="pt-BR" sz="1400" dirty="0">
                <a:solidFill>
                  <a:srgbClr val="FF00FF"/>
                </a:solidFill>
                <a:highlight>
                  <a:srgbClr val="FFFFFF"/>
                </a:highlight>
              </a:rPr>
              <a:t>fetch_batch</a:t>
            </a:r>
            <a:r>
              <a:rPr lang="pt-BR" sz="1400" b="1" dirty="0">
                <a:solidFill>
                  <a:srgbClr val="000080"/>
                </a:solidFill>
                <a:highlight>
                  <a:srgbClr val="FFFFFF"/>
                </a:highlight>
              </a:rPr>
              <a:t>(</a:t>
            </a:r>
            <a:r>
              <a:rPr lang="pt-BR" sz="1400" dirty="0">
                <a:solidFill>
                  <a:srgbClr val="000000"/>
                </a:solidFill>
                <a:highlight>
                  <a:srgbClr val="FFFFFF"/>
                </a:highlight>
              </a:rPr>
              <a:t>epoch</a:t>
            </a:r>
            <a:r>
              <a:rPr lang="pt-BR" sz="1400" b="1" dirty="0">
                <a:solidFill>
                  <a:srgbClr val="000080"/>
                </a:solidFill>
                <a:highlight>
                  <a:srgbClr val="FFFFFF"/>
                </a:highlight>
              </a:rPr>
              <a:t>,</a:t>
            </a:r>
            <a:r>
              <a:rPr lang="pt-BR" sz="1400" dirty="0">
                <a:solidFill>
                  <a:srgbClr val="000000"/>
                </a:solidFill>
                <a:highlight>
                  <a:srgbClr val="FFFFFF"/>
                </a:highlight>
              </a:rPr>
              <a:t> batch_index</a:t>
            </a:r>
            <a:r>
              <a:rPr lang="pt-BR" sz="1400" b="1" dirty="0">
                <a:solidFill>
                  <a:srgbClr val="000080"/>
                </a:solidFill>
                <a:highlight>
                  <a:srgbClr val="FFFFFF"/>
                </a:highlight>
              </a:rPr>
              <a:t>,</a:t>
            </a:r>
            <a:r>
              <a:rPr lang="pt-BR" sz="1400" dirty="0">
                <a:solidFill>
                  <a:srgbClr val="000000"/>
                </a:solidFill>
                <a:highlight>
                  <a:srgbClr val="FFFFFF"/>
                </a:highlight>
              </a:rPr>
              <a:t> batch_size</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smtClean="0"/>
              <a:t>   np</a:t>
            </a:r>
            <a:r>
              <a:rPr lang="pt-BR" sz="1400" b="1" dirty="0" smtClean="0"/>
              <a:t>.</a:t>
            </a:r>
            <a:r>
              <a:rPr lang="pt-BR" sz="1400" dirty="0" smtClean="0"/>
              <a:t>random</a:t>
            </a:r>
            <a:r>
              <a:rPr lang="pt-BR" sz="1400" b="1" dirty="0" smtClean="0"/>
              <a:t>.</a:t>
            </a:r>
            <a:r>
              <a:rPr lang="pt-BR" sz="1400" dirty="0" smtClean="0"/>
              <a:t>seed</a:t>
            </a:r>
            <a:r>
              <a:rPr lang="pt-BR" sz="1400" b="1" dirty="0" smtClean="0"/>
              <a:t>(</a:t>
            </a:r>
            <a:r>
              <a:rPr lang="pt-BR" sz="1400" dirty="0" smtClean="0"/>
              <a:t>epoch </a:t>
            </a:r>
            <a:r>
              <a:rPr lang="pt-BR" sz="1400" b="1" dirty="0"/>
              <a:t>*</a:t>
            </a:r>
            <a:r>
              <a:rPr lang="pt-BR" sz="1400" dirty="0"/>
              <a:t> n_batches </a:t>
            </a:r>
            <a:r>
              <a:rPr lang="pt-BR" sz="1400" b="1" dirty="0"/>
              <a:t>+</a:t>
            </a:r>
            <a:r>
              <a:rPr lang="pt-BR" sz="1400" dirty="0"/>
              <a:t> batch_index</a:t>
            </a:r>
            <a:r>
              <a:rPr lang="pt-BR" sz="1400" b="1" dirty="0"/>
              <a:t>)</a:t>
            </a:r>
            <a:endParaRPr lang="pt-BR" sz="1400" dirty="0"/>
          </a:p>
          <a:p>
            <a:r>
              <a:rPr lang="pt-BR" sz="1400" dirty="0"/>
              <a:t>   indices </a:t>
            </a:r>
            <a:r>
              <a:rPr lang="pt-BR" sz="1400" b="1" dirty="0"/>
              <a:t>=</a:t>
            </a:r>
            <a:r>
              <a:rPr lang="pt-BR" sz="1400" dirty="0"/>
              <a:t> np</a:t>
            </a:r>
            <a:r>
              <a:rPr lang="pt-BR" sz="1400" b="1" dirty="0"/>
              <a:t>.</a:t>
            </a:r>
            <a:r>
              <a:rPr lang="pt-BR" sz="1400" dirty="0"/>
              <a:t>random</a:t>
            </a:r>
            <a:r>
              <a:rPr lang="pt-BR" sz="1400" b="1" dirty="0"/>
              <a:t>.</a:t>
            </a:r>
            <a:r>
              <a:rPr lang="pt-BR" sz="1400" dirty="0"/>
              <a:t>randint</a:t>
            </a:r>
            <a:r>
              <a:rPr lang="pt-BR" sz="1400" b="1" dirty="0"/>
              <a:t>(</a:t>
            </a:r>
            <a:r>
              <a:rPr lang="pt-BR" sz="1400" dirty="0"/>
              <a:t>m</a:t>
            </a:r>
            <a:r>
              <a:rPr lang="pt-BR" sz="1400" b="1" dirty="0"/>
              <a:t>,</a:t>
            </a:r>
            <a:r>
              <a:rPr lang="pt-BR" sz="1400" dirty="0"/>
              <a:t> size</a:t>
            </a:r>
            <a:r>
              <a:rPr lang="pt-BR" sz="1400" b="1" dirty="0"/>
              <a:t>=</a:t>
            </a:r>
            <a:r>
              <a:rPr lang="pt-BR" sz="1400" dirty="0"/>
              <a:t>batch_size</a:t>
            </a:r>
            <a:r>
              <a:rPr lang="pt-BR" sz="1400" b="1" dirty="0"/>
              <a:t>)</a:t>
            </a:r>
            <a:endParaRPr lang="pt-BR" sz="1400" dirty="0"/>
          </a:p>
          <a:p>
            <a:r>
              <a:rPr lang="pt-BR" sz="1400" dirty="0"/>
              <a:t>   X_batch </a:t>
            </a:r>
            <a:r>
              <a:rPr lang="pt-BR" sz="1400" b="1" dirty="0"/>
              <a:t>=</a:t>
            </a:r>
            <a:r>
              <a:rPr lang="pt-BR" sz="1400" dirty="0"/>
              <a:t> scaled_housing_data_plus_bias</a:t>
            </a:r>
            <a:r>
              <a:rPr lang="pt-BR" sz="1400" b="1" dirty="0"/>
              <a:t>[</a:t>
            </a:r>
            <a:r>
              <a:rPr lang="pt-BR" sz="1400" dirty="0"/>
              <a:t>indices</a:t>
            </a:r>
            <a:r>
              <a:rPr lang="pt-BR" sz="1400" b="1" dirty="0"/>
              <a:t>]</a:t>
            </a:r>
            <a:endParaRPr lang="pt-BR" sz="1400" dirty="0"/>
          </a:p>
          <a:p>
            <a:r>
              <a:rPr lang="en-US" sz="1400" dirty="0"/>
              <a:t>   </a:t>
            </a:r>
            <a:r>
              <a:rPr lang="en-US" sz="1400" dirty="0" err="1"/>
              <a:t>y_batch</a:t>
            </a:r>
            <a:r>
              <a:rPr lang="en-US" sz="1400" dirty="0"/>
              <a:t> </a:t>
            </a:r>
            <a:r>
              <a:rPr lang="en-US" sz="1400" b="1" dirty="0"/>
              <a:t>=</a:t>
            </a:r>
            <a:r>
              <a:rPr lang="en-US" sz="1400" dirty="0"/>
              <a:t> </a:t>
            </a:r>
            <a:r>
              <a:rPr lang="en-US" sz="1400" dirty="0" err="1"/>
              <a:t>housing</a:t>
            </a:r>
            <a:r>
              <a:rPr lang="en-US" sz="1400" b="1" dirty="0" err="1"/>
              <a:t>.</a:t>
            </a:r>
            <a:r>
              <a:rPr lang="en-US" sz="1400" dirty="0" err="1"/>
              <a:t>target</a:t>
            </a:r>
            <a:r>
              <a:rPr lang="en-US" sz="1400" b="1" dirty="0" err="1"/>
              <a:t>.</a:t>
            </a:r>
            <a:r>
              <a:rPr lang="en-US" sz="1400" dirty="0" err="1"/>
              <a:t>reshape</a:t>
            </a:r>
            <a:r>
              <a:rPr lang="en-US" sz="1400" b="1" dirty="0"/>
              <a:t>(-</a:t>
            </a:r>
            <a:r>
              <a:rPr lang="en-US" sz="1400" dirty="0"/>
              <a:t>1</a:t>
            </a:r>
            <a:r>
              <a:rPr lang="en-US" sz="1400" b="1" dirty="0"/>
              <a:t>,</a:t>
            </a:r>
            <a:r>
              <a:rPr lang="en-US" sz="1400" dirty="0"/>
              <a:t> 1</a:t>
            </a:r>
            <a:r>
              <a:rPr lang="en-US" sz="1400" b="1" dirty="0"/>
              <a:t>)[</a:t>
            </a:r>
            <a:r>
              <a:rPr lang="en-US" sz="1400" dirty="0"/>
              <a:t>indices</a:t>
            </a:r>
            <a:r>
              <a:rPr lang="en-US" sz="1400" b="1" dirty="0" smtClean="0"/>
              <a:t>]</a:t>
            </a:r>
            <a:endParaRPr lang="en-US" sz="1400" dirty="0">
              <a:solidFill>
                <a:srgbClr val="000000"/>
              </a:solidFill>
              <a:highlight>
                <a:srgbClr val="FFFFFF"/>
              </a:highlight>
            </a:endParaRPr>
          </a:p>
          <a:p>
            <a:r>
              <a:rPr lang="pt-BR" sz="1400" dirty="0" smtClean="0">
                <a:solidFill>
                  <a:srgbClr val="000000"/>
                </a:solidFill>
                <a:highlight>
                  <a:srgbClr val="FFFFFF"/>
                </a:highlight>
              </a:rPr>
              <a:t>   </a:t>
            </a:r>
            <a:r>
              <a:rPr lang="pt-BR" sz="1400" b="1" dirty="0" smtClean="0">
                <a:solidFill>
                  <a:srgbClr val="0000FF"/>
                </a:solidFill>
                <a:highlight>
                  <a:srgbClr val="FFFFFF"/>
                </a:highlight>
              </a:rPr>
              <a:t>return</a:t>
            </a:r>
            <a:r>
              <a:rPr lang="pt-BR" sz="1400" dirty="0" smtClean="0">
                <a:solidFill>
                  <a:srgbClr val="000000"/>
                </a:solidFill>
                <a:highlight>
                  <a:srgbClr val="FFFFFF"/>
                </a:highlight>
              </a:rPr>
              <a:t> </a:t>
            </a:r>
            <a:r>
              <a:rPr lang="pt-BR" sz="1400" dirty="0">
                <a:solidFill>
                  <a:srgbClr val="000000"/>
                </a:solidFill>
                <a:highlight>
                  <a:srgbClr val="FFFFFF"/>
                </a:highlight>
              </a:rPr>
              <a:t>X_batch</a:t>
            </a:r>
            <a:r>
              <a:rPr lang="pt-BR" sz="1400" b="1" dirty="0">
                <a:solidFill>
                  <a:srgbClr val="000080"/>
                </a:solidFill>
                <a:highlight>
                  <a:srgbClr val="FFFFFF"/>
                </a:highlight>
              </a:rPr>
              <a:t>,</a:t>
            </a:r>
            <a:r>
              <a:rPr lang="pt-BR" sz="1400" dirty="0">
                <a:solidFill>
                  <a:srgbClr val="000000"/>
                </a:solidFill>
                <a:highlight>
                  <a:srgbClr val="FFFFFF"/>
                </a:highlight>
              </a:rPr>
              <a:t> y_batch</a:t>
            </a:r>
          </a:p>
          <a:p>
            <a:endParaRPr lang="pt-BR" sz="1400" dirty="0">
              <a:solidFill>
                <a:srgbClr val="000000"/>
              </a:solidFill>
              <a:highlight>
                <a:srgbClr val="FFFFFF"/>
              </a:highlight>
            </a:endParaRPr>
          </a:p>
          <a:p>
            <a:r>
              <a:rPr lang="pt-BR" sz="1400" b="1" dirty="0">
                <a:solidFill>
                  <a:srgbClr val="0000FF"/>
                </a:solidFill>
                <a:highlight>
                  <a:srgbClr val="FFFFFF"/>
                </a:highlight>
              </a:rPr>
              <a:t>with</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Session</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b="1" dirty="0">
                <a:solidFill>
                  <a:srgbClr val="0000FF"/>
                </a:solidFill>
                <a:highlight>
                  <a:srgbClr val="FFFFFF"/>
                </a:highlight>
              </a:rPr>
              <a:t>as</a:t>
            </a:r>
            <a:r>
              <a:rPr lang="pt-BR" sz="1400" dirty="0">
                <a:solidFill>
                  <a:srgbClr val="000000"/>
                </a:solidFill>
                <a:highlight>
                  <a:srgbClr val="FFFFFF"/>
                </a:highlight>
              </a:rPr>
              <a:t> sess</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   sess</a:t>
            </a:r>
            <a:r>
              <a:rPr lang="pt-BR" sz="1400" b="1" dirty="0">
                <a:solidFill>
                  <a:srgbClr val="000080"/>
                </a:solidFill>
                <a:highlight>
                  <a:srgbClr val="FFFFFF"/>
                </a:highlight>
              </a:rPr>
              <a:t>.</a:t>
            </a:r>
            <a:r>
              <a:rPr lang="pt-BR" sz="1400" dirty="0">
                <a:solidFill>
                  <a:srgbClr val="000000"/>
                </a:solidFill>
                <a:highlight>
                  <a:srgbClr val="FFFFFF"/>
                </a:highlight>
              </a:rPr>
              <a:t>run</a:t>
            </a:r>
            <a:r>
              <a:rPr lang="pt-BR" sz="1400" b="1" dirty="0">
                <a:solidFill>
                  <a:srgbClr val="000080"/>
                </a:solidFill>
                <a:highlight>
                  <a:srgbClr val="FFFFFF"/>
                </a:highlight>
              </a:rPr>
              <a:t>(</a:t>
            </a:r>
            <a:r>
              <a:rPr lang="pt-BR" sz="1400" dirty="0">
                <a:solidFill>
                  <a:srgbClr val="000000"/>
                </a:solidFill>
                <a:highlight>
                  <a:srgbClr val="FFFFFF"/>
                </a:highlight>
              </a:rPr>
              <a:t>init</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smtClean="0">
                <a:solidFill>
                  <a:srgbClr val="000000"/>
                </a:solidFill>
                <a:highlight>
                  <a:srgbClr val="FFFFFF"/>
                </a:highlight>
              </a:rPr>
              <a:t>   </a:t>
            </a:r>
            <a:r>
              <a:rPr lang="pt-BR" sz="1400" b="1" dirty="0" smtClean="0">
                <a:solidFill>
                  <a:srgbClr val="0000FF"/>
                </a:solidFill>
                <a:highlight>
                  <a:srgbClr val="FFFFFF"/>
                </a:highlight>
              </a:rPr>
              <a:t>for</a:t>
            </a:r>
            <a:r>
              <a:rPr lang="pt-BR" sz="1400" dirty="0" smtClean="0">
                <a:solidFill>
                  <a:srgbClr val="000000"/>
                </a:solidFill>
                <a:highlight>
                  <a:srgbClr val="FFFFFF"/>
                </a:highlight>
              </a:rPr>
              <a:t> </a:t>
            </a:r>
            <a:r>
              <a:rPr lang="pt-BR" sz="1400" dirty="0">
                <a:solidFill>
                  <a:srgbClr val="000000"/>
                </a:solidFill>
                <a:highlight>
                  <a:srgbClr val="FFFFFF"/>
                </a:highlight>
              </a:rPr>
              <a:t>epoch </a:t>
            </a:r>
            <a:r>
              <a:rPr lang="pt-BR" sz="1400" b="1" dirty="0">
                <a:solidFill>
                  <a:srgbClr val="0000FF"/>
                </a:solidFill>
                <a:highlight>
                  <a:srgbClr val="FFFFFF"/>
                </a:highlight>
              </a:rPr>
              <a:t>in</a:t>
            </a:r>
            <a:r>
              <a:rPr lang="pt-BR" sz="1400" dirty="0">
                <a:solidFill>
                  <a:srgbClr val="000000"/>
                </a:solidFill>
                <a:highlight>
                  <a:srgbClr val="FFFFFF"/>
                </a:highlight>
              </a:rPr>
              <a:t> range</a:t>
            </a:r>
            <a:r>
              <a:rPr lang="pt-BR" sz="1400" b="1" dirty="0">
                <a:solidFill>
                  <a:srgbClr val="000080"/>
                </a:solidFill>
                <a:highlight>
                  <a:srgbClr val="FFFFFF"/>
                </a:highlight>
              </a:rPr>
              <a:t>(</a:t>
            </a:r>
            <a:r>
              <a:rPr lang="pt-BR" sz="1400" dirty="0">
                <a:solidFill>
                  <a:srgbClr val="000000"/>
                </a:solidFill>
                <a:highlight>
                  <a:srgbClr val="FFFFFF"/>
                </a:highlight>
              </a:rPr>
              <a:t>n_epochs</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smtClean="0">
                <a:solidFill>
                  <a:srgbClr val="000000"/>
                </a:solidFill>
                <a:highlight>
                  <a:srgbClr val="FFFFFF"/>
                </a:highlight>
              </a:rPr>
              <a:t>      </a:t>
            </a:r>
            <a:r>
              <a:rPr lang="pt-BR" sz="1400" b="1" dirty="0" smtClean="0">
                <a:solidFill>
                  <a:srgbClr val="0000FF"/>
                </a:solidFill>
                <a:highlight>
                  <a:srgbClr val="FFFFFF"/>
                </a:highlight>
              </a:rPr>
              <a:t>for</a:t>
            </a:r>
            <a:r>
              <a:rPr lang="pt-BR" sz="1400" dirty="0" smtClean="0">
                <a:solidFill>
                  <a:srgbClr val="000000"/>
                </a:solidFill>
                <a:highlight>
                  <a:srgbClr val="FFFFFF"/>
                </a:highlight>
              </a:rPr>
              <a:t> </a:t>
            </a:r>
            <a:r>
              <a:rPr lang="pt-BR" sz="1400" dirty="0">
                <a:solidFill>
                  <a:srgbClr val="000000"/>
                </a:solidFill>
                <a:highlight>
                  <a:srgbClr val="FFFFFF"/>
                </a:highlight>
              </a:rPr>
              <a:t>batch_index </a:t>
            </a:r>
            <a:r>
              <a:rPr lang="pt-BR" sz="1400" b="1" dirty="0">
                <a:solidFill>
                  <a:srgbClr val="0000FF"/>
                </a:solidFill>
                <a:highlight>
                  <a:srgbClr val="FFFFFF"/>
                </a:highlight>
              </a:rPr>
              <a:t>in</a:t>
            </a:r>
            <a:r>
              <a:rPr lang="pt-BR" sz="1400" dirty="0">
                <a:solidFill>
                  <a:srgbClr val="000000"/>
                </a:solidFill>
                <a:highlight>
                  <a:srgbClr val="FFFFFF"/>
                </a:highlight>
              </a:rPr>
              <a:t> range</a:t>
            </a:r>
            <a:r>
              <a:rPr lang="pt-BR" sz="1400" b="1" dirty="0">
                <a:solidFill>
                  <a:srgbClr val="000080"/>
                </a:solidFill>
                <a:highlight>
                  <a:srgbClr val="FFFFFF"/>
                </a:highlight>
              </a:rPr>
              <a:t>(</a:t>
            </a:r>
            <a:r>
              <a:rPr lang="pt-BR" sz="1400" dirty="0">
                <a:solidFill>
                  <a:srgbClr val="000000"/>
                </a:solidFill>
                <a:highlight>
                  <a:srgbClr val="FFFFFF"/>
                </a:highlight>
              </a:rPr>
              <a:t>n_batches</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en-US" sz="1400" dirty="0" smtClean="0">
                <a:solidFill>
                  <a:srgbClr val="000000"/>
                </a:solidFill>
                <a:highlight>
                  <a:srgbClr val="FFFFFF"/>
                </a:highlight>
              </a:rPr>
              <a:t>         </a:t>
            </a:r>
            <a:r>
              <a:rPr lang="en-US" sz="1400" dirty="0" err="1" smtClean="0">
                <a:solidFill>
                  <a:srgbClr val="000000"/>
                </a:solidFill>
                <a:highlight>
                  <a:srgbClr val="FFFFFF"/>
                </a:highlight>
              </a:rPr>
              <a:t>X_batch</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y_batch</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fetch_batch</a:t>
            </a:r>
            <a:r>
              <a:rPr lang="en-US" sz="1400" b="1" dirty="0">
                <a:solidFill>
                  <a:srgbClr val="000080"/>
                </a:solidFill>
                <a:highlight>
                  <a:srgbClr val="FFFFFF"/>
                </a:highlight>
              </a:rPr>
              <a:t>(</a:t>
            </a:r>
            <a:r>
              <a:rPr lang="en-US" sz="1400" dirty="0">
                <a:solidFill>
                  <a:srgbClr val="000000"/>
                </a:solidFill>
                <a:highlight>
                  <a:srgbClr val="FFFFFF"/>
                </a:highlight>
              </a:rPr>
              <a:t>epoch</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batch_index</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batch_size</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smtClean="0">
                <a:solidFill>
                  <a:srgbClr val="000000"/>
                </a:solidFill>
                <a:highlight>
                  <a:srgbClr val="FFFFFF"/>
                </a:highlight>
              </a:rPr>
              <a:t>         </a:t>
            </a:r>
            <a:r>
              <a:rPr lang="en-US" sz="1400" dirty="0" err="1" smtClean="0">
                <a:solidFill>
                  <a:srgbClr val="000000"/>
                </a:solidFill>
                <a:highlight>
                  <a:srgbClr val="FFFFFF"/>
                </a:highlight>
              </a:rPr>
              <a:t>sess</a:t>
            </a:r>
            <a:r>
              <a:rPr lang="en-US" sz="1400" b="1" dirty="0" err="1" smtClean="0">
                <a:solidFill>
                  <a:srgbClr val="000080"/>
                </a:solidFill>
                <a:highlight>
                  <a:srgbClr val="FFFFFF"/>
                </a:highlight>
              </a:rPr>
              <a:t>.</a:t>
            </a:r>
            <a:r>
              <a:rPr lang="en-US" sz="1400" dirty="0" err="1" smtClean="0">
                <a:solidFill>
                  <a:srgbClr val="000000"/>
                </a:solidFill>
                <a:highlight>
                  <a:srgbClr val="FFFFFF"/>
                </a:highlight>
              </a:rPr>
              <a:t>run</a:t>
            </a:r>
            <a:r>
              <a:rPr lang="en-US" sz="1400" b="1" dirty="0" smtClean="0">
                <a:solidFill>
                  <a:srgbClr val="000080"/>
                </a:solidFill>
                <a:highlight>
                  <a:srgbClr val="FFFFFF"/>
                </a:highlight>
              </a:rPr>
              <a:t>(</a:t>
            </a:r>
            <a:r>
              <a:rPr lang="en-US" sz="1400" dirty="0" err="1" smtClean="0">
                <a:solidFill>
                  <a:srgbClr val="000000"/>
                </a:solidFill>
                <a:highlight>
                  <a:srgbClr val="FFFFFF"/>
                </a:highlight>
              </a:rPr>
              <a:t>training_op</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feed_dict</a:t>
            </a:r>
            <a:r>
              <a:rPr lang="en-US" sz="1400" b="1" dirty="0">
                <a:solidFill>
                  <a:srgbClr val="000080"/>
                </a:solidFill>
                <a:highlight>
                  <a:srgbClr val="FFFFFF"/>
                </a:highlight>
              </a:rPr>
              <a:t>={</a:t>
            </a:r>
            <a:r>
              <a:rPr lang="en-US" sz="1400" dirty="0">
                <a:solidFill>
                  <a:srgbClr val="000000"/>
                </a:solidFill>
                <a:highlight>
                  <a:srgbClr val="FFFFFF"/>
                </a:highlight>
              </a:rPr>
              <a:t>X</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X_batch</a:t>
            </a:r>
            <a:r>
              <a:rPr lang="en-US" sz="1400" b="1" dirty="0">
                <a:solidFill>
                  <a:srgbClr val="000080"/>
                </a:solidFill>
                <a:highlight>
                  <a:srgbClr val="FFFFFF"/>
                </a:highlight>
              </a:rPr>
              <a:t>,</a:t>
            </a:r>
            <a:r>
              <a:rPr lang="en-US" sz="1400" dirty="0">
                <a:solidFill>
                  <a:srgbClr val="000000"/>
                </a:solidFill>
                <a:highlight>
                  <a:srgbClr val="FFFFFF"/>
                </a:highlight>
              </a:rPr>
              <a:t> y</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y_batch</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pt-BR" sz="1400" dirty="0">
                <a:solidFill>
                  <a:srgbClr val="000000"/>
                </a:solidFill>
                <a:highlight>
                  <a:srgbClr val="FFFFFF"/>
                </a:highlight>
              </a:rPr>
              <a:t>   best_theta </a:t>
            </a:r>
            <a:r>
              <a:rPr lang="pt-BR" sz="1400" b="1" dirty="0">
                <a:solidFill>
                  <a:srgbClr val="000080"/>
                </a:solidFill>
                <a:highlight>
                  <a:srgbClr val="FFFFFF"/>
                </a:highlight>
              </a:rPr>
              <a:t>=</a:t>
            </a:r>
            <a:r>
              <a:rPr lang="pt-BR" sz="1400" dirty="0">
                <a:solidFill>
                  <a:srgbClr val="000000"/>
                </a:solidFill>
                <a:highlight>
                  <a:srgbClr val="FFFFFF"/>
                </a:highlight>
              </a:rPr>
              <a:t> theta</a:t>
            </a:r>
            <a:r>
              <a:rPr lang="pt-BR" sz="1400" b="1" dirty="0">
                <a:solidFill>
                  <a:srgbClr val="000080"/>
                </a:solidFill>
                <a:highlight>
                  <a:srgbClr val="FFFFFF"/>
                </a:highlight>
              </a:rPr>
              <a:t>.</a:t>
            </a:r>
            <a:r>
              <a:rPr lang="pt-BR" sz="1400" dirty="0">
                <a:solidFill>
                  <a:srgbClr val="000000"/>
                </a:solidFill>
                <a:highlight>
                  <a:srgbClr val="FFFFFF"/>
                </a:highlight>
              </a:rPr>
              <a:t>eval</a:t>
            </a:r>
            <a:r>
              <a:rPr lang="pt-BR" sz="1400" b="1" dirty="0">
                <a:solidFill>
                  <a:srgbClr val="000080"/>
                </a:solidFill>
                <a:highlight>
                  <a:srgbClr val="FFFFFF"/>
                </a:highlight>
              </a:rPr>
              <a:t>()</a:t>
            </a:r>
            <a:endParaRPr lang="pt-BR" sz="1400" dirty="0"/>
          </a:p>
        </p:txBody>
      </p:sp>
      <p:cxnSp>
        <p:nvCxnSpPr>
          <p:cNvPr id="10" name="Straight Arrow Connector 9"/>
          <p:cNvCxnSpPr/>
          <p:nvPr/>
        </p:nvCxnSpPr>
        <p:spPr>
          <a:xfrm flipH="1" flipV="1">
            <a:off x="5269425" y="2247255"/>
            <a:ext cx="805911" cy="83690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3886200" y="2820692"/>
            <a:ext cx="2080647" cy="117787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4029559" y="4787232"/>
            <a:ext cx="1991533" cy="68367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441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TensorFlow</a:t>
            </a:r>
          </a:p>
        </p:txBody>
      </p:sp>
      <p:sp>
        <p:nvSpPr>
          <p:cNvPr id="3" name="Content Placeholder 2"/>
          <p:cNvSpPr>
            <a:spLocks noGrp="1"/>
          </p:cNvSpPr>
          <p:nvPr>
            <p:ph idx="1"/>
          </p:nvPr>
        </p:nvSpPr>
        <p:spPr>
          <a:xfrm>
            <a:off x="838199" y="1825624"/>
            <a:ext cx="7519738" cy="4714875"/>
          </a:xfrm>
        </p:spPr>
        <p:txBody>
          <a:bodyPr>
            <a:normAutofit/>
          </a:bodyPr>
          <a:lstStyle/>
          <a:p>
            <a:r>
              <a:rPr lang="pt-BR" dirty="0"/>
              <a:t>O </a:t>
            </a:r>
            <a:r>
              <a:rPr lang="pt-BR" b="1" i="1" dirty="0"/>
              <a:t>TensorFlow</a:t>
            </a:r>
            <a:r>
              <a:rPr lang="pt-BR" dirty="0"/>
              <a:t> é uma poderosa biblioteca de software de código aberto para computação numérica, </a:t>
            </a:r>
            <a:r>
              <a:rPr lang="pt-BR" dirty="0" smtClean="0"/>
              <a:t>adequada </a:t>
            </a:r>
            <a:r>
              <a:rPr lang="pt-BR" dirty="0"/>
              <a:t>e </a:t>
            </a:r>
            <a:r>
              <a:rPr lang="pt-BR" dirty="0" smtClean="0"/>
              <a:t>customizada para a execução de algortimos de aprendizado de máquina em larga </a:t>
            </a:r>
            <a:r>
              <a:rPr lang="pt-BR" dirty="0"/>
              <a:t>escala. </a:t>
            </a:r>
            <a:endParaRPr lang="pt-BR" dirty="0" smtClean="0"/>
          </a:p>
          <a:p>
            <a:r>
              <a:rPr lang="pt-BR" dirty="0" smtClean="0"/>
              <a:t>Seu </a:t>
            </a:r>
            <a:r>
              <a:rPr lang="pt-BR" dirty="0"/>
              <a:t>princípio </a:t>
            </a:r>
            <a:r>
              <a:rPr lang="pt-BR" dirty="0" smtClean="0"/>
              <a:t>básico de funcionamento </a:t>
            </a:r>
            <a:r>
              <a:rPr lang="pt-BR" dirty="0"/>
              <a:t>é simples: </a:t>
            </a:r>
            <a:r>
              <a:rPr lang="pt-BR" dirty="0" smtClean="0"/>
              <a:t> primeiro, define-se em </a:t>
            </a:r>
            <a:r>
              <a:rPr lang="pt-BR" b="1" i="1" dirty="0"/>
              <a:t>Python</a:t>
            </a:r>
            <a:r>
              <a:rPr lang="pt-BR" dirty="0"/>
              <a:t> um </a:t>
            </a:r>
            <a:r>
              <a:rPr lang="pt-BR" b="1" i="1" dirty="0" smtClean="0"/>
              <a:t>grafo de computação </a:t>
            </a:r>
            <a:r>
              <a:rPr lang="pt-BR" dirty="0" smtClean="0"/>
              <a:t>a ser executado (como mostrado na figura abaixo) </a:t>
            </a:r>
            <a:r>
              <a:rPr lang="pt-BR" dirty="0"/>
              <a:t>e, em seguida, o </a:t>
            </a:r>
            <a:r>
              <a:rPr lang="pt-BR" b="1" i="1" dirty="0"/>
              <a:t>TensorFlow</a:t>
            </a:r>
            <a:r>
              <a:rPr lang="pt-BR" dirty="0"/>
              <a:t> </a:t>
            </a:r>
            <a:r>
              <a:rPr lang="pt-BR" dirty="0" smtClean="0"/>
              <a:t>transforma esse </a:t>
            </a:r>
            <a:r>
              <a:rPr lang="pt-BR" b="1" i="1" dirty="0" smtClean="0"/>
              <a:t>grafo</a:t>
            </a:r>
            <a:r>
              <a:rPr lang="pt-BR" dirty="0" smtClean="0"/>
              <a:t> em </a:t>
            </a:r>
            <a:r>
              <a:rPr lang="pt-BR" dirty="0"/>
              <a:t>código </a:t>
            </a:r>
            <a:r>
              <a:rPr lang="pt-BR" dirty="0" smtClean="0"/>
              <a:t>C++ </a:t>
            </a:r>
            <a:r>
              <a:rPr lang="pt-BR" dirty="0"/>
              <a:t>otimizado </a:t>
            </a:r>
            <a:r>
              <a:rPr lang="pt-BR" dirty="0" smtClean="0"/>
              <a:t>e </a:t>
            </a:r>
            <a:r>
              <a:rPr lang="pt-BR" dirty="0"/>
              <a:t>o executa com </a:t>
            </a:r>
            <a:r>
              <a:rPr lang="pt-BR" dirty="0" smtClean="0"/>
              <a:t>eficiência.</a:t>
            </a:r>
            <a:endParaRPr lang="pt-BR" dirty="0"/>
          </a:p>
        </p:txBody>
      </p:sp>
      <p:pic>
        <p:nvPicPr>
          <p:cNvPr id="1026" name="Picture 2" descr="TensorFlow: Inteligência artificial do Google Tradutor agora é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322" y="70435"/>
            <a:ext cx="3196678" cy="240095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05248" y="2929492"/>
            <a:ext cx="3657600" cy="3611007"/>
          </a:xfrm>
          <a:prstGeom prst="rect">
            <a:avLst/>
          </a:prstGeom>
        </p:spPr>
      </p:pic>
      <p:sp>
        <p:nvSpPr>
          <p:cNvPr id="5" name="Rectangle 4"/>
          <p:cNvSpPr/>
          <p:nvPr/>
        </p:nvSpPr>
        <p:spPr>
          <a:xfrm>
            <a:off x="8205248" y="6371222"/>
            <a:ext cx="3148552" cy="338554"/>
          </a:xfrm>
          <a:prstGeom prst="rect">
            <a:avLst/>
          </a:prstGeom>
        </p:spPr>
        <p:txBody>
          <a:bodyPr wrap="square">
            <a:spAutoFit/>
          </a:bodyPr>
          <a:lstStyle/>
          <a:p>
            <a:pPr algn="ctr"/>
            <a:r>
              <a:rPr lang="pt-BR" sz="1600" b="1" dirty="0"/>
              <a:t>G</a:t>
            </a:r>
            <a:r>
              <a:rPr lang="pt-BR" sz="1600" b="1" dirty="0" smtClean="0"/>
              <a:t>rafo de </a:t>
            </a:r>
            <a:r>
              <a:rPr lang="pt-BR" sz="1600" b="1" dirty="0"/>
              <a:t>computação </a:t>
            </a:r>
            <a:r>
              <a:rPr lang="pt-BR" sz="1600" b="1" dirty="0" smtClean="0"/>
              <a:t>simples.</a:t>
            </a:r>
            <a:endParaRPr lang="pt-BR" sz="1600" b="1" dirty="0"/>
          </a:p>
        </p:txBody>
      </p:sp>
    </p:spTree>
    <p:extLst>
      <p:ext uri="{BB962C8B-B14F-4D97-AF65-F5344CB8AC3E}">
        <p14:creationId xmlns:p14="http://schemas.microsoft.com/office/powerpoint/2010/main" val="2017052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Salvando e restaurando modelos</a:t>
            </a:r>
          </a:p>
        </p:txBody>
      </p:sp>
      <p:sp>
        <p:nvSpPr>
          <p:cNvPr id="3" name="Content Placeholder 2"/>
          <p:cNvSpPr>
            <a:spLocks noGrp="1"/>
          </p:cNvSpPr>
          <p:nvPr>
            <p:ph idx="1"/>
          </p:nvPr>
        </p:nvSpPr>
        <p:spPr>
          <a:xfrm>
            <a:off x="6121830" y="1690688"/>
            <a:ext cx="5858359" cy="4942095"/>
          </a:xfrm>
        </p:spPr>
        <p:txBody>
          <a:bodyPr>
            <a:normAutofit fontScale="70000" lnSpcReduction="20000"/>
          </a:bodyPr>
          <a:lstStyle/>
          <a:p>
            <a:r>
              <a:rPr lang="pt-BR" dirty="0"/>
              <a:t>Depois de treinar </a:t>
            </a:r>
            <a:r>
              <a:rPr lang="pt-BR" dirty="0" smtClean="0"/>
              <a:t>um modelo</a:t>
            </a:r>
            <a:r>
              <a:rPr lang="pt-BR" dirty="0"/>
              <a:t>, </a:t>
            </a:r>
            <a:r>
              <a:rPr lang="pt-BR" dirty="0" smtClean="0"/>
              <a:t>pode-se salvar seus </a:t>
            </a:r>
            <a:r>
              <a:rPr lang="pt-BR" dirty="0"/>
              <a:t>parâmetros </a:t>
            </a:r>
            <a:r>
              <a:rPr lang="pt-BR" dirty="0" smtClean="0"/>
              <a:t>em disco </a:t>
            </a:r>
            <a:r>
              <a:rPr lang="pt-BR" dirty="0"/>
              <a:t>para poder </a:t>
            </a:r>
            <a:r>
              <a:rPr lang="pt-BR" dirty="0" smtClean="0"/>
              <a:t>utilizá-los sempre </a:t>
            </a:r>
            <a:r>
              <a:rPr lang="pt-BR" dirty="0"/>
              <a:t>que </a:t>
            </a:r>
            <a:r>
              <a:rPr lang="pt-BR" dirty="0" smtClean="0"/>
              <a:t>se quiser.  </a:t>
            </a:r>
          </a:p>
          <a:p>
            <a:r>
              <a:rPr lang="pt-BR" dirty="0" smtClean="0"/>
              <a:t>Você pode usá-los </a:t>
            </a:r>
            <a:r>
              <a:rPr lang="pt-BR" dirty="0"/>
              <a:t>em outro programa, compará-lo com outros modelos e assim por diante. </a:t>
            </a:r>
            <a:endParaRPr lang="pt-BR" dirty="0" smtClean="0"/>
          </a:p>
          <a:p>
            <a:r>
              <a:rPr lang="pt-BR" dirty="0" smtClean="0"/>
              <a:t>Além </a:t>
            </a:r>
            <a:r>
              <a:rPr lang="pt-BR" dirty="0"/>
              <a:t>disso, </a:t>
            </a:r>
            <a:r>
              <a:rPr lang="pt-BR" dirty="0" smtClean="0"/>
              <a:t>você vai </a:t>
            </a:r>
            <a:r>
              <a:rPr lang="pt-BR" dirty="0"/>
              <a:t>provavelmente </a:t>
            </a:r>
            <a:r>
              <a:rPr lang="pt-BR" dirty="0" smtClean="0"/>
              <a:t>querer salvar os parâmetros em </a:t>
            </a:r>
            <a:r>
              <a:rPr lang="pt-BR" dirty="0"/>
              <a:t>intervalos regulares durante o </a:t>
            </a:r>
            <a:r>
              <a:rPr lang="pt-BR" dirty="0" smtClean="0"/>
              <a:t>treinamento do modelo, </a:t>
            </a:r>
            <a:r>
              <a:rPr lang="pt-BR" dirty="0"/>
              <a:t>para que, se o computador travar durante o treinamento, você possa continuar do último ponto de </a:t>
            </a:r>
            <a:r>
              <a:rPr lang="pt-BR" dirty="0" smtClean="0"/>
              <a:t>verificação salvo </a:t>
            </a:r>
            <a:r>
              <a:rPr lang="pt-BR" dirty="0"/>
              <a:t>em vez de começar do zero</a:t>
            </a:r>
            <a:r>
              <a:rPr lang="pt-BR" dirty="0" smtClean="0"/>
              <a:t>.</a:t>
            </a:r>
          </a:p>
          <a:p>
            <a:r>
              <a:rPr lang="pt-BR" dirty="0"/>
              <a:t>O </a:t>
            </a:r>
            <a:r>
              <a:rPr lang="pt-BR" b="1" i="1" dirty="0"/>
              <a:t>TensorFlow</a:t>
            </a:r>
            <a:r>
              <a:rPr lang="pt-BR" dirty="0"/>
              <a:t> </a:t>
            </a:r>
            <a:r>
              <a:rPr lang="pt-BR" dirty="0" smtClean="0"/>
              <a:t>possibilita que se salve e restaure um </a:t>
            </a:r>
            <a:r>
              <a:rPr lang="pt-BR" dirty="0"/>
              <a:t>modelo. </a:t>
            </a:r>
            <a:r>
              <a:rPr lang="pt-BR" dirty="0" smtClean="0"/>
              <a:t>Para isto, basta </a:t>
            </a:r>
            <a:r>
              <a:rPr lang="pt-BR" dirty="0"/>
              <a:t>criar um </a:t>
            </a:r>
            <a:r>
              <a:rPr lang="pt-BR" b="1" i="1" dirty="0"/>
              <a:t>nó</a:t>
            </a:r>
            <a:r>
              <a:rPr lang="pt-BR" dirty="0"/>
              <a:t> </a:t>
            </a:r>
            <a:r>
              <a:rPr lang="pt-BR" dirty="0" smtClean="0"/>
              <a:t>do tipo </a:t>
            </a:r>
            <a:r>
              <a:rPr lang="pt-BR" b="1" i="1" dirty="0" smtClean="0"/>
              <a:t>Saver</a:t>
            </a:r>
            <a:r>
              <a:rPr lang="pt-BR" dirty="0" smtClean="0"/>
              <a:t> </a:t>
            </a:r>
            <a:r>
              <a:rPr lang="pt-BR" dirty="0"/>
              <a:t>no final da </a:t>
            </a:r>
            <a:r>
              <a:rPr lang="pt-BR" b="1" i="1" dirty="0"/>
              <a:t>fase de </a:t>
            </a:r>
            <a:r>
              <a:rPr lang="pt-BR" b="1" i="1" dirty="0" smtClean="0"/>
              <a:t>construção</a:t>
            </a:r>
            <a:r>
              <a:rPr lang="pt-BR" dirty="0" smtClean="0"/>
              <a:t>, ou seja, depois </a:t>
            </a:r>
            <a:r>
              <a:rPr lang="pt-BR" dirty="0"/>
              <a:t>que todos os </a:t>
            </a:r>
            <a:r>
              <a:rPr lang="pt-BR" b="1" i="1" dirty="0"/>
              <a:t>nós</a:t>
            </a:r>
            <a:r>
              <a:rPr lang="pt-BR" dirty="0"/>
              <a:t> </a:t>
            </a:r>
            <a:r>
              <a:rPr lang="pt-BR" dirty="0" smtClean="0"/>
              <a:t>do tipo </a:t>
            </a:r>
            <a:r>
              <a:rPr lang="pt-BR" b="1" i="1" dirty="0" smtClean="0"/>
              <a:t>Variável</a:t>
            </a:r>
            <a:r>
              <a:rPr lang="pt-BR" dirty="0" smtClean="0"/>
              <a:t> tiverem sido criados.</a:t>
            </a:r>
          </a:p>
          <a:p>
            <a:r>
              <a:rPr lang="pt-BR" dirty="0"/>
              <a:t>E</a:t>
            </a:r>
            <a:r>
              <a:rPr lang="pt-BR" dirty="0" smtClean="0"/>
              <a:t>m </a:t>
            </a:r>
            <a:r>
              <a:rPr lang="pt-BR" dirty="0"/>
              <a:t>seguida, na fase de execução, chame o</a:t>
            </a:r>
            <a:r>
              <a:rPr lang="pt-BR" dirty="0" smtClean="0"/>
              <a:t> </a:t>
            </a:r>
            <a:r>
              <a:rPr lang="pt-BR" dirty="0"/>
              <a:t>método </a:t>
            </a:r>
            <a:r>
              <a:rPr lang="pt-BR" b="1" i="1" dirty="0" smtClean="0"/>
              <a:t>save()</a:t>
            </a:r>
            <a:r>
              <a:rPr lang="pt-BR" dirty="0" smtClean="0"/>
              <a:t> </a:t>
            </a:r>
            <a:r>
              <a:rPr lang="pt-BR" dirty="0"/>
              <a:t>sempre que desejar salvar o modelo, passando a </a:t>
            </a:r>
            <a:r>
              <a:rPr lang="pt-BR" b="1" i="1" dirty="0"/>
              <a:t>sessão</a:t>
            </a:r>
            <a:r>
              <a:rPr lang="pt-BR" dirty="0"/>
              <a:t> e o caminho do arquivo </a:t>
            </a:r>
            <a:r>
              <a:rPr lang="pt-BR" dirty="0" smtClean="0"/>
              <a:t>onde se deseja salvar o </a:t>
            </a:r>
            <a:r>
              <a:rPr lang="pt-BR" dirty="0"/>
              <a:t>ponto de </a:t>
            </a:r>
            <a:r>
              <a:rPr lang="pt-BR" dirty="0" smtClean="0"/>
              <a:t>verificação.</a:t>
            </a:r>
            <a:endParaRPr lang="pt-BR" dirty="0"/>
          </a:p>
        </p:txBody>
      </p:sp>
      <p:sp>
        <p:nvSpPr>
          <p:cNvPr id="4" name="Rectangle 3"/>
          <p:cNvSpPr/>
          <p:nvPr/>
        </p:nvSpPr>
        <p:spPr>
          <a:xfrm>
            <a:off x="838200" y="1369804"/>
            <a:ext cx="5430253" cy="5262979"/>
          </a:xfrm>
          <a:prstGeom prst="rect">
            <a:avLst/>
          </a:prstGeom>
        </p:spPr>
        <p:txBody>
          <a:bodyPr wrap="square">
            <a:spAutoFit/>
          </a:bodyPr>
          <a:lstStyle/>
          <a:p>
            <a:r>
              <a:rPr lang="pt-BR" sz="1200" dirty="0">
                <a:solidFill>
                  <a:srgbClr val="000000"/>
                </a:solidFill>
                <a:highlight>
                  <a:srgbClr val="FFFFFF"/>
                </a:highlight>
              </a:rPr>
              <a:t>reset_graph</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0000"/>
                </a:solidFill>
                <a:highlight>
                  <a:srgbClr val="FFFFFF"/>
                </a:highlight>
              </a:rPr>
              <a:t>n_epochs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1000</a:t>
            </a:r>
            <a:endParaRPr lang="pt-BR" sz="1200" dirty="0">
              <a:solidFill>
                <a:srgbClr val="000000"/>
              </a:solidFill>
              <a:highlight>
                <a:srgbClr val="FFFFFF"/>
              </a:highlight>
            </a:endParaRPr>
          </a:p>
          <a:p>
            <a:r>
              <a:rPr lang="pt-BR" sz="1200" dirty="0">
                <a:solidFill>
                  <a:srgbClr val="000000"/>
                </a:solidFill>
                <a:highlight>
                  <a:srgbClr val="FFFFFF"/>
                </a:highlight>
              </a:rPr>
              <a:t>learning_rate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0.01</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en-US" sz="1200" dirty="0">
                <a:solidFill>
                  <a:srgbClr val="000000"/>
                </a:solidFill>
                <a:highlight>
                  <a:srgbClr val="FFFFFF"/>
                </a:highlight>
              </a:rPr>
              <a:t>X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constant</a:t>
            </a:r>
            <a:r>
              <a:rPr lang="en-US" sz="1200" b="1" dirty="0">
                <a:solidFill>
                  <a:srgbClr val="000080"/>
                </a:solidFill>
                <a:highlight>
                  <a:srgbClr val="FFFFFF"/>
                </a:highlight>
              </a:rPr>
              <a:t>(</a:t>
            </a:r>
            <a:r>
              <a:rPr lang="en-US" sz="1200" dirty="0" err="1">
                <a:solidFill>
                  <a:srgbClr val="000000"/>
                </a:solidFill>
                <a:highlight>
                  <a:srgbClr val="FFFFFF"/>
                </a:highlight>
              </a:rPr>
              <a:t>scaled_housing_data_plus_bias</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dtype</a:t>
            </a:r>
            <a:r>
              <a:rPr lang="en-US" sz="1200" b="1" dirty="0">
                <a:solidFill>
                  <a:srgbClr val="000080"/>
                </a:solidFill>
                <a:highlight>
                  <a:srgbClr val="FFFFFF"/>
                </a:highlight>
              </a:rPr>
              <a:t>=</a:t>
            </a:r>
            <a:r>
              <a:rPr lang="en-US" sz="1200" dirty="0">
                <a:solidFill>
                  <a:srgbClr val="000000"/>
                </a:solidFill>
                <a:highlight>
                  <a:srgbClr val="FFFFFF"/>
                </a:highlight>
              </a:rPr>
              <a:t>tf</a:t>
            </a:r>
            <a:r>
              <a:rPr lang="en-US" sz="1200" b="1" dirty="0">
                <a:solidFill>
                  <a:srgbClr val="000080"/>
                </a:solidFill>
                <a:highlight>
                  <a:srgbClr val="FFFFFF"/>
                </a:highlight>
              </a:rPr>
              <a:t>.</a:t>
            </a:r>
            <a:r>
              <a:rPr lang="en-US" sz="1200" dirty="0">
                <a:solidFill>
                  <a:srgbClr val="000000"/>
                </a:solidFill>
                <a:highlight>
                  <a:srgbClr val="FFFFFF"/>
                </a:highlight>
              </a:rPr>
              <a:t>float32</a:t>
            </a:r>
            <a:r>
              <a:rPr lang="en-US" sz="1200" b="1" dirty="0">
                <a:solidFill>
                  <a:srgbClr val="000080"/>
                </a:solidFill>
                <a:highlight>
                  <a:srgbClr val="FFFFFF"/>
                </a:highlight>
              </a:rPr>
              <a:t>,</a:t>
            </a:r>
            <a:r>
              <a:rPr lang="en-US" sz="1200" dirty="0">
                <a:solidFill>
                  <a:srgbClr val="000000"/>
                </a:solidFill>
                <a:highlight>
                  <a:srgbClr val="FFFFFF"/>
                </a:highlight>
              </a:rPr>
              <a:t> name</a:t>
            </a:r>
            <a:r>
              <a:rPr lang="en-US" sz="1200" b="1" dirty="0">
                <a:solidFill>
                  <a:srgbClr val="000080"/>
                </a:solidFill>
                <a:highlight>
                  <a:srgbClr val="FFFFFF"/>
                </a:highlight>
              </a:rPr>
              <a:t>=</a:t>
            </a:r>
            <a:r>
              <a:rPr lang="en-US" sz="1200" dirty="0">
                <a:solidFill>
                  <a:srgbClr val="808080"/>
                </a:solidFill>
                <a:highlight>
                  <a:srgbClr val="FFFFFF"/>
                </a:highlight>
              </a:rPr>
              <a:t>"X"</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pt-BR" sz="1200" dirty="0">
                <a:solidFill>
                  <a:srgbClr val="000000"/>
                </a:solidFill>
                <a:highlight>
                  <a:srgbClr val="FFFFFF"/>
                </a:highlight>
              </a:rPr>
              <a:t>y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constant</a:t>
            </a:r>
            <a:r>
              <a:rPr lang="pt-BR" sz="1200" b="1" dirty="0">
                <a:solidFill>
                  <a:srgbClr val="000080"/>
                </a:solidFill>
                <a:highlight>
                  <a:srgbClr val="FFFFFF"/>
                </a:highlight>
              </a:rPr>
              <a:t>(</a:t>
            </a:r>
            <a:r>
              <a:rPr lang="pt-BR" sz="1200" dirty="0">
                <a:solidFill>
                  <a:srgbClr val="000000"/>
                </a:solidFill>
                <a:highlight>
                  <a:srgbClr val="FFFFFF"/>
                </a:highlight>
              </a:rPr>
              <a:t>housing</a:t>
            </a:r>
            <a:r>
              <a:rPr lang="pt-BR" sz="1200" b="1" dirty="0">
                <a:solidFill>
                  <a:srgbClr val="000080"/>
                </a:solidFill>
                <a:highlight>
                  <a:srgbClr val="FFFFFF"/>
                </a:highlight>
              </a:rPr>
              <a:t>.</a:t>
            </a:r>
            <a:r>
              <a:rPr lang="pt-BR" sz="1200" dirty="0">
                <a:solidFill>
                  <a:srgbClr val="000000"/>
                </a:solidFill>
                <a:highlight>
                  <a:srgbClr val="FFFFFF"/>
                </a:highlight>
              </a:rPr>
              <a:t>target</a:t>
            </a:r>
            <a:r>
              <a:rPr lang="pt-BR" sz="1200" b="1" dirty="0">
                <a:solidFill>
                  <a:srgbClr val="000080"/>
                </a:solidFill>
                <a:highlight>
                  <a:srgbClr val="FFFFFF"/>
                </a:highlight>
              </a:rPr>
              <a:t>.</a:t>
            </a:r>
            <a:r>
              <a:rPr lang="pt-BR" sz="1200" dirty="0">
                <a:solidFill>
                  <a:srgbClr val="000000"/>
                </a:solidFill>
                <a:highlight>
                  <a:srgbClr val="FFFFFF"/>
                </a:highlight>
              </a:rPr>
              <a:t>reshape</a:t>
            </a:r>
            <a:r>
              <a:rPr lang="pt-BR" sz="1200" b="1" dirty="0">
                <a:solidFill>
                  <a:srgbClr val="000080"/>
                </a:solidFill>
                <a:highlight>
                  <a:srgbClr val="FFFFFF"/>
                </a:highlight>
              </a:rPr>
              <a:t>(-</a:t>
            </a:r>
            <a:r>
              <a:rPr lang="pt-BR" sz="1200" dirty="0">
                <a:solidFill>
                  <a:srgbClr val="FF0000"/>
                </a:solidFill>
                <a:highlight>
                  <a:srgbClr val="FFFFFF"/>
                </a:highlight>
              </a:rPr>
              <a:t>1</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a:t>
            </a:r>
            <a:r>
              <a:rPr lang="pt-BR" sz="1200" b="1" dirty="0">
                <a:solidFill>
                  <a:srgbClr val="000080"/>
                </a:solidFill>
                <a:highlight>
                  <a:srgbClr val="FFFFFF"/>
                </a:highlight>
              </a:rPr>
              <a:t>),</a:t>
            </a:r>
            <a:r>
              <a:rPr lang="pt-BR" sz="1200" dirty="0">
                <a:solidFill>
                  <a:srgbClr val="000000"/>
                </a:solidFill>
                <a:highlight>
                  <a:srgbClr val="FFFFFF"/>
                </a:highlight>
              </a:rPr>
              <a:t> dtype</a:t>
            </a:r>
            <a:r>
              <a:rPr lang="pt-BR" sz="1200" b="1" dirty="0">
                <a:solidFill>
                  <a:srgbClr val="000080"/>
                </a:solidFill>
                <a:highlight>
                  <a:srgbClr val="FFFFFF"/>
                </a:highlight>
              </a:rPr>
              <a:t>=</a:t>
            </a:r>
            <a:r>
              <a:rPr lang="pt-BR" sz="1200" dirty="0">
                <a:solidFill>
                  <a:srgbClr val="000000"/>
                </a:solidFill>
                <a:highlight>
                  <a:srgbClr val="FFFFFF"/>
                </a:highlight>
              </a:rPr>
              <a:t>tf</a:t>
            </a:r>
            <a:r>
              <a:rPr lang="pt-BR" sz="1200" b="1" dirty="0">
                <a:solidFill>
                  <a:srgbClr val="000080"/>
                </a:solidFill>
                <a:highlight>
                  <a:srgbClr val="FFFFFF"/>
                </a:highlight>
              </a:rPr>
              <a:t>.</a:t>
            </a:r>
            <a:r>
              <a:rPr lang="pt-BR" sz="1200" dirty="0">
                <a:solidFill>
                  <a:srgbClr val="000000"/>
                </a:solidFill>
                <a:highlight>
                  <a:srgbClr val="FFFFFF"/>
                </a:highlight>
              </a:rPr>
              <a:t>float32</a:t>
            </a:r>
            <a:r>
              <a:rPr lang="pt-BR" sz="1200" b="1" dirty="0">
                <a:solidFill>
                  <a:srgbClr val="000080"/>
                </a:solidFill>
                <a:highlight>
                  <a:srgbClr val="FFFFFF"/>
                </a:highlight>
              </a:rPr>
              <a:t>,</a:t>
            </a:r>
            <a:r>
              <a:rPr lang="pt-BR" sz="1200" dirty="0">
                <a:solidFill>
                  <a:srgbClr val="000000"/>
                </a:solidFill>
                <a:highlight>
                  <a:srgbClr val="FFFFFF"/>
                </a:highlight>
              </a:rPr>
              <a:t> name</a:t>
            </a:r>
            <a:r>
              <a:rPr lang="pt-BR" sz="1200" b="1" dirty="0">
                <a:solidFill>
                  <a:srgbClr val="000080"/>
                </a:solidFill>
                <a:highlight>
                  <a:srgbClr val="FFFFFF"/>
                </a:highlight>
              </a:rPr>
              <a:t>=</a:t>
            </a:r>
            <a:r>
              <a:rPr lang="pt-BR" sz="1200" dirty="0">
                <a:solidFill>
                  <a:srgbClr val="808080"/>
                </a:solidFill>
                <a:highlight>
                  <a:srgbClr val="FFFFFF"/>
                </a:highlight>
              </a:rPr>
              <a:t>"y"</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theta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Variable</a:t>
            </a:r>
            <a:r>
              <a:rPr lang="pt-BR" sz="1200" b="1" dirty="0">
                <a:solidFill>
                  <a:srgbClr val="000080"/>
                </a:solidFill>
                <a:highlight>
                  <a:srgbClr val="FFFFFF"/>
                </a:highlight>
              </a:rPr>
              <a:t>(</a:t>
            </a:r>
            <a:r>
              <a:rPr lang="pt-BR" sz="1200" dirty="0">
                <a:solidFill>
                  <a:srgbClr val="000000"/>
                </a:solidFill>
                <a:highlight>
                  <a:srgbClr val="FFFFFF"/>
                </a:highlight>
              </a:rPr>
              <a:t>tf</a:t>
            </a:r>
            <a:r>
              <a:rPr lang="pt-BR" sz="1200" b="1" dirty="0">
                <a:solidFill>
                  <a:srgbClr val="000080"/>
                </a:solidFill>
                <a:highlight>
                  <a:srgbClr val="FFFFFF"/>
                </a:highlight>
              </a:rPr>
              <a:t>.</a:t>
            </a:r>
            <a:r>
              <a:rPr lang="pt-BR" sz="1200" dirty="0">
                <a:solidFill>
                  <a:srgbClr val="000000"/>
                </a:solidFill>
                <a:highlight>
                  <a:srgbClr val="FFFFFF"/>
                </a:highlight>
              </a:rPr>
              <a:t>random_uniform</a:t>
            </a:r>
            <a:r>
              <a:rPr lang="pt-BR" sz="1200" b="1" dirty="0">
                <a:solidFill>
                  <a:srgbClr val="000080"/>
                </a:solidFill>
                <a:highlight>
                  <a:srgbClr val="FFFFFF"/>
                </a:highlight>
              </a:rPr>
              <a:t>([</a:t>
            </a:r>
            <a:r>
              <a:rPr lang="pt-BR" sz="1200" dirty="0">
                <a:solidFill>
                  <a:srgbClr val="000000"/>
                </a:solidFill>
                <a:highlight>
                  <a:srgbClr val="FFFFFF"/>
                </a:highlight>
              </a:rPr>
              <a:t>n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b="1" dirty="0">
                <a:solidFill>
                  <a:srgbClr val="000080"/>
                </a:solidFill>
                <a:highlight>
                  <a:srgbClr val="FFFFFF"/>
                </a:highlight>
              </a:rPr>
              <a:t>-</a:t>
            </a:r>
            <a:r>
              <a:rPr lang="pt-BR" sz="1200" dirty="0">
                <a:solidFill>
                  <a:srgbClr val="FF0000"/>
                </a:solidFill>
                <a:highlight>
                  <a:srgbClr val="FFFFFF"/>
                </a:highlight>
              </a:rPr>
              <a:t>1.0</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1.0</a:t>
            </a:r>
            <a:r>
              <a:rPr lang="pt-BR" sz="1200" b="1" dirty="0">
                <a:solidFill>
                  <a:srgbClr val="000080"/>
                </a:solidFill>
                <a:highlight>
                  <a:srgbClr val="FFFFFF"/>
                </a:highlight>
              </a:rPr>
              <a:t>,</a:t>
            </a:r>
            <a:r>
              <a:rPr lang="pt-BR" sz="1200" dirty="0">
                <a:solidFill>
                  <a:srgbClr val="000000"/>
                </a:solidFill>
                <a:highlight>
                  <a:srgbClr val="FFFFFF"/>
                </a:highlight>
              </a:rPr>
              <a:t> seed</a:t>
            </a:r>
            <a:r>
              <a:rPr lang="pt-BR" sz="1200" b="1" dirty="0">
                <a:solidFill>
                  <a:srgbClr val="000080"/>
                </a:solidFill>
                <a:highlight>
                  <a:srgbClr val="FFFFFF"/>
                </a:highlight>
              </a:rPr>
              <a:t>=</a:t>
            </a:r>
            <a:r>
              <a:rPr lang="pt-BR" sz="1200" dirty="0">
                <a:solidFill>
                  <a:srgbClr val="FF0000"/>
                </a:solidFill>
                <a:highlight>
                  <a:srgbClr val="FFFFFF"/>
                </a:highlight>
              </a:rPr>
              <a:t>42</a:t>
            </a:r>
            <a:r>
              <a:rPr lang="pt-BR" sz="1200" b="1" dirty="0">
                <a:solidFill>
                  <a:srgbClr val="000080"/>
                </a:solidFill>
                <a:highlight>
                  <a:srgbClr val="FFFFFF"/>
                </a:highlight>
              </a:rPr>
              <a:t>),</a:t>
            </a:r>
            <a:r>
              <a:rPr lang="pt-BR" sz="1200" dirty="0">
                <a:solidFill>
                  <a:srgbClr val="000000"/>
                </a:solidFill>
                <a:highlight>
                  <a:srgbClr val="FFFFFF"/>
                </a:highlight>
              </a:rPr>
              <a:t> name</a:t>
            </a:r>
            <a:r>
              <a:rPr lang="pt-BR" sz="1200" b="1" dirty="0">
                <a:solidFill>
                  <a:srgbClr val="000080"/>
                </a:solidFill>
                <a:highlight>
                  <a:srgbClr val="FFFFFF"/>
                </a:highlight>
              </a:rPr>
              <a:t>=</a:t>
            </a:r>
            <a:r>
              <a:rPr lang="pt-BR" sz="1200" dirty="0">
                <a:solidFill>
                  <a:srgbClr val="808080"/>
                </a:solidFill>
                <a:highlight>
                  <a:srgbClr val="FFFFFF"/>
                </a:highlight>
              </a:rPr>
              <a:t>"theta"</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en-US" sz="1200" dirty="0" err="1">
                <a:solidFill>
                  <a:srgbClr val="000000"/>
                </a:solidFill>
                <a:highlight>
                  <a:srgbClr val="FFFFFF"/>
                </a:highlight>
              </a:rPr>
              <a:t>y_pred</a:t>
            </a:r>
            <a:r>
              <a:rPr lang="en-US" sz="1200" dirty="0">
                <a:solidFill>
                  <a:srgbClr val="000000"/>
                </a:solidFill>
                <a:highlight>
                  <a:srgbClr val="FFFFFF"/>
                </a:highlight>
              </a:rPr>
              <a:t>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matmul</a:t>
            </a:r>
            <a:r>
              <a:rPr lang="en-US" sz="1200" b="1" dirty="0">
                <a:solidFill>
                  <a:srgbClr val="000080"/>
                </a:solidFill>
                <a:highlight>
                  <a:srgbClr val="FFFFFF"/>
                </a:highlight>
              </a:rPr>
              <a:t>(</a:t>
            </a:r>
            <a:r>
              <a:rPr lang="en-US" sz="1200" dirty="0">
                <a:solidFill>
                  <a:srgbClr val="000000"/>
                </a:solidFill>
                <a:highlight>
                  <a:srgbClr val="FFFFFF"/>
                </a:highlight>
              </a:rPr>
              <a:t>X</a:t>
            </a:r>
            <a:r>
              <a:rPr lang="en-US" sz="1200" b="1" dirty="0">
                <a:solidFill>
                  <a:srgbClr val="000080"/>
                </a:solidFill>
                <a:highlight>
                  <a:srgbClr val="FFFFFF"/>
                </a:highlight>
              </a:rPr>
              <a:t>,</a:t>
            </a:r>
            <a:r>
              <a:rPr lang="en-US" sz="1200" dirty="0">
                <a:solidFill>
                  <a:srgbClr val="000000"/>
                </a:solidFill>
                <a:highlight>
                  <a:srgbClr val="FFFFFF"/>
                </a:highlight>
              </a:rPr>
              <a:t> theta</a:t>
            </a:r>
            <a:r>
              <a:rPr lang="en-US" sz="1200" b="1" dirty="0">
                <a:solidFill>
                  <a:srgbClr val="000080"/>
                </a:solidFill>
                <a:highlight>
                  <a:srgbClr val="FFFFFF"/>
                </a:highlight>
              </a:rPr>
              <a:t>,</a:t>
            </a:r>
            <a:r>
              <a:rPr lang="en-US" sz="1200" dirty="0">
                <a:solidFill>
                  <a:srgbClr val="000000"/>
                </a:solidFill>
                <a:highlight>
                  <a:srgbClr val="FFFFFF"/>
                </a:highlight>
              </a:rPr>
              <a:t> name</a:t>
            </a:r>
            <a:r>
              <a:rPr lang="en-US" sz="1200" b="1" dirty="0">
                <a:solidFill>
                  <a:srgbClr val="000080"/>
                </a:solidFill>
                <a:highlight>
                  <a:srgbClr val="FFFFFF"/>
                </a:highlight>
              </a:rPr>
              <a:t>=</a:t>
            </a:r>
            <a:r>
              <a:rPr lang="en-US" sz="1200" dirty="0">
                <a:solidFill>
                  <a:srgbClr val="808080"/>
                </a:solidFill>
                <a:highlight>
                  <a:srgbClr val="FFFFFF"/>
                </a:highlight>
              </a:rPr>
              <a:t>"predictions"</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pt-BR" sz="1200" dirty="0">
                <a:solidFill>
                  <a:srgbClr val="000000"/>
                </a:solidFill>
                <a:highlight>
                  <a:srgbClr val="FFFFFF"/>
                </a:highlight>
              </a:rPr>
              <a:t>error </a:t>
            </a:r>
            <a:r>
              <a:rPr lang="pt-BR" sz="1200" b="1" dirty="0">
                <a:solidFill>
                  <a:srgbClr val="000080"/>
                </a:solidFill>
                <a:highlight>
                  <a:srgbClr val="FFFFFF"/>
                </a:highlight>
              </a:rPr>
              <a:t>=</a:t>
            </a:r>
            <a:r>
              <a:rPr lang="pt-BR" sz="1200" dirty="0">
                <a:solidFill>
                  <a:srgbClr val="000000"/>
                </a:solidFill>
                <a:highlight>
                  <a:srgbClr val="FFFFFF"/>
                </a:highlight>
              </a:rPr>
              <a:t> y_pred </a:t>
            </a:r>
            <a:r>
              <a:rPr lang="pt-BR" sz="1200" b="1" dirty="0">
                <a:solidFill>
                  <a:srgbClr val="000080"/>
                </a:solidFill>
                <a:highlight>
                  <a:srgbClr val="FFFFFF"/>
                </a:highlight>
              </a:rPr>
              <a:t>-</a:t>
            </a:r>
            <a:r>
              <a:rPr lang="pt-BR" sz="1200" dirty="0">
                <a:solidFill>
                  <a:srgbClr val="000000"/>
                </a:solidFill>
                <a:highlight>
                  <a:srgbClr val="FFFFFF"/>
                </a:highlight>
              </a:rPr>
              <a:t> y</a:t>
            </a:r>
          </a:p>
          <a:p>
            <a:r>
              <a:rPr lang="pt-BR" sz="1200" dirty="0">
                <a:solidFill>
                  <a:srgbClr val="000000"/>
                </a:solidFill>
                <a:highlight>
                  <a:srgbClr val="FFFFFF"/>
                </a:highlight>
              </a:rPr>
              <a:t>mse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reduce_mean</a:t>
            </a:r>
            <a:r>
              <a:rPr lang="pt-BR" sz="1200" b="1" dirty="0">
                <a:solidFill>
                  <a:srgbClr val="000080"/>
                </a:solidFill>
                <a:highlight>
                  <a:srgbClr val="FFFFFF"/>
                </a:highlight>
              </a:rPr>
              <a:t>(</a:t>
            </a:r>
            <a:r>
              <a:rPr lang="pt-BR" sz="1200" dirty="0">
                <a:solidFill>
                  <a:srgbClr val="000000"/>
                </a:solidFill>
                <a:highlight>
                  <a:srgbClr val="FFFFFF"/>
                </a:highlight>
              </a:rPr>
              <a:t>tf</a:t>
            </a:r>
            <a:r>
              <a:rPr lang="pt-BR" sz="1200" b="1" dirty="0">
                <a:solidFill>
                  <a:srgbClr val="000080"/>
                </a:solidFill>
                <a:highlight>
                  <a:srgbClr val="FFFFFF"/>
                </a:highlight>
              </a:rPr>
              <a:t>.</a:t>
            </a:r>
            <a:r>
              <a:rPr lang="pt-BR" sz="1200" dirty="0">
                <a:solidFill>
                  <a:srgbClr val="000000"/>
                </a:solidFill>
                <a:highlight>
                  <a:srgbClr val="FFFFFF"/>
                </a:highlight>
              </a:rPr>
              <a:t>square</a:t>
            </a:r>
            <a:r>
              <a:rPr lang="pt-BR" sz="1200" b="1" dirty="0">
                <a:solidFill>
                  <a:srgbClr val="000080"/>
                </a:solidFill>
                <a:highlight>
                  <a:srgbClr val="FFFFFF"/>
                </a:highlight>
              </a:rPr>
              <a:t>(</a:t>
            </a:r>
            <a:r>
              <a:rPr lang="pt-BR" sz="1200" dirty="0">
                <a:solidFill>
                  <a:srgbClr val="000000"/>
                </a:solidFill>
                <a:highlight>
                  <a:srgbClr val="FFFFFF"/>
                </a:highlight>
              </a:rPr>
              <a:t>error</a:t>
            </a:r>
            <a:r>
              <a:rPr lang="pt-BR" sz="1200" b="1" dirty="0">
                <a:solidFill>
                  <a:srgbClr val="000080"/>
                </a:solidFill>
                <a:highlight>
                  <a:srgbClr val="FFFFFF"/>
                </a:highlight>
              </a:rPr>
              <a:t>),</a:t>
            </a:r>
            <a:r>
              <a:rPr lang="pt-BR" sz="1200" dirty="0">
                <a:solidFill>
                  <a:srgbClr val="000000"/>
                </a:solidFill>
                <a:highlight>
                  <a:srgbClr val="FFFFFF"/>
                </a:highlight>
              </a:rPr>
              <a:t> name</a:t>
            </a:r>
            <a:r>
              <a:rPr lang="pt-BR" sz="1200" b="1" dirty="0">
                <a:solidFill>
                  <a:srgbClr val="000080"/>
                </a:solidFill>
                <a:highlight>
                  <a:srgbClr val="FFFFFF"/>
                </a:highlight>
              </a:rPr>
              <a:t>=</a:t>
            </a:r>
            <a:r>
              <a:rPr lang="pt-BR" sz="1200" dirty="0">
                <a:solidFill>
                  <a:srgbClr val="808080"/>
                </a:solidFill>
                <a:highlight>
                  <a:srgbClr val="FFFFFF"/>
                </a:highlight>
              </a:rPr>
              <a:t>"mse"</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optimizer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train</a:t>
            </a:r>
            <a:r>
              <a:rPr lang="pt-BR" sz="1200" b="1" dirty="0">
                <a:solidFill>
                  <a:srgbClr val="000080"/>
                </a:solidFill>
                <a:highlight>
                  <a:srgbClr val="FFFFFF"/>
                </a:highlight>
              </a:rPr>
              <a:t>.</a:t>
            </a:r>
            <a:r>
              <a:rPr lang="pt-BR" sz="1200" dirty="0">
                <a:solidFill>
                  <a:srgbClr val="000000"/>
                </a:solidFill>
                <a:highlight>
                  <a:srgbClr val="FFFFFF"/>
                </a:highlight>
              </a:rPr>
              <a:t>GradientDescentOptimizer</a:t>
            </a:r>
            <a:r>
              <a:rPr lang="pt-BR" sz="1200" b="1" dirty="0">
                <a:solidFill>
                  <a:srgbClr val="000080"/>
                </a:solidFill>
                <a:highlight>
                  <a:srgbClr val="FFFFFF"/>
                </a:highlight>
              </a:rPr>
              <a:t>(</a:t>
            </a:r>
            <a:r>
              <a:rPr lang="pt-BR" sz="1200" dirty="0">
                <a:solidFill>
                  <a:srgbClr val="000000"/>
                </a:solidFill>
                <a:highlight>
                  <a:srgbClr val="FFFFFF"/>
                </a:highlight>
              </a:rPr>
              <a:t>learning_rate</a:t>
            </a:r>
            <a:r>
              <a:rPr lang="pt-BR" sz="1200" b="1" dirty="0">
                <a:solidFill>
                  <a:srgbClr val="000080"/>
                </a:solidFill>
                <a:highlight>
                  <a:srgbClr val="FFFFFF"/>
                </a:highlight>
              </a:rPr>
              <a:t>=</a:t>
            </a:r>
            <a:r>
              <a:rPr lang="pt-BR" sz="1200" dirty="0">
                <a:solidFill>
                  <a:srgbClr val="000000"/>
                </a:solidFill>
                <a:highlight>
                  <a:srgbClr val="FFFFFF"/>
                </a:highlight>
              </a:rPr>
              <a:t>learning_rate</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training_op </a:t>
            </a:r>
            <a:r>
              <a:rPr lang="pt-BR" sz="1200" b="1" dirty="0">
                <a:solidFill>
                  <a:srgbClr val="000080"/>
                </a:solidFill>
                <a:highlight>
                  <a:srgbClr val="FFFFFF"/>
                </a:highlight>
              </a:rPr>
              <a:t>=</a:t>
            </a:r>
            <a:r>
              <a:rPr lang="pt-BR" sz="1200" dirty="0">
                <a:solidFill>
                  <a:srgbClr val="000000"/>
                </a:solidFill>
                <a:highlight>
                  <a:srgbClr val="FFFFFF"/>
                </a:highlight>
              </a:rPr>
              <a:t> optimizer</a:t>
            </a:r>
            <a:r>
              <a:rPr lang="pt-BR" sz="1200" b="1" dirty="0">
                <a:solidFill>
                  <a:srgbClr val="000080"/>
                </a:solidFill>
                <a:highlight>
                  <a:srgbClr val="FFFFFF"/>
                </a:highlight>
              </a:rPr>
              <a:t>.</a:t>
            </a:r>
            <a:r>
              <a:rPr lang="pt-BR" sz="1200" dirty="0">
                <a:solidFill>
                  <a:srgbClr val="000000"/>
                </a:solidFill>
                <a:highlight>
                  <a:srgbClr val="FFFFFF"/>
                </a:highlight>
              </a:rPr>
              <a:t>minimize</a:t>
            </a:r>
            <a:r>
              <a:rPr lang="pt-BR" sz="1200" b="1" dirty="0">
                <a:solidFill>
                  <a:srgbClr val="000080"/>
                </a:solidFill>
                <a:highlight>
                  <a:srgbClr val="FFFFFF"/>
                </a:highlight>
              </a:rPr>
              <a:t>(</a:t>
            </a:r>
            <a:r>
              <a:rPr lang="pt-BR" sz="1200" dirty="0">
                <a:solidFill>
                  <a:srgbClr val="000000"/>
                </a:solidFill>
                <a:highlight>
                  <a:srgbClr val="FFFFFF"/>
                </a:highlight>
              </a:rPr>
              <a:t>mse</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0000"/>
                </a:solidFill>
                <a:highlight>
                  <a:srgbClr val="FFFFFF"/>
                </a:highlight>
              </a:rPr>
              <a:t>init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global_variables_initializer</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saver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train</a:t>
            </a:r>
            <a:r>
              <a:rPr lang="pt-BR" sz="1200" b="1" dirty="0">
                <a:solidFill>
                  <a:srgbClr val="000080"/>
                </a:solidFill>
                <a:highlight>
                  <a:srgbClr val="FFFFFF"/>
                </a:highlight>
              </a:rPr>
              <a:t>.</a:t>
            </a:r>
            <a:r>
              <a:rPr lang="pt-BR" sz="1200" dirty="0">
                <a:solidFill>
                  <a:srgbClr val="000000"/>
                </a:solidFill>
                <a:highlight>
                  <a:srgbClr val="FFFFFF"/>
                </a:highlight>
              </a:rPr>
              <a:t>Saver</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b="1" dirty="0">
                <a:solidFill>
                  <a:srgbClr val="0000FF"/>
                </a:solidFill>
                <a:highlight>
                  <a:srgbClr val="FFFFFF"/>
                </a:highlight>
              </a:rPr>
              <a:t>with</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Session</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b="1" dirty="0">
                <a:solidFill>
                  <a:srgbClr val="0000FF"/>
                </a:solidFill>
                <a:highlight>
                  <a:srgbClr val="FFFFFF"/>
                </a:highlight>
              </a:rPr>
              <a:t>as</a:t>
            </a:r>
            <a:r>
              <a:rPr lang="pt-BR" sz="1200" dirty="0">
                <a:solidFill>
                  <a:srgbClr val="000000"/>
                </a:solidFill>
                <a:highlight>
                  <a:srgbClr val="FFFFFF"/>
                </a:highlight>
              </a:rPr>
              <a:t> sess</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   sess</a:t>
            </a:r>
            <a:r>
              <a:rPr lang="pt-BR" sz="1200" b="1" dirty="0">
                <a:solidFill>
                  <a:srgbClr val="000080"/>
                </a:solidFill>
                <a:highlight>
                  <a:srgbClr val="FFFFFF"/>
                </a:highlight>
              </a:rPr>
              <a:t>.</a:t>
            </a:r>
            <a:r>
              <a:rPr lang="pt-BR" sz="1200" dirty="0">
                <a:solidFill>
                  <a:srgbClr val="000000"/>
                </a:solidFill>
                <a:highlight>
                  <a:srgbClr val="FFFFFF"/>
                </a:highlight>
              </a:rPr>
              <a:t>run</a:t>
            </a:r>
            <a:r>
              <a:rPr lang="pt-BR" sz="1200" b="1" dirty="0">
                <a:solidFill>
                  <a:srgbClr val="000080"/>
                </a:solidFill>
                <a:highlight>
                  <a:srgbClr val="FFFFFF"/>
                </a:highlight>
              </a:rPr>
              <a:t>(</a:t>
            </a:r>
            <a:r>
              <a:rPr lang="pt-BR" sz="1200" dirty="0">
                <a:solidFill>
                  <a:srgbClr val="000000"/>
                </a:solidFill>
                <a:highlight>
                  <a:srgbClr val="FFFFFF"/>
                </a:highlight>
              </a:rPr>
              <a:t>init</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0000"/>
                </a:solidFill>
                <a:highlight>
                  <a:srgbClr val="FFFFFF"/>
                </a:highlight>
              </a:rPr>
              <a:t>   </a:t>
            </a:r>
            <a:r>
              <a:rPr lang="pt-BR" sz="1200" b="1" dirty="0">
                <a:solidFill>
                  <a:srgbClr val="0000FF"/>
                </a:solidFill>
                <a:highlight>
                  <a:srgbClr val="FFFFFF"/>
                </a:highlight>
              </a:rPr>
              <a:t>for</a:t>
            </a:r>
            <a:r>
              <a:rPr lang="pt-BR" sz="1200" dirty="0">
                <a:solidFill>
                  <a:srgbClr val="000000"/>
                </a:solidFill>
                <a:highlight>
                  <a:srgbClr val="FFFFFF"/>
                </a:highlight>
              </a:rPr>
              <a:t> epoch </a:t>
            </a:r>
            <a:r>
              <a:rPr lang="pt-BR" sz="1200" b="1" dirty="0">
                <a:solidFill>
                  <a:srgbClr val="0000FF"/>
                </a:solidFill>
                <a:highlight>
                  <a:srgbClr val="FFFFFF"/>
                </a:highlight>
              </a:rPr>
              <a:t>in</a:t>
            </a:r>
            <a:r>
              <a:rPr lang="pt-BR" sz="1200" dirty="0">
                <a:solidFill>
                  <a:srgbClr val="000000"/>
                </a:solidFill>
                <a:highlight>
                  <a:srgbClr val="FFFFFF"/>
                </a:highlight>
              </a:rPr>
              <a:t> range</a:t>
            </a:r>
            <a:r>
              <a:rPr lang="pt-BR" sz="1200" b="1" dirty="0">
                <a:solidFill>
                  <a:srgbClr val="000080"/>
                </a:solidFill>
                <a:highlight>
                  <a:srgbClr val="FFFFFF"/>
                </a:highlight>
              </a:rPr>
              <a:t>(</a:t>
            </a:r>
            <a:r>
              <a:rPr lang="pt-BR" sz="1200" dirty="0">
                <a:solidFill>
                  <a:srgbClr val="000000"/>
                </a:solidFill>
                <a:highlight>
                  <a:srgbClr val="FFFFFF"/>
                </a:highlight>
              </a:rPr>
              <a:t>n_epochs</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      </a:t>
            </a:r>
            <a:r>
              <a:rPr lang="pt-BR" sz="1200" b="1" dirty="0">
                <a:solidFill>
                  <a:srgbClr val="0000FF"/>
                </a:solidFill>
                <a:highlight>
                  <a:srgbClr val="FFFFFF"/>
                </a:highlight>
              </a:rPr>
              <a:t>if</a:t>
            </a:r>
            <a:r>
              <a:rPr lang="pt-BR" sz="1200" dirty="0">
                <a:solidFill>
                  <a:srgbClr val="000000"/>
                </a:solidFill>
                <a:highlight>
                  <a:srgbClr val="FFFFFF"/>
                </a:highlight>
              </a:rPr>
              <a:t> epoch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100</a:t>
            </a:r>
            <a:r>
              <a:rPr lang="pt-BR" sz="1200" dirty="0">
                <a:solidFill>
                  <a:srgbClr val="000000"/>
                </a:solidFill>
                <a:highlight>
                  <a:srgbClr val="FFFFFF"/>
                </a:highlight>
              </a:rPr>
              <a:t>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0</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         </a:t>
            </a:r>
            <a:r>
              <a:rPr lang="pt-BR" sz="1200" b="1" dirty="0">
                <a:solidFill>
                  <a:srgbClr val="0000FF"/>
                </a:solidFill>
                <a:highlight>
                  <a:srgbClr val="FFFFFF"/>
                </a:highlight>
              </a:rPr>
              <a:t>print</a:t>
            </a:r>
            <a:r>
              <a:rPr lang="pt-BR" sz="1200" b="1" dirty="0">
                <a:solidFill>
                  <a:srgbClr val="000080"/>
                </a:solidFill>
                <a:highlight>
                  <a:srgbClr val="FFFFFF"/>
                </a:highlight>
              </a:rPr>
              <a:t>(</a:t>
            </a:r>
            <a:r>
              <a:rPr lang="pt-BR" sz="1200" dirty="0">
                <a:solidFill>
                  <a:srgbClr val="808080"/>
                </a:solidFill>
                <a:highlight>
                  <a:srgbClr val="FFFFFF"/>
                </a:highlight>
              </a:rPr>
              <a:t>"Epoch"</a:t>
            </a:r>
            <a:r>
              <a:rPr lang="pt-BR" sz="1200" b="1" dirty="0">
                <a:solidFill>
                  <a:srgbClr val="000080"/>
                </a:solidFill>
                <a:highlight>
                  <a:srgbClr val="FFFFFF"/>
                </a:highlight>
              </a:rPr>
              <a:t>,</a:t>
            </a:r>
            <a:r>
              <a:rPr lang="pt-BR" sz="1200" dirty="0">
                <a:solidFill>
                  <a:srgbClr val="000000"/>
                </a:solidFill>
                <a:highlight>
                  <a:srgbClr val="FFFFFF"/>
                </a:highlight>
              </a:rPr>
              <a:t> epoch</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808080"/>
                </a:solidFill>
                <a:highlight>
                  <a:srgbClr val="FFFFFF"/>
                </a:highlight>
              </a:rPr>
              <a:t>"MSE ="</a:t>
            </a:r>
            <a:r>
              <a:rPr lang="pt-BR" sz="1200" b="1" dirty="0">
                <a:solidFill>
                  <a:srgbClr val="000080"/>
                </a:solidFill>
                <a:highlight>
                  <a:srgbClr val="FFFFFF"/>
                </a:highlight>
              </a:rPr>
              <a:t>,</a:t>
            </a:r>
            <a:r>
              <a:rPr lang="pt-BR" sz="1200" dirty="0">
                <a:solidFill>
                  <a:srgbClr val="000000"/>
                </a:solidFill>
                <a:highlight>
                  <a:srgbClr val="FFFFFF"/>
                </a:highlight>
              </a:rPr>
              <a:t> mse</a:t>
            </a:r>
            <a:r>
              <a:rPr lang="pt-BR" sz="1200" b="1" dirty="0">
                <a:solidFill>
                  <a:srgbClr val="000080"/>
                </a:solidFill>
                <a:highlight>
                  <a:srgbClr val="FFFFFF"/>
                </a:highlight>
              </a:rPr>
              <a:t>.</a:t>
            </a:r>
            <a:r>
              <a:rPr lang="pt-BR" sz="1200" dirty="0">
                <a:solidFill>
                  <a:srgbClr val="000000"/>
                </a:solidFill>
                <a:highlight>
                  <a:srgbClr val="FFFFFF"/>
                </a:highlight>
              </a:rPr>
              <a:t>eval</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         save_path </a:t>
            </a:r>
            <a:r>
              <a:rPr lang="pt-BR" sz="1200" b="1" dirty="0">
                <a:solidFill>
                  <a:srgbClr val="000080"/>
                </a:solidFill>
                <a:highlight>
                  <a:srgbClr val="FFFFFF"/>
                </a:highlight>
              </a:rPr>
              <a:t>=</a:t>
            </a:r>
            <a:r>
              <a:rPr lang="pt-BR" sz="1200" dirty="0">
                <a:solidFill>
                  <a:srgbClr val="000000"/>
                </a:solidFill>
                <a:highlight>
                  <a:srgbClr val="FFFFFF"/>
                </a:highlight>
              </a:rPr>
              <a:t> saver</a:t>
            </a:r>
            <a:r>
              <a:rPr lang="pt-BR" sz="1200" b="1" dirty="0">
                <a:solidFill>
                  <a:srgbClr val="000080"/>
                </a:solidFill>
                <a:highlight>
                  <a:srgbClr val="FFFFFF"/>
                </a:highlight>
              </a:rPr>
              <a:t>.</a:t>
            </a:r>
            <a:r>
              <a:rPr lang="pt-BR" sz="1200" dirty="0">
                <a:solidFill>
                  <a:srgbClr val="000000"/>
                </a:solidFill>
                <a:highlight>
                  <a:srgbClr val="FFFFFF"/>
                </a:highlight>
              </a:rPr>
              <a:t>save</a:t>
            </a:r>
            <a:r>
              <a:rPr lang="pt-BR" sz="1200" b="1" dirty="0">
                <a:solidFill>
                  <a:srgbClr val="000080"/>
                </a:solidFill>
                <a:highlight>
                  <a:srgbClr val="FFFFFF"/>
                </a:highlight>
              </a:rPr>
              <a:t>(</a:t>
            </a:r>
            <a:r>
              <a:rPr lang="pt-BR" sz="1200" dirty="0">
                <a:solidFill>
                  <a:srgbClr val="000000"/>
                </a:solidFill>
                <a:highlight>
                  <a:srgbClr val="FFFFFF"/>
                </a:highlight>
              </a:rPr>
              <a:t>sess</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808080"/>
                </a:solidFill>
                <a:highlight>
                  <a:srgbClr val="FFFFFF"/>
                </a:highlight>
              </a:rPr>
              <a:t>"/tmp/my_model.ckpt"</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      sess</a:t>
            </a:r>
            <a:r>
              <a:rPr lang="pt-BR" sz="1200" b="1" dirty="0">
                <a:solidFill>
                  <a:srgbClr val="000080"/>
                </a:solidFill>
                <a:highlight>
                  <a:srgbClr val="FFFFFF"/>
                </a:highlight>
              </a:rPr>
              <a:t>.</a:t>
            </a:r>
            <a:r>
              <a:rPr lang="pt-BR" sz="1200" dirty="0">
                <a:solidFill>
                  <a:srgbClr val="000000"/>
                </a:solidFill>
                <a:highlight>
                  <a:srgbClr val="FFFFFF"/>
                </a:highlight>
              </a:rPr>
              <a:t>run</a:t>
            </a:r>
            <a:r>
              <a:rPr lang="pt-BR" sz="1200" b="1" dirty="0">
                <a:solidFill>
                  <a:srgbClr val="000080"/>
                </a:solidFill>
                <a:highlight>
                  <a:srgbClr val="FFFFFF"/>
                </a:highlight>
              </a:rPr>
              <a:t>(</a:t>
            </a:r>
            <a:r>
              <a:rPr lang="pt-BR" sz="1200" dirty="0">
                <a:solidFill>
                  <a:srgbClr val="000000"/>
                </a:solidFill>
                <a:highlight>
                  <a:srgbClr val="FFFFFF"/>
                </a:highlight>
              </a:rPr>
              <a:t>training_op</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    </a:t>
            </a:r>
          </a:p>
          <a:p>
            <a:r>
              <a:rPr lang="pt-BR" sz="1200" dirty="0">
                <a:solidFill>
                  <a:srgbClr val="000000"/>
                </a:solidFill>
                <a:highlight>
                  <a:srgbClr val="FFFFFF"/>
                </a:highlight>
              </a:rPr>
              <a:t>   best_theta </a:t>
            </a:r>
            <a:r>
              <a:rPr lang="pt-BR" sz="1200" b="1" dirty="0">
                <a:solidFill>
                  <a:srgbClr val="000080"/>
                </a:solidFill>
                <a:highlight>
                  <a:srgbClr val="FFFFFF"/>
                </a:highlight>
              </a:rPr>
              <a:t>=</a:t>
            </a:r>
            <a:r>
              <a:rPr lang="pt-BR" sz="1200" dirty="0">
                <a:solidFill>
                  <a:srgbClr val="000000"/>
                </a:solidFill>
                <a:highlight>
                  <a:srgbClr val="FFFFFF"/>
                </a:highlight>
              </a:rPr>
              <a:t> theta</a:t>
            </a:r>
            <a:r>
              <a:rPr lang="pt-BR" sz="1200" b="1" dirty="0">
                <a:solidFill>
                  <a:srgbClr val="000080"/>
                </a:solidFill>
                <a:highlight>
                  <a:srgbClr val="FFFFFF"/>
                </a:highlight>
              </a:rPr>
              <a:t>.</a:t>
            </a:r>
            <a:r>
              <a:rPr lang="pt-BR" sz="1200" dirty="0">
                <a:solidFill>
                  <a:srgbClr val="000000"/>
                </a:solidFill>
                <a:highlight>
                  <a:srgbClr val="FFFFFF"/>
                </a:highlight>
              </a:rPr>
              <a:t>eval</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   save_path </a:t>
            </a:r>
            <a:r>
              <a:rPr lang="pt-BR" sz="1200" b="1" dirty="0">
                <a:solidFill>
                  <a:srgbClr val="000080"/>
                </a:solidFill>
                <a:highlight>
                  <a:srgbClr val="FFFFFF"/>
                </a:highlight>
              </a:rPr>
              <a:t>=</a:t>
            </a:r>
            <a:r>
              <a:rPr lang="pt-BR" sz="1200" dirty="0">
                <a:solidFill>
                  <a:srgbClr val="000000"/>
                </a:solidFill>
                <a:highlight>
                  <a:srgbClr val="FFFFFF"/>
                </a:highlight>
              </a:rPr>
              <a:t> saver</a:t>
            </a:r>
            <a:r>
              <a:rPr lang="pt-BR" sz="1200" b="1" dirty="0">
                <a:solidFill>
                  <a:srgbClr val="000080"/>
                </a:solidFill>
                <a:highlight>
                  <a:srgbClr val="FFFFFF"/>
                </a:highlight>
              </a:rPr>
              <a:t>.</a:t>
            </a:r>
            <a:r>
              <a:rPr lang="pt-BR" sz="1200" dirty="0">
                <a:solidFill>
                  <a:srgbClr val="000000"/>
                </a:solidFill>
                <a:highlight>
                  <a:srgbClr val="FFFFFF"/>
                </a:highlight>
              </a:rPr>
              <a:t>save</a:t>
            </a:r>
            <a:r>
              <a:rPr lang="pt-BR" sz="1200" b="1" dirty="0">
                <a:solidFill>
                  <a:srgbClr val="000080"/>
                </a:solidFill>
                <a:highlight>
                  <a:srgbClr val="FFFFFF"/>
                </a:highlight>
              </a:rPr>
              <a:t>(</a:t>
            </a:r>
            <a:r>
              <a:rPr lang="pt-BR" sz="1200" dirty="0">
                <a:solidFill>
                  <a:srgbClr val="000000"/>
                </a:solidFill>
                <a:highlight>
                  <a:srgbClr val="FFFFFF"/>
                </a:highlight>
              </a:rPr>
              <a:t>sess</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808080"/>
                </a:solidFill>
                <a:highlight>
                  <a:srgbClr val="FFFFFF"/>
                </a:highlight>
              </a:rPr>
              <a:t>"/tmp/my_model_final.ckpt"</a:t>
            </a:r>
            <a:r>
              <a:rPr lang="pt-BR" sz="1200" b="1" dirty="0">
                <a:solidFill>
                  <a:srgbClr val="000080"/>
                </a:solidFill>
                <a:highlight>
                  <a:srgbClr val="FFFFFF"/>
                </a:highlight>
              </a:rPr>
              <a:t>)</a:t>
            </a:r>
            <a:endParaRPr lang="pt-BR" sz="1200" dirty="0">
              <a:solidFill>
                <a:srgbClr val="000000"/>
              </a:solidFill>
              <a:highlight>
                <a:srgbClr val="FFFFFF"/>
              </a:highlight>
            </a:endParaRPr>
          </a:p>
        </p:txBody>
      </p:sp>
    </p:spTree>
    <p:extLst>
      <p:ext uri="{BB962C8B-B14F-4D97-AF65-F5344CB8AC3E}">
        <p14:creationId xmlns:p14="http://schemas.microsoft.com/office/powerpoint/2010/main" val="11575637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Salvando e restaurando modelos</a:t>
            </a:r>
          </a:p>
        </p:txBody>
      </p:sp>
      <p:sp>
        <p:nvSpPr>
          <p:cNvPr id="3" name="Content Placeholder 2"/>
          <p:cNvSpPr>
            <a:spLocks noGrp="1"/>
          </p:cNvSpPr>
          <p:nvPr>
            <p:ph idx="1"/>
          </p:nvPr>
        </p:nvSpPr>
        <p:spPr>
          <a:xfrm>
            <a:off x="838200" y="1825625"/>
            <a:ext cx="11002505" cy="1553006"/>
          </a:xfrm>
        </p:spPr>
        <p:txBody>
          <a:bodyPr>
            <a:normAutofit fontScale="92500" lnSpcReduction="20000"/>
          </a:bodyPr>
          <a:lstStyle/>
          <a:p>
            <a:r>
              <a:rPr lang="pt-BR" dirty="0"/>
              <a:t>Restaurar um modelo também </a:t>
            </a:r>
            <a:r>
              <a:rPr lang="pt-BR" dirty="0" smtClean="0"/>
              <a:t>é fácil: </a:t>
            </a:r>
            <a:r>
              <a:rPr lang="pt-BR" dirty="0"/>
              <a:t>você cria </a:t>
            </a:r>
            <a:r>
              <a:rPr lang="pt-BR" dirty="0" smtClean="0"/>
              <a:t>um </a:t>
            </a:r>
            <a:r>
              <a:rPr lang="pt-BR" b="1" i="1" dirty="0" smtClean="0"/>
              <a:t>nó</a:t>
            </a:r>
            <a:r>
              <a:rPr lang="pt-BR" dirty="0" smtClean="0"/>
              <a:t> do tipo </a:t>
            </a:r>
            <a:r>
              <a:rPr lang="pt-BR" b="1" i="1" dirty="0"/>
              <a:t>Saver</a:t>
            </a:r>
            <a:r>
              <a:rPr lang="pt-BR" dirty="0"/>
              <a:t> no final da </a:t>
            </a:r>
            <a:r>
              <a:rPr lang="pt-BR" b="1" i="1" dirty="0"/>
              <a:t>fase de construção </a:t>
            </a:r>
            <a:r>
              <a:rPr lang="pt-BR" dirty="0"/>
              <a:t>como </a:t>
            </a:r>
            <a:r>
              <a:rPr lang="pt-BR" dirty="0" smtClean="0"/>
              <a:t>anteriormente, </a:t>
            </a:r>
            <a:r>
              <a:rPr lang="pt-BR" dirty="0"/>
              <a:t>mas no início da </a:t>
            </a:r>
            <a:r>
              <a:rPr lang="pt-BR" b="1" i="1" dirty="0"/>
              <a:t>fase de execução</a:t>
            </a:r>
            <a:r>
              <a:rPr lang="pt-BR" dirty="0"/>
              <a:t>, em vez de inicializar as variáveis usando o </a:t>
            </a:r>
            <a:r>
              <a:rPr lang="pt-BR" b="1" i="1" dirty="0"/>
              <a:t>nó</a:t>
            </a:r>
            <a:r>
              <a:rPr lang="pt-BR" dirty="0"/>
              <a:t> </a:t>
            </a:r>
            <a:r>
              <a:rPr lang="pt-BR" b="1" i="1" dirty="0" smtClean="0"/>
              <a:t>de inicialização</a:t>
            </a:r>
            <a:r>
              <a:rPr lang="pt-BR" dirty="0" smtClean="0"/>
              <a:t>, você chama </a:t>
            </a:r>
            <a:r>
              <a:rPr lang="pt-BR" dirty="0"/>
              <a:t>o método </a:t>
            </a:r>
            <a:r>
              <a:rPr lang="pt-BR" b="1" i="1" dirty="0" smtClean="0"/>
              <a:t>restore()</a:t>
            </a:r>
            <a:r>
              <a:rPr lang="pt-BR" dirty="0" smtClean="0"/>
              <a:t> </a:t>
            </a:r>
            <a:r>
              <a:rPr lang="pt-BR" dirty="0"/>
              <a:t>do objeto </a:t>
            </a:r>
            <a:r>
              <a:rPr lang="pt-BR" b="1" dirty="0" smtClean="0"/>
              <a:t>Saver</a:t>
            </a:r>
            <a:r>
              <a:rPr lang="pt-BR" dirty="0" smtClean="0"/>
              <a:t>, conforme mostrado no código abaixo.</a:t>
            </a:r>
          </a:p>
        </p:txBody>
      </p:sp>
      <p:sp>
        <p:nvSpPr>
          <p:cNvPr id="4" name="Rectangle 3"/>
          <p:cNvSpPr/>
          <p:nvPr/>
        </p:nvSpPr>
        <p:spPr>
          <a:xfrm>
            <a:off x="1084882" y="3379284"/>
            <a:ext cx="10222424" cy="830997"/>
          </a:xfrm>
          <a:prstGeom prst="rect">
            <a:avLst/>
          </a:prstGeom>
        </p:spPr>
        <p:txBody>
          <a:bodyPr wrap="square">
            <a:spAutoFit/>
          </a:bodyPr>
          <a:lstStyle/>
          <a:p>
            <a:r>
              <a:rPr lang="pt-BR" sz="1600" b="1" dirty="0">
                <a:solidFill>
                  <a:srgbClr val="0000FF"/>
                </a:solidFill>
                <a:highlight>
                  <a:srgbClr val="FFFFFF"/>
                </a:highlight>
              </a:rPr>
              <a:t>with</a:t>
            </a:r>
            <a:r>
              <a:rPr lang="pt-BR" sz="1600" dirty="0">
                <a:solidFill>
                  <a:srgbClr val="000000"/>
                </a:solidFill>
                <a:highlight>
                  <a:srgbClr val="FFFFFF"/>
                </a:highlight>
              </a:rPr>
              <a:t> tf</a:t>
            </a:r>
            <a:r>
              <a:rPr lang="pt-BR" sz="1600" b="1" dirty="0">
                <a:solidFill>
                  <a:srgbClr val="000080"/>
                </a:solidFill>
                <a:highlight>
                  <a:srgbClr val="FFFFFF"/>
                </a:highlight>
              </a:rPr>
              <a:t>.</a:t>
            </a:r>
            <a:r>
              <a:rPr lang="pt-BR" sz="1600" dirty="0">
                <a:solidFill>
                  <a:srgbClr val="000000"/>
                </a:solidFill>
                <a:highlight>
                  <a:srgbClr val="FFFFFF"/>
                </a:highlight>
              </a:rPr>
              <a:t>Session</a:t>
            </a:r>
            <a:r>
              <a:rPr lang="pt-BR" sz="1600" b="1" dirty="0">
                <a:solidFill>
                  <a:srgbClr val="000080"/>
                </a:solidFill>
                <a:highlight>
                  <a:srgbClr val="FFFFFF"/>
                </a:highlight>
              </a:rPr>
              <a:t>()</a:t>
            </a:r>
            <a:r>
              <a:rPr lang="pt-BR" sz="1600" dirty="0">
                <a:solidFill>
                  <a:srgbClr val="000000"/>
                </a:solidFill>
                <a:highlight>
                  <a:srgbClr val="FFFFFF"/>
                </a:highlight>
              </a:rPr>
              <a:t> </a:t>
            </a:r>
            <a:r>
              <a:rPr lang="pt-BR" sz="1600" b="1" dirty="0">
                <a:solidFill>
                  <a:srgbClr val="0000FF"/>
                </a:solidFill>
                <a:highlight>
                  <a:srgbClr val="FFFFFF"/>
                </a:highlight>
              </a:rPr>
              <a:t>as</a:t>
            </a:r>
            <a:r>
              <a:rPr lang="pt-BR" sz="1600" dirty="0">
                <a:solidFill>
                  <a:srgbClr val="000000"/>
                </a:solidFill>
                <a:highlight>
                  <a:srgbClr val="FFFFFF"/>
                </a:highlight>
              </a:rPr>
              <a:t> sess</a:t>
            </a:r>
            <a:r>
              <a:rPr lang="pt-BR" sz="1600" b="1" dirty="0">
                <a:solidFill>
                  <a:srgbClr val="000080"/>
                </a:solidFill>
                <a:highlight>
                  <a:srgbClr val="FFFFFF"/>
                </a:highlight>
              </a:rPr>
              <a:t>:</a:t>
            </a:r>
            <a:endParaRPr lang="pt-BR" sz="1600" dirty="0">
              <a:solidFill>
                <a:srgbClr val="000000"/>
              </a:solidFill>
              <a:highlight>
                <a:srgbClr val="FFFFFF"/>
              </a:highlight>
            </a:endParaRPr>
          </a:p>
          <a:p>
            <a:r>
              <a:rPr lang="pt-BR" sz="1600" dirty="0">
                <a:solidFill>
                  <a:srgbClr val="000000"/>
                </a:solidFill>
                <a:highlight>
                  <a:srgbClr val="FFFFFF"/>
                </a:highlight>
              </a:rPr>
              <a:t>   saver</a:t>
            </a:r>
            <a:r>
              <a:rPr lang="pt-BR" sz="1600" b="1" dirty="0">
                <a:solidFill>
                  <a:srgbClr val="000080"/>
                </a:solidFill>
                <a:highlight>
                  <a:srgbClr val="FFFFFF"/>
                </a:highlight>
              </a:rPr>
              <a:t>.</a:t>
            </a:r>
            <a:r>
              <a:rPr lang="pt-BR" sz="1600" dirty="0">
                <a:solidFill>
                  <a:srgbClr val="000000"/>
                </a:solidFill>
                <a:highlight>
                  <a:srgbClr val="FFFFFF"/>
                </a:highlight>
              </a:rPr>
              <a:t>restore</a:t>
            </a:r>
            <a:r>
              <a:rPr lang="pt-BR" sz="1600" b="1" dirty="0">
                <a:solidFill>
                  <a:srgbClr val="000080"/>
                </a:solidFill>
                <a:highlight>
                  <a:srgbClr val="FFFFFF"/>
                </a:highlight>
              </a:rPr>
              <a:t>(</a:t>
            </a:r>
            <a:r>
              <a:rPr lang="pt-BR" sz="1600" dirty="0">
                <a:solidFill>
                  <a:srgbClr val="000000"/>
                </a:solidFill>
                <a:highlight>
                  <a:srgbClr val="FFFFFF"/>
                </a:highlight>
              </a:rPr>
              <a:t>sess</a:t>
            </a:r>
            <a:r>
              <a:rPr lang="pt-BR" sz="1600" b="1" dirty="0">
                <a:solidFill>
                  <a:srgbClr val="000080"/>
                </a:solidFill>
                <a:highlight>
                  <a:srgbClr val="FFFFFF"/>
                </a:highlight>
              </a:rPr>
              <a:t>,</a:t>
            </a:r>
            <a:r>
              <a:rPr lang="pt-BR" sz="1600" dirty="0">
                <a:solidFill>
                  <a:srgbClr val="000000"/>
                </a:solidFill>
                <a:highlight>
                  <a:srgbClr val="FFFFFF"/>
                </a:highlight>
              </a:rPr>
              <a:t> </a:t>
            </a:r>
            <a:r>
              <a:rPr lang="pt-BR" sz="1600" dirty="0">
                <a:solidFill>
                  <a:srgbClr val="808080"/>
                </a:solidFill>
                <a:highlight>
                  <a:srgbClr val="FFFFFF"/>
                </a:highlight>
              </a:rPr>
              <a:t>"/tmp/my_model_final.ckpt"</a:t>
            </a:r>
            <a:r>
              <a:rPr lang="pt-BR" sz="1600" b="1" dirty="0">
                <a:solidFill>
                  <a:srgbClr val="000080"/>
                </a:solidFill>
                <a:highlight>
                  <a:srgbClr val="FFFFFF"/>
                </a:highlight>
              </a:rPr>
              <a:t>)</a:t>
            </a:r>
            <a:endParaRPr lang="pt-BR" sz="1600" dirty="0">
              <a:solidFill>
                <a:srgbClr val="000000"/>
              </a:solidFill>
              <a:highlight>
                <a:srgbClr val="FFFFFF"/>
              </a:highlight>
            </a:endParaRPr>
          </a:p>
          <a:p>
            <a:r>
              <a:rPr lang="pt-BR" sz="1600" dirty="0">
                <a:solidFill>
                  <a:srgbClr val="000000"/>
                </a:solidFill>
                <a:highlight>
                  <a:srgbClr val="FFFFFF"/>
                </a:highlight>
              </a:rPr>
              <a:t>   best_theta_restored </a:t>
            </a:r>
            <a:r>
              <a:rPr lang="pt-BR" sz="1600" b="1" dirty="0">
                <a:solidFill>
                  <a:srgbClr val="000080"/>
                </a:solidFill>
                <a:highlight>
                  <a:srgbClr val="FFFFFF"/>
                </a:highlight>
              </a:rPr>
              <a:t>=</a:t>
            </a:r>
            <a:r>
              <a:rPr lang="pt-BR" sz="1600" dirty="0">
                <a:solidFill>
                  <a:srgbClr val="000000"/>
                </a:solidFill>
                <a:highlight>
                  <a:srgbClr val="FFFFFF"/>
                </a:highlight>
              </a:rPr>
              <a:t> theta</a:t>
            </a:r>
            <a:r>
              <a:rPr lang="pt-BR" sz="1600" b="1" dirty="0">
                <a:solidFill>
                  <a:srgbClr val="000080"/>
                </a:solidFill>
                <a:highlight>
                  <a:srgbClr val="FFFFFF"/>
                </a:highlight>
              </a:rPr>
              <a:t>.</a:t>
            </a:r>
            <a:r>
              <a:rPr lang="pt-BR" sz="1600" dirty="0">
                <a:solidFill>
                  <a:srgbClr val="000000"/>
                </a:solidFill>
                <a:highlight>
                  <a:srgbClr val="FFFFFF"/>
                </a:highlight>
              </a:rPr>
              <a:t>eval</a:t>
            </a:r>
            <a:r>
              <a:rPr lang="pt-BR" sz="1600" b="1" dirty="0">
                <a:solidFill>
                  <a:srgbClr val="000080"/>
                </a:solidFill>
                <a:highlight>
                  <a:srgbClr val="FFFFFF"/>
                </a:highlight>
              </a:rPr>
              <a:t>()</a:t>
            </a:r>
            <a:endParaRPr lang="pt-BR" sz="1600" dirty="0"/>
          </a:p>
        </p:txBody>
      </p:sp>
      <p:sp>
        <p:nvSpPr>
          <p:cNvPr id="6" name="Rectangle 5"/>
          <p:cNvSpPr/>
          <p:nvPr/>
        </p:nvSpPr>
        <p:spPr>
          <a:xfrm>
            <a:off x="1069384" y="6241170"/>
            <a:ext cx="3527056" cy="338554"/>
          </a:xfrm>
          <a:prstGeom prst="rect">
            <a:avLst/>
          </a:prstGeom>
        </p:spPr>
        <p:txBody>
          <a:bodyPr wrap="none">
            <a:spAutoFit/>
          </a:bodyPr>
          <a:lstStyle/>
          <a:p>
            <a:r>
              <a:rPr lang="pt-BR" sz="1600" dirty="0">
                <a:solidFill>
                  <a:srgbClr val="000000"/>
                </a:solidFill>
                <a:highlight>
                  <a:srgbClr val="FFFFFF"/>
                </a:highlight>
              </a:rPr>
              <a:t>saver </a:t>
            </a:r>
            <a:r>
              <a:rPr lang="pt-BR" sz="1600" b="1" dirty="0">
                <a:solidFill>
                  <a:srgbClr val="000080"/>
                </a:solidFill>
                <a:highlight>
                  <a:srgbClr val="FFFFFF"/>
                </a:highlight>
              </a:rPr>
              <a:t>=</a:t>
            </a:r>
            <a:r>
              <a:rPr lang="pt-BR" sz="1600" dirty="0">
                <a:solidFill>
                  <a:srgbClr val="000000"/>
                </a:solidFill>
                <a:highlight>
                  <a:srgbClr val="FFFFFF"/>
                </a:highlight>
              </a:rPr>
              <a:t> tf</a:t>
            </a:r>
            <a:r>
              <a:rPr lang="pt-BR" sz="1600" b="1" dirty="0">
                <a:solidFill>
                  <a:srgbClr val="000080"/>
                </a:solidFill>
                <a:highlight>
                  <a:srgbClr val="FFFFFF"/>
                </a:highlight>
              </a:rPr>
              <a:t>.</a:t>
            </a:r>
            <a:r>
              <a:rPr lang="pt-BR" sz="1600" dirty="0">
                <a:solidFill>
                  <a:srgbClr val="000000"/>
                </a:solidFill>
                <a:highlight>
                  <a:srgbClr val="FFFFFF"/>
                </a:highlight>
              </a:rPr>
              <a:t>train</a:t>
            </a:r>
            <a:r>
              <a:rPr lang="pt-BR" sz="1600" b="1" dirty="0">
                <a:solidFill>
                  <a:srgbClr val="000080"/>
                </a:solidFill>
                <a:highlight>
                  <a:srgbClr val="FFFFFF"/>
                </a:highlight>
              </a:rPr>
              <a:t>.</a:t>
            </a:r>
            <a:r>
              <a:rPr lang="pt-BR" sz="1600" dirty="0">
                <a:solidFill>
                  <a:srgbClr val="000000"/>
                </a:solidFill>
                <a:highlight>
                  <a:srgbClr val="FFFFFF"/>
                </a:highlight>
              </a:rPr>
              <a:t>Saver</a:t>
            </a:r>
            <a:r>
              <a:rPr lang="pt-BR" sz="1600" b="1" dirty="0">
                <a:solidFill>
                  <a:srgbClr val="000080"/>
                </a:solidFill>
                <a:highlight>
                  <a:srgbClr val="FFFFFF"/>
                </a:highlight>
              </a:rPr>
              <a:t>({</a:t>
            </a:r>
            <a:r>
              <a:rPr lang="pt-BR" sz="1600" dirty="0">
                <a:solidFill>
                  <a:srgbClr val="808080"/>
                </a:solidFill>
                <a:highlight>
                  <a:srgbClr val="FFFFFF"/>
                </a:highlight>
              </a:rPr>
              <a:t>"weights"</a:t>
            </a:r>
            <a:r>
              <a:rPr lang="pt-BR" sz="1600" b="1" dirty="0">
                <a:solidFill>
                  <a:srgbClr val="000080"/>
                </a:solidFill>
                <a:highlight>
                  <a:srgbClr val="FFFFFF"/>
                </a:highlight>
              </a:rPr>
              <a:t>:</a:t>
            </a:r>
            <a:r>
              <a:rPr lang="pt-BR" sz="1600" dirty="0">
                <a:solidFill>
                  <a:srgbClr val="000000"/>
                </a:solidFill>
                <a:highlight>
                  <a:srgbClr val="FFFFFF"/>
                </a:highlight>
              </a:rPr>
              <a:t> theta</a:t>
            </a:r>
            <a:r>
              <a:rPr lang="pt-BR" sz="1600" b="1" dirty="0">
                <a:solidFill>
                  <a:srgbClr val="000080"/>
                </a:solidFill>
                <a:highlight>
                  <a:srgbClr val="FFFFFF"/>
                </a:highlight>
              </a:rPr>
              <a:t>})</a:t>
            </a:r>
            <a:endParaRPr lang="pt-BR" sz="1600" dirty="0"/>
          </a:p>
        </p:txBody>
      </p:sp>
      <p:sp>
        <p:nvSpPr>
          <p:cNvPr id="7" name="Content Placeholder 2"/>
          <p:cNvSpPr txBox="1">
            <a:spLocks/>
          </p:cNvSpPr>
          <p:nvPr/>
        </p:nvSpPr>
        <p:spPr>
          <a:xfrm>
            <a:off x="838200" y="4318767"/>
            <a:ext cx="11002505" cy="209288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t>Por padrão, um objeto </a:t>
            </a:r>
            <a:r>
              <a:rPr lang="pt-BR" b="1" i="1" dirty="0"/>
              <a:t>Saver</a:t>
            </a:r>
            <a:r>
              <a:rPr lang="pt-BR" dirty="0"/>
              <a:t> salva e restaura todas as variáveis com seu próprio nome, mas se você precisar de mais controle, poderá especificar quais variáveis salvar ou restaurar e quais nomes usar. </a:t>
            </a:r>
            <a:endParaRPr lang="pt-BR" dirty="0" smtClean="0"/>
          </a:p>
          <a:p>
            <a:r>
              <a:rPr lang="pt-BR" dirty="0" smtClean="0"/>
              <a:t>Por </a:t>
            </a:r>
            <a:r>
              <a:rPr lang="pt-BR" dirty="0"/>
              <a:t>exemplo, o objeto </a:t>
            </a:r>
            <a:r>
              <a:rPr lang="pt-BR" b="1" i="1" dirty="0"/>
              <a:t>Saver</a:t>
            </a:r>
            <a:r>
              <a:rPr lang="pt-BR" dirty="0"/>
              <a:t> no código abaixo salva ou restaura apenas a variável </a:t>
            </a:r>
            <a:r>
              <a:rPr lang="pt-BR" b="1" i="1" dirty="0"/>
              <a:t>theta</a:t>
            </a:r>
            <a:r>
              <a:rPr lang="pt-BR" dirty="0"/>
              <a:t> com o nome </a:t>
            </a:r>
            <a:r>
              <a:rPr lang="pt-BR" b="1" i="1" dirty="0"/>
              <a:t>weights</a:t>
            </a:r>
            <a:r>
              <a:rPr lang="pt-BR" dirty="0"/>
              <a:t>.</a:t>
            </a:r>
          </a:p>
        </p:txBody>
      </p:sp>
    </p:spTree>
    <p:extLst>
      <p:ext uri="{BB962C8B-B14F-4D97-AF65-F5344CB8AC3E}">
        <p14:creationId xmlns:p14="http://schemas.microsoft.com/office/powerpoint/2010/main" val="25504573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Visualizando grafos e </a:t>
            </a:r>
            <a:r>
              <a:rPr lang="pt-BR" dirty="0"/>
              <a:t>curvas </a:t>
            </a:r>
            <a:r>
              <a:rPr lang="pt-BR" dirty="0" smtClean="0"/>
              <a:t>de treinamento com o </a:t>
            </a:r>
            <a:r>
              <a:rPr lang="pt-BR" dirty="0"/>
              <a:t>TensorBoard</a:t>
            </a:r>
          </a:p>
        </p:txBody>
      </p:sp>
      <p:sp>
        <p:nvSpPr>
          <p:cNvPr id="3" name="Content Placeholder 2"/>
          <p:cNvSpPr>
            <a:spLocks noGrp="1"/>
          </p:cNvSpPr>
          <p:nvPr>
            <p:ph idx="1"/>
          </p:nvPr>
        </p:nvSpPr>
        <p:spPr>
          <a:xfrm>
            <a:off x="838199" y="1825625"/>
            <a:ext cx="11145254" cy="4823148"/>
          </a:xfrm>
        </p:spPr>
        <p:txBody>
          <a:bodyPr>
            <a:normAutofit fontScale="92500" lnSpcReduction="20000"/>
          </a:bodyPr>
          <a:lstStyle/>
          <a:p>
            <a:r>
              <a:rPr lang="pt-BR" dirty="0"/>
              <a:t>A</a:t>
            </a:r>
            <a:r>
              <a:rPr lang="pt-BR" dirty="0" smtClean="0"/>
              <a:t>gora nós temos </a:t>
            </a:r>
            <a:r>
              <a:rPr lang="pt-BR" dirty="0"/>
              <a:t>um </a:t>
            </a:r>
            <a:r>
              <a:rPr lang="pt-BR" b="1" i="1" dirty="0" smtClean="0"/>
              <a:t>grafo de </a:t>
            </a:r>
            <a:r>
              <a:rPr lang="pt-BR" b="1" i="1" dirty="0"/>
              <a:t>computação</a:t>
            </a:r>
            <a:r>
              <a:rPr lang="pt-BR" dirty="0"/>
              <a:t> que treina um modelo de </a:t>
            </a:r>
            <a:r>
              <a:rPr lang="pt-BR" b="1" i="1" dirty="0"/>
              <a:t>regressão linear </a:t>
            </a:r>
            <a:r>
              <a:rPr lang="pt-BR" dirty="0"/>
              <a:t>usando </a:t>
            </a:r>
            <a:r>
              <a:rPr lang="pt-BR" dirty="0" smtClean="0"/>
              <a:t>o algoritmo do </a:t>
            </a:r>
            <a:r>
              <a:rPr lang="pt-BR" b="1" i="1" dirty="0" smtClean="0"/>
              <a:t>gradiente descendente em mini-batches</a:t>
            </a:r>
            <a:r>
              <a:rPr lang="pt-BR" dirty="0" smtClean="0"/>
              <a:t> e que salva pontos </a:t>
            </a:r>
            <a:r>
              <a:rPr lang="pt-BR" dirty="0"/>
              <a:t>de verificação em intervalos regulares. </a:t>
            </a:r>
            <a:endParaRPr lang="pt-BR" dirty="0" smtClean="0"/>
          </a:p>
          <a:p>
            <a:r>
              <a:rPr lang="pt-BR" dirty="0" smtClean="0"/>
              <a:t>Parece bem avançado, </a:t>
            </a:r>
            <a:r>
              <a:rPr lang="pt-BR" dirty="0"/>
              <a:t>não é? No entanto, ainda estamos confiando na função </a:t>
            </a:r>
            <a:r>
              <a:rPr lang="pt-BR" b="1" i="1" dirty="0" smtClean="0"/>
              <a:t>print() </a:t>
            </a:r>
            <a:r>
              <a:rPr lang="pt-BR" dirty="0"/>
              <a:t>para visualizar o progresso </a:t>
            </a:r>
            <a:r>
              <a:rPr lang="pt-BR" dirty="0" smtClean="0"/>
              <a:t>do modelo durante </a:t>
            </a:r>
            <a:r>
              <a:rPr lang="pt-BR" dirty="0"/>
              <a:t>o treinamento. </a:t>
            </a:r>
            <a:endParaRPr lang="pt-BR" dirty="0" smtClean="0"/>
          </a:p>
          <a:p>
            <a:r>
              <a:rPr lang="pt-BR" dirty="0" smtClean="0"/>
              <a:t>Entretanto, existe </a:t>
            </a:r>
            <a:r>
              <a:rPr lang="pt-BR" dirty="0"/>
              <a:t>uma maneira </a:t>
            </a:r>
            <a:r>
              <a:rPr lang="pt-BR" dirty="0" smtClean="0"/>
              <a:t>muito melhor para se avaliar o progresso do modelo: o </a:t>
            </a:r>
            <a:r>
              <a:rPr lang="pt-BR" b="1" i="1" dirty="0"/>
              <a:t>TensorBoard</a:t>
            </a:r>
            <a:r>
              <a:rPr lang="pt-BR" dirty="0"/>
              <a:t>. </a:t>
            </a:r>
            <a:endParaRPr lang="pt-BR" dirty="0" smtClean="0"/>
          </a:p>
          <a:p>
            <a:r>
              <a:rPr lang="pt-BR" dirty="0" smtClean="0"/>
              <a:t>De posse de algumas </a:t>
            </a:r>
            <a:r>
              <a:rPr lang="pt-BR" dirty="0"/>
              <a:t>estatísticas de treinamento, </a:t>
            </a:r>
            <a:r>
              <a:rPr lang="pt-BR" dirty="0" smtClean="0"/>
              <a:t>o </a:t>
            </a:r>
            <a:r>
              <a:rPr lang="pt-BR" b="1" i="1" dirty="0"/>
              <a:t>TensorBoard </a:t>
            </a:r>
            <a:r>
              <a:rPr lang="pt-BR" dirty="0" smtClean="0"/>
              <a:t>exibe visualizações </a:t>
            </a:r>
            <a:r>
              <a:rPr lang="pt-BR" dirty="0"/>
              <a:t>interativas dessas estatísticas no </a:t>
            </a:r>
            <a:r>
              <a:rPr lang="pt-BR" dirty="0" smtClean="0"/>
              <a:t>seu navegador </a:t>
            </a:r>
            <a:r>
              <a:rPr lang="pt-BR" dirty="0"/>
              <a:t>web (por exemplo, </a:t>
            </a:r>
            <a:r>
              <a:rPr lang="pt-BR" dirty="0" smtClean="0"/>
              <a:t>as </a:t>
            </a:r>
            <a:r>
              <a:rPr lang="pt-BR" b="1" i="1" dirty="0" smtClean="0"/>
              <a:t>curvas </a:t>
            </a:r>
            <a:r>
              <a:rPr lang="pt-BR" b="1" i="1" dirty="0"/>
              <a:t>de aprendizado</a:t>
            </a:r>
            <a:r>
              <a:rPr lang="pt-BR" dirty="0"/>
              <a:t>). </a:t>
            </a:r>
            <a:endParaRPr lang="pt-BR" dirty="0" smtClean="0"/>
          </a:p>
          <a:p>
            <a:r>
              <a:rPr lang="pt-BR" dirty="0" smtClean="0"/>
              <a:t>Pode-se também fornecer </a:t>
            </a:r>
            <a:r>
              <a:rPr lang="pt-BR" dirty="0"/>
              <a:t>a definição do </a:t>
            </a:r>
            <a:r>
              <a:rPr lang="pt-BR" b="1" i="1" dirty="0" smtClean="0"/>
              <a:t>grafo de computação</a:t>
            </a:r>
            <a:r>
              <a:rPr lang="pt-BR" dirty="0" smtClean="0"/>
              <a:t> e o </a:t>
            </a:r>
            <a:r>
              <a:rPr lang="pt-BR" b="1" i="1" dirty="0"/>
              <a:t>TensorBoard</a:t>
            </a:r>
            <a:r>
              <a:rPr lang="pt-BR" dirty="0" smtClean="0"/>
              <a:t> apresentará uma interface </a:t>
            </a:r>
            <a:r>
              <a:rPr lang="pt-BR" dirty="0"/>
              <a:t>para </a:t>
            </a:r>
            <a:r>
              <a:rPr lang="pt-BR" dirty="0" smtClean="0"/>
              <a:t>navegarmos pelo </a:t>
            </a:r>
            <a:r>
              <a:rPr lang="pt-BR" b="1" i="1" dirty="0" smtClean="0"/>
              <a:t>grafo</a:t>
            </a:r>
            <a:r>
              <a:rPr lang="pt-BR" dirty="0" smtClean="0"/>
              <a:t>. </a:t>
            </a:r>
          </a:p>
          <a:p>
            <a:r>
              <a:rPr lang="pt-BR" dirty="0" smtClean="0"/>
              <a:t>Isso </a:t>
            </a:r>
            <a:r>
              <a:rPr lang="pt-BR" dirty="0"/>
              <a:t>é muito útil para identificar erros no </a:t>
            </a:r>
            <a:r>
              <a:rPr lang="pt-BR" b="1" i="1" dirty="0" smtClean="0"/>
              <a:t>grafo</a:t>
            </a:r>
            <a:r>
              <a:rPr lang="pt-BR" dirty="0" smtClean="0"/>
              <a:t>, </a:t>
            </a:r>
            <a:r>
              <a:rPr lang="pt-BR" dirty="0"/>
              <a:t>encontrar </a:t>
            </a:r>
            <a:r>
              <a:rPr lang="pt-BR" dirty="0" smtClean="0"/>
              <a:t>gargalos de computação entre outras coisas.</a:t>
            </a:r>
            <a:endParaRPr lang="pt-BR" dirty="0"/>
          </a:p>
        </p:txBody>
      </p:sp>
    </p:spTree>
    <p:extLst>
      <p:ext uri="{BB962C8B-B14F-4D97-AF65-F5344CB8AC3E}">
        <p14:creationId xmlns:p14="http://schemas.microsoft.com/office/powerpoint/2010/main" val="4120718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Visualizando grafos e curvas de treinamento com o TensorBoard</a:t>
            </a:r>
          </a:p>
        </p:txBody>
      </p:sp>
      <p:sp>
        <p:nvSpPr>
          <p:cNvPr id="3" name="Content Placeholder 2"/>
          <p:cNvSpPr>
            <a:spLocks noGrp="1"/>
          </p:cNvSpPr>
          <p:nvPr>
            <p:ph idx="1"/>
          </p:nvPr>
        </p:nvSpPr>
        <p:spPr>
          <a:xfrm>
            <a:off x="838200" y="1825625"/>
            <a:ext cx="11064498" cy="3817186"/>
          </a:xfrm>
        </p:spPr>
        <p:txBody>
          <a:bodyPr>
            <a:normAutofit/>
          </a:bodyPr>
          <a:lstStyle/>
          <a:p>
            <a:r>
              <a:rPr lang="pt-BR" dirty="0" smtClean="0"/>
              <a:t>O primeiro passo é ajustar o programa para gravar a definição do </a:t>
            </a:r>
            <a:r>
              <a:rPr lang="pt-BR" b="1" i="1" dirty="0" smtClean="0"/>
              <a:t>grafo</a:t>
            </a:r>
            <a:r>
              <a:rPr lang="pt-BR" dirty="0" smtClean="0"/>
              <a:t> e algumas estatísticas de treinamento, e.g., o erro de treinamento, em um diretório de log ao qual o </a:t>
            </a:r>
            <a:r>
              <a:rPr lang="pt-BR" b="1" i="1" dirty="0" smtClean="0"/>
              <a:t>TensorBoard</a:t>
            </a:r>
            <a:r>
              <a:rPr lang="pt-BR" dirty="0" smtClean="0"/>
              <a:t> terá acesso. </a:t>
            </a:r>
          </a:p>
          <a:p>
            <a:r>
              <a:rPr lang="pt-BR" dirty="0" smtClean="0"/>
              <a:t>É necessário usar um diretório de log diferente toda vez que se executar o programa, ou o </a:t>
            </a:r>
            <a:r>
              <a:rPr lang="pt-BR" b="1" i="1" dirty="0" smtClean="0"/>
              <a:t>TensorBoard</a:t>
            </a:r>
            <a:r>
              <a:rPr lang="pt-BR" dirty="0" smtClean="0"/>
              <a:t> irá misturar estatísticas de diferentes execuções, o que atrapalhará as visualizações. </a:t>
            </a:r>
          </a:p>
          <a:p>
            <a:r>
              <a:rPr lang="pt-BR" dirty="0" smtClean="0"/>
              <a:t>A solução mais simples para isso é incluir um </a:t>
            </a:r>
            <a:r>
              <a:rPr lang="pt-BR" b="1" i="1" dirty="0" smtClean="0"/>
              <a:t>timestamp</a:t>
            </a:r>
            <a:r>
              <a:rPr lang="pt-BR" dirty="0" smtClean="0"/>
              <a:t> (i.e., data e hora) ao nome do diretório de log. Isso pode ser feito com o trecho de código abaixo.</a:t>
            </a:r>
          </a:p>
        </p:txBody>
      </p:sp>
      <p:sp>
        <p:nvSpPr>
          <p:cNvPr id="8" name="Rectangle 7"/>
          <p:cNvSpPr/>
          <p:nvPr/>
        </p:nvSpPr>
        <p:spPr>
          <a:xfrm>
            <a:off x="3322449" y="5492505"/>
            <a:ext cx="6096000" cy="1200329"/>
          </a:xfrm>
          <a:prstGeom prst="rect">
            <a:avLst/>
          </a:prstGeom>
        </p:spPr>
        <p:txBody>
          <a:bodyPr>
            <a:spAutoFit/>
          </a:bodyPr>
          <a:lstStyle/>
          <a:p>
            <a:r>
              <a:rPr lang="pt-BR" b="1" dirty="0">
                <a:solidFill>
                  <a:srgbClr val="0000FF"/>
                </a:solidFill>
                <a:highlight>
                  <a:srgbClr val="FFFFFF"/>
                </a:highlight>
              </a:rPr>
              <a:t>from</a:t>
            </a:r>
            <a:r>
              <a:rPr lang="pt-BR" dirty="0">
                <a:solidFill>
                  <a:srgbClr val="000000"/>
                </a:solidFill>
                <a:highlight>
                  <a:srgbClr val="FFFFFF"/>
                </a:highlight>
              </a:rPr>
              <a:t> datetime </a:t>
            </a:r>
            <a:r>
              <a:rPr lang="pt-BR" b="1" dirty="0">
                <a:solidFill>
                  <a:srgbClr val="0000FF"/>
                </a:solidFill>
                <a:highlight>
                  <a:srgbClr val="FFFFFF"/>
                </a:highlight>
              </a:rPr>
              <a:t>import</a:t>
            </a:r>
            <a:r>
              <a:rPr lang="pt-BR" dirty="0">
                <a:solidFill>
                  <a:srgbClr val="000000"/>
                </a:solidFill>
                <a:highlight>
                  <a:srgbClr val="FFFFFF"/>
                </a:highlight>
              </a:rPr>
              <a:t> datetime</a:t>
            </a:r>
          </a:p>
          <a:p>
            <a:r>
              <a:rPr lang="pt-BR" dirty="0">
                <a:solidFill>
                  <a:srgbClr val="000000"/>
                </a:solidFill>
                <a:highlight>
                  <a:srgbClr val="FFFFFF"/>
                </a:highlight>
              </a:rPr>
              <a:t>now </a:t>
            </a:r>
            <a:r>
              <a:rPr lang="pt-BR" b="1" dirty="0">
                <a:solidFill>
                  <a:srgbClr val="000080"/>
                </a:solidFill>
                <a:highlight>
                  <a:srgbClr val="FFFFFF"/>
                </a:highlight>
              </a:rPr>
              <a:t>=</a:t>
            </a:r>
            <a:r>
              <a:rPr lang="pt-BR" dirty="0">
                <a:solidFill>
                  <a:srgbClr val="000000"/>
                </a:solidFill>
                <a:highlight>
                  <a:srgbClr val="FFFFFF"/>
                </a:highlight>
              </a:rPr>
              <a:t> datetime</a:t>
            </a:r>
            <a:r>
              <a:rPr lang="pt-BR" b="1" dirty="0">
                <a:solidFill>
                  <a:srgbClr val="000080"/>
                </a:solidFill>
                <a:highlight>
                  <a:srgbClr val="FFFFFF"/>
                </a:highlight>
              </a:rPr>
              <a:t>.</a:t>
            </a:r>
            <a:r>
              <a:rPr lang="pt-BR" dirty="0">
                <a:solidFill>
                  <a:srgbClr val="000000"/>
                </a:solidFill>
                <a:highlight>
                  <a:srgbClr val="FFFFFF"/>
                </a:highlight>
              </a:rPr>
              <a:t>utcnow</a:t>
            </a:r>
            <a:r>
              <a:rPr lang="pt-BR" b="1" dirty="0">
                <a:solidFill>
                  <a:srgbClr val="000080"/>
                </a:solidFill>
                <a:highlight>
                  <a:srgbClr val="FFFFFF"/>
                </a:highlight>
              </a:rPr>
              <a:t>().</a:t>
            </a:r>
            <a:r>
              <a:rPr lang="pt-BR" dirty="0">
                <a:solidFill>
                  <a:srgbClr val="000000"/>
                </a:solidFill>
                <a:highlight>
                  <a:srgbClr val="FFFFFF"/>
                </a:highlight>
              </a:rPr>
              <a:t>strftime</a:t>
            </a:r>
            <a:r>
              <a:rPr lang="pt-BR" b="1" dirty="0">
                <a:solidFill>
                  <a:srgbClr val="000080"/>
                </a:solidFill>
                <a:highlight>
                  <a:srgbClr val="FFFFFF"/>
                </a:highlight>
              </a:rPr>
              <a:t>(</a:t>
            </a:r>
            <a:r>
              <a:rPr lang="pt-BR" dirty="0">
                <a:solidFill>
                  <a:srgbClr val="808080"/>
                </a:solidFill>
                <a:highlight>
                  <a:srgbClr val="FFFFFF"/>
                </a:highlight>
              </a:rPr>
              <a:t>"%Y%m%d%H%M%S"</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root_logdir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808080"/>
                </a:solidFill>
                <a:highlight>
                  <a:srgbClr val="FFFFFF"/>
                </a:highlight>
              </a:rPr>
              <a:t>"tf_logs"</a:t>
            </a:r>
            <a:endParaRPr lang="pt-BR" dirty="0">
              <a:solidFill>
                <a:srgbClr val="000000"/>
              </a:solidFill>
              <a:highlight>
                <a:srgbClr val="FFFFFF"/>
              </a:highlight>
            </a:endParaRPr>
          </a:p>
          <a:p>
            <a:r>
              <a:rPr lang="pt-BR" dirty="0">
                <a:solidFill>
                  <a:srgbClr val="000000"/>
                </a:solidFill>
                <a:highlight>
                  <a:srgbClr val="FFFFFF"/>
                </a:highlight>
              </a:rPr>
              <a:t>logdir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808080"/>
                </a:solidFill>
                <a:highlight>
                  <a:srgbClr val="FFFFFF"/>
                </a:highlight>
              </a:rPr>
              <a:t>"{}/run-{}/"</a:t>
            </a:r>
            <a:r>
              <a:rPr lang="pt-BR" b="1" dirty="0">
                <a:solidFill>
                  <a:srgbClr val="000080"/>
                </a:solidFill>
                <a:highlight>
                  <a:srgbClr val="FFFFFF"/>
                </a:highlight>
              </a:rPr>
              <a:t>.</a:t>
            </a:r>
            <a:r>
              <a:rPr lang="pt-BR" dirty="0">
                <a:solidFill>
                  <a:srgbClr val="000000"/>
                </a:solidFill>
                <a:highlight>
                  <a:srgbClr val="FFFFFF"/>
                </a:highlight>
              </a:rPr>
              <a:t>format</a:t>
            </a:r>
            <a:r>
              <a:rPr lang="pt-BR" b="1" dirty="0">
                <a:solidFill>
                  <a:srgbClr val="000080"/>
                </a:solidFill>
                <a:highlight>
                  <a:srgbClr val="FFFFFF"/>
                </a:highlight>
              </a:rPr>
              <a:t>(</a:t>
            </a:r>
            <a:r>
              <a:rPr lang="pt-BR" dirty="0">
                <a:solidFill>
                  <a:srgbClr val="000000"/>
                </a:solidFill>
                <a:highlight>
                  <a:srgbClr val="FFFFFF"/>
                </a:highlight>
              </a:rPr>
              <a:t>root_logdir</a:t>
            </a:r>
            <a:r>
              <a:rPr lang="pt-BR" b="1" dirty="0">
                <a:solidFill>
                  <a:srgbClr val="000080"/>
                </a:solidFill>
                <a:highlight>
                  <a:srgbClr val="FFFFFF"/>
                </a:highlight>
              </a:rPr>
              <a:t>,</a:t>
            </a:r>
            <a:r>
              <a:rPr lang="pt-BR" dirty="0">
                <a:solidFill>
                  <a:srgbClr val="000000"/>
                </a:solidFill>
                <a:highlight>
                  <a:srgbClr val="FFFFFF"/>
                </a:highlight>
              </a:rPr>
              <a:t> now</a:t>
            </a:r>
            <a:r>
              <a:rPr lang="pt-BR" b="1" dirty="0">
                <a:solidFill>
                  <a:srgbClr val="000080"/>
                </a:solidFill>
                <a:highlight>
                  <a:srgbClr val="FFFFFF"/>
                </a:highlight>
              </a:rPr>
              <a:t>)</a:t>
            </a:r>
            <a:endParaRPr lang="pt-BR" dirty="0"/>
          </a:p>
        </p:txBody>
      </p:sp>
    </p:spTree>
    <p:extLst>
      <p:ext uri="{BB962C8B-B14F-4D97-AF65-F5344CB8AC3E}">
        <p14:creationId xmlns:p14="http://schemas.microsoft.com/office/powerpoint/2010/main" val="32054282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Visualizando grafos e curvas de treinamento com o TensorBoard</a:t>
            </a:r>
          </a:p>
        </p:txBody>
      </p:sp>
      <p:sp>
        <p:nvSpPr>
          <p:cNvPr id="3" name="Content Placeholder 2"/>
          <p:cNvSpPr>
            <a:spLocks noGrp="1"/>
          </p:cNvSpPr>
          <p:nvPr>
            <p:ph idx="1"/>
          </p:nvPr>
        </p:nvSpPr>
        <p:spPr>
          <a:xfrm>
            <a:off x="838200" y="1825625"/>
            <a:ext cx="11033501" cy="4125724"/>
          </a:xfrm>
        </p:spPr>
        <p:txBody>
          <a:bodyPr>
            <a:normAutofit fontScale="92500" lnSpcReduction="20000"/>
          </a:bodyPr>
          <a:lstStyle/>
          <a:p>
            <a:r>
              <a:rPr lang="pt-BR" dirty="0"/>
              <a:t>Em seguida, </a:t>
            </a:r>
            <a:r>
              <a:rPr lang="pt-BR" dirty="0" smtClean="0"/>
              <a:t>adicionamos </a:t>
            </a:r>
            <a:r>
              <a:rPr lang="pt-BR" dirty="0"/>
              <a:t>o código </a:t>
            </a:r>
            <a:r>
              <a:rPr lang="pt-BR" dirty="0" smtClean="0"/>
              <a:t>abaixo ao </a:t>
            </a:r>
            <a:r>
              <a:rPr lang="pt-BR" dirty="0"/>
              <a:t>final da </a:t>
            </a:r>
            <a:r>
              <a:rPr lang="pt-BR" b="1" i="1" dirty="0"/>
              <a:t>fase de </a:t>
            </a:r>
            <a:r>
              <a:rPr lang="pt-BR" b="1" i="1" dirty="0" smtClean="0"/>
              <a:t>construção</a:t>
            </a:r>
            <a:r>
              <a:rPr lang="pt-BR" dirty="0"/>
              <a:t> </a:t>
            </a:r>
            <a:r>
              <a:rPr lang="pt-BR" dirty="0" smtClean="0"/>
              <a:t>do </a:t>
            </a:r>
            <a:r>
              <a:rPr lang="pt-BR" b="1" i="1" dirty="0" smtClean="0"/>
              <a:t>grafo</a:t>
            </a:r>
            <a:r>
              <a:rPr lang="pt-BR" dirty="0" smtClean="0"/>
              <a:t>.</a:t>
            </a:r>
          </a:p>
          <a:p>
            <a:r>
              <a:rPr lang="pt-BR" dirty="0" smtClean="0"/>
              <a:t>A </a:t>
            </a:r>
            <a:r>
              <a:rPr lang="pt-BR" dirty="0"/>
              <a:t>primeira linha cria um </a:t>
            </a:r>
            <a:r>
              <a:rPr lang="pt-BR" b="1" i="1" dirty="0"/>
              <a:t>nó</a:t>
            </a:r>
            <a:r>
              <a:rPr lang="pt-BR" dirty="0"/>
              <a:t> no </a:t>
            </a:r>
            <a:r>
              <a:rPr lang="pt-BR" b="1" i="1" dirty="0" smtClean="0"/>
              <a:t>grafo</a:t>
            </a:r>
            <a:r>
              <a:rPr lang="pt-BR" dirty="0" smtClean="0"/>
              <a:t> que </a:t>
            </a:r>
            <a:r>
              <a:rPr lang="pt-BR" dirty="0"/>
              <a:t>avaliará o valor </a:t>
            </a:r>
            <a:r>
              <a:rPr lang="pt-BR" dirty="0" smtClean="0"/>
              <a:t>do </a:t>
            </a:r>
            <a:r>
              <a:rPr lang="pt-BR" b="1" i="1" dirty="0" smtClean="0"/>
              <a:t>erro quadrático médio</a:t>
            </a:r>
            <a:r>
              <a:rPr lang="pt-BR" dirty="0" smtClean="0"/>
              <a:t> (MSE) e </a:t>
            </a:r>
            <a:r>
              <a:rPr lang="pt-BR" dirty="0"/>
              <a:t>o gravará </a:t>
            </a:r>
            <a:r>
              <a:rPr lang="pt-BR" dirty="0" smtClean="0"/>
              <a:t>em um arquivo de log compatível </a:t>
            </a:r>
            <a:r>
              <a:rPr lang="pt-BR" dirty="0"/>
              <a:t>com </a:t>
            </a:r>
            <a:r>
              <a:rPr lang="pt-BR" b="1" i="1" dirty="0"/>
              <a:t>TensorBoard</a:t>
            </a:r>
            <a:r>
              <a:rPr lang="pt-BR" dirty="0"/>
              <a:t> </a:t>
            </a:r>
            <a:r>
              <a:rPr lang="pt-BR" dirty="0" smtClean="0"/>
              <a:t>chamado </a:t>
            </a:r>
            <a:r>
              <a:rPr lang="pt-BR" dirty="0"/>
              <a:t>de </a:t>
            </a:r>
            <a:r>
              <a:rPr lang="pt-BR" b="1" i="1" dirty="0" smtClean="0"/>
              <a:t>summary</a:t>
            </a:r>
            <a:r>
              <a:rPr lang="pt-BR" dirty="0" smtClean="0"/>
              <a:t>. </a:t>
            </a:r>
          </a:p>
          <a:p>
            <a:r>
              <a:rPr lang="pt-BR" dirty="0" smtClean="0"/>
              <a:t>A </a:t>
            </a:r>
            <a:r>
              <a:rPr lang="pt-BR" dirty="0"/>
              <a:t>segunda linha cria </a:t>
            </a:r>
            <a:r>
              <a:rPr lang="pt-BR" dirty="0" smtClean="0"/>
              <a:t>um objeto </a:t>
            </a:r>
            <a:r>
              <a:rPr lang="pt-BR" b="1" i="1" dirty="0"/>
              <a:t>FileWriter</a:t>
            </a:r>
            <a:r>
              <a:rPr lang="pt-BR" dirty="0"/>
              <a:t> que </a:t>
            </a:r>
            <a:r>
              <a:rPr lang="pt-BR" dirty="0" smtClean="0"/>
              <a:t>é usado </a:t>
            </a:r>
            <a:r>
              <a:rPr lang="pt-BR" dirty="0"/>
              <a:t>para escrever </a:t>
            </a:r>
            <a:r>
              <a:rPr lang="pt-BR" dirty="0" smtClean="0"/>
              <a:t>os resultados no arquivo </a:t>
            </a:r>
            <a:r>
              <a:rPr lang="pt-BR" dirty="0"/>
              <a:t>de </a:t>
            </a:r>
            <a:r>
              <a:rPr lang="pt-BR" dirty="0" smtClean="0"/>
              <a:t>log. </a:t>
            </a:r>
          </a:p>
          <a:p>
            <a:r>
              <a:rPr lang="pt-BR" dirty="0" smtClean="0"/>
              <a:t>O </a:t>
            </a:r>
            <a:r>
              <a:rPr lang="pt-BR" dirty="0"/>
              <a:t>primeiro parâmetro indica o caminho do diretório de </a:t>
            </a:r>
            <a:r>
              <a:rPr lang="pt-BR" dirty="0" smtClean="0"/>
              <a:t>log. O </a:t>
            </a:r>
            <a:r>
              <a:rPr lang="pt-BR" dirty="0"/>
              <a:t>segundo </a:t>
            </a:r>
            <a:r>
              <a:rPr lang="pt-BR" dirty="0" smtClean="0"/>
              <a:t>parâmetro, que é opcional, </a:t>
            </a:r>
            <a:r>
              <a:rPr lang="pt-BR" dirty="0"/>
              <a:t>é o </a:t>
            </a:r>
            <a:r>
              <a:rPr lang="pt-BR" b="1" i="1" dirty="0" smtClean="0"/>
              <a:t>grafo</a:t>
            </a:r>
            <a:r>
              <a:rPr lang="pt-BR" dirty="0" smtClean="0"/>
              <a:t> que </a:t>
            </a:r>
            <a:r>
              <a:rPr lang="pt-BR" dirty="0"/>
              <a:t>você deseja </a:t>
            </a:r>
            <a:r>
              <a:rPr lang="pt-BR" dirty="0" smtClean="0"/>
              <a:t>visualizar.</a:t>
            </a:r>
          </a:p>
          <a:p>
            <a:r>
              <a:rPr lang="pt-BR" dirty="0" smtClean="0"/>
              <a:t>Após </a:t>
            </a:r>
            <a:r>
              <a:rPr lang="pt-BR" dirty="0"/>
              <a:t>a criação, </a:t>
            </a:r>
            <a:r>
              <a:rPr lang="pt-BR" dirty="0" smtClean="0"/>
              <a:t>o objeto </a:t>
            </a:r>
            <a:r>
              <a:rPr lang="pt-BR" b="1" i="1" dirty="0"/>
              <a:t>FileWriter</a:t>
            </a:r>
            <a:r>
              <a:rPr lang="pt-BR" dirty="0"/>
              <a:t> cria o diretório de log se ele ainda não </a:t>
            </a:r>
            <a:r>
              <a:rPr lang="pt-BR" dirty="0" smtClean="0"/>
              <a:t>existir e </a:t>
            </a:r>
            <a:r>
              <a:rPr lang="pt-BR" dirty="0"/>
              <a:t>grava a definição do </a:t>
            </a:r>
            <a:r>
              <a:rPr lang="pt-BR" b="1" i="1" dirty="0" smtClean="0"/>
              <a:t>grafo</a:t>
            </a:r>
            <a:r>
              <a:rPr lang="pt-BR" dirty="0" smtClean="0"/>
              <a:t> em </a:t>
            </a:r>
            <a:r>
              <a:rPr lang="pt-BR" dirty="0"/>
              <a:t>um arquivo de log </a:t>
            </a:r>
            <a:r>
              <a:rPr lang="pt-BR" dirty="0" smtClean="0"/>
              <a:t>chamado </a:t>
            </a:r>
            <a:r>
              <a:rPr lang="pt-BR" b="1" i="1" dirty="0"/>
              <a:t>arquivo de </a:t>
            </a:r>
            <a:r>
              <a:rPr lang="pt-BR" b="1" i="1" dirty="0" smtClean="0"/>
              <a:t>eventos</a:t>
            </a:r>
            <a:r>
              <a:rPr lang="pt-BR" dirty="0" smtClean="0"/>
              <a:t>.</a:t>
            </a:r>
            <a:endParaRPr lang="pt-BR" dirty="0"/>
          </a:p>
        </p:txBody>
      </p:sp>
      <p:sp>
        <p:nvSpPr>
          <p:cNvPr id="5" name="Rectangle 4"/>
          <p:cNvSpPr/>
          <p:nvPr/>
        </p:nvSpPr>
        <p:spPr>
          <a:xfrm>
            <a:off x="3201690" y="5951349"/>
            <a:ext cx="6306519" cy="646331"/>
          </a:xfrm>
          <a:prstGeom prst="rect">
            <a:avLst/>
          </a:prstGeom>
        </p:spPr>
        <p:txBody>
          <a:bodyPr wrap="square">
            <a:spAutoFit/>
          </a:bodyPr>
          <a:lstStyle/>
          <a:p>
            <a:r>
              <a:rPr lang="pt-BR" dirty="0">
                <a:solidFill>
                  <a:srgbClr val="000000"/>
                </a:solidFill>
                <a:highlight>
                  <a:srgbClr val="FFFFFF"/>
                </a:highlight>
              </a:rPr>
              <a:t>mse_summary </a:t>
            </a:r>
            <a:r>
              <a:rPr lang="pt-BR" b="1" dirty="0">
                <a:solidFill>
                  <a:srgbClr val="000080"/>
                </a:solidFill>
                <a:highlight>
                  <a:srgbClr val="FFFFFF"/>
                </a:highlight>
              </a:rPr>
              <a:t>=</a:t>
            </a:r>
            <a:r>
              <a:rPr lang="pt-BR" dirty="0">
                <a:solidFill>
                  <a:srgbClr val="000000"/>
                </a:solidFill>
                <a:highlight>
                  <a:srgbClr val="FFFFFF"/>
                </a:highlight>
              </a:rPr>
              <a:t> tf</a:t>
            </a:r>
            <a:r>
              <a:rPr lang="pt-BR" b="1" dirty="0">
                <a:solidFill>
                  <a:srgbClr val="000080"/>
                </a:solidFill>
                <a:highlight>
                  <a:srgbClr val="FFFFFF"/>
                </a:highlight>
              </a:rPr>
              <a:t>.</a:t>
            </a:r>
            <a:r>
              <a:rPr lang="pt-BR" dirty="0">
                <a:solidFill>
                  <a:srgbClr val="000000"/>
                </a:solidFill>
                <a:highlight>
                  <a:srgbClr val="FFFFFF"/>
                </a:highlight>
              </a:rPr>
              <a:t>summary</a:t>
            </a:r>
            <a:r>
              <a:rPr lang="pt-BR" b="1" dirty="0">
                <a:solidFill>
                  <a:srgbClr val="000080"/>
                </a:solidFill>
                <a:highlight>
                  <a:srgbClr val="FFFFFF"/>
                </a:highlight>
              </a:rPr>
              <a:t>.</a:t>
            </a:r>
            <a:r>
              <a:rPr lang="pt-BR" dirty="0">
                <a:solidFill>
                  <a:srgbClr val="000000"/>
                </a:solidFill>
                <a:highlight>
                  <a:srgbClr val="FFFFFF"/>
                </a:highlight>
              </a:rPr>
              <a:t>scalar</a:t>
            </a:r>
            <a:r>
              <a:rPr lang="pt-BR" b="1" dirty="0">
                <a:solidFill>
                  <a:srgbClr val="000080"/>
                </a:solidFill>
                <a:highlight>
                  <a:srgbClr val="FFFFFF"/>
                </a:highlight>
              </a:rPr>
              <a:t>(</a:t>
            </a:r>
            <a:r>
              <a:rPr lang="pt-BR" dirty="0">
                <a:solidFill>
                  <a:srgbClr val="808080"/>
                </a:solidFill>
                <a:highlight>
                  <a:srgbClr val="FFFFFF"/>
                </a:highlight>
              </a:rPr>
              <a:t>'MSE'</a:t>
            </a:r>
            <a:r>
              <a:rPr lang="pt-BR" b="1" dirty="0">
                <a:solidFill>
                  <a:srgbClr val="000080"/>
                </a:solidFill>
                <a:highlight>
                  <a:srgbClr val="FFFFFF"/>
                </a:highlight>
              </a:rPr>
              <a:t>,</a:t>
            </a:r>
            <a:r>
              <a:rPr lang="pt-BR" dirty="0">
                <a:solidFill>
                  <a:srgbClr val="000000"/>
                </a:solidFill>
                <a:highlight>
                  <a:srgbClr val="FFFFFF"/>
                </a:highlight>
              </a:rPr>
              <a:t> mse</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file_writer </a:t>
            </a:r>
            <a:r>
              <a:rPr lang="pt-BR" b="1" dirty="0">
                <a:solidFill>
                  <a:srgbClr val="000080"/>
                </a:solidFill>
                <a:highlight>
                  <a:srgbClr val="FFFFFF"/>
                </a:highlight>
              </a:rPr>
              <a:t>=</a:t>
            </a:r>
            <a:r>
              <a:rPr lang="pt-BR" dirty="0">
                <a:solidFill>
                  <a:srgbClr val="000000"/>
                </a:solidFill>
                <a:highlight>
                  <a:srgbClr val="FFFFFF"/>
                </a:highlight>
              </a:rPr>
              <a:t> tf</a:t>
            </a:r>
            <a:r>
              <a:rPr lang="pt-BR" b="1" dirty="0">
                <a:solidFill>
                  <a:srgbClr val="000080"/>
                </a:solidFill>
                <a:highlight>
                  <a:srgbClr val="FFFFFF"/>
                </a:highlight>
              </a:rPr>
              <a:t>.</a:t>
            </a:r>
            <a:r>
              <a:rPr lang="pt-BR" dirty="0">
                <a:solidFill>
                  <a:srgbClr val="000000"/>
                </a:solidFill>
                <a:highlight>
                  <a:srgbClr val="FFFFFF"/>
                </a:highlight>
              </a:rPr>
              <a:t>summary</a:t>
            </a:r>
            <a:r>
              <a:rPr lang="pt-BR" b="1" dirty="0">
                <a:solidFill>
                  <a:srgbClr val="000080"/>
                </a:solidFill>
                <a:highlight>
                  <a:srgbClr val="FFFFFF"/>
                </a:highlight>
              </a:rPr>
              <a:t>.</a:t>
            </a:r>
            <a:r>
              <a:rPr lang="pt-BR" dirty="0">
                <a:solidFill>
                  <a:srgbClr val="000000"/>
                </a:solidFill>
                <a:highlight>
                  <a:srgbClr val="FFFFFF"/>
                </a:highlight>
              </a:rPr>
              <a:t>FileWriter</a:t>
            </a:r>
            <a:r>
              <a:rPr lang="pt-BR" b="1" dirty="0">
                <a:solidFill>
                  <a:srgbClr val="000080"/>
                </a:solidFill>
                <a:highlight>
                  <a:srgbClr val="FFFFFF"/>
                </a:highlight>
              </a:rPr>
              <a:t>(</a:t>
            </a:r>
            <a:r>
              <a:rPr lang="pt-BR" dirty="0">
                <a:solidFill>
                  <a:srgbClr val="000000"/>
                </a:solidFill>
                <a:highlight>
                  <a:srgbClr val="FFFFFF"/>
                </a:highlight>
              </a:rPr>
              <a:t>logdir</a:t>
            </a:r>
            <a:r>
              <a:rPr lang="pt-BR" b="1" dirty="0">
                <a:solidFill>
                  <a:srgbClr val="000080"/>
                </a:solidFill>
                <a:highlight>
                  <a:srgbClr val="FFFFFF"/>
                </a:highlight>
              </a:rPr>
              <a:t>,</a:t>
            </a:r>
            <a:r>
              <a:rPr lang="pt-BR" dirty="0">
                <a:solidFill>
                  <a:srgbClr val="000000"/>
                </a:solidFill>
                <a:highlight>
                  <a:srgbClr val="FFFFFF"/>
                </a:highlight>
              </a:rPr>
              <a:t> tf</a:t>
            </a:r>
            <a:r>
              <a:rPr lang="pt-BR" b="1" dirty="0">
                <a:solidFill>
                  <a:srgbClr val="000080"/>
                </a:solidFill>
                <a:highlight>
                  <a:srgbClr val="FFFFFF"/>
                </a:highlight>
              </a:rPr>
              <a:t>.</a:t>
            </a:r>
            <a:r>
              <a:rPr lang="pt-BR" dirty="0">
                <a:solidFill>
                  <a:srgbClr val="000000"/>
                </a:solidFill>
                <a:highlight>
                  <a:srgbClr val="FFFFFF"/>
                </a:highlight>
              </a:rPr>
              <a:t>get_default_graph</a:t>
            </a:r>
            <a:r>
              <a:rPr lang="pt-BR" b="1" dirty="0">
                <a:solidFill>
                  <a:srgbClr val="000080"/>
                </a:solidFill>
                <a:highlight>
                  <a:srgbClr val="FFFFFF"/>
                </a:highlight>
              </a:rPr>
              <a:t>())</a:t>
            </a:r>
            <a:endParaRPr lang="pt-BR" dirty="0"/>
          </a:p>
        </p:txBody>
      </p:sp>
    </p:spTree>
    <p:extLst>
      <p:ext uri="{BB962C8B-B14F-4D97-AF65-F5344CB8AC3E}">
        <p14:creationId xmlns:p14="http://schemas.microsoft.com/office/powerpoint/2010/main" val="16344720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Visualizando grafos e curvas de treinamento com o TensorBoard</a:t>
            </a:r>
          </a:p>
        </p:txBody>
      </p:sp>
      <p:sp>
        <p:nvSpPr>
          <p:cNvPr id="3" name="Content Placeholder 2"/>
          <p:cNvSpPr>
            <a:spLocks noGrp="1"/>
          </p:cNvSpPr>
          <p:nvPr>
            <p:ph idx="1"/>
          </p:nvPr>
        </p:nvSpPr>
        <p:spPr>
          <a:xfrm>
            <a:off x="838200" y="1825625"/>
            <a:ext cx="10515600" cy="2374416"/>
          </a:xfrm>
        </p:spPr>
        <p:txBody>
          <a:bodyPr>
            <a:normAutofit fontScale="92500" lnSpcReduction="10000"/>
          </a:bodyPr>
          <a:lstStyle/>
          <a:p>
            <a:r>
              <a:rPr lang="pt-BR" dirty="0"/>
              <a:t>Em seguida, é necessário atualizar </a:t>
            </a:r>
            <a:r>
              <a:rPr lang="pt-BR" dirty="0" smtClean="0"/>
              <a:t>o código da </a:t>
            </a:r>
            <a:r>
              <a:rPr lang="pt-BR" b="1" i="1" dirty="0"/>
              <a:t>fase de execução </a:t>
            </a:r>
            <a:r>
              <a:rPr lang="pt-BR" dirty="0"/>
              <a:t>para avaliar o </a:t>
            </a:r>
            <a:r>
              <a:rPr lang="pt-BR" b="1" i="1" dirty="0"/>
              <a:t>nó</a:t>
            </a:r>
            <a:r>
              <a:rPr lang="pt-BR" dirty="0"/>
              <a:t> </a:t>
            </a:r>
            <a:r>
              <a:rPr lang="pt-BR" b="1" i="1" dirty="0"/>
              <a:t>mse_summary</a:t>
            </a:r>
            <a:r>
              <a:rPr lang="pt-BR" dirty="0"/>
              <a:t> regularmente durante o treinamento (por exemplo, a cada 10 </a:t>
            </a:r>
            <a:r>
              <a:rPr lang="pt-BR" dirty="0" smtClean="0"/>
              <a:t>mini-batches). </a:t>
            </a:r>
          </a:p>
          <a:p>
            <a:r>
              <a:rPr lang="pt-BR" dirty="0" smtClean="0"/>
              <a:t>Isso </a:t>
            </a:r>
            <a:r>
              <a:rPr lang="pt-BR" dirty="0"/>
              <a:t>produzirá um </a:t>
            </a:r>
            <a:r>
              <a:rPr lang="pt-BR" b="1" i="1" dirty="0"/>
              <a:t>resumo</a:t>
            </a:r>
            <a:r>
              <a:rPr lang="pt-BR" dirty="0"/>
              <a:t> </a:t>
            </a:r>
            <a:r>
              <a:rPr lang="pt-BR" dirty="0" smtClean="0"/>
              <a:t>(i.e., o log) que pode ser gravado </a:t>
            </a:r>
            <a:r>
              <a:rPr lang="pt-BR" dirty="0"/>
              <a:t>no arquivo de eventos usando o </a:t>
            </a:r>
            <a:r>
              <a:rPr lang="pt-BR" b="1" i="1" dirty="0"/>
              <a:t>file_writer</a:t>
            </a:r>
            <a:r>
              <a:rPr lang="pt-BR" dirty="0"/>
              <a:t>. </a:t>
            </a:r>
            <a:endParaRPr lang="pt-BR" dirty="0" smtClean="0"/>
          </a:p>
          <a:p>
            <a:r>
              <a:rPr lang="pt-BR" dirty="0" smtClean="0"/>
              <a:t>O código atualizado da </a:t>
            </a:r>
            <a:r>
              <a:rPr lang="pt-BR" b="1" i="1" dirty="0" smtClean="0"/>
              <a:t>fase de execução </a:t>
            </a:r>
            <a:r>
              <a:rPr lang="pt-BR" dirty="0" smtClean="0"/>
              <a:t>é mostrado abaixo.</a:t>
            </a:r>
            <a:endParaRPr lang="pt-BR" dirty="0"/>
          </a:p>
        </p:txBody>
      </p:sp>
      <p:sp>
        <p:nvSpPr>
          <p:cNvPr id="4" name="Rectangle 3"/>
          <p:cNvSpPr/>
          <p:nvPr/>
        </p:nvSpPr>
        <p:spPr>
          <a:xfrm>
            <a:off x="2544305" y="4200041"/>
            <a:ext cx="7103390" cy="2585323"/>
          </a:xfrm>
          <a:prstGeom prst="rect">
            <a:avLst/>
          </a:prstGeom>
        </p:spPr>
        <p:txBody>
          <a:bodyPr wrap="square">
            <a:spAutoFit/>
          </a:bodyPr>
          <a:lstStyle/>
          <a:p>
            <a:r>
              <a:rPr lang="pt-BR" b="1" dirty="0">
                <a:solidFill>
                  <a:srgbClr val="000080"/>
                </a:solidFill>
                <a:highlight>
                  <a:srgbClr val="FFFFFF"/>
                </a:highlight>
              </a:rPr>
              <a:t>[...]</a:t>
            </a:r>
            <a:endParaRPr lang="pt-BR" dirty="0">
              <a:solidFill>
                <a:srgbClr val="000000"/>
              </a:solidFill>
              <a:highlight>
                <a:srgbClr val="FFFFFF"/>
              </a:highlight>
            </a:endParaRPr>
          </a:p>
          <a:p>
            <a:r>
              <a:rPr lang="pt-BR" b="1" dirty="0">
                <a:solidFill>
                  <a:srgbClr val="0000FF"/>
                </a:solidFill>
                <a:highlight>
                  <a:srgbClr val="FFFFFF"/>
                </a:highlight>
              </a:rPr>
              <a:t>for</a:t>
            </a:r>
            <a:r>
              <a:rPr lang="pt-BR" dirty="0">
                <a:solidFill>
                  <a:srgbClr val="000000"/>
                </a:solidFill>
                <a:highlight>
                  <a:srgbClr val="FFFFFF"/>
                </a:highlight>
              </a:rPr>
              <a:t> batch_index </a:t>
            </a:r>
            <a:r>
              <a:rPr lang="pt-BR" b="1" dirty="0">
                <a:solidFill>
                  <a:srgbClr val="0000FF"/>
                </a:solidFill>
                <a:highlight>
                  <a:srgbClr val="FFFFFF"/>
                </a:highlight>
              </a:rPr>
              <a:t>in</a:t>
            </a:r>
            <a:r>
              <a:rPr lang="pt-BR" dirty="0">
                <a:solidFill>
                  <a:srgbClr val="000000"/>
                </a:solidFill>
                <a:highlight>
                  <a:srgbClr val="FFFFFF"/>
                </a:highlight>
              </a:rPr>
              <a:t> range</a:t>
            </a:r>
            <a:r>
              <a:rPr lang="pt-BR" b="1" dirty="0">
                <a:solidFill>
                  <a:srgbClr val="000080"/>
                </a:solidFill>
                <a:highlight>
                  <a:srgbClr val="FFFFFF"/>
                </a:highlight>
              </a:rPr>
              <a:t>(</a:t>
            </a:r>
            <a:r>
              <a:rPr lang="pt-BR" dirty="0">
                <a:solidFill>
                  <a:srgbClr val="000000"/>
                </a:solidFill>
                <a:highlight>
                  <a:srgbClr val="FFFFFF"/>
                </a:highlight>
              </a:rPr>
              <a:t>n_batches</a:t>
            </a:r>
            <a:r>
              <a:rPr lang="pt-BR" b="1" dirty="0">
                <a:solidFill>
                  <a:srgbClr val="000080"/>
                </a:solidFill>
                <a:highlight>
                  <a:srgbClr val="FFFFFF"/>
                </a:highlight>
              </a:rPr>
              <a:t>):</a:t>
            </a:r>
            <a:endParaRPr lang="pt-BR" dirty="0">
              <a:solidFill>
                <a:srgbClr val="000000"/>
              </a:solidFill>
              <a:highlight>
                <a:srgbClr val="FFFFFF"/>
              </a:highlight>
            </a:endParaRPr>
          </a:p>
          <a:p>
            <a:r>
              <a:rPr lang="en-US" dirty="0">
                <a:solidFill>
                  <a:srgbClr val="000000"/>
                </a:solidFill>
                <a:highlight>
                  <a:srgbClr val="FFFFFF"/>
                </a:highlight>
              </a:rPr>
              <a:t>   </a:t>
            </a:r>
            <a:r>
              <a:rPr lang="en-US" dirty="0" err="1">
                <a:solidFill>
                  <a:srgbClr val="000000"/>
                </a:solidFill>
                <a:highlight>
                  <a:srgbClr val="FFFFFF"/>
                </a:highlight>
              </a:rPr>
              <a:t>X_batch</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y_batch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fetch_batch</a:t>
            </a:r>
            <a:r>
              <a:rPr lang="en-US" b="1" dirty="0">
                <a:solidFill>
                  <a:srgbClr val="000080"/>
                </a:solidFill>
                <a:highlight>
                  <a:srgbClr val="FFFFFF"/>
                </a:highlight>
              </a:rPr>
              <a:t>(</a:t>
            </a:r>
            <a:r>
              <a:rPr lang="en-US" dirty="0">
                <a:solidFill>
                  <a:srgbClr val="000000"/>
                </a:solidFill>
                <a:highlight>
                  <a:srgbClr val="FFFFFF"/>
                </a:highlight>
              </a:rPr>
              <a:t>epoch</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batch_index</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batch_size</a:t>
            </a:r>
            <a:r>
              <a:rPr lang="en-US" b="1" dirty="0">
                <a:solidFill>
                  <a:srgbClr val="000080"/>
                </a:solidFill>
                <a:highlight>
                  <a:srgbClr val="FFFFFF"/>
                </a:highlight>
              </a:rPr>
              <a:t>)</a:t>
            </a:r>
            <a:endParaRPr lang="en-US" dirty="0">
              <a:solidFill>
                <a:srgbClr val="000000"/>
              </a:solidFill>
              <a:highlight>
                <a:srgbClr val="FFFFFF"/>
              </a:highlight>
            </a:endParaRPr>
          </a:p>
          <a:p>
            <a:r>
              <a:rPr lang="pt-BR" dirty="0">
                <a:solidFill>
                  <a:srgbClr val="000000"/>
                </a:solidFill>
                <a:highlight>
                  <a:srgbClr val="FFFFFF"/>
                </a:highlight>
              </a:rPr>
              <a:t>   </a:t>
            </a:r>
            <a:r>
              <a:rPr lang="pt-BR" b="1" dirty="0">
                <a:solidFill>
                  <a:srgbClr val="0000FF"/>
                </a:solidFill>
                <a:highlight>
                  <a:srgbClr val="FFFFFF"/>
                </a:highlight>
              </a:rPr>
              <a:t>if</a:t>
            </a:r>
            <a:r>
              <a:rPr lang="pt-BR" dirty="0">
                <a:solidFill>
                  <a:srgbClr val="000000"/>
                </a:solidFill>
                <a:highlight>
                  <a:srgbClr val="FFFFFF"/>
                </a:highlight>
              </a:rPr>
              <a:t> batch_index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0000"/>
                </a:solidFill>
                <a:highlight>
                  <a:srgbClr val="FFFFFF"/>
                </a:highlight>
              </a:rPr>
              <a:t>10</a:t>
            </a:r>
            <a:r>
              <a:rPr lang="pt-BR" dirty="0">
                <a:solidFill>
                  <a:srgbClr val="000000"/>
                </a:solidFill>
                <a:highlight>
                  <a:srgbClr val="FFFFFF"/>
                </a:highlight>
              </a:rPr>
              <a:t>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0000"/>
                </a:solidFill>
                <a:highlight>
                  <a:srgbClr val="FFFFFF"/>
                </a:highlight>
              </a:rPr>
              <a:t>0</a:t>
            </a:r>
            <a:r>
              <a:rPr lang="pt-BR" b="1" dirty="0">
                <a:solidFill>
                  <a:srgbClr val="000080"/>
                </a:solidFill>
                <a:highlight>
                  <a:srgbClr val="FFFFFF"/>
                </a:highlight>
              </a:rPr>
              <a:t>:</a:t>
            </a:r>
            <a:endParaRPr lang="pt-BR" dirty="0">
              <a:solidFill>
                <a:srgbClr val="000000"/>
              </a:solidFill>
              <a:highlight>
                <a:srgbClr val="FFFFFF"/>
              </a:highlight>
            </a:endParaRPr>
          </a:p>
          <a:p>
            <a:r>
              <a:rPr lang="en-US" dirty="0">
                <a:solidFill>
                  <a:srgbClr val="000000"/>
                </a:solidFill>
                <a:highlight>
                  <a:srgbClr val="FFFFFF"/>
                </a:highlight>
              </a:rPr>
              <a:t>      </a:t>
            </a:r>
            <a:r>
              <a:rPr lang="en-US" dirty="0" err="1">
                <a:solidFill>
                  <a:srgbClr val="000000"/>
                </a:solidFill>
                <a:highlight>
                  <a:srgbClr val="FFFFFF"/>
                </a:highlight>
              </a:rPr>
              <a:t>summary_str</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mse_summary</a:t>
            </a:r>
            <a:r>
              <a:rPr lang="en-US" b="1" dirty="0" err="1">
                <a:solidFill>
                  <a:srgbClr val="000080"/>
                </a:solidFill>
                <a:highlight>
                  <a:srgbClr val="FFFFFF"/>
                </a:highlight>
              </a:rPr>
              <a:t>.</a:t>
            </a:r>
            <a:r>
              <a:rPr lang="en-US" dirty="0" err="1">
                <a:solidFill>
                  <a:srgbClr val="000000"/>
                </a:solidFill>
                <a:highlight>
                  <a:srgbClr val="FFFFFF"/>
                </a:highlight>
              </a:rPr>
              <a:t>eval</a:t>
            </a:r>
            <a:r>
              <a:rPr lang="en-US" b="1" dirty="0">
                <a:solidFill>
                  <a:srgbClr val="000080"/>
                </a:solidFill>
                <a:highlight>
                  <a:srgbClr val="FFFFFF"/>
                </a:highlight>
              </a:rPr>
              <a:t>(</a:t>
            </a:r>
            <a:r>
              <a:rPr lang="en-US" dirty="0" err="1">
                <a:solidFill>
                  <a:srgbClr val="000000"/>
                </a:solidFill>
                <a:highlight>
                  <a:srgbClr val="FFFFFF"/>
                </a:highlight>
              </a:rPr>
              <a:t>feed_dict</a:t>
            </a:r>
            <a:r>
              <a:rPr lang="en-US" b="1" dirty="0">
                <a:solidFill>
                  <a:srgbClr val="000080"/>
                </a:solidFill>
                <a:highlight>
                  <a:srgbClr val="FFFFFF"/>
                </a:highlight>
              </a:rPr>
              <a:t>={</a:t>
            </a:r>
            <a:r>
              <a:rPr lang="en-US" dirty="0">
                <a:solidFill>
                  <a:srgbClr val="000000"/>
                </a:solidFill>
                <a:highlight>
                  <a:srgbClr val="FFFFFF"/>
                </a:highlight>
              </a:rPr>
              <a:t>X</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X_batch</a:t>
            </a:r>
            <a:r>
              <a:rPr lang="en-US" b="1" dirty="0">
                <a:solidFill>
                  <a:srgbClr val="000080"/>
                </a:solidFill>
                <a:highlight>
                  <a:srgbClr val="FFFFFF"/>
                </a:highlight>
              </a:rPr>
              <a:t>,</a:t>
            </a:r>
            <a:r>
              <a:rPr lang="en-US" dirty="0">
                <a:solidFill>
                  <a:srgbClr val="000000"/>
                </a:solidFill>
                <a:highlight>
                  <a:srgbClr val="FFFFFF"/>
                </a:highlight>
              </a:rPr>
              <a:t> y</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y_batch</a:t>
            </a:r>
            <a:r>
              <a:rPr lang="en-US" b="1" dirty="0">
                <a:solidFill>
                  <a:srgbClr val="000080"/>
                </a:solidFill>
                <a:highlight>
                  <a:srgbClr val="FFFFFF"/>
                </a:highlight>
              </a:rPr>
              <a:t>})</a:t>
            </a:r>
            <a:endParaRPr lang="en-US" dirty="0">
              <a:solidFill>
                <a:srgbClr val="000000"/>
              </a:solidFill>
              <a:highlight>
                <a:srgbClr val="FFFFFF"/>
              </a:highlight>
            </a:endParaRPr>
          </a:p>
          <a:p>
            <a:r>
              <a:rPr lang="pt-BR" dirty="0">
                <a:solidFill>
                  <a:srgbClr val="000000"/>
                </a:solidFill>
                <a:highlight>
                  <a:srgbClr val="FFFFFF"/>
                </a:highlight>
              </a:rPr>
              <a:t>      step </a:t>
            </a:r>
            <a:r>
              <a:rPr lang="pt-BR" b="1" dirty="0">
                <a:solidFill>
                  <a:srgbClr val="000080"/>
                </a:solidFill>
                <a:highlight>
                  <a:srgbClr val="FFFFFF"/>
                </a:highlight>
              </a:rPr>
              <a:t>=</a:t>
            </a:r>
            <a:r>
              <a:rPr lang="pt-BR" dirty="0">
                <a:solidFill>
                  <a:srgbClr val="000000"/>
                </a:solidFill>
                <a:highlight>
                  <a:srgbClr val="FFFFFF"/>
                </a:highlight>
              </a:rPr>
              <a:t> epoch </a:t>
            </a:r>
            <a:r>
              <a:rPr lang="pt-BR" b="1" dirty="0">
                <a:solidFill>
                  <a:srgbClr val="000080"/>
                </a:solidFill>
                <a:highlight>
                  <a:srgbClr val="FFFFFF"/>
                </a:highlight>
              </a:rPr>
              <a:t>*</a:t>
            </a:r>
            <a:r>
              <a:rPr lang="pt-BR" dirty="0">
                <a:solidFill>
                  <a:srgbClr val="000000"/>
                </a:solidFill>
                <a:highlight>
                  <a:srgbClr val="FFFFFF"/>
                </a:highlight>
              </a:rPr>
              <a:t> n_batches </a:t>
            </a:r>
            <a:r>
              <a:rPr lang="pt-BR" b="1" dirty="0">
                <a:solidFill>
                  <a:srgbClr val="000080"/>
                </a:solidFill>
                <a:highlight>
                  <a:srgbClr val="FFFFFF"/>
                </a:highlight>
              </a:rPr>
              <a:t>+</a:t>
            </a:r>
            <a:r>
              <a:rPr lang="pt-BR" dirty="0">
                <a:solidFill>
                  <a:srgbClr val="000000"/>
                </a:solidFill>
                <a:highlight>
                  <a:srgbClr val="FFFFFF"/>
                </a:highlight>
              </a:rPr>
              <a:t> batch_index</a:t>
            </a:r>
          </a:p>
          <a:p>
            <a:r>
              <a:rPr lang="pt-BR" dirty="0">
                <a:solidFill>
                  <a:srgbClr val="000000"/>
                </a:solidFill>
                <a:highlight>
                  <a:srgbClr val="FFFFFF"/>
                </a:highlight>
              </a:rPr>
              <a:t>      </a:t>
            </a:r>
            <a:r>
              <a:rPr lang="pt-BR" dirty="0" smtClean="0">
                <a:solidFill>
                  <a:srgbClr val="000000"/>
                </a:solidFill>
                <a:highlight>
                  <a:srgbClr val="FFFFFF"/>
                </a:highlight>
              </a:rPr>
              <a:t>file_writer</a:t>
            </a:r>
            <a:r>
              <a:rPr lang="pt-BR" b="1" dirty="0" smtClean="0">
                <a:solidFill>
                  <a:srgbClr val="000080"/>
                </a:solidFill>
                <a:highlight>
                  <a:srgbClr val="FFFFFF"/>
                </a:highlight>
              </a:rPr>
              <a:t>.</a:t>
            </a:r>
            <a:r>
              <a:rPr lang="pt-BR" dirty="0" smtClean="0">
                <a:solidFill>
                  <a:srgbClr val="000000"/>
                </a:solidFill>
                <a:highlight>
                  <a:srgbClr val="FFFFFF"/>
                </a:highlight>
              </a:rPr>
              <a:t>add_summary</a:t>
            </a:r>
            <a:r>
              <a:rPr lang="pt-BR" b="1" dirty="0" smtClean="0">
                <a:solidFill>
                  <a:srgbClr val="000080"/>
                </a:solidFill>
                <a:highlight>
                  <a:srgbClr val="FFFFFF"/>
                </a:highlight>
              </a:rPr>
              <a:t>(</a:t>
            </a:r>
            <a:r>
              <a:rPr lang="pt-BR" dirty="0" smtClean="0">
                <a:solidFill>
                  <a:srgbClr val="000000"/>
                </a:solidFill>
                <a:highlight>
                  <a:srgbClr val="FFFFFF"/>
                </a:highlight>
              </a:rPr>
              <a:t>summary_str</a:t>
            </a:r>
            <a:r>
              <a:rPr lang="pt-BR" b="1" dirty="0">
                <a:solidFill>
                  <a:srgbClr val="000080"/>
                </a:solidFill>
                <a:highlight>
                  <a:srgbClr val="FFFFFF"/>
                </a:highlight>
              </a:rPr>
              <a:t>,</a:t>
            </a:r>
            <a:r>
              <a:rPr lang="pt-BR" dirty="0">
                <a:solidFill>
                  <a:srgbClr val="000000"/>
                </a:solidFill>
                <a:highlight>
                  <a:srgbClr val="FFFFFF"/>
                </a:highlight>
              </a:rPr>
              <a:t> step</a:t>
            </a:r>
            <a:r>
              <a:rPr lang="pt-BR" b="1" dirty="0">
                <a:solidFill>
                  <a:srgbClr val="000080"/>
                </a:solidFill>
                <a:highlight>
                  <a:srgbClr val="FFFFFF"/>
                </a:highlight>
              </a:rPr>
              <a:t>)</a:t>
            </a:r>
            <a:endParaRPr lang="pt-BR" dirty="0">
              <a:solidFill>
                <a:srgbClr val="000000"/>
              </a:solidFill>
              <a:highlight>
                <a:srgbClr val="FFFFFF"/>
              </a:highlight>
            </a:endParaRPr>
          </a:p>
          <a:p>
            <a:r>
              <a:rPr lang="en-US" dirty="0">
                <a:solidFill>
                  <a:srgbClr val="000000"/>
                </a:solidFill>
                <a:highlight>
                  <a:srgbClr val="FFFFFF"/>
                </a:highlight>
              </a:rPr>
              <a:t>   </a:t>
            </a:r>
            <a:r>
              <a:rPr lang="en-US" dirty="0" err="1">
                <a:solidFill>
                  <a:srgbClr val="000000"/>
                </a:solidFill>
                <a:highlight>
                  <a:srgbClr val="FFFFFF"/>
                </a:highlight>
              </a:rPr>
              <a:t>sess</a:t>
            </a:r>
            <a:r>
              <a:rPr lang="en-US" b="1" dirty="0" err="1">
                <a:solidFill>
                  <a:srgbClr val="000080"/>
                </a:solidFill>
                <a:highlight>
                  <a:srgbClr val="FFFFFF"/>
                </a:highlight>
              </a:rPr>
              <a:t>.</a:t>
            </a:r>
            <a:r>
              <a:rPr lang="en-US" dirty="0" err="1">
                <a:solidFill>
                  <a:srgbClr val="000000"/>
                </a:solidFill>
                <a:highlight>
                  <a:srgbClr val="FFFFFF"/>
                </a:highlight>
              </a:rPr>
              <a:t>run</a:t>
            </a:r>
            <a:r>
              <a:rPr lang="en-US" b="1" dirty="0">
                <a:solidFill>
                  <a:srgbClr val="000080"/>
                </a:solidFill>
                <a:highlight>
                  <a:srgbClr val="FFFFFF"/>
                </a:highlight>
              </a:rPr>
              <a:t>(</a:t>
            </a:r>
            <a:r>
              <a:rPr lang="en-US" dirty="0" err="1">
                <a:solidFill>
                  <a:srgbClr val="000000"/>
                </a:solidFill>
                <a:highlight>
                  <a:srgbClr val="FFFFFF"/>
                </a:highlight>
              </a:rPr>
              <a:t>training_op</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feed_dict</a:t>
            </a:r>
            <a:r>
              <a:rPr lang="en-US" b="1" dirty="0">
                <a:solidFill>
                  <a:srgbClr val="000080"/>
                </a:solidFill>
                <a:highlight>
                  <a:srgbClr val="FFFFFF"/>
                </a:highlight>
              </a:rPr>
              <a:t>={</a:t>
            </a:r>
            <a:r>
              <a:rPr lang="en-US" dirty="0">
                <a:solidFill>
                  <a:srgbClr val="000000"/>
                </a:solidFill>
                <a:highlight>
                  <a:srgbClr val="FFFFFF"/>
                </a:highlight>
              </a:rPr>
              <a:t>X</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X_batch</a:t>
            </a:r>
            <a:r>
              <a:rPr lang="en-US" b="1" dirty="0">
                <a:solidFill>
                  <a:srgbClr val="000080"/>
                </a:solidFill>
                <a:highlight>
                  <a:srgbClr val="FFFFFF"/>
                </a:highlight>
              </a:rPr>
              <a:t>,</a:t>
            </a:r>
            <a:r>
              <a:rPr lang="en-US" dirty="0">
                <a:solidFill>
                  <a:srgbClr val="000000"/>
                </a:solidFill>
                <a:highlight>
                  <a:srgbClr val="FFFFFF"/>
                </a:highlight>
              </a:rPr>
              <a:t> y</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y_batch</a:t>
            </a:r>
            <a:r>
              <a:rPr lang="en-US" b="1" dirty="0">
                <a:solidFill>
                  <a:srgbClr val="000080"/>
                </a:solidFill>
                <a:highlight>
                  <a:srgbClr val="FFFFFF"/>
                </a:highlight>
              </a:rPr>
              <a:t>})</a:t>
            </a:r>
            <a:endParaRPr lang="en-US" dirty="0">
              <a:solidFill>
                <a:srgbClr val="000000"/>
              </a:solidFill>
              <a:highlight>
                <a:srgbClr val="FFFFFF"/>
              </a:highlight>
            </a:endParaRPr>
          </a:p>
          <a:p>
            <a:r>
              <a:rPr lang="pt-BR" b="1" dirty="0">
                <a:solidFill>
                  <a:srgbClr val="000080"/>
                </a:solidFill>
                <a:highlight>
                  <a:srgbClr val="FFFFFF"/>
                </a:highlight>
              </a:rPr>
              <a:t>[...]</a:t>
            </a:r>
            <a:endParaRPr lang="pt-BR" dirty="0"/>
          </a:p>
        </p:txBody>
      </p:sp>
    </p:spTree>
    <p:extLst>
      <p:ext uri="{BB962C8B-B14F-4D97-AF65-F5344CB8AC3E}">
        <p14:creationId xmlns:p14="http://schemas.microsoft.com/office/powerpoint/2010/main" val="972477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Visualizando grafos e curvas de treinamento com o TensorBoard</a:t>
            </a:r>
          </a:p>
        </p:txBody>
      </p:sp>
      <p:sp>
        <p:nvSpPr>
          <p:cNvPr id="3" name="Content Placeholder 2"/>
          <p:cNvSpPr>
            <a:spLocks noGrp="1"/>
          </p:cNvSpPr>
          <p:nvPr>
            <p:ph idx="1"/>
          </p:nvPr>
        </p:nvSpPr>
        <p:spPr>
          <a:xfrm>
            <a:off x="838200" y="1825624"/>
            <a:ext cx="11061032" cy="3552287"/>
          </a:xfrm>
        </p:spPr>
        <p:txBody>
          <a:bodyPr>
            <a:normAutofit fontScale="92500" lnSpcReduction="10000"/>
          </a:bodyPr>
          <a:lstStyle/>
          <a:p>
            <a:r>
              <a:rPr lang="pt-BR" dirty="0"/>
              <a:t>Por fim, </a:t>
            </a:r>
            <a:r>
              <a:rPr lang="pt-BR" dirty="0" smtClean="0"/>
              <a:t>encerra-se </a:t>
            </a:r>
            <a:r>
              <a:rPr lang="pt-BR" dirty="0"/>
              <a:t>o </a:t>
            </a:r>
            <a:r>
              <a:rPr lang="pt-BR" b="1" i="1" dirty="0"/>
              <a:t>FileWriter</a:t>
            </a:r>
            <a:r>
              <a:rPr lang="pt-BR" dirty="0"/>
              <a:t> no final do </a:t>
            </a:r>
            <a:r>
              <a:rPr lang="pt-BR" dirty="0" smtClean="0"/>
              <a:t>programa com </a:t>
            </a:r>
            <a:r>
              <a:rPr lang="pt-BR" b="1" i="1" dirty="0" smtClean="0"/>
              <a:t>file_writer.close()</a:t>
            </a:r>
            <a:r>
              <a:rPr lang="pt-BR" dirty="0" smtClean="0"/>
              <a:t>.</a:t>
            </a:r>
            <a:endParaRPr lang="pt-BR" b="1" i="1" dirty="0"/>
          </a:p>
          <a:p>
            <a:r>
              <a:rPr lang="pt-BR" dirty="0" smtClean="0"/>
              <a:t>Ao executar o programa, </a:t>
            </a:r>
            <a:r>
              <a:rPr lang="pt-BR" dirty="0"/>
              <a:t>ele criará o diretório de log e gravará um </a:t>
            </a:r>
            <a:r>
              <a:rPr lang="pt-BR" b="1" i="1" dirty="0"/>
              <a:t>arquivo de eventos</a:t>
            </a:r>
            <a:r>
              <a:rPr lang="pt-BR" dirty="0"/>
              <a:t> nesse diretório, contendo a definição do </a:t>
            </a:r>
            <a:r>
              <a:rPr lang="pt-BR" b="1" i="1" dirty="0" smtClean="0"/>
              <a:t>grafo </a:t>
            </a:r>
            <a:r>
              <a:rPr lang="pt-BR" dirty="0" smtClean="0"/>
              <a:t>e </a:t>
            </a:r>
            <a:r>
              <a:rPr lang="pt-BR" dirty="0"/>
              <a:t>os valores </a:t>
            </a:r>
            <a:r>
              <a:rPr lang="pt-BR" dirty="0" smtClean="0"/>
              <a:t>de MSE.</a:t>
            </a:r>
          </a:p>
          <a:p>
            <a:r>
              <a:rPr lang="pt-BR" dirty="0"/>
              <a:t>Agora </a:t>
            </a:r>
            <a:r>
              <a:rPr lang="pt-BR" dirty="0" smtClean="0"/>
              <a:t>podemos iniciar </a:t>
            </a:r>
            <a:r>
              <a:rPr lang="pt-BR" dirty="0"/>
              <a:t>o servidor </a:t>
            </a:r>
            <a:r>
              <a:rPr lang="pt-BR" dirty="0" smtClean="0"/>
              <a:t>do </a:t>
            </a:r>
            <a:r>
              <a:rPr lang="pt-BR" b="1" i="1" dirty="0" smtClean="0"/>
              <a:t>TensorBoard</a:t>
            </a:r>
            <a:r>
              <a:rPr lang="pt-BR" dirty="0"/>
              <a:t>. </a:t>
            </a:r>
            <a:r>
              <a:rPr lang="pt-BR" dirty="0" smtClean="0"/>
              <a:t>Para isso, é necessário ativar o </a:t>
            </a:r>
            <a:r>
              <a:rPr lang="pt-BR" b="1" i="1" dirty="0"/>
              <a:t>ambiente</a:t>
            </a:r>
            <a:r>
              <a:rPr lang="pt-BR" dirty="0"/>
              <a:t> </a:t>
            </a:r>
            <a:r>
              <a:rPr lang="pt-BR" b="1" i="1" dirty="0" smtClean="0"/>
              <a:t>virtual</a:t>
            </a:r>
            <a:r>
              <a:rPr lang="pt-BR" dirty="0" smtClean="0"/>
              <a:t>, caso você tenha criado </a:t>
            </a:r>
            <a:r>
              <a:rPr lang="pt-BR" dirty="0"/>
              <a:t>um e, em seguida, </a:t>
            </a:r>
            <a:r>
              <a:rPr lang="pt-BR" dirty="0" smtClean="0"/>
              <a:t>inicia-se </a:t>
            </a:r>
            <a:r>
              <a:rPr lang="pt-BR" dirty="0"/>
              <a:t>o servidor executando o comando </a:t>
            </a:r>
            <a:r>
              <a:rPr lang="pt-BR" b="1" i="1" dirty="0" smtClean="0"/>
              <a:t>tensorboard</a:t>
            </a:r>
            <a:r>
              <a:rPr lang="pt-BR" dirty="0"/>
              <a:t>, apontando-o para o diretório de </a:t>
            </a:r>
            <a:r>
              <a:rPr lang="pt-BR" dirty="0" smtClean="0"/>
              <a:t>logs. </a:t>
            </a:r>
          </a:p>
          <a:p>
            <a:r>
              <a:rPr lang="pt-BR" dirty="0" smtClean="0"/>
              <a:t>Esse comando </a:t>
            </a:r>
            <a:r>
              <a:rPr lang="pt-BR" dirty="0"/>
              <a:t>inicia </a:t>
            </a:r>
            <a:r>
              <a:rPr lang="pt-BR" dirty="0" smtClean="0"/>
              <a:t>um servidor web do </a:t>
            </a:r>
            <a:r>
              <a:rPr lang="pt-BR" b="1" i="1" dirty="0"/>
              <a:t>TensorBoard</a:t>
            </a:r>
            <a:r>
              <a:rPr lang="pt-BR" dirty="0"/>
              <a:t>, </a:t>
            </a:r>
            <a:r>
              <a:rPr lang="pt-BR" dirty="0" smtClean="0"/>
              <a:t>que fica </a:t>
            </a:r>
            <a:r>
              <a:rPr lang="pt-BR" i="1" dirty="0" smtClean="0"/>
              <a:t>escutando</a:t>
            </a:r>
            <a:r>
              <a:rPr lang="pt-BR" dirty="0" smtClean="0"/>
              <a:t> na </a:t>
            </a:r>
            <a:r>
              <a:rPr lang="pt-BR" dirty="0"/>
              <a:t>porta </a:t>
            </a:r>
            <a:r>
              <a:rPr lang="pt-BR" dirty="0" smtClean="0"/>
              <a:t>6006.</a:t>
            </a:r>
            <a:endParaRPr lang="pt-BR" dirty="0"/>
          </a:p>
        </p:txBody>
      </p:sp>
      <p:sp>
        <p:nvSpPr>
          <p:cNvPr id="4" name="Rectangle 3"/>
          <p:cNvSpPr/>
          <p:nvPr/>
        </p:nvSpPr>
        <p:spPr>
          <a:xfrm>
            <a:off x="4163878" y="5489161"/>
            <a:ext cx="6096000" cy="1200329"/>
          </a:xfrm>
          <a:prstGeom prst="rect">
            <a:avLst/>
          </a:prstGeom>
        </p:spPr>
        <p:txBody>
          <a:bodyPr>
            <a:spAutoFit/>
          </a:bodyPr>
          <a:lstStyle/>
          <a:p>
            <a:r>
              <a:rPr lang="en-US" dirty="0">
                <a:solidFill>
                  <a:srgbClr val="000000"/>
                </a:solidFill>
                <a:latin typeface="UbuntuMono-Regular"/>
              </a:rPr>
              <a:t>$ source </a:t>
            </a:r>
            <a:r>
              <a:rPr lang="en-US" dirty="0" err="1">
                <a:solidFill>
                  <a:srgbClr val="000000"/>
                </a:solidFill>
                <a:latin typeface="UbuntuMono-Regular"/>
              </a:rPr>
              <a:t>env</a:t>
            </a:r>
            <a:r>
              <a:rPr lang="en-US" dirty="0">
                <a:solidFill>
                  <a:srgbClr val="000000"/>
                </a:solidFill>
                <a:latin typeface="UbuntuMono-Regular"/>
              </a:rPr>
              <a:t>/bin/activate</a:t>
            </a:r>
            <a:br>
              <a:rPr lang="en-US" dirty="0">
                <a:solidFill>
                  <a:srgbClr val="000000"/>
                </a:solidFill>
                <a:latin typeface="UbuntuMono-Regular"/>
              </a:rPr>
            </a:br>
            <a:r>
              <a:rPr lang="en-US" dirty="0">
                <a:solidFill>
                  <a:srgbClr val="000000"/>
                </a:solidFill>
                <a:latin typeface="UbuntuMono-Regular"/>
              </a:rPr>
              <a:t>$ </a:t>
            </a:r>
            <a:r>
              <a:rPr lang="en-US" dirty="0" err="1">
                <a:solidFill>
                  <a:srgbClr val="000000"/>
                </a:solidFill>
                <a:latin typeface="UbuntuMono-Regular"/>
              </a:rPr>
              <a:t>tensorboard</a:t>
            </a:r>
            <a:r>
              <a:rPr lang="en-US" dirty="0">
                <a:solidFill>
                  <a:srgbClr val="000000"/>
                </a:solidFill>
                <a:latin typeface="UbuntuMono-Regular"/>
              </a:rPr>
              <a:t> --</a:t>
            </a:r>
            <a:r>
              <a:rPr lang="en-US" dirty="0" err="1">
                <a:solidFill>
                  <a:srgbClr val="000000"/>
                </a:solidFill>
                <a:latin typeface="UbuntuMono-Regular"/>
              </a:rPr>
              <a:t>logdir</a:t>
            </a:r>
            <a:r>
              <a:rPr lang="en-US" dirty="0">
                <a:solidFill>
                  <a:srgbClr val="000000"/>
                </a:solidFill>
                <a:latin typeface="UbuntuMono-Regular"/>
              </a:rPr>
              <a:t> </a:t>
            </a:r>
            <a:r>
              <a:rPr lang="en-US" dirty="0" err="1">
                <a:solidFill>
                  <a:srgbClr val="000000"/>
                </a:solidFill>
                <a:latin typeface="UbuntuMono-Regular"/>
              </a:rPr>
              <a:t>tf_logs</a:t>
            </a:r>
            <a:r>
              <a:rPr lang="en-US" dirty="0">
                <a:solidFill>
                  <a:srgbClr val="000000"/>
                </a:solidFill>
                <a:latin typeface="UbuntuMono-Regular"/>
              </a:rPr>
              <a:t>/</a:t>
            </a:r>
            <a:br>
              <a:rPr lang="en-US" dirty="0">
                <a:solidFill>
                  <a:srgbClr val="000000"/>
                </a:solidFill>
                <a:latin typeface="UbuntuMono-Regular"/>
              </a:rPr>
            </a:br>
            <a:r>
              <a:rPr lang="en-US" dirty="0">
                <a:solidFill>
                  <a:srgbClr val="000000"/>
                </a:solidFill>
                <a:latin typeface="UbuntuMono-Regular"/>
              </a:rPr>
              <a:t>Starting </a:t>
            </a:r>
            <a:r>
              <a:rPr lang="en-US" dirty="0" err="1">
                <a:solidFill>
                  <a:srgbClr val="000000"/>
                </a:solidFill>
                <a:latin typeface="UbuntuMono-Regular"/>
              </a:rPr>
              <a:t>TensorBoard</a:t>
            </a:r>
            <a:r>
              <a:rPr lang="en-US" dirty="0">
                <a:solidFill>
                  <a:srgbClr val="000000"/>
                </a:solidFill>
                <a:latin typeface="UbuntuMono-Regular"/>
              </a:rPr>
              <a:t> on port 6006</a:t>
            </a:r>
            <a:br>
              <a:rPr lang="en-US" dirty="0">
                <a:solidFill>
                  <a:srgbClr val="000000"/>
                </a:solidFill>
                <a:latin typeface="UbuntuMono-Regular"/>
              </a:rPr>
            </a:br>
            <a:r>
              <a:rPr lang="en-US" dirty="0">
                <a:solidFill>
                  <a:srgbClr val="000000"/>
                </a:solidFill>
                <a:latin typeface="UbuntuMono-Regular"/>
              </a:rPr>
              <a:t>(You can navigate to http://0.0.0.0:6006)</a:t>
            </a:r>
            <a:r>
              <a:rPr lang="en-US" dirty="0"/>
              <a:t> </a:t>
            </a:r>
            <a:endParaRPr lang="pt-BR" dirty="0"/>
          </a:p>
        </p:txBody>
      </p:sp>
    </p:spTree>
    <p:extLst>
      <p:ext uri="{BB962C8B-B14F-4D97-AF65-F5344CB8AC3E}">
        <p14:creationId xmlns:p14="http://schemas.microsoft.com/office/powerpoint/2010/main" val="15212120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Visualizando grafos e curvas de treinamento com o TensorBoard</a:t>
            </a:r>
          </a:p>
        </p:txBody>
      </p:sp>
      <p:sp>
        <p:nvSpPr>
          <p:cNvPr id="3" name="Content Placeholder 2"/>
          <p:cNvSpPr>
            <a:spLocks noGrp="1"/>
          </p:cNvSpPr>
          <p:nvPr>
            <p:ph idx="1"/>
          </p:nvPr>
        </p:nvSpPr>
        <p:spPr>
          <a:xfrm>
            <a:off x="4959457" y="1853447"/>
            <a:ext cx="7113721" cy="4351338"/>
          </a:xfrm>
        </p:spPr>
        <p:txBody>
          <a:bodyPr>
            <a:normAutofit fontScale="92500" lnSpcReduction="10000"/>
          </a:bodyPr>
          <a:lstStyle/>
          <a:p>
            <a:r>
              <a:rPr lang="pt-BR" dirty="0"/>
              <a:t>Em seguida, abra um navegador e acesse </a:t>
            </a:r>
            <a:r>
              <a:rPr lang="pt-BR" b="1" i="1" dirty="0"/>
              <a:t>http://0.0.0.0:6006/ </a:t>
            </a:r>
            <a:r>
              <a:rPr lang="pt-BR" dirty="0"/>
              <a:t>(ou </a:t>
            </a:r>
            <a:r>
              <a:rPr lang="pt-BR" b="1" i="1" dirty="0"/>
              <a:t>http</a:t>
            </a:r>
            <a:r>
              <a:rPr lang="pt-BR" b="1" i="1" dirty="0" smtClean="0"/>
              <a:t>://localhost:6006/</a:t>
            </a:r>
            <a:r>
              <a:rPr lang="pt-BR" dirty="0" smtClean="0"/>
              <a:t>). </a:t>
            </a:r>
          </a:p>
          <a:p>
            <a:r>
              <a:rPr lang="pt-BR" dirty="0" smtClean="0"/>
              <a:t>Na </a:t>
            </a:r>
            <a:r>
              <a:rPr lang="pt-BR" dirty="0"/>
              <a:t>guia </a:t>
            </a:r>
            <a:r>
              <a:rPr lang="pt-BR" b="1" i="1" dirty="0"/>
              <a:t>Events</a:t>
            </a:r>
            <a:r>
              <a:rPr lang="pt-BR" dirty="0"/>
              <a:t>, você deverá ver o MSE à direita. Se você clicar nele, verá </a:t>
            </a:r>
            <a:r>
              <a:rPr lang="pt-BR" dirty="0" smtClean="0"/>
              <a:t>o gráfico </a:t>
            </a:r>
            <a:r>
              <a:rPr lang="pt-BR" dirty="0"/>
              <a:t>do MSE durante o </a:t>
            </a:r>
            <a:r>
              <a:rPr lang="pt-BR" dirty="0" smtClean="0"/>
              <a:t>treinamento. </a:t>
            </a:r>
          </a:p>
          <a:p>
            <a:r>
              <a:rPr lang="pt-BR" dirty="0" smtClean="0"/>
              <a:t>Você </a:t>
            </a:r>
            <a:r>
              <a:rPr lang="pt-BR" dirty="0"/>
              <a:t>pode marcar ou desmarcar as </a:t>
            </a:r>
            <a:r>
              <a:rPr lang="pt-BR" dirty="0" smtClean="0"/>
              <a:t>execuções que </a:t>
            </a:r>
            <a:r>
              <a:rPr lang="pt-BR" dirty="0"/>
              <a:t>deseja ver, aumentar ou diminuir o zoom, </a:t>
            </a:r>
            <a:r>
              <a:rPr lang="pt-BR" dirty="0" smtClean="0"/>
              <a:t>passar o </a:t>
            </a:r>
            <a:r>
              <a:rPr lang="pt-BR" dirty="0"/>
              <a:t>mouse sobre a curva para obter detalhes e assim por diante</a:t>
            </a:r>
            <a:r>
              <a:rPr lang="pt-BR" dirty="0" smtClean="0"/>
              <a:t>.</a:t>
            </a:r>
          </a:p>
          <a:p>
            <a:r>
              <a:rPr lang="pt-BR" dirty="0" smtClean="0"/>
              <a:t>Para visualizar o grafo, basta clicar na </a:t>
            </a:r>
            <a:r>
              <a:rPr lang="pt-BR" dirty="0"/>
              <a:t>guia </a:t>
            </a:r>
            <a:r>
              <a:rPr lang="pt-BR" b="1" i="1" dirty="0" smtClean="0"/>
              <a:t>Graphs</a:t>
            </a:r>
            <a:r>
              <a:rPr lang="pt-BR" dirty="0" smtClean="0"/>
              <a:t>.</a:t>
            </a:r>
            <a:endParaRPr lang="pt-BR" dirty="0"/>
          </a:p>
        </p:txBody>
      </p:sp>
      <p:pic>
        <p:nvPicPr>
          <p:cNvPr id="1026" name="Picture 2" descr="https://www.simplilearn.com/ice9/free_resources_article_thumb/snapshopt-for-events-tab-on-tensorboard.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2104" y="1690688"/>
            <a:ext cx="4416146" cy="238991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rotWithShape="1">
          <a:blip r:embed="rId4"/>
          <a:srcRect t="9039" b="5763"/>
          <a:stretch/>
        </p:blipFill>
        <p:spPr>
          <a:xfrm>
            <a:off x="412104" y="4343824"/>
            <a:ext cx="4416146" cy="2124681"/>
          </a:xfrm>
          <a:prstGeom prst="rect">
            <a:avLst/>
          </a:prstGeom>
        </p:spPr>
      </p:pic>
    </p:spTree>
    <p:extLst>
      <p:ext uri="{BB962C8B-B14F-4D97-AF65-F5344CB8AC3E}">
        <p14:creationId xmlns:p14="http://schemas.microsoft.com/office/powerpoint/2010/main" val="37258191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Escopos de </a:t>
            </a:r>
            <a:r>
              <a:rPr lang="pt-BR" dirty="0" smtClean="0"/>
              <a:t>nome</a:t>
            </a:r>
            <a:endParaRPr lang="pt-BR" dirty="0"/>
          </a:p>
        </p:txBody>
      </p:sp>
      <p:sp>
        <p:nvSpPr>
          <p:cNvPr id="3" name="Content Placeholder 2"/>
          <p:cNvSpPr>
            <a:spLocks noGrp="1"/>
          </p:cNvSpPr>
          <p:nvPr>
            <p:ph idx="1"/>
          </p:nvPr>
        </p:nvSpPr>
        <p:spPr>
          <a:xfrm>
            <a:off x="5129939" y="1825625"/>
            <a:ext cx="6901640" cy="4544178"/>
          </a:xfrm>
        </p:spPr>
        <p:txBody>
          <a:bodyPr>
            <a:normAutofit fontScale="92500" lnSpcReduction="10000"/>
          </a:bodyPr>
          <a:lstStyle/>
          <a:p>
            <a:r>
              <a:rPr lang="pt-BR" dirty="0" smtClean="0"/>
              <a:t>Ao </a:t>
            </a:r>
            <a:r>
              <a:rPr lang="pt-BR" dirty="0"/>
              <a:t>lidar com modelos mais complexos, como </a:t>
            </a:r>
            <a:r>
              <a:rPr lang="pt-BR" b="1" i="1" dirty="0"/>
              <a:t>redes </a:t>
            </a:r>
            <a:r>
              <a:rPr lang="pt-BR" b="1" i="1" dirty="0" smtClean="0"/>
              <a:t>neurais</a:t>
            </a:r>
            <a:r>
              <a:rPr lang="pt-BR" dirty="0" smtClean="0"/>
              <a:t>, por exemplo, </a:t>
            </a:r>
            <a:r>
              <a:rPr lang="pt-BR" dirty="0"/>
              <a:t>o </a:t>
            </a:r>
            <a:r>
              <a:rPr lang="pt-BR" b="1" i="1" dirty="0" smtClean="0"/>
              <a:t>grafo</a:t>
            </a:r>
            <a:r>
              <a:rPr lang="pt-BR" dirty="0" smtClean="0"/>
              <a:t> pode </a:t>
            </a:r>
            <a:r>
              <a:rPr lang="pt-BR" dirty="0"/>
              <a:t>facilmente ficar </a:t>
            </a:r>
            <a:r>
              <a:rPr lang="pt-BR" dirty="0" smtClean="0"/>
              <a:t>complicado com </a:t>
            </a:r>
            <a:r>
              <a:rPr lang="pt-BR" dirty="0"/>
              <a:t>milhares de </a:t>
            </a:r>
            <a:r>
              <a:rPr lang="pt-BR" b="1" i="1" dirty="0"/>
              <a:t>nós</a:t>
            </a:r>
            <a:r>
              <a:rPr lang="pt-BR" dirty="0"/>
              <a:t>. </a:t>
            </a:r>
            <a:endParaRPr lang="pt-BR" dirty="0" smtClean="0"/>
          </a:p>
          <a:p>
            <a:r>
              <a:rPr lang="pt-BR" dirty="0" smtClean="0"/>
              <a:t>Para </a:t>
            </a:r>
            <a:r>
              <a:rPr lang="pt-BR" dirty="0"/>
              <a:t>evitar isso, </a:t>
            </a:r>
            <a:r>
              <a:rPr lang="pt-BR" dirty="0" smtClean="0"/>
              <a:t>podemos </a:t>
            </a:r>
            <a:r>
              <a:rPr lang="pt-BR" dirty="0"/>
              <a:t>criar </a:t>
            </a:r>
            <a:r>
              <a:rPr lang="pt-BR" b="1" i="1" dirty="0"/>
              <a:t>escopos de nome</a:t>
            </a:r>
            <a:r>
              <a:rPr lang="pt-BR" dirty="0"/>
              <a:t> para agrupar </a:t>
            </a:r>
            <a:r>
              <a:rPr lang="pt-BR" b="1" i="1" dirty="0"/>
              <a:t>nós</a:t>
            </a:r>
            <a:r>
              <a:rPr lang="pt-BR" dirty="0"/>
              <a:t> relacionados. Por exemplo, vamos modificar o código anterior para definir as operações</a:t>
            </a:r>
            <a:r>
              <a:rPr lang="pt-BR" dirty="0" smtClean="0"/>
              <a:t> </a:t>
            </a:r>
            <a:r>
              <a:rPr lang="pt-BR" b="1" i="1" dirty="0" smtClean="0"/>
              <a:t>error</a:t>
            </a:r>
            <a:r>
              <a:rPr lang="pt-BR" dirty="0" smtClean="0"/>
              <a:t> </a:t>
            </a:r>
            <a:r>
              <a:rPr lang="pt-BR" dirty="0"/>
              <a:t>e </a:t>
            </a:r>
            <a:r>
              <a:rPr lang="pt-BR" b="1" i="1" dirty="0" smtClean="0"/>
              <a:t>mse</a:t>
            </a:r>
            <a:r>
              <a:rPr lang="pt-BR" dirty="0" smtClean="0"/>
              <a:t> dentro </a:t>
            </a:r>
            <a:r>
              <a:rPr lang="pt-BR" dirty="0"/>
              <a:t>de um </a:t>
            </a:r>
            <a:r>
              <a:rPr lang="pt-BR" b="1" i="1" dirty="0"/>
              <a:t>escopo de nome </a:t>
            </a:r>
            <a:r>
              <a:rPr lang="pt-BR" dirty="0"/>
              <a:t>chamado </a:t>
            </a:r>
            <a:r>
              <a:rPr lang="pt-BR" b="1" i="1" dirty="0" smtClean="0"/>
              <a:t>loss</a:t>
            </a:r>
            <a:r>
              <a:rPr lang="pt-BR" dirty="0"/>
              <a:t> </a:t>
            </a:r>
            <a:r>
              <a:rPr lang="pt-BR" dirty="0" smtClean="0"/>
              <a:t>conforme mostrado no trecho de código ao lado.</a:t>
            </a:r>
          </a:p>
          <a:p>
            <a:r>
              <a:rPr lang="pt-BR" dirty="0"/>
              <a:t>No </a:t>
            </a:r>
            <a:r>
              <a:rPr lang="pt-BR" b="1" i="1" dirty="0"/>
              <a:t>TensorBoard</a:t>
            </a:r>
            <a:r>
              <a:rPr lang="pt-BR" dirty="0"/>
              <a:t>, os </a:t>
            </a:r>
            <a:r>
              <a:rPr lang="pt-BR" b="1" i="1" dirty="0"/>
              <a:t>nós</a:t>
            </a:r>
            <a:r>
              <a:rPr lang="pt-BR" dirty="0"/>
              <a:t> </a:t>
            </a:r>
            <a:r>
              <a:rPr lang="pt-BR" b="1" i="1" dirty="0"/>
              <a:t>mse</a:t>
            </a:r>
            <a:r>
              <a:rPr lang="pt-BR" dirty="0"/>
              <a:t> e </a:t>
            </a:r>
            <a:r>
              <a:rPr lang="pt-BR" b="1" i="1" dirty="0"/>
              <a:t>error</a:t>
            </a:r>
            <a:r>
              <a:rPr lang="pt-BR" dirty="0"/>
              <a:t> agora aparecem dentro do </a:t>
            </a:r>
            <a:r>
              <a:rPr lang="pt-BR" b="1" i="1" dirty="0"/>
              <a:t>namespace</a:t>
            </a:r>
            <a:r>
              <a:rPr lang="pt-BR" dirty="0"/>
              <a:t> </a:t>
            </a:r>
            <a:r>
              <a:rPr lang="pt-BR" b="1" i="1" dirty="0" smtClean="0"/>
              <a:t>loss</a:t>
            </a:r>
            <a:r>
              <a:rPr lang="pt-BR" dirty="0" smtClean="0"/>
              <a:t>.</a:t>
            </a:r>
            <a:endParaRPr lang="pt-BR" dirty="0"/>
          </a:p>
        </p:txBody>
      </p:sp>
      <p:pic>
        <p:nvPicPr>
          <p:cNvPr id="4" name="Picture 3"/>
          <p:cNvPicPr>
            <a:picLocks noChangeAspect="1"/>
          </p:cNvPicPr>
          <p:nvPr/>
        </p:nvPicPr>
        <p:blipFill rotWithShape="1">
          <a:blip r:embed="rId3"/>
          <a:srcRect t="9718" b="5311"/>
          <a:stretch/>
        </p:blipFill>
        <p:spPr>
          <a:xfrm>
            <a:off x="98569" y="3702553"/>
            <a:ext cx="5123136" cy="2458288"/>
          </a:xfrm>
          <a:prstGeom prst="rect">
            <a:avLst/>
          </a:prstGeom>
        </p:spPr>
      </p:pic>
      <p:sp>
        <p:nvSpPr>
          <p:cNvPr id="5" name="Rectangle 4"/>
          <p:cNvSpPr/>
          <p:nvPr/>
        </p:nvSpPr>
        <p:spPr>
          <a:xfrm>
            <a:off x="553214" y="2388741"/>
            <a:ext cx="4346073" cy="738664"/>
          </a:xfrm>
          <a:prstGeom prst="rect">
            <a:avLst/>
          </a:prstGeom>
        </p:spPr>
        <p:txBody>
          <a:bodyPr wrap="square">
            <a:spAutoFit/>
          </a:bodyPr>
          <a:lstStyle/>
          <a:p>
            <a:r>
              <a:rPr lang="en-US" sz="1400" b="1" dirty="0">
                <a:solidFill>
                  <a:srgbClr val="0000FF"/>
                </a:solidFill>
                <a:highlight>
                  <a:srgbClr val="FFFFFF"/>
                </a:highlight>
              </a:rPr>
              <a:t>with</a:t>
            </a:r>
            <a:r>
              <a:rPr lang="en-US" sz="1400" dirty="0">
                <a:solidFill>
                  <a:srgbClr val="000000"/>
                </a:solidFill>
                <a:highlight>
                  <a:srgbClr val="FFFFFF"/>
                </a:highlight>
              </a:rPr>
              <a:t> </a:t>
            </a:r>
            <a:r>
              <a:rPr lang="en-US" sz="1400" dirty="0" err="1">
                <a:solidFill>
                  <a:srgbClr val="000000"/>
                </a:solidFill>
                <a:highlight>
                  <a:srgbClr val="FFFFFF"/>
                </a:highlight>
              </a:rPr>
              <a:t>tf</a:t>
            </a:r>
            <a:r>
              <a:rPr lang="en-US" sz="1400" b="1" dirty="0" err="1">
                <a:solidFill>
                  <a:srgbClr val="000080"/>
                </a:solidFill>
                <a:highlight>
                  <a:srgbClr val="FFFFFF"/>
                </a:highlight>
              </a:rPr>
              <a:t>.</a:t>
            </a:r>
            <a:r>
              <a:rPr lang="en-US" sz="1400" dirty="0" err="1">
                <a:solidFill>
                  <a:srgbClr val="000000"/>
                </a:solidFill>
                <a:highlight>
                  <a:srgbClr val="FFFFFF"/>
                </a:highlight>
              </a:rPr>
              <a:t>name_scope</a:t>
            </a:r>
            <a:r>
              <a:rPr lang="en-US" sz="1400" b="1" dirty="0">
                <a:solidFill>
                  <a:srgbClr val="000080"/>
                </a:solidFill>
                <a:highlight>
                  <a:srgbClr val="FFFFFF"/>
                </a:highlight>
              </a:rPr>
              <a:t>(</a:t>
            </a:r>
            <a:r>
              <a:rPr lang="en-US" sz="1400" dirty="0">
                <a:solidFill>
                  <a:srgbClr val="808080"/>
                </a:solidFill>
                <a:highlight>
                  <a:srgbClr val="FFFFFF"/>
                </a:highlight>
              </a:rPr>
              <a:t>"loss"</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b="1" dirty="0">
                <a:solidFill>
                  <a:srgbClr val="0000FF"/>
                </a:solidFill>
                <a:highlight>
                  <a:srgbClr val="FFFFFF"/>
                </a:highlight>
              </a:rPr>
              <a:t>as</a:t>
            </a:r>
            <a:r>
              <a:rPr lang="en-US" sz="1400" dirty="0">
                <a:solidFill>
                  <a:srgbClr val="000000"/>
                </a:solidFill>
                <a:highlight>
                  <a:srgbClr val="FFFFFF"/>
                </a:highlight>
              </a:rPr>
              <a:t> scope</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pt-BR" sz="1400" dirty="0">
                <a:solidFill>
                  <a:srgbClr val="000000"/>
                </a:solidFill>
                <a:highlight>
                  <a:srgbClr val="FFFFFF"/>
                </a:highlight>
              </a:rPr>
              <a:t>   error </a:t>
            </a:r>
            <a:r>
              <a:rPr lang="pt-BR" sz="1400" b="1" dirty="0">
                <a:solidFill>
                  <a:srgbClr val="000080"/>
                </a:solidFill>
                <a:highlight>
                  <a:srgbClr val="FFFFFF"/>
                </a:highlight>
              </a:rPr>
              <a:t>=</a:t>
            </a:r>
            <a:r>
              <a:rPr lang="pt-BR" sz="1400" dirty="0">
                <a:solidFill>
                  <a:srgbClr val="000000"/>
                </a:solidFill>
                <a:highlight>
                  <a:srgbClr val="FFFFFF"/>
                </a:highlight>
              </a:rPr>
              <a:t> y_pred </a:t>
            </a:r>
            <a:r>
              <a:rPr lang="pt-BR" sz="1400" b="1" dirty="0">
                <a:solidFill>
                  <a:srgbClr val="000080"/>
                </a:solidFill>
                <a:highlight>
                  <a:srgbClr val="FFFFFF"/>
                </a:highlight>
              </a:rPr>
              <a:t>-</a:t>
            </a:r>
            <a:r>
              <a:rPr lang="pt-BR" sz="1400" dirty="0">
                <a:solidFill>
                  <a:srgbClr val="000000"/>
                </a:solidFill>
                <a:highlight>
                  <a:srgbClr val="FFFFFF"/>
                </a:highlight>
              </a:rPr>
              <a:t> y</a:t>
            </a:r>
          </a:p>
          <a:p>
            <a:r>
              <a:rPr lang="pt-BR" sz="1400" dirty="0">
                <a:solidFill>
                  <a:srgbClr val="000000"/>
                </a:solidFill>
                <a:highlight>
                  <a:srgbClr val="FFFFFF"/>
                </a:highlight>
              </a:rPr>
              <a:t>   mse </a:t>
            </a:r>
            <a:r>
              <a:rPr lang="pt-BR" sz="1400" b="1" dirty="0">
                <a:solidFill>
                  <a:srgbClr val="000080"/>
                </a:solidFill>
                <a:highlight>
                  <a:srgbClr val="FFFFFF"/>
                </a:highlight>
              </a:rPr>
              <a:t>=</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reduce_mean</a:t>
            </a:r>
            <a:r>
              <a:rPr lang="pt-BR" sz="1400" b="1" dirty="0">
                <a:solidFill>
                  <a:srgbClr val="000080"/>
                </a:solidFill>
                <a:highlight>
                  <a:srgbClr val="FFFFFF"/>
                </a:highlight>
              </a:rPr>
              <a:t>(</a:t>
            </a:r>
            <a:r>
              <a:rPr lang="pt-BR" sz="1400" dirty="0">
                <a:solidFill>
                  <a:srgbClr val="000000"/>
                </a:solidFill>
                <a:highlight>
                  <a:srgbClr val="FFFFFF"/>
                </a:highlight>
              </a:rPr>
              <a:t>tf</a:t>
            </a:r>
            <a:r>
              <a:rPr lang="pt-BR" sz="1400" b="1" dirty="0">
                <a:solidFill>
                  <a:srgbClr val="000080"/>
                </a:solidFill>
                <a:highlight>
                  <a:srgbClr val="FFFFFF"/>
                </a:highlight>
              </a:rPr>
              <a:t>.</a:t>
            </a:r>
            <a:r>
              <a:rPr lang="pt-BR" sz="1400" dirty="0">
                <a:solidFill>
                  <a:srgbClr val="000000"/>
                </a:solidFill>
                <a:highlight>
                  <a:srgbClr val="FFFFFF"/>
                </a:highlight>
              </a:rPr>
              <a:t>square</a:t>
            </a:r>
            <a:r>
              <a:rPr lang="pt-BR" sz="1400" b="1" dirty="0">
                <a:solidFill>
                  <a:srgbClr val="000080"/>
                </a:solidFill>
                <a:highlight>
                  <a:srgbClr val="FFFFFF"/>
                </a:highlight>
              </a:rPr>
              <a:t>(</a:t>
            </a:r>
            <a:r>
              <a:rPr lang="pt-BR" sz="1400" dirty="0">
                <a:solidFill>
                  <a:srgbClr val="000000"/>
                </a:solidFill>
                <a:highlight>
                  <a:srgbClr val="FFFFFF"/>
                </a:highlight>
              </a:rPr>
              <a:t>error</a:t>
            </a:r>
            <a:r>
              <a:rPr lang="pt-BR" sz="1400" b="1" dirty="0">
                <a:solidFill>
                  <a:srgbClr val="000080"/>
                </a:solidFill>
                <a:highlight>
                  <a:srgbClr val="FFFFFF"/>
                </a:highlight>
              </a:rPr>
              <a:t>),</a:t>
            </a:r>
            <a:r>
              <a:rPr lang="pt-BR" sz="1400" dirty="0">
                <a:solidFill>
                  <a:srgbClr val="000000"/>
                </a:solidFill>
                <a:highlight>
                  <a:srgbClr val="FFFFFF"/>
                </a:highlight>
              </a:rPr>
              <a:t> name</a:t>
            </a:r>
            <a:r>
              <a:rPr lang="pt-BR" sz="1400" b="1" dirty="0">
                <a:solidFill>
                  <a:srgbClr val="000080"/>
                </a:solidFill>
                <a:highlight>
                  <a:srgbClr val="FFFFFF"/>
                </a:highlight>
              </a:rPr>
              <a:t>=</a:t>
            </a:r>
            <a:r>
              <a:rPr lang="pt-BR" sz="1400" dirty="0">
                <a:solidFill>
                  <a:srgbClr val="808080"/>
                </a:solidFill>
                <a:highlight>
                  <a:srgbClr val="FFFFFF"/>
                </a:highlight>
              </a:rPr>
              <a:t>"mse"</a:t>
            </a:r>
            <a:r>
              <a:rPr lang="pt-BR" sz="1400" b="1" dirty="0">
                <a:solidFill>
                  <a:srgbClr val="000080"/>
                </a:solidFill>
                <a:highlight>
                  <a:srgbClr val="FFFFFF"/>
                </a:highlight>
              </a:rPr>
              <a:t>)</a:t>
            </a:r>
            <a:endParaRPr lang="pt-BR" sz="1400" dirty="0"/>
          </a:p>
        </p:txBody>
      </p:sp>
    </p:spTree>
    <p:extLst>
      <p:ext uri="{BB962C8B-B14F-4D97-AF65-F5344CB8AC3E}">
        <p14:creationId xmlns:p14="http://schemas.microsoft.com/office/powerpoint/2010/main" val="31987044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Modularidade</a:t>
            </a:r>
            <a:endParaRPr lang="pt-BR"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93410" y="1825625"/>
                <a:ext cx="6493790" cy="4900639"/>
              </a:xfrm>
            </p:spPr>
            <p:txBody>
              <a:bodyPr>
                <a:normAutofit fontScale="92500" lnSpcReduction="20000"/>
              </a:bodyPr>
              <a:lstStyle/>
              <a:p>
                <a:r>
                  <a:rPr lang="pt-BR" dirty="0" smtClean="0"/>
                  <a:t>Suponha que você queira criar um </a:t>
                </a:r>
                <a:r>
                  <a:rPr lang="pt-BR" b="1" i="1" dirty="0" smtClean="0"/>
                  <a:t>grafo</a:t>
                </a:r>
                <a:r>
                  <a:rPr lang="pt-BR" dirty="0" smtClean="0"/>
                  <a:t> que </a:t>
                </a:r>
                <a:r>
                  <a:rPr lang="pt-BR" dirty="0"/>
                  <a:t>adicione a saída de duas </a:t>
                </a:r>
                <a:r>
                  <a:rPr lang="pt-BR" b="1" i="1" dirty="0"/>
                  <a:t>unidades lineares retificadas </a:t>
                </a:r>
                <a:r>
                  <a:rPr lang="pt-BR" dirty="0"/>
                  <a:t>(</a:t>
                </a:r>
                <a:r>
                  <a:rPr lang="pt-BR" b="1" i="1" dirty="0"/>
                  <a:t>ReLU</a:t>
                </a:r>
                <a:r>
                  <a:rPr lang="pt-BR" dirty="0"/>
                  <a:t>). </a:t>
                </a:r>
                <a:endParaRPr lang="pt-BR" dirty="0" smtClean="0"/>
              </a:p>
              <a:p>
                <a:r>
                  <a:rPr lang="pt-BR" dirty="0" smtClean="0"/>
                  <a:t>Uma </a:t>
                </a:r>
                <a:r>
                  <a:rPr lang="pt-BR" b="1" i="1" dirty="0" smtClean="0"/>
                  <a:t>ReLU</a:t>
                </a:r>
                <a:r>
                  <a:rPr lang="pt-BR" dirty="0" smtClean="0"/>
                  <a:t> calcula uma função </a:t>
                </a:r>
                <a:r>
                  <a:rPr lang="pt-BR" dirty="0"/>
                  <a:t>linear das entradas e gera </a:t>
                </a:r>
                <a:r>
                  <a:rPr lang="pt-BR" dirty="0" smtClean="0"/>
                  <a:t>como saída o resultado da função linear caso este seja positivo</a:t>
                </a:r>
                <a:r>
                  <a:rPr lang="pt-BR" dirty="0"/>
                  <a:t>, e 0 caso </a:t>
                </a:r>
                <a:r>
                  <a:rPr lang="pt-BR" dirty="0" smtClean="0"/>
                  <a:t>contrário. A equação da </a:t>
                </a:r>
                <a:r>
                  <a:rPr lang="pt-BR" b="1" i="1" dirty="0" smtClean="0"/>
                  <a:t>ReLU</a:t>
                </a:r>
                <a:r>
                  <a:rPr lang="pt-BR" dirty="0" smtClean="0"/>
                  <a:t> é mostrada abaixo.</a:t>
                </a:r>
              </a:p>
              <a:p>
                <a:pPr marL="0" indent="0" algn="ctr">
                  <a:buNone/>
                </a:pP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h</m:t>
                        </m:r>
                      </m:e>
                      <m:sub>
                        <m:r>
                          <a:rPr lang="pt-BR" b="1" i="1" smtClean="0">
                            <a:latin typeface="Cambria Math" panose="02040503050406030204" pitchFamily="18" charset="0"/>
                          </a:rPr>
                          <m:t>𝒂</m:t>
                        </m:r>
                      </m:sub>
                    </m:sSub>
                    <m:d>
                      <m:dPr>
                        <m:ctrlPr>
                          <a:rPr lang="pt-BR" i="1" smtClean="0">
                            <a:latin typeface="Cambria Math" panose="02040503050406030204" pitchFamily="18" charset="0"/>
                          </a:rPr>
                        </m:ctrlPr>
                      </m:dPr>
                      <m:e>
                        <m:r>
                          <a:rPr lang="pt-BR" b="1" i="1" smtClean="0">
                            <a:latin typeface="Cambria Math" panose="02040503050406030204" pitchFamily="18" charset="0"/>
                          </a:rPr>
                          <m:t>𝑿</m:t>
                        </m:r>
                      </m:e>
                    </m:d>
                    <m:r>
                      <a:rPr lang="pt-BR" b="0" i="1" smtClean="0">
                        <a:latin typeface="Cambria Math" panose="02040503050406030204" pitchFamily="18" charset="0"/>
                      </a:rPr>
                      <m:t>=</m:t>
                    </m:r>
                    <m:r>
                      <m:rPr>
                        <m:sty m:val="p"/>
                      </m:rPr>
                      <a:rPr lang="pt-BR" b="0" i="0" smtClean="0">
                        <a:latin typeface="Cambria Math" panose="02040503050406030204" pitchFamily="18" charset="0"/>
                      </a:rPr>
                      <m:t>max</m:t>
                    </m:r>
                    <m:d>
                      <m:dPr>
                        <m:ctrlPr>
                          <a:rPr lang="pt-BR" b="0" i="1" smtClean="0">
                            <a:latin typeface="Cambria Math" panose="02040503050406030204" pitchFamily="18" charset="0"/>
                          </a:rPr>
                        </m:ctrlPr>
                      </m:dPr>
                      <m:e>
                        <m:r>
                          <a:rPr lang="pt-BR" b="1" i="1">
                            <a:latin typeface="Cambria Math" panose="02040503050406030204" pitchFamily="18" charset="0"/>
                          </a:rPr>
                          <m:t>𝑿𝒂</m:t>
                        </m:r>
                        <m:r>
                          <a:rPr lang="pt-BR" b="0" i="1" smtClean="0">
                            <a:latin typeface="Cambria Math" panose="02040503050406030204" pitchFamily="18" charset="0"/>
                          </a:rPr>
                          <m:t>,0</m:t>
                        </m:r>
                      </m:e>
                    </m:d>
                  </m:oMath>
                </a14:m>
                <a:r>
                  <a:rPr lang="pt-BR" dirty="0" smtClean="0"/>
                  <a:t>.</a:t>
                </a:r>
              </a:p>
              <a:p>
                <a:r>
                  <a:rPr lang="pt-BR" dirty="0"/>
                  <a:t>O </a:t>
                </a:r>
                <a:r>
                  <a:rPr lang="pt-BR" dirty="0" smtClean="0"/>
                  <a:t>trecho de código ao lado realiza a tarefa, </a:t>
                </a:r>
                <a:r>
                  <a:rPr lang="pt-BR" dirty="0"/>
                  <a:t>mas é bastante </a:t>
                </a:r>
                <a:r>
                  <a:rPr lang="pt-BR" dirty="0" smtClean="0"/>
                  <a:t>repetitivo.</a:t>
                </a:r>
              </a:p>
              <a:p>
                <a:r>
                  <a:rPr lang="pt-BR" dirty="0" smtClean="0"/>
                  <a:t>Além disso, é </a:t>
                </a:r>
                <a:r>
                  <a:rPr lang="pt-BR" dirty="0"/>
                  <a:t>difícil manter esse código repetitivo e </a:t>
                </a:r>
                <a:r>
                  <a:rPr lang="pt-BR" dirty="0" smtClean="0"/>
                  <a:t>ele é propenso </a:t>
                </a:r>
                <a:r>
                  <a:rPr lang="pt-BR" dirty="0"/>
                  <a:t>a </a:t>
                </a:r>
                <a:r>
                  <a:rPr lang="pt-BR" dirty="0" smtClean="0"/>
                  <a:t>erros. </a:t>
                </a:r>
              </a:p>
              <a:p>
                <a:r>
                  <a:rPr lang="pt-BR" dirty="0" smtClean="0"/>
                  <a:t>Ficaria </a:t>
                </a:r>
                <a:r>
                  <a:rPr lang="pt-BR" dirty="0"/>
                  <a:t>ainda pior se </a:t>
                </a:r>
                <a:r>
                  <a:rPr lang="pt-BR" dirty="0" smtClean="0"/>
                  <a:t>quiséssemos </a:t>
                </a:r>
                <a:r>
                  <a:rPr lang="pt-BR" dirty="0"/>
                  <a:t>adicionar mais algumas </a:t>
                </a:r>
                <a:r>
                  <a:rPr lang="pt-BR" b="1" i="1" dirty="0"/>
                  <a:t>ReLUs</a:t>
                </a:r>
                <a:r>
                  <a:rPr lang="pt-BR"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93410" y="1825625"/>
                <a:ext cx="6493790" cy="4900639"/>
              </a:xfrm>
              <a:blipFill rotWithShape="0">
                <a:blip r:embed="rId2"/>
                <a:stretch>
                  <a:fillRect l="-1502" t="-3109" r="-2160" b="-3358"/>
                </a:stretch>
              </a:blipFill>
            </p:spPr>
            <p:txBody>
              <a:bodyPr/>
              <a:lstStyle/>
              <a:p>
                <a:r>
                  <a:rPr lang="pt-BR">
                    <a:noFill/>
                  </a:rPr>
                  <a:t> </a:t>
                </a:r>
              </a:p>
            </p:txBody>
          </p:sp>
        </mc:Fallback>
      </mc:AlternateContent>
      <p:sp>
        <p:nvSpPr>
          <p:cNvPr id="4" name="Rectangle 3"/>
          <p:cNvSpPr/>
          <p:nvPr/>
        </p:nvSpPr>
        <p:spPr>
          <a:xfrm>
            <a:off x="838200" y="1825625"/>
            <a:ext cx="4724400" cy="2862322"/>
          </a:xfrm>
          <a:prstGeom prst="rect">
            <a:avLst/>
          </a:prstGeom>
        </p:spPr>
        <p:txBody>
          <a:bodyPr wrap="square">
            <a:spAutoFit/>
          </a:bodyPr>
          <a:lstStyle/>
          <a:p>
            <a:r>
              <a:rPr lang="pt-BR" sz="1200" dirty="0">
                <a:solidFill>
                  <a:srgbClr val="000000"/>
                </a:solidFill>
                <a:highlight>
                  <a:srgbClr val="FFFFFF"/>
                </a:highlight>
              </a:rPr>
              <a:t>n_features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3</a:t>
            </a:r>
            <a:endParaRPr lang="pt-BR" sz="1200" dirty="0">
              <a:solidFill>
                <a:srgbClr val="000000"/>
              </a:solidFill>
              <a:highlight>
                <a:srgbClr val="FFFFFF"/>
              </a:highlight>
            </a:endParaRPr>
          </a:p>
          <a:p>
            <a:r>
              <a:rPr lang="en-US" sz="1200" dirty="0">
                <a:solidFill>
                  <a:srgbClr val="000000"/>
                </a:solidFill>
                <a:highlight>
                  <a:srgbClr val="FFFFFF"/>
                </a:highlight>
              </a:rPr>
              <a:t>X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placeholder</a:t>
            </a:r>
            <a:r>
              <a:rPr lang="en-US" sz="1200" b="1" dirty="0">
                <a:solidFill>
                  <a:srgbClr val="000080"/>
                </a:solidFill>
                <a:highlight>
                  <a:srgbClr val="FFFFFF"/>
                </a:highlight>
              </a:rPr>
              <a:t>(</a:t>
            </a:r>
            <a:r>
              <a:rPr lang="en-US" sz="1200" dirty="0">
                <a:solidFill>
                  <a:srgbClr val="000000"/>
                </a:solidFill>
                <a:highlight>
                  <a:srgbClr val="FFFFFF"/>
                </a:highlight>
              </a:rPr>
              <a:t>tf</a:t>
            </a:r>
            <a:r>
              <a:rPr lang="en-US" sz="1200" b="1" dirty="0">
                <a:solidFill>
                  <a:srgbClr val="000080"/>
                </a:solidFill>
                <a:highlight>
                  <a:srgbClr val="FFFFFF"/>
                </a:highlight>
              </a:rPr>
              <a:t>.</a:t>
            </a:r>
            <a:r>
              <a:rPr lang="en-US" sz="1200" dirty="0">
                <a:solidFill>
                  <a:srgbClr val="000000"/>
                </a:solidFill>
                <a:highlight>
                  <a:srgbClr val="FFFFFF"/>
                </a:highlight>
              </a:rPr>
              <a:t>float32</a:t>
            </a:r>
            <a:r>
              <a:rPr lang="en-US" sz="1200" b="1" dirty="0">
                <a:solidFill>
                  <a:srgbClr val="000080"/>
                </a:solidFill>
                <a:highlight>
                  <a:srgbClr val="FFFFFF"/>
                </a:highlight>
              </a:rPr>
              <a:t>,</a:t>
            </a:r>
            <a:r>
              <a:rPr lang="en-US" sz="1200" dirty="0">
                <a:solidFill>
                  <a:srgbClr val="000000"/>
                </a:solidFill>
                <a:highlight>
                  <a:srgbClr val="FFFFFF"/>
                </a:highlight>
              </a:rPr>
              <a:t> shape</a:t>
            </a:r>
            <a:r>
              <a:rPr lang="en-US" sz="1200" b="1" dirty="0">
                <a:solidFill>
                  <a:srgbClr val="000080"/>
                </a:solidFill>
                <a:highlight>
                  <a:srgbClr val="FFFFFF"/>
                </a:highlight>
              </a:rPr>
              <a:t>=(</a:t>
            </a:r>
            <a:r>
              <a:rPr lang="en-US" sz="1200" b="1" dirty="0">
                <a:solidFill>
                  <a:srgbClr val="0000FF"/>
                </a:solidFill>
                <a:highlight>
                  <a:srgbClr val="FFFFFF"/>
                </a:highlight>
              </a:rPr>
              <a:t>None</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n_features</a:t>
            </a:r>
            <a:r>
              <a:rPr lang="en-US" sz="1200" b="1" dirty="0">
                <a:solidFill>
                  <a:srgbClr val="000080"/>
                </a:solidFill>
                <a:highlight>
                  <a:srgbClr val="FFFFFF"/>
                </a:highlight>
              </a:rPr>
              <a:t>),</a:t>
            </a:r>
            <a:r>
              <a:rPr lang="en-US" sz="1200" dirty="0">
                <a:solidFill>
                  <a:srgbClr val="000000"/>
                </a:solidFill>
                <a:highlight>
                  <a:srgbClr val="FFFFFF"/>
                </a:highlight>
              </a:rPr>
              <a:t> name</a:t>
            </a:r>
            <a:r>
              <a:rPr lang="en-US" sz="1200" b="1" dirty="0">
                <a:solidFill>
                  <a:srgbClr val="000080"/>
                </a:solidFill>
                <a:highlight>
                  <a:srgbClr val="FFFFFF"/>
                </a:highlight>
              </a:rPr>
              <a:t>=</a:t>
            </a:r>
            <a:r>
              <a:rPr lang="en-US" sz="1200" dirty="0">
                <a:solidFill>
                  <a:srgbClr val="808080"/>
                </a:solidFill>
                <a:highlight>
                  <a:srgbClr val="FFFFFF"/>
                </a:highlight>
              </a:rPr>
              <a:t>"X"</a:t>
            </a:r>
            <a:r>
              <a:rPr lang="en-US" sz="1200" b="1" dirty="0">
                <a:solidFill>
                  <a:srgbClr val="000080"/>
                </a:solidFill>
                <a:highlight>
                  <a:srgbClr val="FFFFFF"/>
                </a:highlight>
              </a:rPr>
              <a:t>)</a:t>
            </a:r>
            <a:endParaRPr lang="en-US" sz="1200" dirty="0">
              <a:solidFill>
                <a:srgbClr val="000000"/>
              </a:solidFill>
              <a:highlight>
                <a:srgbClr val="FFFFFF"/>
              </a:highlight>
            </a:endParaRPr>
          </a:p>
          <a:p>
            <a:endParaRPr lang="pt-BR" sz="1200" dirty="0">
              <a:solidFill>
                <a:srgbClr val="000000"/>
              </a:solidFill>
              <a:highlight>
                <a:srgbClr val="FFFFFF"/>
              </a:highlight>
            </a:endParaRPr>
          </a:p>
          <a:p>
            <a:r>
              <a:rPr lang="en-US" sz="1200" dirty="0">
                <a:solidFill>
                  <a:srgbClr val="000000"/>
                </a:solidFill>
                <a:highlight>
                  <a:srgbClr val="FFFFFF"/>
                </a:highlight>
              </a:rPr>
              <a:t>w1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Variable</a:t>
            </a:r>
            <a:r>
              <a:rPr lang="en-US" sz="1200" b="1" dirty="0">
                <a:solidFill>
                  <a:srgbClr val="000080"/>
                </a:solidFill>
                <a:highlight>
                  <a:srgbClr val="FFFFFF"/>
                </a:highlight>
              </a:rPr>
              <a:t>(</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random_normal</a:t>
            </a:r>
            <a:r>
              <a:rPr lang="en-US" sz="1200" b="1" dirty="0">
                <a:solidFill>
                  <a:srgbClr val="000080"/>
                </a:solidFill>
                <a:highlight>
                  <a:srgbClr val="FFFFFF"/>
                </a:highlight>
              </a:rPr>
              <a:t>((</a:t>
            </a:r>
            <a:r>
              <a:rPr lang="en-US" sz="1200" dirty="0" err="1">
                <a:solidFill>
                  <a:srgbClr val="000000"/>
                </a:solidFill>
                <a:highlight>
                  <a:srgbClr val="FFFFFF"/>
                </a:highlight>
              </a:rPr>
              <a:t>n_features</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a:solidFill>
                  <a:srgbClr val="FF0000"/>
                </a:solidFill>
                <a:highlight>
                  <a:srgbClr val="FFFFFF"/>
                </a:highlight>
              </a:rPr>
              <a:t>1</a:t>
            </a:r>
            <a:r>
              <a:rPr lang="en-US" sz="1200" b="1" dirty="0">
                <a:solidFill>
                  <a:srgbClr val="000080"/>
                </a:solidFill>
                <a:highlight>
                  <a:srgbClr val="FFFFFF"/>
                </a:highlight>
              </a:rPr>
              <a:t>)),</a:t>
            </a:r>
            <a:r>
              <a:rPr lang="en-US" sz="1200" dirty="0">
                <a:solidFill>
                  <a:srgbClr val="000000"/>
                </a:solidFill>
                <a:highlight>
                  <a:srgbClr val="FFFFFF"/>
                </a:highlight>
              </a:rPr>
              <a:t> name</a:t>
            </a:r>
            <a:r>
              <a:rPr lang="en-US" sz="1200" b="1" dirty="0">
                <a:solidFill>
                  <a:srgbClr val="000080"/>
                </a:solidFill>
                <a:highlight>
                  <a:srgbClr val="FFFFFF"/>
                </a:highlight>
              </a:rPr>
              <a:t>=</a:t>
            </a:r>
            <a:r>
              <a:rPr lang="en-US" sz="1200" dirty="0">
                <a:solidFill>
                  <a:srgbClr val="808080"/>
                </a:solidFill>
                <a:highlight>
                  <a:srgbClr val="FFFFFF"/>
                </a:highlight>
              </a:rPr>
              <a:t>"weights1"</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en-US" sz="1200" dirty="0">
                <a:solidFill>
                  <a:srgbClr val="000000"/>
                </a:solidFill>
                <a:highlight>
                  <a:srgbClr val="FFFFFF"/>
                </a:highlight>
              </a:rPr>
              <a:t>w2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Variable</a:t>
            </a:r>
            <a:r>
              <a:rPr lang="en-US" sz="1200" b="1" dirty="0">
                <a:solidFill>
                  <a:srgbClr val="000080"/>
                </a:solidFill>
                <a:highlight>
                  <a:srgbClr val="FFFFFF"/>
                </a:highlight>
              </a:rPr>
              <a:t>(</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random_normal</a:t>
            </a:r>
            <a:r>
              <a:rPr lang="en-US" sz="1200" b="1" dirty="0">
                <a:solidFill>
                  <a:srgbClr val="000080"/>
                </a:solidFill>
                <a:highlight>
                  <a:srgbClr val="FFFFFF"/>
                </a:highlight>
              </a:rPr>
              <a:t>((</a:t>
            </a:r>
            <a:r>
              <a:rPr lang="en-US" sz="1200" dirty="0" err="1">
                <a:solidFill>
                  <a:srgbClr val="000000"/>
                </a:solidFill>
                <a:highlight>
                  <a:srgbClr val="FFFFFF"/>
                </a:highlight>
              </a:rPr>
              <a:t>n_features</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a:solidFill>
                  <a:srgbClr val="FF0000"/>
                </a:solidFill>
                <a:highlight>
                  <a:srgbClr val="FFFFFF"/>
                </a:highlight>
              </a:rPr>
              <a:t>1</a:t>
            </a:r>
            <a:r>
              <a:rPr lang="en-US" sz="1200" b="1" dirty="0">
                <a:solidFill>
                  <a:srgbClr val="000080"/>
                </a:solidFill>
                <a:highlight>
                  <a:srgbClr val="FFFFFF"/>
                </a:highlight>
              </a:rPr>
              <a:t>)),</a:t>
            </a:r>
            <a:r>
              <a:rPr lang="en-US" sz="1200" dirty="0">
                <a:solidFill>
                  <a:srgbClr val="000000"/>
                </a:solidFill>
                <a:highlight>
                  <a:srgbClr val="FFFFFF"/>
                </a:highlight>
              </a:rPr>
              <a:t> name</a:t>
            </a:r>
            <a:r>
              <a:rPr lang="en-US" sz="1200" b="1" dirty="0">
                <a:solidFill>
                  <a:srgbClr val="000080"/>
                </a:solidFill>
                <a:highlight>
                  <a:srgbClr val="FFFFFF"/>
                </a:highlight>
              </a:rPr>
              <a:t>=</a:t>
            </a:r>
            <a:r>
              <a:rPr lang="en-US" sz="1200" dirty="0">
                <a:solidFill>
                  <a:srgbClr val="808080"/>
                </a:solidFill>
                <a:highlight>
                  <a:srgbClr val="FFFFFF"/>
                </a:highlight>
              </a:rPr>
              <a:t>"weights2"</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pt-BR" sz="1200" dirty="0">
                <a:solidFill>
                  <a:srgbClr val="000000"/>
                </a:solidFill>
                <a:highlight>
                  <a:srgbClr val="FFFFFF"/>
                </a:highlight>
              </a:rPr>
              <a:t>b1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Variable</a:t>
            </a:r>
            <a:r>
              <a:rPr lang="pt-BR" sz="1200" b="1" dirty="0">
                <a:solidFill>
                  <a:srgbClr val="000080"/>
                </a:solidFill>
                <a:highlight>
                  <a:srgbClr val="FFFFFF"/>
                </a:highlight>
              </a:rPr>
              <a:t>(</a:t>
            </a:r>
            <a:r>
              <a:rPr lang="pt-BR" sz="1200" dirty="0">
                <a:solidFill>
                  <a:srgbClr val="FF0000"/>
                </a:solidFill>
                <a:highlight>
                  <a:srgbClr val="FFFFFF"/>
                </a:highlight>
              </a:rPr>
              <a:t>0.0</a:t>
            </a:r>
            <a:r>
              <a:rPr lang="pt-BR" sz="1200" b="1" dirty="0">
                <a:solidFill>
                  <a:srgbClr val="000080"/>
                </a:solidFill>
                <a:highlight>
                  <a:srgbClr val="FFFFFF"/>
                </a:highlight>
              </a:rPr>
              <a:t>,</a:t>
            </a:r>
            <a:r>
              <a:rPr lang="pt-BR" sz="1200" dirty="0">
                <a:solidFill>
                  <a:srgbClr val="000000"/>
                </a:solidFill>
                <a:highlight>
                  <a:srgbClr val="FFFFFF"/>
                </a:highlight>
              </a:rPr>
              <a:t> name</a:t>
            </a:r>
            <a:r>
              <a:rPr lang="pt-BR" sz="1200" b="1" dirty="0">
                <a:solidFill>
                  <a:srgbClr val="000080"/>
                </a:solidFill>
                <a:highlight>
                  <a:srgbClr val="FFFFFF"/>
                </a:highlight>
              </a:rPr>
              <a:t>=</a:t>
            </a:r>
            <a:r>
              <a:rPr lang="pt-BR" sz="1200" dirty="0">
                <a:solidFill>
                  <a:srgbClr val="808080"/>
                </a:solidFill>
                <a:highlight>
                  <a:srgbClr val="FFFFFF"/>
                </a:highlight>
              </a:rPr>
              <a:t>"bias1"</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b2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Variable</a:t>
            </a:r>
            <a:r>
              <a:rPr lang="pt-BR" sz="1200" b="1" dirty="0">
                <a:solidFill>
                  <a:srgbClr val="000080"/>
                </a:solidFill>
                <a:highlight>
                  <a:srgbClr val="FFFFFF"/>
                </a:highlight>
              </a:rPr>
              <a:t>(</a:t>
            </a:r>
            <a:r>
              <a:rPr lang="pt-BR" sz="1200" dirty="0">
                <a:solidFill>
                  <a:srgbClr val="FF0000"/>
                </a:solidFill>
                <a:highlight>
                  <a:srgbClr val="FFFFFF"/>
                </a:highlight>
              </a:rPr>
              <a:t>0.0</a:t>
            </a:r>
            <a:r>
              <a:rPr lang="pt-BR" sz="1200" b="1" dirty="0">
                <a:solidFill>
                  <a:srgbClr val="000080"/>
                </a:solidFill>
                <a:highlight>
                  <a:srgbClr val="FFFFFF"/>
                </a:highlight>
              </a:rPr>
              <a:t>,</a:t>
            </a:r>
            <a:r>
              <a:rPr lang="pt-BR" sz="1200" dirty="0">
                <a:solidFill>
                  <a:srgbClr val="000000"/>
                </a:solidFill>
                <a:highlight>
                  <a:srgbClr val="FFFFFF"/>
                </a:highlight>
              </a:rPr>
              <a:t> name</a:t>
            </a:r>
            <a:r>
              <a:rPr lang="pt-BR" sz="1200" b="1" dirty="0">
                <a:solidFill>
                  <a:srgbClr val="000080"/>
                </a:solidFill>
                <a:highlight>
                  <a:srgbClr val="FFFFFF"/>
                </a:highlight>
              </a:rPr>
              <a:t>=</a:t>
            </a:r>
            <a:r>
              <a:rPr lang="pt-BR" sz="1200" dirty="0">
                <a:solidFill>
                  <a:srgbClr val="808080"/>
                </a:solidFill>
                <a:highlight>
                  <a:srgbClr val="FFFFFF"/>
                </a:highlight>
              </a:rPr>
              <a:t>"bias2"</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l-PL" sz="1200" dirty="0">
                <a:solidFill>
                  <a:srgbClr val="000000"/>
                </a:solidFill>
                <a:highlight>
                  <a:srgbClr val="FFFFFF"/>
                </a:highlight>
              </a:rPr>
              <a:t>z1 </a:t>
            </a:r>
            <a:r>
              <a:rPr lang="pl-PL" sz="1200" b="1" dirty="0">
                <a:solidFill>
                  <a:srgbClr val="000080"/>
                </a:solidFill>
                <a:highlight>
                  <a:srgbClr val="FFFFFF"/>
                </a:highlight>
              </a:rPr>
              <a:t>=</a:t>
            </a:r>
            <a:r>
              <a:rPr lang="pl-PL" sz="1200" dirty="0">
                <a:solidFill>
                  <a:srgbClr val="000000"/>
                </a:solidFill>
                <a:highlight>
                  <a:srgbClr val="FFFFFF"/>
                </a:highlight>
              </a:rPr>
              <a:t> tf</a:t>
            </a:r>
            <a:r>
              <a:rPr lang="pl-PL" sz="1200" b="1" dirty="0">
                <a:solidFill>
                  <a:srgbClr val="000080"/>
                </a:solidFill>
                <a:highlight>
                  <a:srgbClr val="FFFFFF"/>
                </a:highlight>
              </a:rPr>
              <a:t>.</a:t>
            </a:r>
            <a:r>
              <a:rPr lang="pl-PL" sz="1200" dirty="0">
                <a:solidFill>
                  <a:srgbClr val="000000"/>
                </a:solidFill>
                <a:highlight>
                  <a:srgbClr val="FFFFFF"/>
                </a:highlight>
              </a:rPr>
              <a:t>add</a:t>
            </a:r>
            <a:r>
              <a:rPr lang="pl-PL" sz="1200" b="1" dirty="0">
                <a:solidFill>
                  <a:srgbClr val="000080"/>
                </a:solidFill>
                <a:highlight>
                  <a:srgbClr val="FFFFFF"/>
                </a:highlight>
              </a:rPr>
              <a:t>(</a:t>
            </a:r>
            <a:r>
              <a:rPr lang="pl-PL" sz="1200" dirty="0">
                <a:solidFill>
                  <a:srgbClr val="000000"/>
                </a:solidFill>
                <a:highlight>
                  <a:srgbClr val="FFFFFF"/>
                </a:highlight>
              </a:rPr>
              <a:t>tf</a:t>
            </a:r>
            <a:r>
              <a:rPr lang="pl-PL" sz="1200" b="1" dirty="0">
                <a:solidFill>
                  <a:srgbClr val="000080"/>
                </a:solidFill>
                <a:highlight>
                  <a:srgbClr val="FFFFFF"/>
                </a:highlight>
              </a:rPr>
              <a:t>.</a:t>
            </a:r>
            <a:r>
              <a:rPr lang="pl-PL" sz="1200" dirty="0">
                <a:solidFill>
                  <a:srgbClr val="000000"/>
                </a:solidFill>
                <a:highlight>
                  <a:srgbClr val="FFFFFF"/>
                </a:highlight>
              </a:rPr>
              <a:t>matmul</a:t>
            </a:r>
            <a:r>
              <a:rPr lang="pl-PL" sz="1200" b="1" dirty="0">
                <a:solidFill>
                  <a:srgbClr val="000080"/>
                </a:solidFill>
                <a:highlight>
                  <a:srgbClr val="FFFFFF"/>
                </a:highlight>
              </a:rPr>
              <a:t>(</a:t>
            </a:r>
            <a:r>
              <a:rPr lang="pl-PL" sz="1200" dirty="0">
                <a:solidFill>
                  <a:srgbClr val="000000"/>
                </a:solidFill>
                <a:highlight>
                  <a:srgbClr val="FFFFFF"/>
                </a:highlight>
              </a:rPr>
              <a:t>X</a:t>
            </a:r>
            <a:r>
              <a:rPr lang="pl-PL" sz="1200" b="1" dirty="0">
                <a:solidFill>
                  <a:srgbClr val="000080"/>
                </a:solidFill>
                <a:highlight>
                  <a:srgbClr val="FFFFFF"/>
                </a:highlight>
              </a:rPr>
              <a:t>,</a:t>
            </a:r>
            <a:r>
              <a:rPr lang="pl-PL" sz="1200" dirty="0">
                <a:solidFill>
                  <a:srgbClr val="000000"/>
                </a:solidFill>
                <a:highlight>
                  <a:srgbClr val="FFFFFF"/>
                </a:highlight>
              </a:rPr>
              <a:t> w1</a:t>
            </a:r>
            <a:r>
              <a:rPr lang="pl-PL" sz="1200" b="1" dirty="0">
                <a:solidFill>
                  <a:srgbClr val="000080"/>
                </a:solidFill>
                <a:highlight>
                  <a:srgbClr val="FFFFFF"/>
                </a:highlight>
              </a:rPr>
              <a:t>),</a:t>
            </a:r>
            <a:r>
              <a:rPr lang="pl-PL" sz="1200" dirty="0">
                <a:solidFill>
                  <a:srgbClr val="000000"/>
                </a:solidFill>
                <a:highlight>
                  <a:srgbClr val="FFFFFF"/>
                </a:highlight>
              </a:rPr>
              <a:t> b1</a:t>
            </a:r>
            <a:r>
              <a:rPr lang="pl-PL" sz="1200" b="1" dirty="0">
                <a:solidFill>
                  <a:srgbClr val="000080"/>
                </a:solidFill>
                <a:highlight>
                  <a:srgbClr val="FFFFFF"/>
                </a:highlight>
              </a:rPr>
              <a:t>,</a:t>
            </a:r>
            <a:r>
              <a:rPr lang="pl-PL" sz="1200" dirty="0">
                <a:solidFill>
                  <a:srgbClr val="000000"/>
                </a:solidFill>
                <a:highlight>
                  <a:srgbClr val="FFFFFF"/>
                </a:highlight>
              </a:rPr>
              <a:t> name</a:t>
            </a:r>
            <a:r>
              <a:rPr lang="pl-PL" sz="1200" b="1" dirty="0">
                <a:solidFill>
                  <a:srgbClr val="000080"/>
                </a:solidFill>
                <a:highlight>
                  <a:srgbClr val="FFFFFF"/>
                </a:highlight>
              </a:rPr>
              <a:t>=</a:t>
            </a:r>
            <a:r>
              <a:rPr lang="pl-PL" sz="1200" dirty="0">
                <a:solidFill>
                  <a:srgbClr val="808080"/>
                </a:solidFill>
                <a:highlight>
                  <a:srgbClr val="FFFFFF"/>
                </a:highlight>
              </a:rPr>
              <a:t>"z1"</a:t>
            </a:r>
            <a:r>
              <a:rPr lang="pl-PL" sz="1200" b="1" dirty="0">
                <a:solidFill>
                  <a:srgbClr val="000080"/>
                </a:solidFill>
                <a:highlight>
                  <a:srgbClr val="FFFFFF"/>
                </a:highlight>
              </a:rPr>
              <a:t>)</a:t>
            </a:r>
            <a:endParaRPr lang="pl-PL" sz="1200" dirty="0">
              <a:solidFill>
                <a:srgbClr val="000000"/>
              </a:solidFill>
              <a:highlight>
                <a:srgbClr val="FFFFFF"/>
              </a:highlight>
            </a:endParaRPr>
          </a:p>
          <a:p>
            <a:r>
              <a:rPr lang="pl-PL" sz="1200" dirty="0">
                <a:solidFill>
                  <a:srgbClr val="000000"/>
                </a:solidFill>
                <a:highlight>
                  <a:srgbClr val="FFFFFF"/>
                </a:highlight>
              </a:rPr>
              <a:t>z2 </a:t>
            </a:r>
            <a:r>
              <a:rPr lang="pl-PL" sz="1200" b="1" dirty="0">
                <a:solidFill>
                  <a:srgbClr val="000080"/>
                </a:solidFill>
                <a:highlight>
                  <a:srgbClr val="FFFFFF"/>
                </a:highlight>
              </a:rPr>
              <a:t>=</a:t>
            </a:r>
            <a:r>
              <a:rPr lang="pl-PL" sz="1200" dirty="0">
                <a:solidFill>
                  <a:srgbClr val="000000"/>
                </a:solidFill>
                <a:highlight>
                  <a:srgbClr val="FFFFFF"/>
                </a:highlight>
              </a:rPr>
              <a:t> tf</a:t>
            </a:r>
            <a:r>
              <a:rPr lang="pl-PL" sz="1200" b="1" dirty="0">
                <a:solidFill>
                  <a:srgbClr val="000080"/>
                </a:solidFill>
                <a:highlight>
                  <a:srgbClr val="FFFFFF"/>
                </a:highlight>
              </a:rPr>
              <a:t>.</a:t>
            </a:r>
            <a:r>
              <a:rPr lang="pl-PL" sz="1200" dirty="0">
                <a:solidFill>
                  <a:srgbClr val="000000"/>
                </a:solidFill>
                <a:highlight>
                  <a:srgbClr val="FFFFFF"/>
                </a:highlight>
              </a:rPr>
              <a:t>add</a:t>
            </a:r>
            <a:r>
              <a:rPr lang="pl-PL" sz="1200" b="1" dirty="0">
                <a:solidFill>
                  <a:srgbClr val="000080"/>
                </a:solidFill>
                <a:highlight>
                  <a:srgbClr val="FFFFFF"/>
                </a:highlight>
              </a:rPr>
              <a:t>(</a:t>
            </a:r>
            <a:r>
              <a:rPr lang="pl-PL" sz="1200" dirty="0">
                <a:solidFill>
                  <a:srgbClr val="000000"/>
                </a:solidFill>
                <a:highlight>
                  <a:srgbClr val="FFFFFF"/>
                </a:highlight>
              </a:rPr>
              <a:t>tf</a:t>
            </a:r>
            <a:r>
              <a:rPr lang="pl-PL" sz="1200" b="1" dirty="0">
                <a:solidFill>
                  <a:srgbClr val="000080"/>
                </a:solidFill>
                <a:highlight>
                  <a:srgbClr val="FFFFFF"/>
                </a:highlight>
              </a:rPr>
              <a:t>.</a:t>
            </a:r>
            <a:r>
              <a:rPr lang="pl-PL" sz="1200" dirty="0">
                <a:solidFill>
                  <a:srgbClr val="000000"/>
                </a:solidFill>
                <a:highlight>
                  <a:srgbClr val="FFFFFF"/>
                </a:highlight>
              </a:rPr>
              <a:t>matmul</a:t>
            </a:r>
            <a:r>
              <a:rPr lang="pl-PL" sz="1200" b="1" dirty="0">
                <a:solidFill>
                  <a:srgbClr val="000080"/>
                </a:solidFill>
                <a:highlight>
                  <a:srgbClr val="FFFFFF"/>
                </a:highlight>
              </a:rPr>
              <a:t>(</a:t>
            </a:r>
            <a:r>
              <a:rPr lang="pl-PL" sz="1200" dirty="0">
                <a:solidFill>
                  <a:srgbClr val="000000"/>
                </a:solidFill>
                <a:highlight>
                  <a:srgbClr val="FFFFFF"/>
                </a:highlight>
              </a:rPr>
              <a:t>X</a:t>
            </a:r>
            <a:r>
              <a:rPr lang="pl-PL" sz="1200" b="1" dirty="0">
                <a:solidFill>
                  <a:srgbClr val="000080"/>
                </a:solidFill>
                <a:highlight>
                  <a:srgbClr val="FFFFFF"/>
                </a:highlight>
              </a:rPr>
              <a:t>,</a:t>
            </a:r>
            <a:r>
              <a:rPr lang="pl-PL" sz="1200" dirty="0">
                <a:solidFill>
                  <a:srgbClr val="000000"/>
                </a:solidFill>
                <a:highlight>
                  <a:srgbClr val="FFFFFF"/>
                </a:highlight>
              </a:rPr>
              <a:t> w2</a:t>
            </a:r>
            <a:r>
              <a:rPr lang="pl-PL" sz="1200" b="1" dirty="0">
                <a:solidFill>
                  <a:srgbClr val="000080"/>
                </a:solidFill>
                <a:highlight>
                  <a:srgbClr val="FFFFFF"/>
                </a:highlight>
              </a:rPr>
              <a:t>),</a:t>
            </a:r>
            <a:r>
              <a:rPr lang="pl-PL" sz="1200" dirty="0">
                <a:solidFill>
                  <a:srgbClr val="000000"/>
                </a:solidFill>
                <a:highlight>
                  <a:srgbClr val="FFFFFF"/>
                </a:highlight>
              </a:rPr>
              <a:t> b2</a:t>
            </a:r>
            <a:r>
              <a:rPr lang="pl-PL" sz="1200" b="1" dirty="0">
                <a:solidFill>
                  <a:srgbClr val="000080"/>
                </a:solidFill>
                <a:highlight>
                  <a:srgbClr val="FFFFFF"/>
                </a:highlight>
              </a:rPr>
              <a:t>,</a:t>
            </a:r>
            <a:r>
              <a:rPr lang="pl-PL" sz="1200" dirty="0">
                <a:solidFill>
                  <a:srgbClr val="000000"/>
                </a:solidFill>
                <a:highlight>
                  <a:srgbClr val="FFFFFF"/>
                </a:highlight>
              </a:rPr>
              <a:t> name</a:t>
            </a:r>
            <a:r>
              <a:rPr lang="pl-PL" sz="1200" b="1" dirty="0">
                <a:solidFill>
                  <a:srgbClr val="000080"/>
                </a:solidFill>
                <a:highlight>
                  <a:srgbClr val="FFFFFF"/>
                </a:highlight>
              </a:rPr>
              <a:t>=</a:t>
            </a:r>
            <a:r>
              <a:rPr lang="pl-PL" sz="1200" dirty="0">
                <a:solidFill>
                  <a:srgbClr val="808080"/>
                </a:solidFill>
                <a:highlight>
                  <a:srgbClr val="FFFFFF"/>
                </a:highlight>
              </a:rPr>
              <a:t>"z2"</a:t>
            </a:r>
            <a:r>
              <a:rPr lang="pl-PL" sz="1200" b="1" dirty="0">
                <a:solidFill>
                  <a:srgbClr val="000080"/>
                </a:solidFill>
                <a:highlight>
                  <a:srgbClr val="FFFFFF"/>
                </a:highlight>
              </a:rPr>
              <a:t>)</a:t>
            </a:r>
            <a:endParaRPr lang="pl-PL" sz="1200" dirty="0">
              <a:solidFill>
                <a:srgbClr val="000000"/>
              </a:solidFill>
              <a:highlight>
                <a:srgbClr val="FFFFFF"/>
              </a:highlight>
            </a:endParaRPr>
          </a:p>
          <a:p>
            <a:endParaRPr lang="pt-BR" sz="1200" dirty="0">
              <a:solidFill>
                <a:srgbClr val="000000"/>
              </a:solidFill>
              <a:highlight>
                <a:srgbClr val="FFFFFF"/>
              </a:highlight>
            </a:endParaRPr>
          </a:p>
          <a:p>
            <a:r>
              <a:rPr lang="pl-PL" sz="1200" dirty="0">
                <a:solidFill>
                  <a:srgbClr val="000000"/>
                </a:solidFill>
                <a:highlight>
                  <a:srgbClr val="FFFFFF"/>
                </a:highlight>
              </a:rPr>
              <a:t>relu1 </a:t>
            </a:r>
            <a:r>
              <a:rPr lang="pl-PL" sz="1200" b="1" dirty="0">
                <a:solidFill>
                  <a:srgbClr val="000080"/>
                </a:solidFill>
                <a:highlight>
                  <a:srgbClr val="FFFFFF"/>
                </a:highlight>
              </a:rPr>
              <a:t>=</a:t>
            </a:r>
            <a:r>
              <a:rPr lang="pl-PL" sz="1200" dirty="0">
                <a:solidFill>
                  <a:srgbClr val="000000"/>
                </a:solidFill>
                <a:highlight>
                  <a:srgbClr val="FFFFFF"/>
                </a:highlight>
              </a:rPr>
              <a:t> tf</a:t>
            </a:r>
            <a:r>
              <a:rPr lang="pl-PL" sz="1200" b="1" dirty="0">
                <a:solidFill>
                  <a:srgbClr val="000080"/>
                </a:solidFill>
                <a:highlight>
                  <a:srgbClr val="FFFFFF"/>
                </a:highlight>
              </a:rPr>
              <a:t>.</a:t>
            </a:r>
            <a:r>
              <a:rPr lang="pl-PL" sz="1200" dirty="0">
                <a:solidFill>
                  <a:srgbClr val="000000"/>
                </a:solidFill>
                <a:highlight>
                  <a:srgbClr val="FFFFFF"/>
                </a:highlight>
              </a:rPr>
              <a:t>maximum</a:t>
            </a:r>
            <a:r>
              <a:rPr lang="pl-PL" sz="1200" b="1" dirty="0">
                <a:solidFill>
                  <a:srgbClr val="000080"/>
                </a:solidFill>
                <a:highlight>
                  <a:srgbClr val="FFFFFF"/>
                </a:highlight>
              </a:rPr>
              <a:t>(</a:t>
            </a:r>
            <a:r>
              <a:rPr lang="pl-PL" sz="1200" dirty="0">
                <a:solidFill>
                  <a:srgbClr val="000000"/>
                </a:solidFill>
                <a:highlight>
                  <a:srgbClr val="FFFFFF"/>
                </a:highlight>
              </a:rPr>
              <a:t>z1</a:t>
            </a:r>
            <a:r>
              <a:rPr lang="pl-PL" sz="1200" b="1" dirty="0">
                <a:solidFill>
                  <a:srgbClr val="000080"/>
                </a:solidFill>
                <a:highlight>
                  <a:srgbClr val="FFFFFF"/>
                </a:highlight>
              </a:rPr>
              <a:t>,</a:t>
            </a:r>
            <a:r>
              <a:rPr lang="pl-PL" sz="1200" dirty="0">
                <a:solidFill>
                  <a:srgbClr val="000000"/>
                </a:solidFill>
                <a:highlight>
                  <a:srgbClr val="FFFFFF"/>
                </a:highlight>
              </a:rPr>
              <a:t> </a:t>
            </a:r>
            <a:r>
              <a:rPr lang="pl-PL" sz="1200" dirty="0">
                <a:solidFill>
                  <a:srgbClr val="FF0000"/>
                </a:solidFill>
                <a:highlight>
                  <a:srgbClr val="FFFFFF"/>
                </a:highlight>
              </a:rPr>
              <a:t>0.</a:t>
            </a:r>
            <a:r>
              <a:rPr lang="pl-PL" sz="1200" b="1" dirty="0">
                <a:solidFill>
                  <a:srgbClr val="000080"/>
                </a:solidFill>
                <a:highlight>
                  <a:srgbClr val="FFFFFF"/>
                </a:highlight>
              </a:rPr>
              <a:t>,</a:t>
            </a:r>
            <a:r>
              <a:rPr lang="pl-PL" sz="1200" dirty="0">
                <a:solidFill>
                  <a:srgbClr val="000000"/>
                </a:solidFill>
                <a:highlight>
                  <a:srgbClr val="FFFFFF"/>
                </a:highlight>
              </a:rPr>
              <a:t> name</a:t>
            </a:r>
            <a:r>
              <a:rPr lang="pl-PL" sz="1200" b="1" dirty="0">
                <a:solidFill>
                  <a:srgbClr val="000080"/>
                </a:solidFill>
                <a:highlight>
                  <a:srgbClr val="FFFFFF"/>
                </a:highlight>
              </a:rPr>
              <a:t>=</a:t>
            </a:r>
            <a:r>
              <a:rPr lang="pl-PL" sz="1200" dirty="0">
                <a:solidFill>
                  <a:srgbClr val="808080"/>
                </a:solidFill>
                <a:highlight>
                  <a:srgbClr val="FFFFFF"/>
                </a:highlight>
              </a:rPr>
              <a:t>"relu1"</a:t>
            </a:r>
            <a:r>
              <a:rPr lang="pl-PL" sz="1200" b="1" dirty="0">
                <a:solidFill>
                  <a:srgbClr val="000080"/>
                </a:solidFill>
                <a:highlight>
                  <a:srgbClr val="FFFFFF"/>
                </a:highlight>
              </a:rPr>
              <a:t>)</a:t>
            </a:r>
            <a:endParaRPr lang="pl-PL" sz="1200" dirty="0">
              <a:solidFill>
                <a:srgbClr val="000000"/>
              </a:solidFill>
              <a:highlight>
                <a:srgbClr val="FFFFFF"/>
              </a:highlight>
            </a:endParaRPr>
          </a:p>
          <a:p>
            <a:r>
              <a:rPr lang="pl-PL" sz="1200" dirty="0">
                <a:solidFill>
                  <a:srgbClr val="000000"/>
                </a:solidFill>
                <a:highlight>
                  <a:srgbClr val="FFFFFF"/>
                </a:highlight>
              </a:rPr>
              <a:t>relu2 </a:t>
            </a:r>
            <a:r>
              <a:rPr lang="pl-PL" sz="1200" b="1" dirty="0">
                <a:solidFill>
                  <a:srgbClr val="000080"/>
                </a:solidFill>
                <a:highlight>
                  <a:srgbClr val="FFFFFF"/>
                </a:highlight>
              </a:rPr>
              <a:t>=</a:t>
            </a:r>
            <a:r>
              <a:rPr lang="pl-PL" sz="1200" dirty="0">
                <a:solidFill>
                  <a:srgbClr val="000000"/>
                </a:solidFill>
                <a:highlight>
                  <a:srgbClr val="FFFFFF"/>
                </a:highlight>
              </a:rPr>
              <a:t> </a:t>
            </a:r>
            <a:r>
              <a:rPr lang="pl-PL" sz="1200" dirty="0" smtClean="0">
                <a:solidFill>
                  <a:srgbClr val="000000"/>
                </a:solidFill>
                <a:highlight>
                  <a:srgbClr val="FFFFFF"/>
                </a:highlight>
              </a:rPr>
              <a:t>tf</a:t>
            </a:r>
            <a:r>
              <a:rPr lang="pl-PL" sz="1200" b="1" dirty="0" smtClean="0">
                <a:solidFill>
                  <a:srgbClr val="000080"/>
                </a:solidFill>
                <a:highlight>
                  <a:srgbClr val="FFFFFF"/>
                </a:highlight>
              </a:rPr>
              <a:t>.</a:t>
            </a:r>
            <a:r>
              <a:rPr lang="pl-PL" sz="1200" dirty="0" smtClean="0">
                <a:solidFill>
                  <a:srgbClr val="000000"/>
                </a:solidFill>
                <a:highlight>
                  <a:srgbClr val="FFFFFF"/>
                </a:highlight>
              </a:rPr>
              <a:t>maximum</a:t>
            </a:r>
            <a:r>
              <a:rPr lang="pl-PL" sz="1200" b="1" dirty="0" smtClean="0">
                <a:solidFill>
                  <a:srgbClr val="000080"/>
                </a:solidFill>
                <a:highlight>
                  <a:srgbClr val="FFFFFF"/>
                </a:highlight>
              </a:rPr>
              <a:t>(</a:t>
            </a:r>
            <a:r>
              <a:rPr lang="pl-PL" sz="1200" dirty="0" smtClean="0">
                <a:solidFill>
                  <a:srgbClr val="000000"/>
                </a:solidFill>
                <a:highlight>
                  <a:srgbClr val="FFFFFF"/>
                </a:highlight>
              </a:rPr>
              <a:t>z</a:t>
            </a:r>
            <a:r>
              <a:rPr lang="pt-BR" sz="1200" dirty="0" smtClean="0">
                <a:solidFill>
                  <a:srgbClr val="000000"/>
                </a:solidFill>
                <a:highlight>
                  <a:srgbClr val="FFFFFF"/>
                </a:highlight>
              </a:rPr>
              <a:t>2</a:t>
            </a:r>
            <a:r>
              <a:rPr lang="pl-PL" sz="1200" b="1" dirty="0" smtClean="0">
                <a:solidFill>
                  <a:srgbClr val="000080"/>
                </a:solidFill>
                <a:highlight>
                  <a:srgbClr val="FFFFFF"/>
                </a:highlight>
              </a:rPr>
              <a:t>,</a:t>
            </a:r>
            <a:r>
              <a:rPr lang="pl-PL" sz="1200" dirty="0" smtClean="0">
                <a:solidFill>
                  <a:srgbClr val="000000"/>
                </a:solidFill>
                <a:highlight>
                  <a:srgbClr val="FFFFFF"/>
                </a:highlight>
              </a:rPr>
              <a:t> </a:t>
            </a:r>
            <a:r>
              <a:rPr lang="pl-PL" sz="1200" dirty="0">
                <a:solidFill>
                  <a:srgbClr val="FF0000"/>
                </a:solidFill>
                <a:highlight>
                  <a:srgbClr val="FFFFFF"/>
                </a:highlight>
              </a:rPr>
              <a:t>0.</a:t>
            </a:r>
            <a:r>
              <a:rPr lang="pl-PL" sz="1200" b="1" dirty="0">
                <a:solidFill>
                  <a:srgbClr val="000080"/>
                </a:solidFill>
                <a:highlight>
                  <a:srgbClr val="FFFFFF"/>
                </a:highlight>
              </a:rPr>
              <a:t>,</a:t>
            </a:r>
            <a:r>
              <a:rPr lang="pl-PL" sz="1200" dirty="0">
                <a:solidFill>
                  <a:srgbClr val="000000"/>
                </a:solidFill>
                <a:highlight>
                  <a:srgbClr val="FFFFFF"/>
                </a:highlight>
              </a:rPr>
              <a:t> name</a:t>
            </a:r>
            <a:r>
              <a:rPr lang="pl-PL" sz="1200" b="1" dirty="0">
                <a:solidFill>
                  <a:srgbClr val="000080"/>
                </a:solidFill>
                <a:highlight>
                  <a:srgbClr val="FFFFFF"/>
                </a:highlight>
              </a:rPr>
              <a:t>=</a:t>
            </a:r>
            <a:r>
              <a:rPr lang="pl-PL" sz="1200" dirty="0">
                <a:solidFill>
                  <a:srgbClr val="808080"/>
                </a:solidFill>
                <a:highlight>
                  <a:srgbClr val="FFFFFF"/>
                </a:highlight>
              </a:rPr>
              <a:t>"relu2"</a:t>
            </a:r>
            <a:r>
              <a:rPr lang="pl-PL" sz="1200" b="1" dirty="0">
                <a:solidFill>
                  <a:srgbClr val="000080"/>
                </a:solidFill>
                <a:highlight>
                  <a:srgbClr val="FFFFFF"/>
                </a:highlight>
              </a:rPr>
              <a:t>)</a:t>
            </a:r>
            <a:endParaRPr lang="pl-PL" sz="1200" dirty="0">
              <a:solidFill>
                <a:srgbClr val="000000"/>
              </a:solidFill>
              <a:highlight>
                <a:srgbClr val="FFFFFF"/>
              </a:highlight>
            </a:endParaRPr>
          </a:p>
          <a:p>
            <a:endParaRPr lang="pt-BR" sz="1200" dirty="0">
              <a:solidFill>
                <a:srgbClr val="000000"/>
              </a:solidFill>
              <a:highlight>
                <a:srgbClr val="FFFFFF"/>
              </a:highlight>
            </a:endParaRPr>
          </a:p>
          <a:p>
            <a:r>
              <a:rPr lang="en-US" sz="1200" dirty="0">
                <a:solidFill>
                  <a:srgbClr val="000000"/>
                </a:solidFill>
                <a:highlight>
                  <a:srgbClr val="FFFFFF"/>
                </a:highlight>
              </a:rPr>
              <a:t>output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add</a:t>
            </a:r>
            <a:r>
              <a:rPr lang="en-US" sz="1200" b="1" dirty="0">
                <a:solidFill>
                  <a:srgbClr val="000080"/>
                </a:solidFill>
                <a:highlight>
                  <a:srgbClr val="FFFFFF"/>
                </a:highlight>
              </a:rPr>
              <a:t>(</a:t>
            </a:r>
            <a:r>
              <a:rPr lang="en-US" sz="1200" dirty="0">
                <a:solidFill>
                  <a:srgbClr val="000000"/>
                </a:solidFill>
                <a:highlight>
                  <a:srgbClr val="FFFFFF"/>
                </a:highlight>
              </a:rPr>
              <a:t>relu1</a:t>
            </a:r>
            <a:r>
              <a:rPr lang="en-US" sz="1200" b="1" dirty="0">
                <a:solidFill>
                  <a:srgbClr val="000080"/>
                </a:solidFill>
                <a:highlight>
                  <a:srgbClr val="FFFFFF"/>
                </a:highlight>
              </a:rPr>
              <a:t>,</a:t>
            </a:r>
            <a:r>
              <a:rPr lang="en-US" sz="1200" dirty="0">
                <a:solidFill>
                  <a:srgbClr val="000000"/>
                </a:solidFill>
                <a:highlight>
                  <a:srgbClr val="FFFFFF"/>
                </a:highlight>
              </a:rPr>
              <a:t> relu2</a:t>
            </a:r>
            <a:r>
              <a:rPr lang="en-US" sz="1200" b="1" dirty="0">
                <a:solidFill>
                  <a:srgbClr val="000080"/>
                </a:solidFill>
                <a:highlight>
                  <a:srgbClr val="FFFFFF"/>
                </a:highlight>
              </a:rPr>
              <a:t>,</a:t>
            </a:r>
            <a:r>
              <a:rPr lang="en-US" sz="1200" dirty="0">
                <a:solidFill>
                  <a:srgbClr val="000000"/>
                </a:solidFill>
                <a:highlight>
                  <a:srgbClr val="FFFFFF"/>
                </a:highlight>
              </a:rPr>
              <a:t> name</a:t>
            </a:r>
            <a:r>
              <a:rPr lang="en-US" sz="1200" b="1" dirty="0">
                <a:solidFill>
                  <a:srgbClr val="000080"/>
                </a:solidFill>
                <a:highlight>
                  <a:srgbClr val="FFFFFF"/>
                </a:highlight>
              </a:rPr>
              <a:t>=</a:t>
            </a:r>
            <a:r>
              <a:rPr lang="en-US" sz="1200" dirty="0">
                <a:solidFill>
                  <a:srgbClr val="808080"/>
                </a:solidFill>
                <a:highlight>
                  <a:srgbClr val="FFFFFF"/>
                </a:highlight>
              </a:rPr>
              <a:t>"output"</a:t>
            </a:r>
            <a:r>
              <a:rPr lang="en-US" sz="1200" b="1" dirty="0">
                <a:solidFill>
                  <a:srgbClr val="000080"/>
                </a:solidFill>
                <a:highlight>
                  <a:srgbClr val="FFFFFF"/>
                </a:highlight>
              </a:rPr>
              <a:t>)</a:t>
            </a:r>
            <a:endParaRPr lang="pt-BR" sz="1200" dirty="0"/>
          </a:p>
        </p:txBody>
      </p:sp>
    </p:spTree>
    <p:extLst>
      <p:ext uri="{BB962C8B-B14F-4D97-AF65-F5344CB8AC3E}">
        <p14:creationId xmlns:p14="http://schemas.microsoft.com/office/powerpoint/2010/main" val="25155826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TensorFlow</a:t>
            </a:r>
          </a:p>
        </p:txBody>
      </p:sp>
      <p:sp>
        <p:nvSpPr>
          <p:cNvPr id="3" name="Content Placeholder 2"/>
          <p:cNvSpPr>
            <a:spLocks noGrp="1"/>
          </p:cNvSpPr>
          <p:nvPr>
            <p:ph idx="1"/>
          </p:nvPr>
        </p:nvSpPr>
        <p:spPr>
          <a:xfrm>
            <a:off x="838200" y="1825625"/>
            <a:ext cx="8026400" cy="4735596"/>
          </a:xfrm>
        </p:spPr>
        <p:txBody>
          <a:bodyPr>
            <a:normAutofit fontScale="85000" lnSpcReduction="10000"/>
          </a:bodyPr>
          <a:lstStyle/>
          <a:p>
            <a:r>
              <a:rPr lang="pt-BR" dirty="0" smtClean="0"/>
              <a:t>O </a:t>
            </a:r>
            <a:r>
              <a:rPr lang="pt-BR" b="1" i="1" dirty="0" smtClean="0"/>
              <a:t>TensorFlow</a:t>
            </a:r>
            <a:r>
              <a:rPr lang="pt-BR" dirty="0" smtClean="0"/>
              <a:t> possibilita </a:t>
            </a:r>
            <a:r>
              <a:rPr lang="pt-BR" dirty="0"/>
              <a:t>dividir o </a:t>
            </a:r>
            <a:r>
              <a:rPr lang="pt-BR" b="1" i="1" dirty="0" smtClean="0"/>
              <a:t>grafo</a:t>
            </a:r>
            <a:r>
              <a:rPr lang="pt-BR" dirty="0" smtClean="0"/>
              <a:t> em </a:t>
            </a:r>
            <a:r>
              <a:rPr lang="pt-BR" dirty="0"/>
              <a:t>vários pedaços e executá-los em paralelo em várias CPUs ou </a:t>
            </a:r>
            <a:r>
              <a:rPr lang="pt-BR" dirty="0" smtClean="0"/>
              <a:t>GPUs, como </a:t>
            </a:r>
            <a:r>
              <a:rPr lang="pt-BR" dirty="0"/>
              <a:t>mostrado </a:t>
            </a:r>
            <a:r>
              <a:rPr lang="pt-BR" dirty="0" smtClean="0"/>
              <a:t>na figura ao lado.</a:t>
            </a:r>
          </a:p>
          <a:p>
            <a:r>
              <a:rPr lang="pt-BR" dirty="0"/>
              <a:t>O </a:t>
            </a:r>
            <a:r>
              <a:rPr lang="pt-BR" b="1" i="1" dirty="0"/>
              <a:t>TensorFlow</a:t>
            </a:r>
            <a:r>
              <a:rPr lang="pt-BR" dirty="0"/>
              <a:t> também suporta </a:t>
            </a:r>
            <a:r>
              <a:rPr lang="pt-BR" b="1" i="1" dirty="0"/>
              <a:t>computação </a:t>
            </a:r>
            <a:r>
              <a:rPr lang="pt-BR" b="1" i="1" dirty="0" smtClean="0"/>
              <a:t>distribuída</a:t>
            </a:r>
            <a:r>
              <a:rPr lang="pt-BR" dirty="0" smtClean="0"/>
              <a:t>: pode-se treinar </a:t>
            </a:r>
            <a:r>
              <a:rPr lang="pt-BR" b="1" i="1" dirty="0" smtClean="0"/>
              <a:t>redes </a:t>
            </a:r>
            <a:r>
              <a:rPr lang="pt-BR" b="1" i="1" dirty="0"/>
              <a:t>neurais </a:t>
            </a:r>
            <a:r>
              <a:rPr lang="pt-BR" dirty="0" smtClean="0"/>
              <a:t>gigantescas com </a:t>
            </a:r>
            <a:r>
              <a:rPr lang="pt-BR" b="1" i="1" dirty="0" smtClean="0"/>
              <a:t>conjuntos </a:t>
            </a:r>
            <a:r>
              <a:rPr lang="pt-BR" b="1" i="1" dirty="0"/>
              <a:t>de treinamento</a:t>
            </a:r>
            <a:r>
              <a:rPr lang="pt-BR" dirty="0"/>
              <a:t> imensos em um período de tempo razoável, dividindo os cálculos </a:t>
            </a:r>
            <a:r>
              <a:rPr lang="pt-BR" dirty="0" smtClean="0"/>
              <a:t>através de centenas </a:t>
            </a:r>
            <a:r>
              <a:rPr lang="pt-BR" dirty="0"/>
              <a:t>de </a:t>
            </a:r>
            <a:r>
              <a:rPr lang="pt-BR" dirty="0" smtClean="0"/>
              <a:t>servidores.</a:t>
            </a:r>
          </a:p>
          <a:p>
            <a:r>
              <a:rPr lang="pt-BR" dirty="0" smtClean="0"/>
              <a:t>Por exemplo, o </a:t>
            </a:r>
            <a:r>
              <a:rPr lang="pt-BR" b="1" i="1" dirty="0"/>
              <a:t>TensorFlow</a:t>
            </a:r>
            <a:r>
              <a:rPr lang="pt-BR" dirty="0"/>
              <a:t> pode treinar uma</a:t>
            </a:r>
            <a:r>
              <a:rPr lang="pt-BR" b="1" i="1" dirty="0"/>
              <a:t> </a:t>
            </a:r>
            <a:r>
              <a:rPr lang="pt-BR" b="1" i="1" dirty="0" smtClean="0"/>
              <a:t>rede neural</a:t>
            </a:r>
            <a:r>
              <a:rPr lang="pt-BR" dirty="0" smtClean="0"/>
              <a:t> </a:t>
            </a:r>
            <a:r>
              <a:rPr lang="pt-BR" dirty="0"/>
              <a:t>com milhões de </a:t>
            </a:r>
            <a:r>
              <a:rPr lang="pt-BR" b="1" i="1" dirty="0"/>
              <a:t>parâmetros</a:t>
            </a:r>
            <a:r>
              <a:rPr lang="pt-BR" dirty="0"/>
              <a:t> </a:t>
            </a:r>
            <a:r>
              <a:rPr lang="pt-BR" dirty="0" smtClean="0"/>
              <a:t>(i.e., pesos) com um </a:t>
            </a:r>
            <a:r>
              <a:rPr lang="pt-BR" dirty="0"/>
              <a:t>conjunto de treinamento composto por bilhões de </a:t>
            </a:r>
            <a:r>
              <a:rPr lang="pt-BR" dirty="0" smtClean="0"/>
              <a:t>exemplos com </a:t>
            </a:r>
            <a:r>
              <a:rPr lang="pt-BR" dirty="0"/>
              <a:t>milhões de </a:t>
            </a:r>
            <a:r>
              <a:rPr lang="pt-BR" b="1" i="1" dirty="0" smtClean="0"/>
              <a:t>atributos</a:t>
            </a:r>
            <a:r>
              <a:rPr lang="pt-BR" dirty="0" smtClean="0"/>
              <a:t> cada.</a:t>
            </a:r>
          </a:p>
          <a:p>
            <a:r>
              <a:rPr lang="pt-BR" dirty="0" smtClean="0"/>
              <a:t>O </a:t>
            </a:r>
            <a:r>
              <a:rPr lang="pt-BR" b="1" i="1" dirty="0"/>
              <a:t>TensorFlow</a:t>
            </a:r>
            <a:r>
              <a:rPr lang="pt-BR" dirty="0"/>
              <a:t> </a:t>
            </a:r>
            <a:r>
              <a:rPr lang="pt-BR" dirty="0" smtClean="0"/>
              <a:t>foi desenvolvido pelo time da </a:t>
            </a:r>
            <a:r>
              <a:rPr lang="pt-BR" b="1" i="1" dirty="0" smtClean="0"/>
              <a:t>Google</a:t>
            </a:r>
            <a:r>
              <a:rPr lang="pt-BR" dirty="0" smtClean="0"/>
              <a:t> chamado de </a:t>
            </a:r>
            <a:r>
              <a:rPr lang="pt-BR" b="1" i="1" dirty="0" smtClean="0"/>
              <a:t>Google Brain </a:t>
            </a:r>
            <a:r>
              <a:rPr lang="pt-BR" dirty="0" smtClean="0"/>
              <a:t>e é utilizado em vários produtos da empresa, e.g., Google Photos, Google Search, entre outros.</a:t>
            </a:r>
            <a:endParaRPr lang="pt-B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4803" y="2031999"/>
            <a:ext cx="3313104" cy="3927071"/>
          </a:xfrm>
          <a:prstGeom prst="rect">
            <a:avLst/>
          </a:prstGeom>
        </p:spPr>
      </p:pic>
    </p:spTree>
    <p:extLst>
      <p:ext uri="{BB962C8B-B14F-4D97-AF65-F5344CB8AC3E}">
        <p14:creationId xmlns:p14="http://schemas.microsoft.com/office/powerpoint/2010/main" val="15756723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Modularidade</a:t>
            </a:r>
          </a:p>
        </p:txBody>
      </p:sp>
      <p:sp>
        <p:nvSpPr>
          <p:cNvPr id="3" name="Content Placeholder 2"/>
          <p:cNvSpPr>
            <a:spLocks noGrp="1"/>
          </p:cNvSpPr>
          <p:nvPr>
            <p:ph idx="1"/>
          </p:nvPr>
        </p:nvSpPr>
        <p:spPr>
          <a:xfrm>
            <a:off x="5904853" y="1825625"/>
            <a:ext cx="6121831" cy="4838646"/>
          </a:xfrm>
        </p:spPr>
        <p:txBody>
          <a:bodyPr>
            <a:normAutofit fontScale="77500" lnSpcReduction="20000"/>
          </a:bodyPr>
          <a:lstStyle/>
          <a:p>
            <a:r>
              <a:rPr lang="pt-BR" dirty="0"/>
              <a:t>Felizmente, o </a:t>
            </a:r>
            <a:r>
              <a:rPr lang="pt-BR" b="1" i="1" dirty="0"/>
              <a:t>TensorFlow</a:t>
            </a:r>
            <a:r>
              <a:rPr lang="pt-BR" dirty="0"/>
              <a:t> permite que você fique DRY </a:t>
            </a:r>
            <a:r>
              <a:rPr lang="pt-BR" dirty="0" smtClean="0"/>
              <a:t>(Don’t Repeat Yourself</a:t>
            </a:r>
            <a:r>
              <a:rPr lang="pt-BR" dirty="0"/>
              <a:t>): simplesmente crie uma função para criar uma </a:t>
            </a:r>
            <a:r>
              <a:rPr lang="pt-BR" b="1" i="1" dirty="0"/>
              <a:t>ReLU</a:t>
            </a:r>
            <a:r>
              <a:rPr lang="pt-BR" dirty="0"/>
              <a:t>. </a:t>
            </a:r>
            <a:endParaRPr lang="pt-BR" dirty="0" smtClean="0"/>
          </a:p>
          <a:p>
            <a:r>
              <a:rPr lang="pt-BR" dirty="0" smtClean="0"/>
              <a:t>O trecho de código ao lado </a:t>
            </a:r>
            <a:r>
              <a:rPr lang="pt-BR" dirty="0"/>
              <a:t>cria cinco </a:t>
            </a:r>
            <a:r>
              <a:rPr lang="pt-BR" b="1" i="1" dirty="0"/>
              <a:t>ReLUs</a:t>
            </a:r>
            <a:r>
              <a:rPr lang="pt-BR" dirty="0"/>
              <a:t> e gera sua </a:t>
            </a:r>
            <a:r>
              <a:rPr lang="pt-BR" dirty="0" smtClean="0"/>
              <a:t>soma. </a:t>
            </a:r>
          </a:p>
          <a:p>
            <a:r>
              <a:rPr lang="pt-BR" dirty="0" smtClean="0"/>
              <a:t>Observe que a função </a:t>
            </a:r>
            <a:r>
              <a:rPr lang="pt-BR" b="1" i="1" dirty="0" smtClean="0"/>
              <a:t>add_n() </a:t>
            </a:r>
            <a:r>
              <a:rPr lang="pt-BR" dirty="0"/>
              <a:t>cria uma operação que computa a soma de uma lista de </a:t>
            </a:r>
            <a:r>
              <a:rPr lang="pt-BR" b="1" i="1" dirty="0" smtClean="0"/>
              <a:t>tensores</a:t>
            </a:r>
            <a:r>
              <a:rPr lang="pt-BR" dirty="0" smtClean="0"/>
              <a:t>.</a:t>
            </a:r>
          </a:p>
          <a:p>
            <a:r>
              <a:rPr lang="pt-BR" dirty="0"/>
              <a:t>Usando </a:t>
            </a:r>
            <a:r>
              <a:rPr lang="pt-BR" b="1" i="1" dirty="0"/>
              <a:t>escopos de nome</a:t>
            </a:r>
            <a:r>
              <a:rPr lang="pt-BR" dirty="0"/>
              <a:t>, </a:t>
            </a:r>
            <a:r>
              <a:rPr lang="pt-BR" dirty="0" smtClean="0"/>
              <a:t>podemos tornar </a:t>
            </a:r>
            <a:r>
              <a:rPr lang="pt-BR" dirty="0"/>
              <a:t>o </a:t>
            </a:r>
            <a:r>
              <a:rPr lang="pt-BR" b="1" i="1" dirty="0" smtClean="0"/>
              <a:t>grafo</a:t>
            </a:r>
            <a:r>
              <a:rPr lang="pt-BR" dirty="0" smtClean="0"/>
              <a:t> mais </a:t>
            </a:r>
            <a:r>
              <a:rPr lang="pt-BR" dirty="0"/>
              <a:t>claro. </a:t>
            </a:r>
            <a:endParaRPr lang="pt-BR" dirty="0" smtClean="0"/>
          </a:p>
          <a:p>
            <a:r>
              <a:rPr lang="pt-BR" dirty="0" smtClean="0"/>
              <a:t>Isso é feito simplesmente movendo todo </a:t>
            </a:r>
            <a:r>
              <a:rPr lang="pt-BR" dirty="0"/>
              <a:t>o conteúdo da função </a:t>
            </a:r>
            <a:r>
              <a:rPr lang="pt-BR" b="1" i="1" dirty="0" smtClean="0"/>
              <a:t>relu() </a:t>
            </a:r>
            <a:r>
              <a:rPr lang="pt-BR" dirty="0"/>
              <a:t>dentro de um </a:t>
            </a:r>
            <a:r>
              <a:rPr lang="pt-BR" b="1" i="1" dirty="0"/>
              <a:t>escopo de </a:t>
            </a:r>
            <a:r>
              <a:rPr lang="pt-BR" b="1" i="1" dirty="0" smtClean="0"/>
              <a:t>nome</a:t>
            </a:r>
            <a:r>
              <a:rPr lang="pt-BR" dirty="0" smtClean="0"/>
              <a:t>, chamado de </a:t>
            </a:r>
            <a:r>
              <a:rPr lang="pt-BR" b="1" i="1" dirty="0" smtClean="0"/>
              <a:t>relu</a:t>
            </a:r>
            <a:r>
              <a:rPr lang="pt-BR" dirty="0" smtClean="0"/>
              <a:t>. </a:t>
            </a:r>
          </a:p>
          <a:p>
            <a:r>
              <a:rPr lang="pt-BR" dirty="0" smtClean="0"/>
              <a:t>A figura ao lado mostra </a:t>
            </a:r>
            <a:r>
              <a:rPr lang="pt-BR" dirty="0"/>
              <a:t>o </a:t>
            </a:r>
            <a:r>
              <a:rPr lang="pt-BR" b="1" i="1" dirty="0" smtClean="0"/>
              <a:t>grafo</a:t>
            </a:r>
            <a:r>
              <a:rPr lang="pt-BR" dirty="0" smtClean="0"/>
              <a:t> resultante</a:t>
            </a:r>
            <a:r>
              <a:rPr lang="pt-BR" dirty="0"/>
              <a:t>. Observe que o </a:t>
            </a:r>
            <a:r>
              <a:rPr lang="pt-BR" b="1" i="1" dirty="0"/>
              <a:t>TensorFlow</a:t>
            </a:r>
            <a:r>
              <a:rPr lang="pt-BR" dirty="0"/>
              <a:t> também fornece nomes </a:t>
            </a:r>
            <a:r>
              <a:rPr lang="pt-BR" dirty="0" smtClean="0"/>
              <a:t>distintos aos </a:t>
            </a:r>
            <a:r>
              <a:rPr lang="pt-BR" b="1" i="1" dirty="0"/>
              <a:t>escopos de nome</a:t>
            </a:r>
            <a:r>
              <a:rPr lang="pt-BR" dirty="0"/>
              <a:t>, acrescentando _1, _2 </a:t>
            </a:r>
            <a:r>
              <a:rPr lang="pt-BR" dirty="0" smtClean="0"/>
              <a:t>aos nomes do escopo e </a:t>
            </a:r>
            <a:r>
              <a:rPr lang="pt-BR" dirty="0"/>
              <a:t>assim por diante.</a:t>
            </a:r>
            <a:endParaRPr lang="pt-BR" dirty="0" smtClean="0"/>
          </a:p>
        </p:txBody>
      </p:sp>
      <p:sp>
        <p:nvSpPr>
          <p:cNvPr id="4" name="Rectangle 3"/>
          <p:cNvSpPr/>
          <p:nvPr/>
        </p:nvSpPr>
        <p:spPr>
          <a:xfrm>
            <a:off x="838200" y="1825625"/>
            <a:ext cx="5259092" cy="2462213"/>
          </a:xfrm>
          <a:prstGeom prst="rect">
            <a:avLst/>
          </a:prstGeom>
        </p:spPr>
        <p:txBody>
          <a:bodyPr wrap="square">
            <a:spAutoFit/>
          </a:bodyPr>
          <a:lstStyle/>
          <a:p>
            <a:r>
              <a:rPr lang="pt-BR" sz="1400" b="1" dirty="0">
                <a:solidFill>
                  <a:srgbClr val="0000FF"/>
                </a:solidFill>
                <a:highlight>
                  <a:srgbClr val="FFFFFF"/>
                </a:highlight>
              </a:rPr>
              <a:t>def</a:t>
            </a:r>
            <a:r>
              <a:rPr lang="pt-BR" sz="1400" dirty="0">
                <a:solidFill>
                  <a:srgbClr val="000000"/>
                </a:solidFill>
                <a:highlight>
                  <a:srgbClr val="FFFFFF"/>
                </a:highlight>
              </a:rPr>
              <a:t> </a:t>
            </a:r>
            <a:r>
              <a:rPr lang="pt-BR" sz="1400" dirty="0">
                <a:solidFill>
                  <a:srgbClr val="FF00FF"/>
                </a:solidFill>
                <a:highlight>
                  <a:srgbClr val="FFFFFF"/>
                </a:highlight>
              </a:rPr>
              <a:t>relu</a:t>
            </a:r>
            <a:r>
              <a:rPr lang="pt-BR" sz="1400" b="1" dirty="0">
                <a:solidFill>
                  <a:srgbClr val="000080"/>
                </a:solidFill>
                <a:highlight>
                  <a:srgbClr val="FFFFFF"/>
                </a:highlight>
              </a:rPr>
              <a:t>(</a:t>
            </a:r>
            <a:r>
              <a:rPr lang="pt-BR" sz="1400" dirty="0">
                <a:solidFill>
                  <a:srgbClr val="000000"/>
                </a:solidFill>
                <a:highlight>
                  <a:srgbClr val="FFFFFF"/>
                </a:highlight>
              </a:rPr>
              <a:t>X</a:t>
            </a:r>
            <a:r>
              <a:rPr lang="pt-BR" sz="1400" b="1" dirty="0" smtClean="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   w_shape </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b="1" dirty="0">
                <a:solidFill>
                  <a:srgbClr val="000080"/>
                </a:solidFill>
                <a:highlight>
                  <a:srgbClr val="FFFFFF"/>
                </a:highlight>
              </a:rPr>
              <a:t>(</a:t>
            </a:r>
            <a:r>
              <a:rPr lang="pt-BR" sz="1400" dirty="0">
                <a:solidFill>
                  <a:srgbClr val="000000"/>
                </a:solidFill>
                <a:highlight>
                  <a:srgbClr val="FFFFFF"/>
                </a:highlight>
              </a:rPr>
              <a:t>int</a:t>
            </a:r>
            <a:r>
              <a:rPr lang="pt-BR" sz="1400" b="1" dirty="0">
                <a:solidFill>
                  <a:srgbClr val="000080"/>
                </a:solidFill>
                <a:highlight>
                  <a:srgbClr val="FFFFFF"/>
                </a:highlight>
              </a:rPr>
              <a:t>(</a:t>
            </a:r>
            <a:r>
              <a:rPr lang="pt-BR" sz="1400" dirty="0">
                <a:solidFill>
                  <a:srgbClr val="000000"/>
                </a:solidFill>
                <a:highlight>
                  <a:srgbClr val="FFFFFF"/>
                </a:highlight>
              </a:rPr>
              <a:t>X</a:t>
            </a:r>
            <a:r>
              <a:rPr lang="pt-BR" sz="1400" b="1" dirty="0">
                <a:solidFill>
                  <a:srgbClr val="000080"/>
                </a:solidFill>
                <a:highlight>
                  <a:srgbClr val="FFFFFF"/>
                </a:highlight>
              </a:rPr>
              <a:t>.</a:t>
            </a:r>
            <a:r>
              <a:rPr lang="pt-BR" sz="1400" dirty="0">
                <a:solidFill>
                  <a:srgbClr val="000000"/>
                </a:solidFill>
                <a:highlight>
                  <a:srgbClr val="FFFFFF"/>
                </a:highlight>
              </a:rPr>
              <a:t>get_shape</a:t>
            </a:r>
            <a:r>
              <a:rPr lang="pt-BR" sz="1400" b="1" dirty="0">
                <a:solidFill>
                  <a:srgbClr val="000080"/>
                </a:solidFill>
                <a:highlight>
                  <a:srgbClr val="FFFFFF"/>
                </a:highlight>
              </a:rPr>
              <a:t>()[</a:t>
            </a:r>
            <a:r>
              <a:rPr lang="pt-BR" sz="1400" dirty="0">
                <a:solidFill>
                  <a:srgbClr val="FF0000"/>
                </a:solidFill>
                <a:highlight>
                  <a:srgbClr val="FFFFFF"/>
                </a:highlight>
              </a:rPr>
              <a:t>1</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FF0000"/>
                </a:solidFill>
                <a:highlight>
                  <a:srgbClr val="FFFFFF"/>
                </a:highlight>
              </a:rPr>
              <a:t>1</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   w </a:t>
            </a:r>
            <a:r>
              <a:rPr lang="pt-BR" sz="1400" b="1" dirty="0">
                <a:solidFill>
                  <a:srgbClr val="000080"/>
                </a:solidFill>
                <a:highlight>
                  <a:srgbClr val="FFFFFF"/>
                </a:highlight>
              </a:rPr>
              <a:t>=</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Variable</a:t>
            </a:r>
            <a:r>
              <a:rPr lang="pt-BR" sz="1400" b="1" dirty="0">
                <a:solidFill>
                  <a:srgbClr val="000080"/>
                </a:solidFill>
                <a:highlight>
                  <a:srgbClr val="FFFFFF"/>
                </a:highlight>
              </a:rPr>
              <a:t>(</a:t>
            </a:r>
            <a:r>
              <a:rPr lang="pt-BR" sz="1400" dirty="0">
                <a:solidFill>
                  <a:srgbClr val="000000"/>
                </a:solidFill>
                <a:highlight>
                  <a:srgbClr val="FFFFFF"/>
                </a:highlight>
              </a:rPr>
              <a:t>tf</a:t>
            </a:r>
            <a:r>
              <a:rPr lang="pt-BR" sz="1400" b="1" dirty="0">
                <a:solidFill>
                  <a:srgbClr val="000080"/>
                </a:solidFill>
                <a:highlight>
                  <a:srgbClr val="FFFFFF"/>
                </a:highlight>
              </a:rPr>
              <a:t>.</a:t>
            </a:r>
            <a:r>
              <a:rPr lang="pt-BR" sz="1400" dirty="0">
                <a:solidFill>
                  <a:srgbClr val="000000"/>
                </a:solidFill>
                <a:highlight>
                  <a:srgbClr val="FFFFFF"/>
                </a:highlight>
              </a:rPr>
              <a:t>random_normal</a:t>
            </a:r>
            <a:r>
              <a:rPr lang="pt-BR" sz="1400" b="1" dirty="0">
                <a:solidFill>
                  <a:srgbClr val="000080"/>
                </a:solidFill>
                <a:highlight>
                  <a:srgbClr val="FFFFFF"/>
                </a:highlight>
              </a:rPr>
              <a:t>(</a:t>
            </a:r>
            <a:r>
              <a:rPr lang="pt-BR" sz="1400" dirty="0">
                <a:solidFill>
                  <a:srgbClr val="000000"/>
                </a:solidFill>
                <a:highlight>
                  <a:srgbClr val="FFFFFF"/>
                </a:highlight>
              </a:rPr>
              <a:t>w_shape</a:t>
            </a:r>
            <a:r>
              <a:rPr lang="pt-BR" sz="1400" b="1" dirty="0">
                <a:solidFill>
                  <a:srgbClr val="000080"/>
                </a:solidFill>
                <a:highlight>
                  <a:srgbClr val="FFFFFF"/>
                </a:highlight>
              </a:rPr>
              <a:t>),</a:t>
            </a:r>
            <a:r>
              <a:rPr lang="pt-BR" sz="1400" dirty="0">
                <a:solidFill>
                  <a:srgbClr val="000000"/>
                </a:solidFill>
                <a:highlight>
                  <a:srgbClr val="FFFFFF"/>
                </a:highlight>
              </a:rPr>
              <a:t> name</a:t>
            </a:r>
            <a:r>
              <a:rPr lang="pt-BR" sz="1400" b="1" dirty="0">
                <a:solidFill>
                  <a:srgbClr val="000080"/>
                </a:solidFill>
                <a:highlight>
                  <a:srgbClr val="FFFFFF"/>
                </a:highlight>
              </a:rPr>
              <a:t>=</a:t>
            </a:r>
            <a:r>
              <a:rPr lang="pt-BR" sz="1400" dirty="0">
                <a:solidFill>
                  <a:srgbClr val="808080"/>
                </a:solidFill>
                <a:highlight>
                  <a:srgbClr val="FFFFFF"/>
                </a:highlight>
              </a:rPr>
              <a:t>"weights"</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   b </a:t>
            </a:r>
            <a:r>
              <a:rPr lang="pt-BR" sz="1400" b="1" dirty="0">
                <a:solidFill>
                  <a:srgbClr val="000080"/>
                </a:solidFill>
                <a:highlight>
                  <a:srgbClr val="FFFFFF"/>
                </a:highlight>
              </a:rPr>
              <a:t>=</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Variable</a:t>
            </a:r>
            <a:r>
              <a:rPr lang="pt-BR" sz="1400" b="1" dirty="0">
                <a:solidFill>
                  <a:srgbClr val="000080"/>
                </a:solidFill>
                <a:highlight>
                  <a:srgbClr val="FFFFFF"/>
                </a:highlight>
              </a:rPr>
              <a:t>(</a:t>
            </a:r>
            <a:r>
              <a:rPr lang="pt-BR" sz="1400" dirty="0">
                <a:solidFill>
                  <a:srgbClr val="FF0000"/>
                </a:solidFill>
                <a:highlight>
                  <a:srgbClr val="FFFFFF"/>
                </a:highlight>
              </a:rPr>
              <a:t>0.0</a:t>
            </a:r>
            <a:r>
              <a:rPr lang="pt-BR" sz="1400" b="1" dirty="0">
                <a:solidFill>
                  <a:srgbClr val="000080"/>
                </a:solidFill>
                <a:highlight>
                  <a:srgbClr val="FFFFFF"/>
                </a:highlight>
              </a:rPr>
              <a:t>,</a:t>
            </a:r>
            <a:r>
              <a:rPr lang="pt-BR" sz="1400" dirty="0">
                <a:solidFill>
                  <a:srgbClr val="000000"/>
                </a:solidFill>
                <a:highlight>
                  <a:srgbClr val="FFFFFF"/>
                </a:highlight>
              </a:rPr>
              <a:t> name</a:t>
            </a:r>
            <a:r>
              <a:rPr lang="pt-BR" sz="1400" b="1" dirty="0">
                <a:solidFill>
                  <a:srgbClr val="000080"/>
                </a:solidFill>
                <a:highlight>
                  <a:srgbClr val="FFFFFF"/>
                </a:highlight>
              </a:rPr>
              <a:t>=</a:t>
            </a:r>
            <a:r>
              <a:rPr lang="pt-BR" sz="1400" dirty="0">
                <a:solidFill>
                  <a:srgbClr val="808080"/>
                </a:solidFill>
                <a:highlight>
                  <a:srgbClr val="FFFFFF"/>
                </a:highlight>
              </a:rPr>
              <a:t>"bias"</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l-PL" sz="1400" dirty="0">
                <a:solidFill>
                  <a:srgbClr val="000000"/>
                </a:solidFill>
                <a:highlight>
                  <a:srgbClr val="FFFFFF"/>
                </a:highlight>
              </a:rPr>
              <a:t>   z </a:t>
            </a:r>
            <a:r>
              <a:rPr lang="pl-PL" sz="1400" b="1" dirty="0">
                <a:solidFill>
                  <a:srgbClr val="000080"/>
                </a:solidFill>
                <a:highlight>
                  <a:srgbClr val="FFFFFF"/>
                </a:highlight>
              </a:rPr>
              <a:t>=</a:t>
            </a:r>
            <a:r>
              <a:rPr lang="pl-PL" sz="1400" dirty="0">
                <a:solidFill>
                  <a:srgbClr val="000000"/>
                </a:solidFill>
                <a:highlight>
                  <a:srgbClr val="FFFFFF"/>
                </a:highlight>
              </a:rPr>
              <a:t> tf</a:t>
            </a:r>
            <a:r>
              <a:rPr lang="pl-PL" sz="1400" b="1" dirty="0">
                <a:solidFill>
                  <a:srgbClr val="000080"/>
                </a:solidFill>
                <a:highlight>
                  <a:srgbClr val="FFFFFF"/>
                </a:highlight>
              </a:rPr>
              <a:t>.</a:t>
            </a:r>
            <a:r>
              <a:rPr lang="pl-PL" sz="1400" dirty="0">
                <a:solidFill>
                  <a:srgbClr val="000000"/>
                </a:solidFill>
                <a:highlight>
                  <a:srgbClr val="FFFFFF"/>
                </a:highlight>
              </a:rPr>
              <a:t>add</a:t>
            </a:r>
            <a:r>
              <a:rPr lang="pl-PL" sz="1400" b="1" dirty="0">
                <a:solidFill>
                  <a:srgbClr val="000080"/>
                </a:solidFill>
                <a:highlight>
                  <a:srgbClr val="FFFFFF"/>
                </a:highlight>
              </a:rPr>
              <a:t>(</a:t>
            </a:r>
            <a:r>
              <a:rPr lang="pl-PL" sz="1400" dirty="0">
                <a:solidFill>
                  <a:srgbClr val="000000"/>
                </a:solidFill>
                <a:highlight>
                  <a:srgbClr val="FFFFFF"/>
                </a:highlight>
              </a:rPr>
              <a:t>tf</a:t>
            </a:r>
            <a:r>
              <a:rPr lang="pl-PL" sz="1400" b="1" dirty="0">
                <a:solidFill>
                  <a:srgbClr val="000080"/>
                </a:solidFill>
                <a:highlight>
                  <a:srgbClr val="FFFFFF"/>
                </a:highlight>
              </a:rPr>
              <a:t>.</a:t>
            </a:r>
            <a:r>
              <a:rPr lang="pl-PL" sz="1400" dirty="0">
                <a:solidFill>
                  <a:srgbClr val="000000"/>
                </a:solidFill>
                <a:highlight>
                  <a:srgbClr val="FFFFFF"/>
                </a:highlight>
              </a:rPr>
              <a:t>matmul</a:t>
            </a:r>
            <a:r>
              <a:rPr lang="pl-PL" sz="1400" b="1" dirty="0">
                <a:solidFill>
                  <a:srgbClr val="000080"/>
                </a:solidFill>
                <a:highlight>
                  <a:srgbClr val="FFFFFF"/>
                </a:highlight>
              </a:rPr>
              <a:t>(</a:t>
            </a:r>
            <a:r>
              <a:rPr lang="pl-PL" sz="1400" dirty="0">
                <a:solidFill>
                  <a:srgbClr val="000000"/>
                </a:solidFill>
                <a:highlight>
                  <a:srgbClr val="FFFFFF"/>
                </a:highlight>
              </a:rPr>
              <a:t>X</a:t>
            </a:r>
            <a:r>
              <a:rPr lang="pl-PL" sz="1400" b="1" dirty="0">
                <a:solidFill>
                  <a:srgbClr val="000080"/>
                </a:solidFill>
                <a:highlight>
                  <a:srgbClr val="FFFFFF"/>
                </a:highlight>
              </a:rPr>
              <a:t>,</a:t>
            </a:r>
            <a:r>
              <a:rPr lang="pl-PL" sz="1400" dirty="0">
                <a:solidFill>
                  <a:srgbClr val="000000"/>
                </a:solidFill>
                <a:highlight>
                  <a:srgbClr val="FFFFFF"/>
                </a:highlight>
              </a:rPr>
              <a:t> w</a:t>
            </a:r>
            <a:r>
              <a:rPr lang="pl-PL" sz="1400" b="1" dirty="0">
                <a:solidFill>
                  <a:srgbClr val="000080"/>
                </a:solidFill>
                <a:highlight>
                  <a:srgbClr val="FFFFFF"/>
                </a:highlight>
              </a:rPr>
              <a:t>),</a:t>
            </a:r>
            <a:r>
              <a:rPr lang="pl-PL" sz="1400" dirty="0">
                <a:solidFill>
                  <a:srgbClr val="000000"/>
                </a:solidFill>
                <a:highlight>
                  <a:srgbClr val="FFFFFF"/>
                </a:highlight>
              </a:rPr>
              <a:t> b</a:t>
            </a:r>
            <a:r>
              <a:rPr lang="pl-PL" sz="1400" b="1" dirty="0">
                <a:solidFill>
                  <a:srgbClr val="000080"/>
                </a:solidFill>
                <a:highlight>
                  <a:srgbClr val="FFFFFF"/>
                </a:highlight>
              </a:rPr>
              <a:t>,</a:t>
            </a:r>
            <a:r>
              <a:rPr lang="pl-PL" sz="1400" dirty="0">
                <a:solidFill>
                  <a:srgbClr val="000000"/>
                </a:solidFill>
                <a:highlight>
                  <a:srgbClr val="FFFFFF"/>
                </a:highlight>
              </a:rPr>
              <a:t> name</a:t>
            </a:r>
            <a:r>
              <a:rPr lang="pl-PL" sz="1400" b="1" dirty="0">
                <a:solidFill>
                  <a:srgbClr val="000080"/>
                </a:solidFill>
                <a:highlight>
                  <a:srgbClr val="FFFFFF"/>
                </a:highlight>
              </a:rPr>
              <a:t>=</a:t>
            </a:r>
            <a:r>
              <a:rPr lang="pl-PL" sz="1400" dirty="0">
                <a:solidFill>
                  <a:srgbClr val="808080"/>
                </a:solidFill>
                <a:highlight>
                  <a:srgbClr val="FFFFFF"/>
                </a:highlight>
              </a:rPr>
              <a:t>"z"</a:t>
            </a:r>
            <a:r>
              <a:rPr lang="pl-PL" sz="1400" b="1" dirty="0">
                <a:solidFill>
                  <a:srgbClr val="000080"/>
                </a:solidFill>
                <a:highlight>
                  <a:srgbClr val="FFFFFF"/>
                </a:highlight>
              </a:rPr>
              <a:t>)</a:t>
            </a:r>
            <a:endParaRPr lang="pl-PL" sz="1400" dirty="0">
              <a:solidFill>
                <a:srgbClr val="000000"/>
              </a:solidFill>
              <a:highlight>
                <a:srgbClr val="FFFFFF"/>
              </a:highlight>
            </a:endParaRPr>
          </a:p>
          <a:p>
            <a:r>
              <a:rPr lang="en-US" sz="1400" dirty="0">
                <a:solidFill>
                  <a:srgbClr val="000000"/>
                </a:solidFill>
                <a:highlight>
                  <a:srgbClr val="FFFFFF"/>
                </a:highlight>
              </a:rPr>
              <a:t>   </a:t>
            </a:r>
            <a:r>
              <a:rPr lang="en-US" sz="1400" b="1" dirty="0">
                <a:solidFill>
                  <a:srgbClr val="0000FF"/>
                </a:solidFill>
                <a:highlight>
                  <a:srgbClr val="FFFFFF"/>
                </a:highlight>
              </a:rPr>
              <a:t>return</a:t>
            </a:r>
            <a:r>
              <a:rPr lang="en-US" sz="1400" dirty="0">
                <a:solidFill>
                  <a:srgbClr val="000000"/>
                </a:solidFill>
                <a:highlight>
                  <a:srgbClr val="FFFFFF"/>
                </a:highlight>
              </a:rPr>
              <a:t> </a:t>
            </a:r>
            <a:r>
              <a:rPr lang="en-US" sz="1400" dirty="0" err="1">
                <a:solidFill>
                  <a:srgbClr val="000000"/>
                </a:solidFill>
                <a:highlight>
                  <a:srgbClr val="FFFFFF"/>
                </a:highlight>
              </a:rPr>
              <a:t>tf</a:t>
            </a:r>
            <a:r>
              <a:rPr lang="en-US" sz="1400" b="1" dirty="0" err="1">
                <a:solidFill>
                  <a:srgbClr val="000080"/>
                </a:solidFill>
                <a:highlight>
                  <a:srgbClr val="FFFFFF"/>
                </a:highlight>
              </a:rPr>
              <a:t>.</a:t>
            </a:r>
            <a:r>
              <a:rPr lang="en-US" sz="1400" dirty="0" err="1">
                <a:solidFill>
                  <a:srgbClr val="000000"/>
                </a:solidFill>
                <a:highlight>
                  <a:srgbClr val="FFFFFF"/>
                </a:highlight>
              </a:rPr>
              <a:t>maximum</a:t>
            </a:r>
            <a:r>
              <a:rPr lang="en-US" sz="1400" b="1" dirty="0">
                <a:solidFill>
                  <a:srgbClr val="000080"/>
                </a:solidFill>
                <a:highlight>
                  <a:srgbClr val="FFFFFF"/>
                </a:highlight>
              </a:rPr>
              <a:t>(</a:t>
            </a:r>
            <a:r>
              <a:rPr lang="en-US" sz="1400" dirty="0">
                <a:solidFill>
                  <a:srgbClr val="000000"/>
                </a:solidFill>
                <a:highlight>
                  <a:srgbClr val="FFFFFF"/>
                </a:highlight>
              </a:rPr>
              <a:t>z</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FF0000"/>
                </a:solidFill>
                <a:highlight>
                  <a:srgbClr val="FFFFFF"/>
                </a:highlight>
              </a:rPr>
              <a:t>0.</a:t>
            </a:r>
            <a:r>
              <a:rPr lang="en-US" sz="1400" b="1" dirty="0">
                <a:solidFill>
                  <a:srgbClr val="000080"/>
                </a:solidFill>
                <a:highlight>
                  <a:srgbClr val="FFFFFF"/>
                </a:highlight>
              </a:rPr>
              <a:t>,</a:t>
            </a:r>
            <a:r>
              <a:rPr lang="en-US" sz="1400" dirty="0">
                <a:solidFill>
                  <a:srgbClr val="000000"/>
                </a:solidFill>
                <a:highlight>
                  <a:srgbClr val="FFFFFF"/>
                </a:highlight>
              </a:rPr>
              <a:t> name</a:t>
            </a:r>
            <a:r>
              <a:rPr lang="en-US" sz="1400" b="1" dirty="0">
                <a:solidFill>
                  <a:srgbClr val="000080"/>
                </a:solidFill>
                <a:highlight>
                  <a:srgbClr val="FFFFFF"/>
                </a:highlight>
              </a:rPr>
              <a:t>=</a:t>
            </a:r>
            <a:r>
              <a:rPr lang="en-US" sz="1400" dirty="0">
                <a:solidFill>
                  <a:srgbClr val="808080"/>
                </a:solidFill>
                <a:highlight>
                  <a:srgbClr val="FFFFFF"/>
                </a:highlight>
              </a:rPr>
              <a:t>"</a:t>
            </a:r>
            <a:r>
              <a:rPr lang="en-US" sz="1400" dirty="0" err="1">
                <a:solidFill>
                  <a:srgbClr val="808080"/>
                </a:solidFill>
                <a:highlight>
                  <a:srgbClr val="FFFFFF"/>
                </a:highlight>
              </a:rPr>
              <a:t>relu</a:t>
            </a:r>
            <a:r>
              <a:rPr lang="en-US" sz="1400" dirty="0">
                <a:solidFill>
                  <a:srgbClr val="808080"/>
                </a:solidFill>
                <a:highlight>
                  <a:srgbClr val="FFFFFF"/>
                </a:highlight>
              </a:rPr>
              <a:t>"</a:t>
            </a:r>
            <a:r>
              <a:rPr lang="en-US" sz="1400" b="1" dirty="0">
                <a:solidFill>
                  <a:srgbClr val="000080"/>
                </a:solidFill>
                <a:highlight>
                  <a:srgbClr val="FFFFFF"/>
                </a:highlight>
              </a:rPr>
              <a:t>)</a:t>
            </a:r>
            <a:endParaRPr lang="en-US" sz="1400" dirty="0">
              <a:solidFill>
                <a:srgbClr val="000000"/>
              </a:solidFill>
              <a:highlight>
                <a:srgbClr val="FFFFFF"/>
              </a:highlight>
            </a:endParaRPr>
          </a:p>
          <a:p>
            <a:endParaRPr lang="pt-BR" sz="1400" dirty="0">
              <a:solidFill>
                <a:srgbClr val="000000"/>
              </a:solidFill>
              <a:highlight>
                <a:srgbClr val="FFFFFF"/>
              </a:highlight>
            </a:endParaRPr>
          </a:p>
          <a:p>
            <a:r>
              <a:rPr lang="pt-BR" sz="1400" dirty="0">
                <a:solidFill>
                  <a:srgbClr val="000000"/>
                </a:solidFill>
                <a:highlight>
                  <a:srgbClr val="FFFFFF"/>
                </a:highlight>
              </a:rPr>
              <a:t>n_features </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FF0000"/>
                </a:solidFill>
                <a:highlight>
                  <a:srgbClr val="FFFFFF"/>
                </a:highlight>
              </a:rPr>
              <a:t>3</a:t>
            </a:r>
            <a:endParaRPr lang="pt-BR" sz="1400" dirty="0">
              <a:solidFill>
                <a:srgbClr val="000000"/>
              </a:solidFill>
              <a:highlight>
                <a:srgbClr val="FFFFFF"/>
              </a:highlight>
            </a:endParaRPr>
          </a:p>
          <a:p>
            <a:r>
              <a:rPr lang="en-US" sz="1400" dirty="0">
                <a:solidFill>
                  <a:srgbClr val="000000"/>
                </a:solidFill>
                <a:highlight>
                  <a:srgbClr val="FFFFFF"/>
                </a:highlight>
              </a:rPr>
              <a:t>X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tf</a:t>
            </a:r>
            <a:r>
              <a:rPr lang="en-US" sz="1400" b="1" dirty="0" err="1">
                <a:solidFill>
                  <a:srgbClr val="000080"/>
                </a:solidFill>
                <a:highlight>
                  <a:srgbClr val="FFFFFF"/>
                </a:highlight>
              </a:rPr>
              <a:t>.</a:t>
            </a:r>
            <a:r>
              <a:rPr lang="en-US" sz="1400" dirty="0" err="1">
                <a:solidFill>
                  <a:srgbClr val="000000"/>
                </a:solidFill>
                <a:highlight>
                  <a:srgbClr val="FFFFFF"/>
                </a:highlight>
              </a:rPr>
              <a:t>placeholder</a:t>
            </a:r>
            <a:r>
              <a:rPr lang="en-US" sz="1400" b="1" dirty="0">
                <a:solidFill>
                  <a:srgbClr val="000080"/>
                </a:solidFill>
                <a:highlight>
                  <a:srgbClr val="FFFFFF"/>
                </a:highlight>
              </a:rPr>
              <a:t>(</a:t>
            </a:r>
            <a:r>
              <a:rPr lang="en-US" sz="1400" dirty="0">
                <a:solidFill>
                  <a:srgbClr val="000000"/>
                </a:solidFill>
                <a:highlight>
                  <a:srgbClr val="FFFFFF"/>
                </a:highlight>
              </a:rPr>
              <a:t>tf</a:t>
            </a:r>
            <a:r>
              <a:rPr lang="en-US" sz="1400" b="1" dirty="0">
                <a:solidFill>
                  <a:srgbClr val="000080"/>
                </a:solidFill>
                <a:highlight>
                  <a:srgbClr val="FFFFFF"/>
                </a:highlight>
              </a:rPr>
              <a:t>.</a:t>
            </a:r>
            <a:r>
              <a:rPr lang="en-US" sz="1400" dirty="0">
                <a:solidFill>
                  <a:srgbClr val="000000"/>
                </a:solidFill>
                <a:highlight>
                  <a:srgbClr val="FFFFFF"/>
                </a:highlight>
              </a:rPr>
              <a:t>float32</a:t>
            </a:r>
            <a:r>
              <a:rPr lang="en-US" sz="1400" b="1" dirty="0">
                <a:solidFill>
                  <a:srgbClr val="000080"/>
                </a:solidFill>
                <a:highlight>
                  <a:srgbClr val="FFFFFF"/>
                </a:highlight>
              </a:rPr>
              <a:t>,</a:t>
            </a:r>
            <a:r>
              <a:rPr lang="en-US" sz="1400" dirty="0">
                <a:solidFill>
                  <a:srgbClr val="000000"/>
                </a:solidFill>
                <a:highlight>
                  <a:srgbClr val="FFFFFF"/>
                </a:highlight>
              </a:rPr>
              <a:t> shape</a:t>
            </a:r>
            <a:r>
              <a:rPr lang="en-US" sz="1400" b="1" dirty="0">
                <a:solidFill>
                  <a:srgbClr val="000080"/>
                </a:solidFill>
                <a:highlight>
                  <a:srgbClr val="FFFFFF"/>
                </a:highlight>
              </a:rPr>
              <a:t>=(</a:t>
            </a:r>
            <a:r>
              <a:rPr lang="en-US" sz="1400" b="1" dirty="0">
                <a:solidFill>
                  <a:srgbClr val="0000FF"/>
                </a:solidFill>
                <a:highlight>
                  <a:srgbClr val="FFFFFF"/>
                </a:highlight>
              </a:rPr>
              <a:t>None</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n_features</a:t>
            </a:r>
            <a:r>
              <a:rPr lang="en-US" sz="1400" b="1" dirty="0">
                <a:solidFill>
                  <a:srgbClr val="000080"/>
                </a:solidFill>
                <a:highlight>
                  <a:srgbClr val="FFFFFF"/>
                </a:highlight>
              </a:rPr>
              <a:t>),</a:t>
            </a:r>
            <a:r>
              <a:rPr lang="en-US" sz="1400" dirty="0">
                <a:solidFill>
                  <a:srgbClr val="000000"/>
                </a:solidFill>
                <a:highlight>
                  <a:srgbClr val="FFFFFF"/>
                </a:highlight>
              </a:rPr>
              <a:t> name</a:t>
            </a:r>
            <a:r>
              <a:rPr lang="en-US" sz="1400" b="1" dirty="0">
                <a:solidFill>
                  <a:srgbClr val="000080"/>
                </a:solidFill>
                <a:highlight>
                  <a:srgbClr val="FFFFFF"/>
                </a:highlight>
              </a:rPr>
              <a:t>=</a:t>
            </a:r>
            <a:r>
              <a:rPr lang="en-US" sz="1400" dirty="0">
                <a:solidFill>
                  <a:srgbClr val="808080"/>
                </a:solidFill>
                <a:highlight>
                  <a:srgbClr val="FFFFFF"/>
                </a:highlight>
              </a:rPr>
              <a:t>"X"</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err="1">
                <a:solidFill>
                  <a:srgbClr val="000000"/>
                </a:solidFill>
                <a:highlight>
                  <a:srgbClr val="FFFFFF"/>
                </a:highlight>
              </a:rPr>
              <a:t>relus</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err="1">
                <a:solidFill>
                  <a:srgbClr val="000000"/>
                </a:solidFill>
                <a:highlight>
                  <a:srgbClr val="FFFFFF"/>
                </a:highlight>
              </a:rPr>
              <a:t>relu</a:t>
            </a:r>
            <a:r>
              <a:rPr lang="en-US" sz="1400" b="1" dirty="0">
                <a:solidFill>
                  <a:srgbClr val="000080"/>
                </a:solidFill>
                <a:highlight>
                  <a:srgbClr val="FFFFFF"/>
                </a:highlight>
              </a:rPr>
              <a:t>(</a:t>
            </a:r>
            <a:r>
              <a:rPr lang="en-US" sz="1400" dirty="0">
                <a:solidFill>
                  <a:srgbClr val="000000"/>
                </a:solidFill>
                <a:highlight>
                  <a:srgbClr val="FFFFFF"/>
                </a:highlight>
              </a:rPr>
              <a:t>X</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b="1" dirty="0">
                <a:solidFill>
                  <a:srgbClr val="0000FF"/>
                </a:solidFill>
                <a:highlight>
                  <a:srgbClr val="FFFFFF"/>
                </a:highlight>
              </a:rPr>
              <a:t>for</a:t>
            </a:r>
            <a:r>
              <a:rPr lang="en-US" sz="1400" dirty="0">
                <a:solidFill>
                  <a:srgbClr val="000000"/>
                </a:solidFill>
                <a:highlight>
                  <a:srgbClr val="FFFFFF"/>
                </a:highlight>
              </a:rPr>
              <a:t> </a:t>
            </a:r>
            <a:r>
              <a:rPr lang="en-US" sz="1400" dirty="0" err="1">
                <a:solidFill>
                  <a:srgbClr val="000000"/>
                </a:solidFill>
                <a:highlight>
                  <a:srgbClr val="FFFFFF"/>
                </a:highlight>
              </a:rPr>
              <a:t>i</a:t>
            </a:r>
            <a:r>
              <a:rPr lang="en-US" sz="1400" dirty="0">
                <a:solidFill>
                  <a:srgbClr val="000000"/>
                </a:solidFill>
                <a:highlight>
                  <a:srgbClr val="FFFFFF"/>
                </a:highlight>
              </a:rPr>
              <a:t> </a:t>
            </a:r>
            <a:r>
              <a:rPr lang="en-US" sz="1400" b="1" dirty="0">
                <a:solidFill>
                  <a:srgbClr val="0000FF"/>
                </a:solidFill>
                <a:highlight>
                  <a:srgbClr val="FFFFFF"/>
                </a:highlight>
              </a:rPr>
              <a:t>in</a:t>
            </a:r>
            <a:r>
              <a:rPr lang="en-US" sz="1400" dirty="0">
                <a:solidFill>
                  <a:srgbClr val="000000"/>
                </a:solidFill>
                <a:highlight>
                  <a:srgbClr val="FFFFFF"/>
                </a:highlight>
              </a:rPr>
              <a:t> range</a:t>
            </a:r>
            <a:r>
              <a:rPr lang="en-US" sz="1400" b="1" dirty="0">
                <a:solidFill>
                  <a:srgbClr val="000080"/>
                </a:solidFill>
                <a:highlight>
                  <a:srgbClr val="FFFFFF"/>
                </a:highlight>
              </a:rPr>
              <a:t>(</a:t>
            </a:r>
            <a:r>
              <a:rPr lang="en-US" sz="1400" dirty="0">
                <a:solidFill>
                  <a:srgbClr val="FF0000"/>
                </a:solidFill>
                <a:highlight>
                  <a:srgbClr val="FFFFFF"/>
                </a:highlight>
              </a:rPr>
              <a:t>5</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pt-BR" sz="1400" dirty="0">
                <a:solidFill>
                  <a:srgbClr val="000000"/>
                </a:solidFill>
                <a:highlight>
                  <a:srgbClr val="FFFFFF"/>
                </a:highlight>
              </a:rPr>
              <a:t>output </a:t>
            </a:r>
            <a:r>
              <a:rPr lang="pt-BR" sz="1400" b="1" dirty="0">
                <a:solidFill>
                  <a:srgbClr val="000080"/>
                </a:solidFill>
                <a:highlight>
                  <a:srgbClr val="FFFFFF"/>
                </a:highlight>
              </a:rPr>
              <a:t>=</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add_n</a:t>
            </a:r>
            <a:r>
              <a:rPr lang="pt-BR" sz="1400" b="1" dirty="0">
                <a:solidFill>
                  <a:srgbClr val="000080"/>
                </a:solidFill>
                <a:highlight>
                  <a:srgbClr val="FFFFFF"/>
                </a:highlight>
              </a:rPr>
              <a:t>(</a:t>
            </a:r>
            <a:r>
              <a:rPr lang="pt-BR" sz="1400" dirty="0">
                <a:solidFill>
                  <a:srgbClr val="000000"/>
                </a:solidFill>
                <a:highlight>
                  <a:srgbClr val="FFFFFF"/>
                </a:highlight>
              </a:rPr>
              <a:t>relus</a:t>
            </a:r>
            <a:r>
              <a:rPr lang="pt-BR" sz="1400" b="1" dirty="0">
                <a:solidFill>
                  <a:srgbClr val="000080"/>
                </a:solidFill>
                <a:highlight>
                  <a:srgbClr val="FFFFFF"/>
                </a:highlight>
              </a:rPr>
              <a:t>,</a:t>
            </a:r>
            <a:r>
              <a:rPr lang="pt-BR" sz="1400" dirty="0">
                <a:solidFill>
                  <a:srgbClr val="000000"/>
                </a:solidFill>
                <a:highlight>
                  <a:srgbClr val="FFFFFF"/>
                </a:highlight>
              </a:rPr>
              <a:t> name</a:t>
            </a:r>
            <a:r>
              <a:rPr lang="pt-BR" sz="1400" b="1" dirty="0">
                <a:solidFill>
                  <a:srgbClr val="000080"/>
                </a:solidFill>
                <a:highlight>
                  <a:srgbClr val="FFFFFF"/>
                </a:highlight>
              </a:rPr>
              <a:t>=</a:t>
            </a:r>
            <a:r>
              <a:rPr lang="pt-BR" sz="1400" dirty="0">
                <a:solidFill>
                  <a:srgbClr val="808080"/>
                </a:solidFill>
                <a:highlight>
                  <a:srgbClr val="FFFFFF"/>
                </a:highlight>
              </a:rPr>
              <a:t>"output"</a:t>
            </a:r>
            <a:r>
              <a:rPr lang="pt-BR" sz="1400" b="1" dirty="0">
                <a:solidFill>
                  <a:srgbClr val="000080"/>
                </a:solidFill>
                <a:highlight>
                  <a:srgbClr val="FFFFFF"/>
                </a:highlight>
              </a:rPr>
              <a:t>)</a:t>
            </a:r>
            <a:endParaRPr lang="pt-BR" sz="1400" dirty="0"/>
          </a:p>
        </p:txBody>
      </p:sp>
      <p:sp>
        <p:nvSpPr>
          <p:cNvPr id="5" name="Rectangle 4"/>
          <p:cNvSpPr/>
          <p:nvPr/>
        </p:nvSpPr>
        <p:spPr>
          <a:xfrm>
            <a:off x="838200" y="4701026"/>
            <a:ext cx="6096000" cy="738664"/>
          </a:xfrm>
          <a:prstGeom prst="rect">
            <a:avLst/>
          </a:prstGeom>
        </p:spPr>
        <p:txBody>
          <a:bodyPr>
            <a:spAutoFit/>
          </a:bodyPr>
          <a:lstStyle/>
          <a:p>
            <a:r>
              <a:rPr lang="pt-BR" sz="1400" b="1" dirty="0">
                <a:solidFill>
                  <a:srgbClr val="0000FF"/>
                </a:solidFill>
                <a:highlight>
                  <a:srgbClr val="FFFFFF"/>
                </a:highlight>
              </a:rPr>
              <a:t>def</a:t>
            </a:r>
            <a:r>
              <a:rPr lang="pt-BR" sz="1400" dirty="0">
                <a:solidFill>
                  <a:srgbClr val="000000"/>
                </a:solidFill>
                <a:highlight>
                  <a:srgbClr val="FFFFFF"/>
                </a:highlight>
              </a:rPr>
              <a:t> </a:t>
            </a:r>
            <a:r>
              <a:rPr lang="pt-BR" sz="1400" dirty="0">
                <a:solidFill>
                  <a:srgbClr val="FF00FF"/>
                </a:solidFill>
                <a:highlight>
                  <a:srgbClr val="FFFFFF"/>
                </a:highlight>
              </a:rPr>
              <a:t>relu</a:t>
            </a:r>
            <a:r>
              <a:rPr lang="pt-BR" sz="1400" b="1" dirty="0">
                <a:solidFill>
                  <a:srgbClr val="000080"/>
                </a:solidFill>
                <a:highlight>
                  <a:srgbClr val="FFFFFF"/>
                </a:highlight>
              </a:rPr>
              <a:t>(</a:t>
            </a:r>
            <a:r>
              <a:rPr lang="pt-BR" sz="1400" dirty="0">
                <a:solidFill>
                  <a:srgbClr val="000000"/>
                </a:solidFill>
                <a:highlight>
                  <a:srgbClr val="FFFFFF"/>
                </a:highlight>
              </a:rPr>
              <a:t>X</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   </a:t>
            </a:r>
            <a:r>
              <a:rPr lang="pt-BR" sz="1400" b="1" dirty="0">
                <a:solidFill>
                  <a:srgbClr val="0000FF"/>
                </a:solidFill>
                <a:highlight>
                  <a:srgbClr val="FFFFFF"/>
                </a:highlight>
              </a:rPr>
              <a:t>with</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name_scope</a:t>
            </a:r>
            <a:r>
              <a:rPr lang="pt-BR" sz="1400" b="1" dirty="0">
                <a:solidFill>
                  <a:srgbClr val="000080"/>
                </a:solidFill>
                <a:highlight>
                  <a:srgbClr val="FFFFFF"/>
                </a:highlight>
              </a:rPr>
              <a:t>(</a:t>
            </a:r>
            <a:r>
              <a:rPr lang="pt-BR" sz="1400" dirty="0">
                <a:solidFill>
                  <a:srgbClr val="808080"/>
                </a:solidFill>
                <a:highlight>
                  <a:srgbClr val="FFFFFF"/>
                </a:highlight>
              </a:rPr>
              <a:t>"relu"</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      </a:t>
            </a:r>
            <a:r>
              <a:rPr lang="pt-BR" sz="1400" b="1" dirty="0">
                <a:solidFill>
                  <a:srgbClr val="000080"/>
                </a:solidFill>
                <a:highlight>
                  <a:srgbClr val="FFFFFF"/>
                </a:highlight>
              </a:rPr>
              <a:t>[...]</a:t>
            </a:r>
            <a:endParaRPr lang="pt-BR" sz="1400"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8252" r="10879" b="27909"/>
          <a:stretch/>
        </p:blipFill>
        <p:spPr>
          <a:xfrm>
            <a:off x="838200" y="5439690"/>
            <a:ext cx="4417017" cy="1224581"/>
          </a:xfrm>
          <a:prstGeom prst="rect">
            <a:avLst/>
          </a:prstGeom>
        </p:spPr>
      </p:pic>
    </p:spTree>
    <p:extLst>
      <p:ext uri="{BB962C8B-B14F-4D97-AF65-F5344CB8AC3E}">
        <p14:creationId xmlns:p14="http://schemas.microsoft.com/office/powerpoint/2010/main" val="5879266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Compartilhando </a:t>
            </a:r>
            <a:r>
              <a:rPr lang="pt-BR" dirty="0" smtClean="0"/>
              <a:t>variáveis</a:t>
            </a:r>
            <a:endParaRPr lang="pt-BR" dirty="0"/>
          </a:p>
        </p:txBody>
      </p:sp>
      <p:sp>
        <p:nvSpPr>
          <p:cNvPr id="3" name="Content Placeholder 2"/>
          <p:cNvSpPr>
            <a:spLocks noGrp="1"/>
          </p:cNvSpPr>
          <p:nvPr>
            <p:ph idx="1"/>
          </p:nvPr>
        </p:nvSpPr>
        <p:spPr>
          <a:xfrm>
            <a:off x="5447654" y="1551304"/>
            <a:ext cx="6470543" cy="5032375"/>
          </a:xfrm>
        </p:spPr>
        <p:txBody>
          <a:bodyPr>
            <a:normAutofit fontScale="85000" lnSpcReduction="10000"/>
          </a:bodyPr>
          <a:lstStyle/>
          <a:p>
            <a:r>
              <a:rPr lang="pt-BR" dirty="0" smtClean="0"/>
              <a:t>Para compartilhar </a:t>
            </a:r>
            <a:r>
              <a:rPr lang="pt-BR" dirty="0"/>
              <a:t>uma variável entre vários componentes do </a:t>
            </a:r>
            <a:r>
              <a:rPr lang="pt-BR" b="1" i="1" dirty="0" smtClean="0"/>
              <a:t>grafo</a:t>
            </a:r>
            <a:r>
              <a:rPr lang="pt-BR" dirty="0" smtClean="0"/>
              <a:t>, </a:t>
            </a:r>
            <a:r>
              <a:rPr lang="pt-BR" dirty="0"/>
              <a:t>uma opção simples é criá-la primeiro e depois </a:t>
            </a:r>
            <a:r>
              <a:rPr lang="pt-BR" dirty="0" smtClean="0"/>
              <a:t>passá-la </a:t>
            </a:r>
            <a:r>
              <a:rPr lang="pt-BR" dirty="0"/>
              <a:t>como parâmetro para as funções que </a:t>
            </a:r>
            <a:r>
              <a:rPr lang="pt-BR" dirty="0" smtClean="0"/>
              <a:t>a utilizam. </a:t>
            </a:r>
          </a:p>
          <a:p>
            <a:r>
              <a:rPr lang="pt-BR" dirty="0" smtClean="0"/>
              <a:t>Por </a:t>
            </a:r>
            <a:r>
              <a:rPr lang="pt-BR" dirty="0"/>
              <a:t>exemplo, suponha que você queira controlar o </a:t>
            </a:r>
            <a:r>
              <a:rPr lang="pt-BR" b="1" i="1" dirty="0" smtClean="0"/>
              <a:t>limiar </a:t>
            </a:r>
            <a:r>
              <a:rPr lang="pt-BR" dirty="0" smtClean="0"/>
              <a:t>(i.e., </a:t>
            </a:r>
            <a:r>
              <a:rPr lang="pt-BR" b="1" i="1" dirty="0" smtClean="0"/>
              <a:t>threshold</a:t>
            </a:r>
            <a:r>
              <a:rPr lang="pt-BR" dirty="0" smtClean="0"/>
              <a:t>) da </a:t>
            </a:r>
            <a:r>
              <a:rPr lang="pt-BR" b="1" i="1" dirty="0"/>
              <a:t>ReLU</a:t>
            </a:r>
            <a:r>
              <a:rPr lang="pt-BR" dirty="0"/>
              <a:t> </a:t>
            </a:r>
            <a:r>
              <a:rPr lang="pt-BR" dirty="0" smtClean="0"/>
              <a:t>(normalmente o limiar é igual 0</a:t>
            </a:r>
            <a:r>
              <a:rPr lang="pt-BR" dirty="0"/>
              <a:t>) usando uma variável de </a:t>
            </a:r>
            <a:r>
              <a:rPr lang="pt-BR" dirty="0" smtClean="0"/>
              <a:t>limiar compartilhada com todas </a:t>
            </a:r>
            <a:r>
              <a:rPr lang="pt-BR" dirty="0"/>
              <a:t>as </a:t>
            </a:r>
            <a:r>
              <a:rPr lang="pt-BR" b="1" i="1" dirty="0"/>
              <a:t>ReLUs</a:t>
            </a:r>
            <a:r>
              <a:rPr lang="pt-BR" dirty="0"/>
              <a:t>. Você pode criar essa variável primeiro e depois passá-la para a função </a:t>
            </a:r>
            <a:r>
              <a:rPr lang="pt-BR" b="1" i="1" dirty="0" smtClean="0"/>
              <a:t>relu()</a:t>
            </a:r>
            <a:r>
              <a:rPr lang="pt-BR" dirty="0" smtClean="0"/>
              <a:t>, conforme mostrado no trecho de código ao lado.</a:t>
            </a:r>
          </a:p>
          <a:p>
            <a:r>
              <a:rPr lang="pt-BR" dirty="0"/>
              <a:t>E</a:t>
            </a:r>
            <a:r>
              <a:rPr lang="pt-BR" dirty="0" smtClean="0"/>
              <a:t>ssa abordagem </a:t>
            </a:r>
            <a:r>
              <a:rPr lang="pt-BR" dirty="0"/>
              <a:t>funciona </a:t>
            </a:r>
            <a:r>
              <a:rPr lang="pt-BR" dirty="0" smtClean="0"/>
              <a:t>bem para poucas variáveis compartilhadas, porém, imagine se houverem </a:t>
            </a:r>
            <a:r>
              <a:rPr lang="pt-BR" dirty="0"/>
              <a:t>muitos parâmetros compartilhados como este, será </a:t>
            </a:r>
            <a:r>
              <a:rPr lang="pt-BR" dirty="0" smtClean="0"/>
              <a:t>tedioso ter </a:t>
            </a:r>
            <a:r>
              <a:rPr lang="pt-BR" dirty="0"/>
              <a:t>que passá-los como parâmetros o tempo todo. </a:t>
            </a:r>
            <a:endParaRPr lang="pt-BR" dirty="0" smtClean="0"/>
          </a:p>
        </p:txBody>
      </p:sp>
      <p:sp>
        <p:nvSpPr>
          <p:cNvPr id="4" name="Rectangle 3"/>
          <p:cNvSpPr/>
          <p:nvPr/>
        </p:nvSpPr>
        <p:spPr>
          <a:xfrm>
            <a:off x="381000" y="1825625"/>
            <a:ext cx="5066654" cy="2031325"/>
          </a:xfrm>
          <a:prstGeom prst="rect">
            <a:avLst/>
          </a:prstGeom>
        </p:spPr>
        <p:txBody>
          <a:bodyPr wrap="square">
            <a:spAutoFit/>
          </a:bodyPr>
          <a:lstStyle/>
          <a:p>
            <a:r>
              <a:rPr lang="pt-BR" sz="1400" b="1" dirty="0">
                <a:solidFill>
                  <a:srgbClr val="0000FF"/>
                </a:solidFill>
                <a:highlight>
                  <a:srgbClr val="FFFFFF"/>
                </a:highlight>
              </a:rPr>
              <a:t>def</a:t>
            </a:r>
            <a:r>
              <a:rPr lang="pt-BR" sz="1400" dirty="0">
                <a:solidFill>
                  <a:srgbClr val="000000"/>
                </a:solidFill>
                <a:highlight>
                  <a:srgbClr val="FFFFFF"/>
                </a:highlight>
              </a:rPr>
              <a:t> </a:t>
            </a:r>
            <a:r>
              <a:rPr lang="pt-BR" sz="1400" dirty="0">
                <a:solidFill>
                  <a:srgbClr val="FF00FF"/>
                </a:solidFill>
                <a:highlight>
                  <a:srgbClr val="FFFFFF"/>
                </a:highlight>
              </a:rPr>
              <a:t>relu</a:t>
            </a:r>
            <a:r>
              <a:rPr lang="pt-BR" sz="1400" b="1" dirty="0">
                <a:solidFill>
                  <a:srgbClr val="000080"/>
                </a:solidFill>
                <a:highlight>
                  <a:srgbClr val="FFFFFF"/>
                </a:highlight>
              </a:rPr>
              <a:t>(</a:t>
            </a:r>
            <a:r>
              <a:rPr lang="pt-BR" sz="1400" dirty="0">
                <a:solidFill>
                  <a:srgbClr val="000000"/>
                </a:solidFill>
                <a:highlight>
                  <a:srgbClr val="FFFFFF"/>
                </a:highlight>
              </a:rPr>
              <a:t>X</a:t>
            </a:r>
            <a:r>
              <a:rPr lang="pt-BR" sz="1400" b="1" dirty="0">
                <a:solidFill>
                  <a:srgbClr val="000080"/>
                </a:solidFill>
                <a:highlight>
                  <a:srgbClr val="FFFFFF"/>
                </a:highlight>
              </a:rPr>
              <a:t>,</a:t>
            </a:r>
            <a:r>
              <a:rPr lang="pt-BR" sz="1400" dirty="0">
                <a:solidFill>
                  <a:srgbClr val="000000"/>
                </a:solidFill>
                <a:highlight>
                  <a:srgbClr val="FFFFFF"/>
                </a:highlight>
              </a:rPr>
              <a:t> threshold</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   </a:t>
            </a:r>
            <a:r>
              <a:rPr lang="pt-BR" sz="1400" b="1" dirty="0">
                <a:solidFill>
                  <a:srgbClr val="0000FF"/>
                </a:solidFill>
                <a:highlight>
                  <a:srgbClr val="FFFFFF"/>
                </a:highlight>
              </a:rPr>
              <a:t>with</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name_scope</a:t>
            </a:r>
            <a:r>
              <a:rPr lang="pt-BR" sz="1400" b="1" dirty="0">
                <a:solidFill>
                  <a:srgbClr val="000080"/>
                </a:solidFill>
                <a:highlight>
                  <a:srgbClr val="FFFFFF"/>
                </a:highlight>
              </a:rPr>
              <a:t>(</a:t>
            </a:r>
            <a:r>
              <a:rPr lang="pt-BR" sz="1400" dirty="0">
                <a:solidFill>
                  <a:srgbClr val="808080"/>
                </a:solidFill>
                <a:highlight>
                  <a:srgbClr val="FFFFFF"/>
                </a:highlight>
              </a:rPr>
              <a:t>"relu"</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      </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en-US" sz="1400" dirty="0">
                <a:solidFill>
                  <a:srgbClr val="000000"/>
                </a:solidFill>
                <a:highlight>
                  <a:srgbClr val="FFFFFF"/>
                </a:highlight>
              </a:rPr>
              <a:t>      </a:t>
            </a:r>
            <a:r>
              <a:rPr lang="en-US" sz="1400" b="1" dirty="0">
                <a:solidFill>
                  <a:srgbClr val="0000FF"/>
                </a:solidFill>
                <a:highlight>
                  <a:srgbClr val="FFFFFF"/>
                </a:highlight>
              </a:rPr>
              <a:t>return</a:t>
            </a:r>
            <a:r>
              <a:rPr lang="en-US" sz="1400" dirty="0">
                <a:solidFill>
                  <a:srgbClr val="000000"/>
                </a:solidFill>
                <a:highlight>
                  <a:srgbClr val="FFFFFF"/>
                </a:highlight>
              </a:rPr>
              <a:t> </a:t>
            </a:r>
            <a:r>
              <a:rPr lang="en-US" sz="1400" dirty="0" err="1">
                <a:solidFill>
                  <a:srgbClr val="000000"/>
                </a:solidFill>
                <a:highlight>
                  <a:srgbClr val="FFFFFF"/>
                </a:highlight>
              </a:rPr>
              <a:t>tf</a:t>
            </a:r>
            <a:r>
              <a:rPr lang="en-US" sz="1400" b="1" dirty="0" err="1">
                <a:solidFill>
                  <a:srgbClr val="000080"/>
                </a:solidFill>
                <a:highlight>
                  <a:srgbClr val="FFFFFF"/>
                </a:highlight>
              </a:rPr>
              <a:t>.</a:t>
            </a:r>
            <a:r>
              <a:rPr lang="en-US" sz="1400" dirty="0" err="1">
                <a:solidFill>
                  <a:srgbClr val="000000"/>
                </a:solidFill>
                <a:highlight>
                  <a:srgbClr val="FFFFFF"/>
                </a:highlight>
              </a:rPr>
              <a:t>maximum</a:t>
            </a:r>
            <a:r>
              <a:rPr lang="en-US" sz="1400" b="1" dirty="0">
                <a:solidFill>
                  <a:srgbClr val="000080"/>
                </a:solidFill>
                <a:highlight>
                  <a:srgbClr val="FFFFFF"/>
                </a:highlight>
              </a:rPr>
              <a:t>(</a:t>
            </a:r>
            <a:r>
              <a:rPr lang="en-US" sz="1400" dirty="0">
                <a:solidFill>
                  <a:srgbClr val="000000"/>
                </a:solidFill>
                <a:highlight>
                  <a:srgbClr val="FFFFFF"/>
                </a:highlight>
              </a:rPr>
              <a:t>z</a:t>
            </a:r>
            <a:r>
              <a:rPr lang="en-US" sz="1400" b="1" dirty="0">
                <a:solidFill>
                  <a:srgbClr val="000080"/>
                </a:solidFill>
                <a:highlight>
                  <a:srgbClr val="FFFFFF"/>
                </a:highlight>
              </a:rPr>
              <a:t>,</a:t>
            </a:r>
            <a:r>
              <a:rPr lang="en-US" sz="1400" dirty="0">
                <a:solidFill>
                  <a:srgbClr val="000000"/>
                </a:solidFill>
                <a:highlight>
                  <a:srgbClr val="FFFFFF"/>
                </a:highlight>
              </a:rPr>
              <a:t> threshold</a:t>
            </a:r>
            <a:r>
              <a:rPr lang="en-US" sz="1400" b="1" dirty="0">
                <a:solidFill>
                  <a:srgbClr val="000080"/>
                </a:solidFill>
                <a:highlight>
                  <a:srgbClr val="FFFFFF"/>
                </a:highlight>
              </a:rPr>
              <a:t>,</a:t>
            </a:r>
            <a:r>
              <a:rPr lang="en-US" sz="1400" dirty="0">
                <a:solidFill>
                  <a:srgbClr val="000000"/>
                </a:solidFill>
                <a:highlight>
                  <a:srgbClr val="FFFFFF"/>
                </a:highlight>
              </a:rPr>
              <a:t> name</a:t>
            </a:r>
            <a:r>
              <a:rPr lang="en-US" sz="1400" b="1" dirty="0">
                <a:solidFill>
                  <a:srgbClr val="000080"/>
                </a:solidFill>
                <a:highlight>
                  <a:srgbClr val="FFFFFF"/>
                </a:highlight>
              </a:rPr>
              <a:t>=</a:t>
            </a:r>
            <a:r>
              <a:rPr lang="en-US" sz="1400" dirty="0">
                <a:solidFill>
                  <a:srgbClr val="808080"/>
                </a:solidFill>
                <a:highlight>
                  <a:srgbClr val="FFFFFF"/>
                </a:highlight>
              </a:rPr>
              <a:t>"max"</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pt-BR" sz="1400" dirty="0">
                <a:solidFill>
                  <a:srgbClr val="000000"/>
                </a:solidFill>
                <a:highlight>
                  <a:srgbClr val="FFFFFF"/>
                </a:highlight>
              </a:rPr>
              <a:t>      </a:t>
            </a:r>
          </a:p>
          <a:p>
            <a:r>
              <a:rPr lang="pt-BR" sz="1400" dirty="0">
                <a:solidFill>
                  <a:srgbClr val="000000"/>
                </a:solidFill>
                <a:highlight>
                  <a:srgbClr val="FFFFFF"/>
                </a:highlight>
              </a:rPr>
              <a:t>threshold </a:t>
            </a:r>
            <a:r>
              <a:rPr lang="pt-BR" sz="1400" b="1" dirty="0">
                <a:solidFill>
                  <a:srgbClr val="000080"/>
                </a:solidFill>
                <a:highlight>
                  <a:srgbClr val="FFFFFF"/>
                </a:highlight>
              </a:rPr>
              <a:t>=</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Variable</a:t>
            </a:r>
            <a:r>
              <a:rPr lang="pt-BR" sz="1400" b="1" dirty="0">
                <a:solidFill>
                  <a:srgbClr val="000080"/>
                </a:solidFill>
                <a:highlight>
                  <a:srgbClr val="FFFFFF"/>
                </a:highlight>
              </a:rPr>
              <a:t>(</a:t>
            </a:r>
            <a:r>
              <a:rPr lang="pt-BR" sz="1400" dirty="0">
                <a:solidFill>
                  <a:srgbClr val="FF0000"/>
                </a:solidFill>
                <a:highlight>
                  <a:srgbClr val="FFFFFF"/>
                </a:highlight>
              </a:rPr>
              <a:t>0.0</a:t>
            </a:r>
            <a:r>
              <a:rPr lang="pt-BR" sz="1400" b="1" dirty="0">
                <a:solidFill>
                  <a:srgbClr val="000080"/>
                </a:solidFill>
                <a:highlight>
                  <a:srgbClr val="FFFFFF"/>
                </a:highlight>
              </a:rPr>
              <a:t>,</a:t>
            </a:r>
            <a:r>
              <a:rPr lang="pt-BR" sz="1400" dirty="0">
                <a:solidFill>
                  <a:srgbClr val="000000"/>
                </a:solidFill>
                <a:highlight>
                  <a:srgbClr val="FFFFFF"/>
                </a:highlight>
              </a:rPr>
              <a:t> name</a:t>
            </a:r>
            <a:r>
              <a:rPr lang="pt-BR" sz="1400" b="1" dirty="0">
                <a:solidFill>
                  <a:srgbClr val="000080"/>
                </a:solidFill>
                <a:highlight>
                  <a:srgbClr val="FFFFFF"/>
                </a:highlight>
              </a:rPr>
              <a:t>=</a:t>
            </a:r>
            <a:r>
              <a:rPr lang="pt-BR" sz="1400" dirty="0">
                <a:solidFill>
                  <a:srgbClr val="808080"/>
                </a:solidFill>
                <a:highlight>
                  <a:srgbClr val="FFFFFF"/>
                </a:highlight>
              </a:rPr>
              <a:t>"threshold"</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en-US" sz="1400" dirty="0">
                <a:solidFill>
                  <a:srgbClr val="000000"/>
                </a:solidFill>
                <a:highlight>
                  <a:srgbClr val="FFFFFF"/>
                </a:highlight>
              </a:rPr>
              <a:t>X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tf</a:t>
            </a:r>
            <a:r>
              <a:rPr lang="en-US" sz="1400" b="1" dirty="0" err="1">
                <a:solidFill>
                  <a:srgbClr val="000080"/>
                </a:solidFill>
                <a:highlight>
                  <a:srgbClr val="FFFFFF"/>
                </a:highlight>
              </a:rPr>
              <a:t>.</a:t>
            </a:r>
            <a:r>
              <a:rPr lang="en-US" sz="1400" dirty="0" err="1">
                <a:solidFill>
                  <a:srgbClr val="000000"/>
                </a:solidFill>
                <a:highlight>
                  <a:srgbClr val="FFFFFF"/>
                </a:highlight>
              </a:rPr>
              <a:t>placeholder</a:t>
            </a:r>
            <a:r>
              <a:rPr lang="en-US" sz="1400" b="1" dirty="0">
                <a:solidFill>
                  <a:srgbClr val="000080"/>
                </a:solidFill>
                <a:highlight>
                  <a:srgbClr val="FFFFFF"/>
                </a:highlight>
              </a:rPr>
              <a:t>(</a:t>
            </a:r>
            <a:r>
              <a:rPr lang="en-US" sz="1400" dirty="0">
                <a:solidFill>
                  <a:srgbClr val="000000"/>
                </a:solidFill>
                <a:highlight>
                  <a:srgbClr val="FFFFFF"/>
                </a:highlight>
              </a:rPr>
              <a:t>tf</a:t>
            </a:r>
            <a:r>
              <a:rPr lang="en-US" sz="1400" b="1" dirty="0">
                <a:solidFill>
                  <a:srgbClr val="000080"/>
                </a:solidFill>
                <a:highlight>
                  <a:srgbClr val="FFFFFF"/>
                </a:highlight>
              </a:rPr>
              <a:t>.</a:t>
            </a:r>
            <a:r>
              <a:rPr lang="en-US" sz="1400" dirty="0">
                <a:solidFill>
                  <a:srgbClr val="000000"/>
                </a:solidFill>
                <a:highlight>
                  <a:srgbClr val="FFFFFF"/>
                </a:highlight>
              </a:rPr>
              <a:t>float32</a:t>
            </a:r>
            <a:r>
              <a:rPr lang="en-US" sz="1400" b="1" dirty="0">
                <a:solidFill>
                  <a:srgbClr val="000080"/>
                </a:solidFill>
                <a:highlight>
                  <a:srgbClr val="FFFFFF"/>
                </a:highlight>
              </a:rPr>
              <a:t>,</a:t>
            </a:r>
            <a:r>
              <a:rPr lang="en-US" sz="1400" dirty="0">
                <a:solidFill>
                  <a:srgbClr val="000000"/>
                </a:solidFill>
                <a:highlight>
                  <a:srgbClr val="FFFFFF"/>
                </a:highlight>
              </a:rPr>
              <a:t> shape</a:t>
            </a:r>
            <a:r>
              <a:rPr lang="en-US" sz="1400" b="1" dirty="0">
                <a:solidFill>
                  <a:srgbClr val="000080"/>
                </a:solidFill>
                <a:highlight>
                  <a:srgbClr val="FFFFFF"/>
                </a:highlight>
              </a:rPr>
              <a:t>=(</a:t>
            </a:r>
            <a:r>
              <a:rPr lang="en-US" sz="1400" b="1" dirty="0">
                <a:solidFill>
                  <a:srgbClr val="0000FF"/>
                </a:solidFill>
                <a:highlight>
                  <a:srgbClr val="FFFFFF"/>
                </a:highlight>
              </a:rPr>
              <a:t>None</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n_features</a:t>
            </a:r>
            <a:r>
              <a:rPr lang="en-US" sz="1400" b="1" dirty="0">
                <a:solidFill>
                  <a:srgbClr val="000080"/>
                </a:solidFill>
                <a:highlight>
                  <a:srgbClr val="FFFFFF"/>
                </a:highlight>
              </a:rPr>
              <a:t>),</a:t>
            </a:r>
            <a:r>
              <a:rPr lang="en-US" sz="1400" dirty="0">
                <a:solidFill>
                  <a:srgbClr val="000000"/>
                </a:solidFill>
                <a:highlight>
                  <a:srgbClr val="FFFFFF"/>
                </a:highlight>
              </a:rPr>
              <a:t> name</a:t>
            </a:r>
            <a:r>
              <a:rPr lang="en-US" sz="1400" b="1" dirty="0">
                <a:solidFill>
                  <a:srgbClr val="000080"/>
                </a:solidFill>
                <a:highlight>
                  <a:srgbClr val="FFFFFF"/>
                </a:highlight>
              </a:rPr>
              <a:t>=</a:t>
            </a:r>
            <a:r>
              <a:rPr lang="en-US" sz="1400" dirty="0">
                <a:solidFill>
                  <a:srgbClr val="808080"/>
                </a:solidFill>
                <a:highlight>
                  <a:srgbClr val="FFFFFF"/>
                </a:highlight>
              </a:rPr>
              <a:t>"X"</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err="1">
                <a:solidFill>
                  <a:srgbClr val="000000"/>
                </a:solidFill>
                <a:highlight>
                  <a:srgbClr val="FFFFFF"/>
                </a:highlight>
              </a:rPr>
              <a:t>relus</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err="1">
                <a:solidFill>
                  <a:srgbClr val="000000"/>
                </a:solidFill>
                <a:highlight>
                  <a:srgbClr val="FFFFFF"/>
                </a:highlight>
              </a:rPr>
              <a:t>relu</a:t>
            </a:r>
            <a:r>
              <a:rPr lang="en-US" sz="1400" b="1" dirty="0">
                <a:solidFill>
                  <a:srgbClr val="000080"/>
                </a:solidFill>
                <a:highlight>
                  <a:srgbClr val="FFFFFF"/>
                </a:highlight>
              </a:rPr>
              <a:t>(</a:t>
            </a:r>
            <a:r>
              <a:rPr lang="en-US" sz="1400" dirty="0">
                <a:solidFill>
                  <a:srgbClr val="000000"/>
                </a:solidFill>
                <a:highlight>
                  <a:srgbClr val="FFFFFF"/>
                </a:highlight>
              </a:rPr>
              <a:t>X</a:t>
            </a:r>
            <a:r>
              <a:rPr lang="en-US" sz="1400" b="1" dirty="0">
                <a:solidFill>
                  <a:srgbClr val="000080"/>
                </a:solidFill>
                <a:highlight>
                  <a:srgbClr val="FFFFFF"/>
                </a:highlight>
              </a:rPr>
              <a:t>,</a:t>
            </a:r>
            <a:r>
              <a:rPr lang="en-US" sz="1400" dirty="0">
                <a:solidFill>
                  <a:srgbClr val="000000"/>
                </a:solidFill>
                <a:highlight>
                  <a:srgbClr val="FFFFFF"/>
                </a:highlight>
              </a:rPr>
              <a:t> threshold</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b="1" dirty="0">
                <a:solidFill>
                  <a:srgbClr val="0000FF"/>
                </a:solidFill>
                <a:highlight>
                  <a:srgbClr val="FFFFFF"/>
                </a:highlight>
              </a:rPr>
              <a:t>for</a:t>
            </a:r>
            <a:r>
              <a:rPr lang="en-US" sz="1400" dirty="0">
                <a:solidFill>
                  <a:srgbClr val="000000"/>
                </a:solidFill>
                <a:highlight>
                  <a:srgbClr val="FFFFFF"/>
                </a:highlight>
              </a:rPr>
              <a:t> </a:t>
            </a:r>
            <a:r>
              <a:rPr lang="en-US" sz="1400" dirty="0" err="1">
                <a:solidFill>
                  <a:srgbClr val="000000"/>
                </a:solidFill>
                <a:highlight>
                  <a:srgbClr val="FFFFFF"/>
                </a:highlight>
              </a:rPr>
              <a:t>i</a:t>
            </a:r>
            <a:r>
              <a:rPr lang="en-US" sz="1400" dirty="0">
                <a:solidFill>
                  <a:srgbClr val="000000"/>
                </a:solidFill>
                <a:highlight>
                  <a:srgbClr val="FFFFFF"/>
                </a:highlight>
              </a:rPr>
              <a:t> </a:t>
            </a:r>
            <a:r>
              <a:rPr lang="en-US" sz="1400" b="1" dirty="0">
                <a:solidFill>
                  <a:srgbClr val="0000FF"/>
                </a:solidFill>
                <a:highlight>
                  <a:srgbClr val="FFFFFF"/>
                </a:highlight>
              </a:rPr>
              <a:t>in</a:t>
            </a:r>
            <a:r>
              <a:rPr lang="en-US" sz="1400" dirty="0">
                <a:solidFill>
                  <a:srgbClr val="000000"/>
                </a:solidFill>
                <a:highlight>
                  <a:srgbClr val="FFFFFF"/>
                </a:highlight>
              </a:rPr>
              <a:t> range</a:t>
            </a:r>
            <a:r>
              <a:rPr lang="en-US" sz="1400" b="1" dirty="0">
                <a:solidFill>
                  <a:srgbClr val="000080"/>
                </a:solidFill>
                <a:highlight>
                  <a:srgbClr val="FFFFFF"/>
                </a:highlight>
              </a:rPr>
              <a:t>(</a:t>
            </a:r>
            <a:r>
              <a:rPr lang="en-US" sz="1400" dirty="0">
                <a:solidFill>
                  <a:srgbClr val="FF0000"/>
                </a:solidFill>
                <a:highlight>
                  <a:srgbClr val="FFFFFF"/>
                </a:highlight>
              </a:rPr>
              <a:t>5</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pt-BR" sz="1400" dirty="0">
                <a:solidFill>
                  <a:srgbClr val="000000"/>
                </a:solidFill>
                <a:highlight>
                  <a:srgbClr val="FFFFFF"/>
                </a:highlight>
              </a:rPr>
              <a:t>output </a:t>
            </a:r>
            <a:r>
              <a:rPr lang="pt-BR" sz="1400" b="1" dirty="0">
                <a:solidFill>
                  <a:srgbClr val="000080"/>
                </a:solidFill>
                <a:highlight>
                  <a:srgbClr val="FFFFFF"/>
                </a:highlight>
              </a:rPr>
              <a:t>=</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add_n</a:t>
            </a:r>
            <a:r>
              <a:rPr lang="pt-BR" sz="1400" b="1" dirty="0">
                <a:solidFill>
                  <a:srgbClr val="000080"/>
                </a:solidFill>
                <a:highlight>
                  <a:srgbClr val="FFFFFF"/>
                </a:highlight>
              </a:rPr>
              <a:t>(</a:t>
            </a:r>
            <a:r>
              <a:rPr lang="pt-BR" sz="1400" dirty="0">
                <a:solidFill>
                  <a:srgbClr val="000000"/>
                </a:solidFill>
                <a:highlight>
                  <a:srgbClr val="FFFFFF"/>
                </a:highlight>
              </a:rPr>
              <a:t>relus</a:t>
            </a:r>
            <a:r>
              <a:rPr lang="pt-BR" sz="1400" b="1" dirty="0">
                <a:solidFill>
                  <a:srgbClr val="000080"/>
                </a:solidFill>
                <a:highlight>
                  <a:srgbClr val="FFFFFF"/>
                </a:highlight>
              </a:rPr>
              <a:t>,</a:t>
            </a:r>
            <a:r>
              <a:rPr lang="pt-BR" sz="1400" dirty="0">
                <a:solidFill>
                  <a:srgbClr val="000000"/>
                </a:solidFill>
                <a:highlight>
                  <a:srgbClr val="FFFFFF"/>
                </a:highlight>
              </a:rPr>
              <a:t> name</a:t>
            </a:r>
            <a:r>
              <a:rPr lang="pt-BR" sz="1400" b="1" dirty="0">
                <a:solidFill>
                  <a:srgbClr val="000080"/>
                </a:solidFill>
                <a:highlight>
                  <a:srgbClr val="FFFFFF"/>
                </a:highlight>
              </a:rPr>
              <a:t>=</a:t>
            </a:r>
            <a:r>
              <a:rPr lang="pt-BR" sz="1400" dirty="0">
                <a:solidFill>
                  <a:srgbClr val="808080"/>
                </a:solidFill>
                <a:highlight>
                  <a:srgbClr val="FFFFFF"/>
                </a:highlight>
              </a:rPr>
              <a:t>"output"</a:t>
            </a:r>
            <a:r>
              <a:rPr lang="pt-BR" sz="1400" b="1" dirty="0">
                <a:solidFill>
                  <a:srgbClr val="000080"/>
                </a:solidFill>
                <a:highlight>
                  <a:srgbClr val="FFFFFF"/>
                </a:highlight>
              </a:rPr>
              <a:t>)</a:t>
            </a:r>
            <a:endParaRPr lang="pt-BR" sz="1400" dirty="0"/>
          </a:p>
        </p:txBody>
      </p:sp>
    </p:spTree>
    <p:extLst>
      <p:ext uri="{BB962C8B-B14F-4D97-AF65-F5344CB8AC3E}">
        <p14:creationId xmlns:p14="http://schemas.microsoft.com/office/powerpoint/2010/main" val="12774032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Compartilhando variáveis</a:t>
            </a:r>
          </a:p>
        </p:txBody>
      </p:sp>
      <p:sp>
        <p:nvSpPr>
          <p:cNvPr id="3" name="Content Placeholder 2"/>
          <p:cNvSpPr>
            <a:spLocks noGrp="1"/>
          </p:cNvSpPr>
          <p:nvPr>
            <p:ph idx="1"/>
          </p:nvPr>
        </p:nvSpPr>
        <p:spPr>
          <a:xfrm>
            <a:off x="838200" y="1825625"/>
            <a:ext cx="10994136" cy="4351338"/>
          </a:xfrm>
        </p:spPr>
        <p:txBody>
          <a:bodyPr/>
          <a:lstStyle/>
          <a:p>
            <a:r>
              <a:rPr lang="pt-BR" dirty="0"/>
              <a:t>O </a:t>
            </a:r>
            <a:r>
              <a:rPr lang="pt-BR" b="1" i="1" dirty="0"/>
              <a:t>TensorFlow</a:t>
            </a:r>
            <a:r>
              <a:rPr lang="pt-BR" dirty="0"/>
              <a:t> oferece </a:t>
            </a:r>
            <a:r>
              <a:rPr lang="pt-BR" dirty="0" smtClean="0"/>
              <a:t>uma opção</a:t>
            </a:r>
            <a:r>
              <a:rPr lang="pt-BR" dirty="0"/>
              <a:t>, que pode levar a um </a:t>
            </a:r>
            <a:r>
              <a:rPr lang="pt-BR" dirty="0" smtClean="0"/>
              <a:t>código mais </a:t>
            </a:r>
            <a:r>
              <a:rPr lang="pt-BR" dirty="0"/>
              <a:t>limpo e mais modular do que </a:t>
            </a:r>
            <a:r>
              <a:rPr lang="pt-BR" dirty="0" smtClean="0"/>
              <a:t>a solução anterior.</a:t>
            </a:r>
          </a:p>
          <a:p>
            <a:r>
              <a:rPr lang="pt-BR" dirty="0" smtClean="0"/>
              <a:t>A </a:t>
            </a:r>
            <a:r>
              <a:rPr lang="pt-BR" dirty="0"/>
              <a:t>idéia é usar a função </a:t>
            </a:r>
            <a:r>
              <a:rPr lang="pt-BR" b="1" i="1" dirty="0" smtClean="0"/>
              <a:t>get_variable()</a:t>
            </a:r>
            <a:r>
              <a:rPr lang="pt-BR" dirty="0" smtClean="0"/>
              <a:t> </a:t>
            </a:r>
            <a:r>
              <a:rPr lang="pt-BR" dirty="0"/>
              <a:t>para criar a variável compartilhada se ela ainda não existir, ou reutilizá-la se ela já existir. </a:t>
            </a:r>
            <a:endParaRPr lang="pt-BR" dirty="0" smtClean="0"/>
          </a:p>
          <a:p>
            <a:r>
              <a:rPr lang="pt-BR" dirty="0" smtClean="0"/>
              <a:t>O </a:t>
            </a:r>
            <a:r>
              <a:rPr lang="pt-BR" dirty="0"/>
              <a:t>comportamento desejado (criação ou reutilização) é controlado por um atributo </a:t>
            </a:r>
            <a:r>
              <a:rPr lang="pt-BR" dirty="0" smtClean="0"/>
              <a:t>da função </a:t>
            </a:r>
            <a:r>
              <a:rPr lang="pt-BR" b="1" i="1" dirty="0" smtClean="0"/>
              <a:t>variable_scope()</a:t>
            </a:r>
            <a:r>
              <a:rPr lang="pt-BR" dirty="0" smtClean="0"/>
              <a:t>. Por </a:t>
            </a:r>
            <a:r>
              <a:rPr lang="pt-BR" dirty="0"/>
              <a:t>exemplo, </a:t>
            </a:r>
            <a:r>
              <a:rPr lang="pt-BR" dirty="0" smtClean="0"/>
              <a:t>o trecho de </a:t>
            </a:r>
            <a:r>
              <a:rPr lang="pt-BR" dirty="0"/>
              <a:t>código </a:t>
            </a:r>
            <a:r>
              <a:rPr lang="pt-BR" dirty="0" smtClean="0"/>
              <a:t>abaixo cria uma </a:t>
            </a:r>
            <a:r>
              <a:rPr lang="pt-BR" dirty="0"/>
              <a:t>variável chamada "</a:t>
            </a:r>
            <a:r>
              <a:rPr lang="pt-BR" dirty="0" smtClean="0"/>
              <a:t>relu/threshold“, que é uma variável escalar</a:t>
            </a:r>
            <a:r>
              <a:rPr lang="pt-BR" dirty="0"/>
              <a:t>, pois </a:t>
            </a:r>
            <a:r>
              <a:rPr lang="pt-BR" b="1" i="1" dirty="0" smtClean="0"/>
              <a:t>shape=()</a:t>
            </a:r>
            <a:r>
              <a:rPr lang="pt-BR" dirty="0" smtClean="0"/>
              <a:t> </a:t>
            </a:r>
            <a:r>
              <a:rPr lang="pt-BR" dirty="0"/>
              <a:t>e usando 0.0 como valor </a:t>
            </a:r>
            <a:r>
              <a:rPr lang="pt-BR" dirty="0" smtClean="0"/>
              <a:t>inicial</a:t>
            </a:r>
            <a:r>
              <a:rPr lang="pt-BR" dirty="0"/>
              <a:t>.</a:t>
            </a:r>
          </a:p>
        </p:txBody>
      </p:sp>
      <p:sp>
        <p:nvSpPr>
          <p:cNvPr id="4" name="Rectangle 3"/>
          <p:cNvSpPr/>
          <p:nvPr/>
        </p:nvSpPr>
        <p:spPr>
          <a:xfrm>
            <a:off x="1723644" y="5530632"/>
            <a:ext cx="9223248" cy="646331"/>
          </a:xfrm>
          <a:prstGeom prst="rect">
            <a:avLst/>
          </a:prstGeom>
        </p:spPr>
        <p:txBody>
          <a:bodyPr wrap="square">
            <a:spAutoFit/>
          </a:bodyPr>
          <a:lstStyle/>
          <a:p>
            <a:r>
              <a:rPr lang="pt-BR" b="1" dirty="0">
                <a:solidFill>
                  <a:srgbClr val="0000FF"/>
                </a:solidFill>
                <a:highlight>
                  <a:srgbClr val="FFFFFF"/>
                </a:highlight>
              </a:rPr>
              <a:t>with</a:t>
            </a:r>
            <a:r>
              <a:rPr lang="pt-BR" dirty="0">
                <a:solidFill>
                  <a:srgbClr val="000000"/>
                </a:solidFill>
                <a:highlight>
                  <a:srgbClr val="FFFFFF"/>
                </a:highlight>
              </a:rPr>
              <a:t> tf</a:t>
            </a:r>
            <a:r>
              <a:rPr lang="pt-BR" b="1" dirty="0">
                <a:solidFill>
                  <a:srgbClr val="000080"/>
                </a:solidFill>
                <a:highlight>
                  <a:srgbClr val="FFFFFF"/>
                </a:highlight>
              </a:rPr>
              <a:t>.</a:t>
            </a:r>
            <a:r>
              <a:rPr lang="pt-BR" dirty="0">
                <a:solidFill>
                  <a:srgbClr val="000000"/>
                </a:solidFill>
                <a:highlight>
                  <a:srgbClr val="FFFFFF"/>
                </a:highlight>
              </a:rPr>
              <a:t>variable_scope</a:t>
            </a:r>
            <a:r>
              <a:rPr lang="pt-BR" b="1" dirty="0">
                <a:solidFill>
                  <a:srgbClr val="000080"/>
                </a:solidFill>
                <a:highlight>
                  <a:srgbClr val="FFFFFF"/>
                </a:highlight>
              </a:rPr>
              <a:t>(</a:t>
            </a:r>
            <a:r>
              <a:rPr lang="pt-BR" dirty="0">
                <a:solidFill>
                  <a:srgbClr val="808080"/>
                </a:solidFill>
                <a:highlight>
                  <a:srgbClr val="FFFFFF"/>
                </a:highlight>
              </a:rPr>
              <a:t>"relu"</a:t>
            </a:r>
            <a:r>
              <a:rPr lang="pt-BR" b="1" dirty="0">
                <a:solidFill>
                  <a:srgbClr val="000080"/>
                </a:solidFill>
                <a:highlight>
                  <a:srgbClr val="FFFFFF"/>
                </a:highlight>
              </a:rPr>
              <a:t>):</a:t>
            </a:r>
            <a:endParaRPr lang="pt-BR" dirty="0">
              <a:solidFill>
                <a:srgbClr val="000000"/>
              </a:solidFill>
              <a:highlight>
                <a:srgbClr val="FFFFFF"/>
              </a:highlight>
            </a:endParaRPr>
          </a:p>
          <a:p>
            <a:r>
              <a:rPr lang="en-US" dirty="0">
                <a:solidFill>
                  <a:srgbClr val="000000"/>
                </a:solidFill>
                <a:highlight>
                  <a:srgbClr val="FFFFFF"/>
                </a:highlight>
              </a:rPr>
              <a:t>   threshold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tf</a:t>
            </a:r>
            <a:r>
              <a:rPr lang="en-US" b="1" dirty="0" err="1">
                <a:solidFill>
                  <a:srgbClr val="000080"/>
                </a:solidFill>
                <a:highlight>
                  <a:srgbClr val="FFFFFF"/>
                </a:highlight>
              </a:rPr>
              <a:t>.</a:t>
            </a:r>
            <a:r>
              <a:rPr lang="en-US" dirty="0" err="1">
                <a:solidFill>
                  <a:srgbClr val="000000"/>
                </a:solidFill>
                <a:highlight>
                  <a:srgbClr val="FFFFFF"/>
                </a:highlight>
              </a:rPr>
              <a:t>get_variable</a:t>
            </a:r>
            <a:r>
              <a:rPr lang="en-US" b="1" dirty="0">
                <a:solidFill>
                  <a:srgbClr val="000080"/>
                </a:solidFill>
                <a:highlight>
                  <a:srgbClr val="FFFFFF"/>
                </a:highlight>
              </a:rPr>
              <a:t>(</a:t>
            </a:r>
            <a:r>
              <a:rPr lang="en-US" dirty="0">
                <a:solidFill>
                  <a:srgbClr val="808080"/>
                </a:solidFill>
                <a:highlight>
                  <a:srgbClr val="FFFFFF"/>
                </a:highlight>
              </a:rPr>
              <a:t>"threshold"</a:t>
            </a:r>
            <a:r>
              <a:rPr lang="en-US" b="1" dirty="0">
                <a:solidFill>
                  <a:srgbClr val="000080"/>
                </a:solidFill>
                <a:highlight>
                  <a:srgbClr val="FFFFFF"/>
                </a:highlight>
              </a:rPr>
              <a:t>,</a:t>
            </a:r>
            <a:r>
              <a:rPr lang="en-US" dirty="0">
                <a:solidFill>
                  <a:srgbClr val="000000"/>
                </a:solidFill>
                <a:highlight>
                  <a:srgbClr val="FFFFFF"/>
                </a:highlight>
              </a:rPr>
              <a:t> shape</a:t>
            </a:r>
            <a:r>
              <a:rPr lang="en-US" b="1" dirty="0" smtClean="0">
                <a:solidFill>
                  <a:srgbClr val="000080"/>
                </a:solidFill>
                <a:highlight>
                  <a:srgbClr val="FFFFFF"/>
                </a:highlight>
              </a:rPr>
              <a:t>=(),</a:t>
            </a:r>
            <a:r>
              <a:rPr lang="en-US" dirty="0" smtClean="0">
                <a:solidFill>
                  <a:srgbClr val="000000"/>
                </a:solidFill>
                <a:highlight>
                  <a:srgbClr val="FFFFFF"/>
                </a:highlight>
              </a:rPr>
              <a:t> initializer</a:t>
            </a:r>
            <a:r>
              <a:rPr lang="en-US" b="1" dirty="0" smtClean="0">
                <a:solidFill>
                  <a:srgbClr val="000080"/>
                </a:solidFill>
                <a:highlight>
                  <a:srgbClr val="FFFFFF"/>
                </a:highlight>
              </a:rPr>
              <a:t>=</a:t>
            </a:r>
            <a:r>
              <a:rPr lang="en-US" dirty="0" err="1" smtClean="0">
                <a:solidFill>
                  <a:srgbClr val="000000"/>
                </a:solidFill>
                <a:highlight>
                  <a:srgbClr val="FFFFFF"/>
                </a:highlight>
              </a:rPr>
              <a:t>tf</a:t>
            </a:r>
            <a:r>
              <a:rPr lang="en-US" b="1" dirty="0" err="1" smtClean="0">
                <a:solidFill>
                  <a:srgbClr val="000080"/>
                </a:solidFill>
                <a:highlight>
                  <a:srgbClr val="FFFFFF"/>
                </a:highlight>
              </a:rPr>
              <a:t>.</a:t>
            </a:r>
            <a:r>
              <a:rPr lang="en-US" dirty="0" err="1" smtClean="0">
                <a:solidFill>
                  <a:srgbClr val="000000"/>
                </a:solidFill>
                <a:highlight>
                  <a:srgbClr val="FFFFFF"/>
                </a:highlight>
              </a:rPr>
              <a:t>constant_initializer</a:t>
            </a:r>
            <a:r>
              <a:rPr lang="en-US" b="1" dirty="0" smtClean="0">
                <a:solidFill>
                  <a:srgbClr val="000080"/>
                </a:solidFill>
                <a:highlight>
                  <a:srgbClr val="FFFFFF"/>
                </a:highlight>
              </a:rPr>
              <a:t>(</a:t>
            </a:r>
            <a:r>
              <a:rPr lang="en-US" dirty="0" smtClean="0">
                <a:solidFill>
                  <a:srgbClr val="FF0000"/>
                </a:solidFill>
                <a:highlight>
                  <a:srgbClr val="FFFFFF"/>
                </a:highlight>
              </a:rPr>
              <a:t>0.0</a:t>
            </a:r>
            <a:r>
              <a:rPr lang="en-US" b="1" dirty="0">
                <a:solidFill>
                  <a:srgbClr val="000080"/>
                </a:solidFill>
                <a:highlight>
                  <a:srgbClr val="FFFFFF"/>
                </a:highlight>
              </a:rPr>
              <a:t>))</a:t>
            </a:r>
            <a:endParaRPr lang="pt-BR" dirty="0"/>
          </a:p>
        </p:txBody>
      </p:sp>
    </p:spTree>
    <p:extLst>
      <p:ext uri="{BB962C8B-B14F-4D97-AF65-F5344CB8AC3E}">
        <p14:creationId xmlns:p14="http://schemas.microsoft.com/office/powerpoint/2010/main" val="32083215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Compartilhando variáveis</a:t>
            </a:r>
          </a:p>
        </p:txBody>
      </p:sp>
      <p:sp>
        <p:nvSpPr>
          <p:cNvPr id="3" name="Content Placeholder 2"/>
          <p:cNvSpPr>
            <a:spLocks noGrp="1"/>
          </p:cNvSpPr>
          <p:nvPr>
            <p:ph idx="1"/>
          </p:nvPr>
        </p:nvSpPr>
        <p:spPr>
          <a:xfrm>
            <a:off x="838200" y="1825625"/>
            <a:ext cx="11049000" cy="2929255"/>
          </a:xfrm>
        </p:spPr>
        <p:txBody>
          <a:bodyPr/>
          <a:lstStyle/>
          <a:p>
            <a:r>
              <a:rPr lang="pt-BR" dirty="0"/>
              <a:t>Observe que se a variável já tiver sido criada por uma chamada anterior </a:t>
            </a:r>
            <a:r>
              <a:rPr lang="pt-BR" dirty="0" smtClean="0"/>
              <a:t>à função </a:t>
            </a:r>
            <a:r>
              <a:rPr lang="pt-BR" b="1" i="1" dirty="0" smtClean="0"/>
              <a:t>get_variable</a:t>
            </a:r>
            <a:r>
              <a:rPr lang="pt-BR" b="1" i="1" dirty="0"/>
              <a:t>()</a:t>
            </a:r>
            <a:r>
              <a:rPr lang="pt-BR" dirty="0"/>
              <a:t>, esse código gerará uma </a:t>
            </a:r>
            <a:r>
              <a:rPr lang="pt-BR" dirty="0" smtClean="0"/>
              <a:t>exceção.</a:t>
            </a:r>
          </a:p>
          <a:p>
            <a:r>
              <a:rPr lang="pt-BR" dirty="0" smtClean="0"/>
              <a:t>Esse </a:t>
            </a:r>
            <a:r>
              <a:rPr lang="pt-BR" dirty="0"/>
              <a:t>comportamento evita a reutilização de variáveis por engano. Se você </a:t>
            </a:r>
            <a:r>
              <a:rPr lang="pt-BR" dirty="0" smtClean="0"/>
              <a:t>realmente deseja </a:t>
            </a:r>
            <a:r>
              <a:rPr lang="pt-BR" dirty="0"/>
              <a:t>reutilizar uma variável, é necessário dizê-lo explicitamente definindo o atributo de reutilização do escopo da variável como </a:t>
            </a:r>
            <a:r>
              <a:rPr lang="pt-BR" b="1" i="1" dirty="0" smtClean="0"/>
              <a:t>True</a:t>
            </a:r>
            <a:r>
              <a:rPr lang="pt-BR" dirty="0" smtClean="0"/>
              <a:t>. Nesse </a:t>
            </a:r>
            <a:r>
              <a:rPr lang="pt-BR" dirty="0"/>
              <a:t>caso, </a:t>
            </a:r>
            <a:r>
              <a:rPr lang="pt-BR" dirty="0" smtClean="0"/>
              <a:t>não é necessário se especificar </a:t>
            </a:r>
            <a:r>
              <a:rPr lang="pt-BR" dirty="0"/>
              <a:t>a forma ou o </a:t>
            </a:r>
            <a:r>
              <a:rPr lang="pt-BR" dirty="0" smtClean="0"/>
              <a:t>inicializador.</a:t>
            </a:r>
          </a:p>
        </p:txBody>
      </p:sp>
      <p:sp>
        <p:nvSpPr>
          <p:cNvPr id="4" name="Rectangle 3"/>
          <p:cNvSpPr/>
          <p:nvPr/>
        </p:nvSpPr>
        <p:spPr>
          <a:xfrm>
            <a:off x="3816096" y="4566651"/>
            <a:ext cx="6096000" cy="646331"/>
          </a:xfrm>
          <a:prstGeom prst="rect">
            <a:avLst/>
          </a:prstGeom>
        </p:spPr>
        <p:txBody>
          <a:bodyPr>
            <a:spAutoFit/>
          </a:bodyPr>
          <a:lstStyle/>
          <a:p>
            <a:r>
              <a:rPr lang="pt-BR" b="1" dirty="0">
                <a:solidFill>
                  <a:srgbClr val="0000FF"/>
                </a:solidFill>
                <a:highlight>
                  <a:srgbClr val="FFFFFF"/>
                </a:highlight>
              </a:rPr>
              <a:t>with</a:t>
            </a:r>
            <a:r>
              <a:rPr lang="pt-BR" dirty="0">
                <a:solidFill>
                  <a:srgbClr val="000000"/>
                </a:solidFill>
                <a:highlight>
                  <a:srgbClr val="FFFFFF"/>
                </a:highlight>
              </a:rPr>
              <a:t> tf</a:t>
            </a:r>
            <a:r>
              <a:rPr lang="pt-BR" b="1" dirty="0">
                <a:solidFill>
                  <a:srgbClr val="000080"/>
                </a:solidFill>
                <a:highlight>
                  <a:srgbClr val="FFFFFF"/>
                </a:highlight>
              </a:rPr>
              <a:t>.</a:t>
            </a:r>
            <a:r>
              <a:rPr lang="pt-BR" dirty="0">
                <a:solidFill>
                  <a:srgbClr val="000000"/>
                </a:solidFill>
                <a:highlight>
                  <a:srgbClr val="FFFFFF"/>
                </a:highlight>
              </a:rPr>
              <a:t>variable_scope</a:t>
            </a:r>
            <a:r>
              <a:rPr lang="pt-BR" b="1" dirty="0">
                <a:solidFill>
                  <a:srgbClr val="000080"/>
                </a:solidFill>
                <a:highlight>
                  <a:srgbClr val="FFFFFF"/>
                </a:highlight>
              </a:rPr>
              <a:t>(</a:t>
            </a:r>
            <a:r>
              <a:rPr lang="pt-BR" dirty="0">
                <a:solidFill>
                  <a:srgbClr val="808080"/>
                </a:solidFill>
                <a:highlight>
                  <a:srgbClr val="FFFFFF"/>
                </a:highlight>
              </a:rPr>
              <a:t>"relu"</a:t>
            </a:r>
            <a:r>
              <a:rPr lang="pt-BR" b="1" dirty="0">
                <a:solidFill>
                  <a:srgbClr val="000080"/>
                </a:solidFill>
                <a:highlight>
                  <a:srgbClr val="FFFFFF"/>
                </a:highlight>
              </a:rPr>
              <a:t>,</a:t>
            </a:r>
            <a:r>
              <a:rPr lang="pt-BR" dirty="0">
                <a:solidFill>
                  <a:srgbClr val="000000"/>
                </a:solidFill>
                <a:highlight>
                  <a:srgbClr val="FFFFFF"/>
                </a:highlight>
              </a:rPr>
              <a:t> reuse</a:t>
            </a:r>
            <a:r>
              <a:rPr lang="pt-BR" b="1" dirty="0">
                <a:solidFill>
                  <a:srgbClr val="000080"/>
                </a:solidFill>
                <a:highlight>
                  <a:srgbClr val="FFFFFF"/>
                </a:highlight>
              </a:rPr>
              <a:t>=</a:t>
            </a:r>
            <a:r>
              <a:rPr lang="pt-BR" b="1" dirty="0">
                <a:solidFill>
                  <a:srgbClr val="0000FF"/>
                </a:solidFill>
                <a:highlight>
                  <a:srgbClr val="FFFFFF"/>
                </a:highlight>
              </a:rPr>
              <a:t>True</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threshold </a:t>
            </a:r>
            <a:r>
              <a:rPr lang="pt-BR" b="1" dirty="0">
                <a:solidFill>
                  <a:srgbClr val="000080"/>
                </a:solidFill>
                <a:highlight>
                  <a:srgbClr val="FFFFFF"/>
                </a:highlight>
              </a:rPr>
              <a:t>=</a:t>
            </a:r>
            <a:r>
              <a:rPr lang="pt-BR" dirty="0">
                <a:solidFill>
                  <a:srgbClr val="000000"/>
                </a:solidFill>
                <a:highlight>
                  <a:srgbClr val="FFFFFF"/>
                </a:highlight>
              </a:rPr>
              <a:t> tf</a:t>
            </a:r>
            <a:r>
              <a:rPr lang="pt-BR" b="1" dirty="0">
                <a:solidFill>
                  <a:srgbClr val="000080"/>
                </a:solidFill>
                <a:highlight>
                  <a:srgbClr val="FFFFFF"/>
                </a:highlight>
              </a:rPr>
              <a:t>.</a:t>
            </a:r>
            <a:r>
              <a:rPr lang="pt-BR" dirty="0">
                <a:solidFill>
                  <a:srgbClr val="000000"/>
                </a:solidFill>
                <a:highlight>
                  <a:srgbClr val="FFFFFF"/>
                </a:highlight>
              </a:rPr>
              <a:t>get_variable</a:t>
            </a:r>
            <a:r>
              <a:rPr lang="pt-BR" b="1" dirty="0">
                <a:solidFill>
                  <a:srgbClr val="000080"/>
                </a:solidFill>
                <a:highlight>
                  <a:srgbClr val="FFFFFF"/>
                </a:highlight>
              </a:rPr>
              <a:t>(</a:t>
            </a:r>
            <a:r>
              <a:rPr lang="pt-BR" dirty="0">
                <a:solidFill>
                  <a:srgbClr val="808080"/>
                </a:solidFill>
                <a:highlight>
                  <a:srgbClr val="FFFFFF"/>
                </a:highlight>
              </a:rPr>
              <a:t>"threshold"</a:t>
            </a:r>
            <a:r>
              <a:rPr lang="pt-BR" b="1" dirty="0">
                <a:solidFill>
                  <a:srgbClr val="000080"/>
                </a:solidFill>
                <a:highlight>
                  <a:srgbClr val="FFFFFF"/>
                </a:highlight>
              </a:rPr>
              <a:t>)</a:t>
            </a:r>
            <a:endParaRPr lang="pt-BR" dirty="0"/>
          </a:p>
        </p:txBody>
      </p:sp>
      <p:sp>
        <p:nvSpPr>
          <p:cNvPr id="6" name="Content Placeholder 2"/>
          <p:cNvSpPr txBox="1">
            <a:spLocks/>
          </p:cNvSpPr>
          <p:nvPr/>
        </p:nvSpPr>
        <p:spPr>
          <a:xfrm>
            <a:off x="838200" y="5401211"/>
            <a:ext cx="11049000" cy="120075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t>Este código buscará a variável "</a:t>
            </a:r>
            <a:r>
              <a:rPr lang="pt-BR" dirty="0" smtClean="0"/>
              <a:t>relu/threshold</a:t>
            </a:r>
            <a:r>
              <a:rPr lang="pt-BR" dirty="0"/>
              <a:t>" existente ou gerará uma exceção se ela não existir ou se não foi criada </a:t>
            </a:r>
            <a:r>
              <a:rPr lang="pt-BR" dirty="0" smtClean="0"/>
              <a:t>usando a função </a:t>
            </a:r>
            <a:r>
              <a:rPr lang="pt-BR" b="1" i="1" dirty="0" smtClean="0"/>
              <a:t>get_variable()</a:t>
            </a:r>
            <a:r>
              <a:rPr lang="pt-BR" dirty="0" smtClean="0"/>
              <a:t>.</a:t>
            </a:r>
            <a:endParaRPr lang="pt-BR" dirty="0"/>
          </a:p>
        </p:txBody>
      </p:sp>
      <p:cxnSp>
        <p:nvCxnSpPr>
          <p:cNvPr id="7" name="Straight Arrow Connector 6"/>
          <p:cNvCxnSpPr/>
          <p:nvPr/>
        </p:nvCxnSpPr>
        <p:spPr>
          <a:xfrm flipH="1">
            <a:off x="7230980" y="4318801"/>
            <a:ext cx="529389" cy="30747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96125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Compartilhando variáveis</a:t>
            </a:r>
          </a:p>
        </p:txBody>
      </p:sp>
      <p:sp>
        <p:nvSpPr>
          <p:cNvPr id="3" name="Content Placeholder 2"/>
          <p:cNvSpPr>
            <a:spLocks noGrp="1"/>
          </p:cNvSpPr>
          <p:nvPr>
            <p:ph idx="1"/>
          </p:nvPr>
        </p:nvSpPr>
        <p:spPr>
          <a:xfrm>
            <a:off x="6016752" y="1825624"/>
            <a:ext cx="5961888" cy="4831208"/>
          </a:xfrm>
        </p:spPr>
        <p:txBody>
          <a:bodyPr>
            <a:normAutofit fontScale="92500"/>
          </a:bodyPr>
          <a:lstStyle/>
          <a:p>
            <a:r>
              <a:rPr lang="pt-BR" dirty="0"/>
              <a:t>Agora </a:t>
            </a:r>
            <a:r>
              <a:rPr lang="pt-BR" dirty="0" smtClean="0"/>
              <a:t>temos </a:t>
            </a:r>
            <a:r>
              <a:rPr lang="pt-BR" dirty="0"/>
              <a:t>todas as peças necessárias para que a função </a:t>
            </a:r>
            <a:r>
              <a:rPr lang="pt-BR" b="1" i="1" dirty="0" smtClean="0"/>
              <a:t>relu()</a:t>
            </a:r>
            <a:r>
              <a:rPr lang="pt-BR" dirty="0" smtClean="0"/>
              <a:t> </a:t>
            </a:r>
            <a:r>
              <a:rPr lang="pt-BR" dirty="0"/>
              <a:t>acesse a variável </a:t>
            </a:r>
            <a:r>
              <a:rPr lang="pt-BR" b="1" i="1" dirty="0" smtClean="0"/>
              <a:t>threshold</a:t>
            </a:r>
            <a:r>
              <a:rPr lang="pt-BR" dirty="0" smtClean="0"/>
              <a:t> </a:t>
            </a:r>
            <a:r>
              <a:rPr lang="pt-BR" dirty="0"/>
              <a:t>sem ter que </a:t>
            </a:r>
            <a:r>
              <a:rPr lang="pt-BR" dirty="0" smtClean="0"/>
              <a:t>passá-la </a:t>
            </a:r>
            <a:r>
              <a:rPr lang="pt-BR" dirty="0"/>
              <a:t>como </a:t>
            </a:r>
            <a:r>
              <a:rPr lang="pt-BR" dirty="0" smtClean="0"/>
              <a:t>parâmetro.</a:t>
            </a:r>
          </a:p>
          <a:p>
            <a:r>
              <a:rPr lang="pt-BR" dirty="0" smtClean="0"/>
              <a:t>O trecho de código ao lado define </a:t>
            </a:r>
            <a:r>
              <a:rPr lang="pt-BR" dirty="0"/>
              <a:t>primeiro a função </a:t>
            </a:r>
            <a:r>
              <a:rPr lang="pt-BR" b="1" i="1" dirty="0" smtClean="0"/>
              <a:t>relu()</a:t>
            </a:r>
            <a:r>
              <a:rPr lang="pt-BR" dirty="0" smtClean="0"/>
              <a:t>, </a:t>
            </a:r>
            <a:r>
              <a:rPr lang="pt-BR" dirty="0"/>
              <a:t>depois cria a variável </a:t>
            </a:r>
            <a:r>
              <a:rPr lang="pt-BR" dirty="0" smtClean="0"/>
              <a:t>relu/threshold </a:t>
            </a:r>
            <a:r>
              <a:rPr lang="pt-BR" dirty="0"/>
              <a:t>(como um escalar que posteriormente será inicializado </a:t>
            </a:r>
            <a:r>
              <a:rPr lang="pt-BR" dirty="0" smtClean="0"/>
              <a:t>com o valor 0.0) </a:t>
            </a:r>
            <a:r>
              <a:rPr lang="pt-BR" dirty="0"/>
              <a:t>e cria cinco </a:t>
            </a:r>
            <a:r>
              <a:rPr lang="pt-BR" b="1" i="1" dirty="0"/>
              <a:t>ReLUs</a:t>
            </a:r>
            <a:r>
              <a:rPr lang="pt-BR" dirty="0"/>
              <a:t> chamando a função </a:t>
            </a:r>
            <a:r>
              <a:rPr lang="pt-BR" b="1" i="1" dirty="0" smtClean="0"/>
              <a:t>relu()</a:t>
            </a:r>
            <a:r>
              <a:rPr lang="pt-BR" dirty="0" smtClean="0"/>
              <a:t>. </a:t>
            </a:r>
          </a:p>
          <a:p>
            <a:r>
              <a:rPr lang="pt-BR" dirty="0" smtClean="0"/>
              <a:t>A </a:t>
            </a:r>
            <a:r>
              <a:rPr lang="pt-BR" dirty="0"/>
              <a:t>função </a:t>
            </a:r>
            <a:r>
              <a:rPr lang="pt-BR" b="1" i="1" dirty="0" smtClean="0"/>
              <a:t>relu()</a:t>
            </a:r>
            <a:r>
              <a:rPr lang="pt-BR" dirty="0" smtClean="0"/>
              <a:t> </a:t>
            </a:r>
            <a:r>
              <a:rPr lang="pt-BR" dirty="0"/>
              <a:t>reutiliza a variável </a:t>
            </a:r>
            <a:r>
              <a:rPr lang="pt-BR" dirty="0" smtClean="0"/>
              <a:t>relu/threshold </a:t>
            </a:r>
            <a:r>
              <a:rPr lang="pt-BR" dirty="0"/>
              <a:t>e cria os outros </a:t>
            </a:r>
            <a:r>
              <a:rPr lang="pt-BR" b="1" i="1" dirty="0"/>
              <a:t>nós</a:t>
            </a:r>
            <a:r>
              <a:rPr lang="pt-BR" dirty="0"/>
              <a:t> </a:t>
            </a:r>
            <a:r>
              <a:rPr lang="pt-BR" b="1" i="1" dirty="0"/>
              <a:t>ReLU</a:t>
            </a:r>
            <a:r>
              <a:rPr lang="pt-BR" dirty="0"/>
              <a:t>.</a:t>
            </a:r>
          </a:p>
        </p:txBody>
      </p:sp>
      <p:sp>
        <p:nvSpPr>
          <p:cNvPr id="4" name="Rectangle 3"/>
          <p:cNvSpPr/>
          <p:nvPr/>
        </p:nvSpPr>
        <p:spPr>
          <a:xfrm>
            <a:off x="362712" y="1690688"/>
            <a:ext cx="5891784" cy="2123658"/>
          </a:xfrm>
          <a:prstGeom prst="rect">
            <a:avLst/>
          </a:prstGeom>
        </p:spPr>
        <p:txBody>
          <a:bodyPr wrap="square">
            <a:spAutoFit/>
          </a:bodyPr>
          <a:lstStyle/>
          <a:p>
            <a:r>
              <a:rPr lang="pt-BR" sz="1200" b="1" dirty="0">
                <a:solidFill>
                  <a:srgbClr val="0000FF"/>
                </a:solidFill>
                <a:highlight>
                  <a:srgbClr val="FFFFFF"/>
                </a:highlight>
              </a:rPr>
              <a:t>def</a:t>
            </a:r>
            <a:r>
              <a:rPr lang="pt-BR" sz="1200" dirty="0">
                <a:solidFill>
                  <a:srgbClr val="000000"/>
                </a:solidFill>
                <a:highlight>
                  <a:srgbClr val="FFFFFF"/>
                </a:highlight>
              </a:rPr>
              <a:t> </a:t>
            </a:r>
            <a:r>
              <a:rPr lang="pt-BR" sz="1200" dirty="0">
                <a:solidFill>
                  <a:srgbClr val="FF00FF"/>
                </a:solidFill>
                <a:highlight>
                  <a:srgbClr val="FFFFFF"/>
                </a:highlight>
              </a:rPr>
              <a:t>relu</a:t>
            </a:r>
            <a:r>
              <a:rPr lang="pt-BR" sz="1200" b="1" dirty="0">
                <a:solidFill>
                  <a:srgbClr val="000080"/>
                </a:solidFill>
                <a:highlight>
                  <a:srgbClr val="FFFFFF"/>
                </a:highlight>
              </a:rPr>
              <a:t>(</a:t>
            </a:r>
            <a:r>
              <a:rPr lang="pt-BR" sz="1200" dirty="0">
                <a:solidFill>
                  <a:srgbClr val="000000"/>
                </a:solidFill>
                <a:highlight>
                  <a:srgbClr val="FFFFFF"/>
                </a:highlight>
              </a:rPr>
              <a:t>X</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   </a:t>
            </a:r>
            <a:r>
              <a:rPr lang="pt-BR" sz="1200" b="1" dirty="0">
                <a:solidFill>
                  <a:srgbClr val="0000FF"/>
                </a:solidFill>
                <a:highlight>
                  <a:srgbClr val="FFFFFF"/>
                </a:highlight>
              </a:rPr>
              <a:t>with</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variable_scope</a:t>
            </a:r>
            <a:r>
              <a:rPr lang="pt-BR" sz="1200" b="1" dirty="0">
                <a:solidFill>
                  <a:srgbClr val="000080"/>
                </a:solidFill>
                <a:highlight>
                  <a:srgbClr val="FFFFFF"/>
                </a:highlight>
              </a:rPr>
              <a:t>(</a:t>
            </a:r>
            <a:r>
              <a:rPr lang="pt-BR" sz="1200" dirty="0">
                <a:solidFill>
                  <a:srgbClr val="808080"/>
                </a:solidFill>
                <a:highlight>
                  <a:srgbClr val="FFFFFF"/>
                </a:highlight>
              </a:rPr>
              <a:t>"relu"</a:t>
            </a:r>
            <a:r>
              <a:rPr lang="pt-BR" sz="1200" b="1" dirty="0">
                <a:solidFill>
                  <a:srgbClr val="000080"/>
                </a:solidFill>
                <a:highlight>
                  <a:srgbClr val="FFFFFF"/>
                </a:highlight>
              </a:rPr>
              <a:t>,</a:t>
            </a:r>
            <a:r>
              <a:rPr lang="pt-BR" sz="1200" dirty="0">
                <a:solidFill>
                  <a:srgbClr val="000000"/>
                </a:solidFill>
                <a:highlight>
                  <a:srgbClr val="FFFFFF"/>
                </a:highlight>
              </a:rPr>
              <a:t> reuse</a:t>
            </a:r>
            <a:r>
              <a:rPr lang="pt-BR" sz="1200" b="1" dirty="0">
                <a:solidFill>
                  <a:srgbClr val="000080"/>
                </a:solidFill>
                <a:highlight>
                  <a:srgbClr val="FFFFFF"/>
                </a:highlight>
              </a:rPr>
              <a:t>=</a:t>
            </a:r>
            <a:r>
              <a:rPr lang="pt-BR" sz="1200" b="1" dirty="0">
                <a:solidFill>
                  <a:srgbClr val="0000FF"/>
                </a:solidFill>
                <a:highlight>
                  <a:srgbClr val="FFFFFF"/>
                </a:highlight>
              </a:rPr>
              <a:t>True</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en-US" sz="1200" dirty="0">
                <a:solidFill>
                  <a:srgbClr val="000000"/>
                </a:solidFill>
                <a:highlight>
                  <a:srgbClr val="FFFFFF"/>
                </a:highlight>
              </a:rPr>
              <a:t>      threshold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get_variable</a:t>
            </a:r>
            <a:r>
              <a:rPr lang="en-US" sz="1200" b="1" dirty="0">
                <a:solidFill>
                  <a:srgbClr val="000080"/>
                </a:solidFill>
                <a:highlight>
                  <a:srgbClr val="FFFFFF"/>
                </a:highlight>
              </a:rPr>
              <a:t>(</a:t>
            </a:r>
            <a:r>
              <a:rPr lang="en-US" sz="1200" dirty="0">
                <a:solidFill>
                  <a:srgbClr val="808080"/>
                </a:solidFill>
                <a:highlight>
                  <a:srgbClr val="FFFFFF"/>
                </a:highlight>
              </a:rPr>
              <a:t>"threshold"</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a:solidFill>
                  <a:srgbClr val="008000"/>
                </a:solidFill>
                <a:highlight>
                  <a:srgbClr val="FFFFFF"/>
                </a:highlight>
              </a:rPr>
              <a:t># reuse existing variable</a:t>
            </a:r>
            <a:endParaRPr lang="en-US" sz="1200" dirty="0">
              <a:solidFill>
                <a:srgbClr val="000000"/>
              </a:solidFill>
              <a:highlight>
                <a:srgbClr val="FFFFFF"/>
              </a:highlight>
            </a:endParaRPr>
          </a:p>
          <a:p>
            <a:r>
              <a:rPr lang="pt-BR" sz="1200" dirty="0">
                <a:solidFill>
                  <a:srgbClr val="000000"/>
                </a:solidFill>
                <a:highlight>
                  <a:srgbClr val="FFFFFF"/>
                </a:highlight>
              </a:rPr>
              <a:t>      </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en-US" sz="1200" dirty="0">
                <a:solidFill>
                  <a:srgbClr val="000000"/>
                </a:solidFill>
                <a:highlight>
                  <a:srgbClr val="FFFFFF"/>
                </a:highlight>
              </a:rPr>
              <a:t>      </a:t>
            </a:r>
            <a:r>
              <a:rPr lang="en-US" sz="1200" b="1" dirty="0">
                <a:solidFill>
                  <a:srgbClr val="0000FF"/>
                </a:solidFill>
                <a:highlight>
                  <a:srgbClr val="FFFFFF"/>
                </a:highlight>
              </a:rPr>
              <a:t>return</a:t>
            </a:r>
            <a:r>
              <a:rPr lang="en-US" sz="1200" dirty="0">
                <a:solidFill>
                  <a:srgbClr val="000000"/>
                </a:solidFill>
                <a:highlight>
                  <a:srgbClr val="FFFFFF"/>
                </a:highlight>
              </a:rPr>
              <a:t> </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maximum</a:t>
            </a:r>
            <a:r>
              <a:rPr lang="en-US" sz="1200" b="1" dirty="0">
                <a:solidFill>
                  <a:srgbClr val="000080"/>
                </a:solidFill>
                <a:highlight>
                  <a:srgbClr val="FFFFFF"/>
                </a:highlight>
              </a:rPr>
              <a:t>(</a:t>
            </a:r>
            <a:r>
              <a:rPr lang="en-US" sz="1200" dirty="0">
                <a:solidFill>
                  <a:srgbClr val="000000"/>
                </a:solidFill>
                <a:highlight>
                  <a:srgbClr val="FFFFFF"/>
                </a:highlight>
              </a:rPr>
              <a:t>z</a:t>
            </a:r>
            <a:r>
              <a:rPr lang="en-US" sz="1200" b="1" dirty="0">
                <a:solidFill>
                  <a:srgbClr val="000080"/>
                </a:solidFill>
                <a:highlight>
                  <a:srgbClr val="FFFFFF"/>
                </a:highlight>
              </a:rPr>
              <a:t>,</a:t>
            </a:r>
            <a:r>
              <a:rPr lang="en-US" sz="1200" dirty="0">
                <a:solidFill>
                  <a:srgbClr val="000000"/>
                </a:solidFill>
                <a:highlight>
                  <a:srgbClr val="FFFFFF"/>
                </a:highlight>
              </a:rPr>
              <a:t> threshold</a:t>
            </a:r>
            <a:r>
              <a:rPr lang="en-US" sz="1200" b="1" dirty="0">
                <a:solidFill>
                  <a:srgbClr val="000080"/>
                </a:solidFill>
                <a:highlight>
                  <a:srgbClr val="FFFFFF"/>
                </a:highlight>
              </a:rPr>
              <a:t>,</a:t>
            </a:r>
            <a:r>
              <a:rPr lang="en-US" sz="1200" dirty="0">
                <a:solidFill>
                  <a:srgbClr val="000000"/>
                </a:solidFill>
                <a:highlight>
                  <a:srgbClr val="FFFFFF"/>
                </a:highlight>
              </a:rPr>
              <a:t> name</a:t>
            </a:r>
            <a:r>
              <a:rPr lang="en-US" sz="1200" b="1" dirty="0">
                <a:solidFill>
                  <a:srgbClr val="000080"/>
                </a:solidFill>
                <a:highlight>
                  <a:srgbClr val="FFFFFF"/>
                </a:highlight>
              </a:rPr>
              <a:t>=</a:t>
            </a:r>
            <a:r>
              <a:rPr lang="en-US" sz="1200" dirty="0">
                <a:solidFill>
                  <a:srgbClr val="808080"/>
                </a:solidFill>
                <a:highlight>
                  <a:srgbClr val="FFFFFF"/>
                </a:highlight>
              </a:rPr>
              <a:t>"max"</a:t>
            </a:r>
            <a:r>
              <a:rPr lang="en-US" sz="1200" b="1" dirty="0">
                <a:solidFill>
                  <a:srgbClr val="000080"/>
                </a:solidFill>
                <a:highlight>
                  <a:srgbClr val="FFFFFF"/>
                </a:highlight>
              </a:rPr>
              <a:t>)</a:t>
            </a:r>
            <a:endParaRPr lang="en-US" sz="1200" dirty="0">
              <a:solidFill>
                <a:srgbClr val="000000"/>
              </a:solidFill>
              <a:highlight>
                <a:srgbClr val="FFFFFF"/>
              </a:highlight>
            </a:endParaRPr>
          </a:p>
          <a:p>
            <a:endParaRPr lang="pt-BR" sz="1200" dirty="0">
              <a:solidFill>
                <a:srgbClr val="000000"/>
              </a:solidFill>
              <a:highlight>
                <a:srgbClr val="FFFFFF"/>
              </a:highlight>
            </a:endParaRPr>
          </a:p>
          <a:p>
            <a:r>
              <a:rPr lang="en-US" sz="1200" dirty="0">
                <a:solidFill>
                  <a:srgbClr val="000000"/>
                </a:solidFill>
                <a:highlight>
                  <a:srgbClr val="FFFFFF"/>
                </a:highlight>
              </a:rPr>
              <a:t>X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placeholder</a:t>
            </a:r>
            <a:r>
              <a:rPr lang="en-US" sz="1200" b="1" dirty="0">
                <a:solidFill>
                  <a:srgbClr val="000080"/>
                </a:solidFill>
                <a:highlight>
                  <a:srgbClr val="FFFFFF"/>
                </a:highlight>
              </a:rPr>
              <a:t>(</a:t>
            </a:r>
            <a:r>
              <a:rPr lang="en-US" sz="1200" dirty="0">
                <a:solidFill>
                  <a:srgbClr val="000000"/>
                </a:solidFill>
                <a:highlight>
                  <a:srgbClr val="FFFFFF"/>
                </a:highlight>
              </a:rPr>
              <a:t>tf</a:t>
            </a:r>
            <a:r>
              <a:rPr lang="en-US" sz="1200" b="1" dirty="0">
                <a:solidFill>
                  <a:srgbClr val="000080"/>
                </a:solidFill>
                <a:highlight>
                  <a:srgbClr val="FFFFFF"/>
                </a:highlight>
              </a:rPr>
              <a:t>.</a:t>
            </a:r>
            <a:r>
              <a:rPr lang="en-US" sz="1200" dirty="0">
                <a:solidFill>
                  <a:srgbClr val="000000"/>
                </a:solidFill>
                <a:highlight>
                  <a:srgbClr val="FFFFFF"/>
                </a:highlight>
              </a:rPr>
              <a:t>float32</a:t>
            </a:r>
            <a:r>
              <a:rPr lang="en-US" sz="1200" b="1" dirty="0">
                <a:solidFill>
                  <a:srgbClr val="000080"/>
                </a:solidFill>
                <a:highlight>
                  <a:srgbClr val="FFFFFF"/>
                </a:highlight>
              </a:rPr>
              <a:t>,</a:t>
            </a:r>
            <a:r>
              <a:rPr lang="en-US" sz="1200" dirty="0">
                <a:solidFill>
                  <a:srgbClr val="000000"/>
                </a:solidFill>
                <a:highlight>
                  <a:srgbClr val="FFFFFF"/>
                </a:highlight>
              </a:rPr>
              <a:t> shape</a:t>
            </a:r>
            <a:r>
              <a:rPr lang="en-US" sz="1200" b="1" dirty="0">
                <a:solidFill>
                  <a:srgbClr val="000080"/>
                </a:solidFill>
                <a:highlight>
                  <a:srgbClr val="FFFFFF"/>
                </a:highlight>
              </a:rPr>
              <a:t>=(</a:t>
            </a:r>
            <a:r>
              <a:rPr lang="en-US" sz="1200" b="1" dirty="0">
                <a:solidFill>
                  <a:srgbClr val="0000FF"/>
                </a:solidFill>
                <a:highlight>
                  <a:srgbClr val="FFFFFF"/>
                </a:highlight>
              </a:rPr>
              <a:t>None</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n_features</a:t>
            </a:r>
            <a:r>
              <a:rPr lang="en-US" sz="1200" b="1" dirty="0">
                <a:solidFill>
                  <a:srgbClr val="000080"/>
                </a:solidFill>
                <a:highlight>
                  <a:srgbClr val="FFFFFF"/>
                </a:highlight>
              </a:rPr>
              <a:t>),</a:t>
            </a:r>
            <a:r>
              <a:rPr lang="en-US" sz="1200" dirty="0">
                <a:solidFill>
                  <a:srgbClr val="000000"/>
                </a:solidFill>
                <a:highlight>
                  <a:srgbClr val="FFFFFF"/>
                </a:highlight>
              </a:rPr>
              <a:t> name</a:t>
            </a:r>
            <a:r>
              <a:rPr lang="en-US" sz="1200" b="1" dirty="0">
                <a:solidFill>
                  <a:srgbClr val="000080"/>
                </a:solidFill>
                <a:highlight>
                  <a:srgbClr val="FFFFFF"/>
                </a:highlight>
              </a:rPr>
              <a:t>=</a:t>
            </a:r>
            <a:r>
              <a:rPr lang="en-US" sz="1200" dirty="0">
                <a:solidFill>
                  <a:srgbClr val="808080"/>
                </a:solidFill>
                <a:highlight>
                  <a:srgbClr val="FFFFFF"/>
                </a:highlight>
              </a:rPr>
              <a:t>"X"</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en-US" sz="1200" b="1" dirty="0">
                <a:solidFill>
                  <a:srgbClr val="0000FF"/>
                </a:solidFill>
                <a:highlight>
                  <a:srgbClr val="FFFFFF"/>
                </a:highlight>
              </a:rPr>
              <a:t>with</a:t>
            </a:r>
            <a:r>
              <a:rPr lang="en-US" sz="1200" dirty="0">
                <a:solidFill>
                  <a:srgbClr val="000000"/>
                </a:solidFill>
                <a:highlight>
                  <a:srgbClr val="FFFFFF"/>
                </a:highlight>
              </a:rPr>
              <a:t> </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variable_scope</a:t>
            </a:r>
            <a:r>
              <a:rPr lang="en-US" sz="1200" b="1" dirty="0">
                <a:solidFill>
                  <a:srgbClr val="000080"/>
                </a:solidFill>
                <a:highlight>
                  <a:srgbClr val="FFFFFF"/>
                </a:highlight>
              </a:rPr>
              <a:t>(</a:t>
            </a:r>
            <a:r>
              <a:rPr lang="en-US" sz="1200" dirty="0">
                <a:solidFill>
                  <a:srgbClr val="808080"/>
                </a:solidFill>
                <a:highlight>
                  <a:srgbClr val="FFFFFF"/>
                </a:highlight>
              </a:rPr>
              <a:t>"</a:t>
            </a:r>
            <a:r>
              <a:rPr lang="en-US" sz="1200" dirty="0" err="1">
                <a:solidFill>
                  <a:srgbClr val="808080"/>
                </a:solidFill>
                <a:highlight>
                  <a:srgbClr val="FFFFFF"/>
                </a:highlight>
              </a:rPr>
              <a:t>relu</a:t>
            </a:r>
            <a:r>
              <a:rPr lang="en-US" sz="1200" dirty="0">
                <a:solidFill>
                  <a:srgbClr val="808080"/>
                </a:solidFill>
                <a:highlight>
                  <a:srgbClr val="FFFFFF"/>
                </a:highlight>
              </a:rPr>
              <a:t>"</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a:solidFill>
                  <a:srgbClr val="008000"/>
                </a:solidFill>
                <a:highlight>
                  <a:srgbClr val="FFFFFF"/>
                </a:highlight>
              </a:rPr>
              <a:t># create the variable</a:t>
            </a:r>
            <a:endParaRPr lang="en-US" sz="1200" dirty="0">
              <a:solidFill>
                <a:srgbClr val="000000"/>
              </a:solidFill>
              <a:highlight>
                <a:srgbClr val="FFFFFF"/>
              </a:highlight>
            </a:endParaRPr>
          </a:p>
          <a:p>
            <a:r>
              <a:rPr lang="en-US" sz="1200" dirty="0">
                <a:solidFill>
                  <a:srgbClr val="000000"/>
                </a:solidFill>
                <a:highlight>
                  <a:srgbClr val="FFFFFF"/>
                </a:highlight>
              </a:rPr>
              <a:t>   threshold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get_variable</a:t>
            </a:r>
            <a:r>
              <a:rPr lang="en-US" sz="1200" b="1" dirty="0">
                <a:solidFill>
                  <a:srgbClr val="000080"/>
                </a:solidFill>
                <a:highlight>
                  <a:srgbClr val="FFFFFF"/>
                </a:highlight>
              </a:rPr>
              <a:t>(</a:t>
            </a:r>
            <a:r>
              <a:rPr lang="en-US" sz="1200" dirty="0">
                <a:solidFill>
                  <a:srgbClr val="808080"/>
                </a:solidFill>
                <a:highlight>
                  <a:srgbClr val="FFFFFF"/>
                </a:highlight>
              </a:rPr>
              <a:t>"threshold"</a:t>
            </a:r>
            <a:r>
              <a:rPr lang="en-US" sz="1200" b="1" dirty="0">
                <a:solidFill>
                  <a:srgbClr val="000080"/>
                </a:solidFill>
                <a:highlight>
                  <a:srgbClr val="FFFFFF"/>
                </a:highlight>
              </a:rPr>
              <a:t>,</a:t>
            </a:r>
            <a:r>
              <a:rPr lang="en-US" sz="1200" dirty="0">
                <a:solidFill>
                  <a:srgbClr val="000000"/>
                </a:solidFill>
                <a:highlight>
                  <a:srgbClr val="FFFFFF"/>
                </a:highlight>
              </a:rPr>
              <a:t> shape</a:t>
            </a:r>
            <a:r>
              <a:rPr lang="en-US" sz="1200" b="1" dirty="0">
                <a:solidFill>
                  <a:srgbClr val="000080"/>
                </a:solidFill>
                <a:highlight>
                  <a:srgbClr val="FFFFFF"/>
                </a:highlight>
              </a:rPr>
              <a:t>=(),</a:t>
            </a:r>
            <a:r>
              <a:rPr lang="en-US" sz="1200" dirty="0">
                <a:solidFill>
                  <a:srgbClr val="000000"/>
                </a:solidFill>
                <a:highlight>
                  <a:srgbClr val="FFFFFF"/>
                </a:highlight>
              </a:rPr>
              <a:t> initializer</a:t>
            </a:r>
            <a:r>
              <a:rPr lang="en-US" sz="1200" b="1" dirty="0">
                <a:solidFill>
                  <a:srgbClr val="000080"/>
                </a:solidFill>
                <a:highlight>
                  <a:srgbClr val="FFFFFF"/>
                </a:highlight>
              </a:rPr>
              <a:t>=</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constant_initializer</a:t>
            </a:r>
            <a:r>
              <a:rPr lang="en-US" sz="1200" b="1" dirty="0">
                <a:solidFill>
                  <a:srgbClr val="000080"/>
                </a:solidFill>
                <a:highlight>
                  <a:srgbClr val="FFFFFF"/>
                </a:highlight>
              </a:rPr>
              <a:t>(</a:t>
            </a:r>
            <a:r>
              <a:rPr lang="en-US" sz="1200" dirty="0">
                <a:solidFill>
                  <a:srgbClr val="FF0000"/>
                </a:solidFill>
                <a:highlight>
                  <a:srgbClr val="FFFFFF"/>
                </a:highlight>
              </a:rPr>
              <a:t>0.0</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en-US" sz="1200" dirty="0" err="1">
                <a:solidFill>
                  <a:srgbClr val="000000"/>
                </a:solidFill>
                <a:highlight>
                  <a:srgbClr val="FFFFFF"/>
                </a:highlight>
              </a:rPr>
              <a:t>relus</a:t>
            </a:r>
            <a:r>
              <a:rPr lang="en-US" sz="1200" dirty="0">
                <a:solidFill>
                  <a:srgbClr val="000000"/>
                </a:solidFill>
                <a:highlight>
                  <a:srgbClr val="FFFFFF"/>
                </a:highlight>
              </a:rPr>
              <a:t>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b="1" dirty="0">
                <a:solidFill>
                  <a:srgbClr val="000080"/>
                </a:solidFill>
                <a:highlight>
                  <a:srgbClr val="FFFFFF"/>
                </a:highlight>
              </a:rPr>
              <a:t>[</a:t>
            </a:r>
            <a:r>
              <a:rPr lang="en-US" sz="1200" dirty="0" err="1">
                <a:solidFill>
                  <a:srgbClr val="000000"/>
                </a:solidFill>
                <a:highlight>
                  <a:srgbClr val="FFFFFF"/>
                </a:highlight>
              </a:rPr>
              <a:t>relu</a:t>
            </a:r>
            <a:r>
              <a:rPr lang="en-US" sz="1200" b="1" dirty="0">
                <a:solidFill>
                  <a:srgbClr val="000080"/>
                </a:solidFill>
                <a:highlight>
                  <a:srgbClr val="FFFFFF"/>
                </a:highlight>
              </a:rPr>
              <a:t>(</a:t>
            </a:r>
            <a:r>
              <a:rPr lang="en-US" sz="1200" dirty="0">
                <a:solidFill>
                  <a:srgbClr val="000000"/>
                </a:solidFill>
                <a:highlight>
                  <a:srgbClr val="FFFFFF"/>
                </a:highlight>
              </a:rPr>
              <a:t>X</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b="1" dirty="0">
                <a:solidFill>
                  <a:srgbClr val="0000FF"/>
                </a:solidFill>
                <a:highlight>
                  <a:srgbClr val="FFFFFF"/>
                </a:highlight>
              </a:rPr>
              <a:t>for</a:t>
            </a:r>
            <a:r>
              <a:rPr lang="en-US" sz="1200" dirty="0">
                <a:solidFill>
                  <a:srgbClr val="000000"/>
                </a:solidFill>
                <a:highlight>
                  <a:srgbClr val="FFFFFF"/>
                </a:highlight>
              </a:rPr>
              <a:t> </a:t>
            </a:r>
            <a:r>
              <a:rPr lang="en-US" sz="1200" dirty="0" err="1">
                <a:solidFill>
                  <a:srgbClr val="000000"/>
                </a:solidFill>
                <a:highlight>
                  <a:srgbClr val="FFFFFF"/>
                </a:highlight>
              </a:rPr>
              <a:t>relu_index</a:t>
            </a:r>
            <a:r>
              <a:rPr lang="en-US" sz="1200" dirty="0">
                <a:solidFill>
                  <a:srgbClr val="000000"/>
                </a:solidFill>
                <a:highlight>
                  <a:srgbClr val="FFFFFF"/>
                </a:highlight>
              </a:rPr>
              <a:t> </a:t>
            </a:r>
            <a:r>
              <a:rPr lang="en-US" sz="1200" b="1" dirty="0">
                <a:solidFill>
                  <a:srgbClr val="0000FF"/>
                </a:solidFill>
                <a:highlight>
                  <a:srgbClr val="FFFFFF"/>
                </a:highlight>
              </a:rPr>
              <a:t>in</a:t>
            </a:r>
            <a:r>
              <a:rPr lang="en-US" sz="1200" dirty="0">
                <a:solidFill>
                  <a:srgbClr val="000000"/>
                </a:solidFill>
                <a:highlight>
                  <a:srgbClr val="FFFFFF"/>
                </a:highlight>
              </a:rPr>
              <a:t> range</a:t>
            </a:r>
            <a:r>
              <a:rPr lang="en-US" sz="1200" b="1" dirty="0">
                <a:solidFill>
                  <a:srgbClr val="000080"/>
                </a:solidFill>
                <a:highlight>
                  <a:srgbClr val="FFFFFF"/>
                </a:highlight>
              </a:rPr>
              <a:t>(</a:t>
            </a:r>
            <a:r>
              <a:rPr lang="en-US" sz="1200" dirty="0">
                <a:solidFill>
                  <a:srgbClr val="FF0000"/>
                </a:solidFill>
                <a:highlight>
                  <a:srgbClr val="FFFFFF"/>
                </a:highlight>
              </a:rPr>
              <a:t>5</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pt-BR" sz="1200" dirty="0">
                <a:solidFill>
                  <a:srgbClr val="000000"/>
                </a:solidFill>
                <a:highlight>
                  <a:srgbClr val="FFFFFF"/>
                </a:highlight>
              </a:rPr>
              <a:t>output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add_n</a:t>
            </a:r>
            <a:r>
              <a:rPr lang="pt-BR" sz="1200" b="1" dirty="0">
                <a:solidFill>
                  <a:srgbClr val="000080"/>
                </a:solidFill>
                <a:highlight>
                  <a:srgbClr val="FFFFFF"/>
                </a:highlight>
              </a:rPr>
              <a:t>(</a:t>
            </a:r>
            <a:r>
              <a:rPr lang="pt-BR" sz="1200" dirty="0">
                <a:solidFill>
                  <a:srgbClr val="000000"/>
                </a:solidFill>
                <a:highlight>
                  <a:srgbClr val="FFFFFF"/>
                </a:highlight>
              </a:rPr>
              <a:t>relus</a:t>
            </a:r>
            <a:r>
              <a:rPr lang="pt-BR" sz="1200" b="1" dirty="0">
                <a:solidFill>
                  <a:srgbClr val="000080"/>
                </a:solidFill>
                <a:highlight>
                  <a:srgbClr val="FFFFFF"/>
                </a:highlight>
              </a:rPr>
              <a:t>,</a:t>
            </a:r>
            <a:r>
              <a:rPr lang="pt-BR" sz="1200" dirty="0">
                <a:solidFill>
                  <a:srgbClr val="000000"/>
                </a:solidFill>
                <a:highlight>
                  <a:srgbClr val="FFFFFF"/>
                </a:highlight>
              </a:rPr>
              <a:t> name</a:t>
            </a:r>
            <a:r>
              <a:rPr lang="pt-BR" sz="1200" b="1" dirty="0">
                <a:solidFill>
                  <a:srgbClr val="000080"/>
                </a:solidFill>
                <a:highlight>
                  <a:srgbClr val="FFFFFF"/>
                </a:highlight>
              </a:rPr>
              <a:t>=</a:t>
            </a:r>
            <a:r>
              <a:rPr lang="pt-BR" sz="1200" dirty="0">
                <a:solidFill>
                  <a:srgbClr val="808080"/>
                </a:solidFill>
                <a:highlight>
                  <a:srgbClr val="FFFFFF"/>
                </a:highlight>
              </a:rPr>
              <a:t>"output"</a:t>
            </a:r>
            <a:r>
              <a:rPr lang="pt-BR" sz="1200" b="1" dirty="0">
                <a:solidFill>
                  <a:srgbClr val="000080"/>
                </a:solidFill>
                <a:highlight>
                  <a:srgbClr val="FFFFFF"/>
                </a:highlight>
              </a:rPr>
              <a:t>)</a:t>
            </a:r>
            <a:endParaRPr lang="pt-BR" sz="1200" dirty="0"/>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r="6100" b="15657"/>
          <a:stretch/>
        </p:blipFill>
        <p:spPr>
          <a:xfrm>
            <a:off x="219456" y="4132203"/>
            <a:ext cx="5797296" cy="2081059"/>
          </a:xfrm>
          <a:prstGeom prst="rect">
            <a:avLst/>
          </a:prstGeom>
        </p:spPr>
      </p:pic>
    </p:spTree>
    <p:extLst>
      <p:ext uri="{BB962C8B-B14F-4D97-AF65-F5344CB8AC3E}">
        <p14:creationId xmlns:p14="http://schemas.microsoft.com/office/powerpoint/2010/main" val="34038194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Compartilhando variáveis</a:t>
            </a:r>
          </a:p>
        </p:txBody>
      </p:sp>
      <p:sp>
        <p:nvSpPr>
          <p:cNvPr id="3" name="Content Placeholder 2"/>
          <p:cNvSpPr>
            <a:spLocks noGrp="1"/>
          </p:cNvSpPr>
          <p:nvPr>
            <p:ph idx="1"/>
          </p:nvPr>
        </p:nvSpPr>
        <p:spPr>
          <a:xfrm>
            <a:off x="6127844" y="1433015"/>
            <a:ext cx="5887371" cy="5424985"/>
          </a:xfrm>
        </p:spPr>
        <p:txBody>
          <a:bodyPr>
            <a:normAutofit fontScale="77500" lnSpcReduction="20000"/>
          </a:bodyPr>
          <a:lstStyle/>
          <a:p>
            <a:r>
              <a:rPr lang="pt-BR" dirty="0"/>
              <a:t>É um pouco </a:t>
            </a:r>
            <a:r>
              <a:rPr lang="pt-BR" dirty="0" smtClean="0"/>
              <a:t>estranho que </a:t>
            </a:r>
            <a:r>
              <a:rPr lang="pt-BR" dirty="0"/>
              <a:t>a variável de </a:t>
            </a:r>
            <a:r>
              <a:rPr lang="pt-BR" dirty="0" smtClean="0"/>
              <a:t>threshold (ou limiar) seja </a:t>
            </a:r>
            <a:r>
              <a:rPr lang="pt-BR" dirty="0"/>
              <a:t>definida fora da função </a:t>
            </a:r>
            <a:r>
              <a:rPr lang="pt-BR" b="1" i="1" dirty="0" smtClean="0"/>
              <a:t>relu()</a:t>
            </a:r>
            <a:r>
              <a:rPr lang="pt-BR" dirty="0" smtClean="0"/>
              <a:t>, </a:t>
            </a:r>
            <a:r>
              <a:rPr lang="pt-BR" dirty="0"/>
              <a:t>onde todo o restante do código </a:t>
            </a:r>
            <a:r>
              <a:rPr lang="pt-BR" b="1" i="1" dirty="0"/>
              <a:t>ReLU</a:t>
            </a:r>
            <a:r>
              <a:rPr lang="pt-BR" dirty="0"/>
              <a:t> reside. </a:t>
            </a:r>
            <a:endParaRPr lang="pt-BR" dirty="0" smtClean="0"/>
          </a:p>
          <a:p>
            <a:r>
              <a:rPr lang="pt-BR" dirty="0" smtClean="0"/>
              <a:t>Para </a:t>
            </a:r>
            <a:r>
              <a:rPr lang="pt-BR" dirty="0"/>
              <a:t>corrigir isso, o </a:t>
            </a:r>
            <a:r>
              <a:rPr lang="pt-BR" dirty="0" smtClean="0"/>
              <a:t>trecho de código ao lado cria </a:t>
            </a:r>
            <a:r>
              <a:rPr lang="pt-BR" dirty="0"/>
              <a:t>a variável de </a:t>
            </a:r>
            <a:r>
              <a:rPr lang="pt-BR" b="1" i="1" dirty="0" smtClean="0"/>
              <a:t>limiar</a:t>
            </a:r>
            <a:r>
              <a:rPr lang="pt-BR" dirty="0" smtClean="0"/>
              <a:t> dentro da </a:t>
            </a:r>
            <a:r>
              <a:rPr lang="pt-BR" dirty="0"/>
              <a:t>função </a:t>
            </a:r>
            <a:r>
              <a:rPr lang="pt-BR" b="1" i="1" dirty="0" smtClean="0"/>
              <a:t>relu()</a:t>
            </a:r>
            <a:r>
              <a:rPr lang="pt-BR" dirty="0" smtClean="0"/>
              <a:t> </a:t>
            </a:r>
            <a:r>
              <a:rPr lang="pt-BR" dirty="0"/>
              <a:t>na primeira chamada e a reutiliza nas chamadas subseqüentes. </a:t>
            </a:r>
            <a:endParaRPr lang="pt-BR" dirty="0" smtClean="0"/>
          </a:p>
          <a:p>
            <a:r>
              <a:rPr lang="pt-BR" dirty="0" smtClean="0"/>
              <a:t>Agora</a:t>
            </a:r>
            <a:r>
              <a:rPr lang="pt-BR" dirty="0"/>
              <a:t>, a função </a:t>
            </a:r>
            <a:r>
              <a:rPr lang="pt-BR" b="1" i="1" dirty="0" smtClean="0"/>
              <a:t>relu()</a:t>
            </a:r>
            <a:r>
              <a:rPr lang="pt-BR" dirty="0" smtClean="0"/>
              <a:t> </a:t>
            </a:r>
            <a:r>
              <a:rPr lang="pt-BR" dirty="0"/>
              <a:t>não precisa se preocupar com </a:t>
            </a:r>
            <a:r>
              <a:rPr lang="pt-BR" b="1" i="1" dirty="0"/>
              <a:t>escopos de nome </a:t>
            </a:r>
            <a:r>
              <a:rPr lang="pt-BR" dirty="0"/>
              <a:t>ou compartilhamento de variáveis: </a:t>
            </a:r>
            <a:r>
              <a:rPr lang="pt-BR" dirty="0" smtClean="0"/>
              <a:t>ela apenas </a:t>
            </a:r>
            <a:r>
              <a:rPr lang="pt-BR" dirty="0"/>
              <a:t>chama </a:t>
            </a:r>
            <a:r>
              <a:rPr lang="pt-BR" b="1" i="1" dirty="0" smtClean="0"/>
              <a:t>get_variable()</a:t>
            </a:r>
            <a:r>
              <a:rPr lang="pt-BR" dirty="0" smtClean="0"/>
              <a:t>, </a:t>
            </a:r>
            <a:r>
              <a:rPr lang="pt-BR" dirty="0"/>
              <a:t>que criará ou reutilizará a variável de </a:t>
            </a:r>
            <a:r>
              <a:rPr lang="pt-BR" b="1" i="1" dirty="0" smtClean="0"/>
              <a:t>limiar</a:t>
            </a:r>
            <a:r>
              <a:rPr lang="pt-BR" dirty="0" smtClean="0"/>
              <a:t>.</a:t>
            </a:r>
          </a:p>
          <a:p>
            <a:r>
              <a:rPr lang="pt-BR" dirty="0" smtClean="0"/>
              <a:t>O </a:t>
            </a:r>
            <a:r>
              <a:rPr lang="pt-BR" dirty="0"/>
              <a:t>restante do código </a:t>
            </a:r>
            <a:r>
              <a:rPr lang="pt-BR" dirty="0" smtClean="0"/>
              <a:t>chama a função </a:t>
            </a:r>
            <a:r>
              <a:rPr lang="pt-BR" b="1" i="1" dirty="0" smtClean="0"/>
              <a:t>relu()</a:t>
            </a:r>
            <a:r>
              <a:rPr lang="pt-BR" dirty="0" smtClean="0"/>
              <a:t> </a:t>
            </a:r>
            <a:r>
              <a:rPr lang="pt-BR" dirty="0"/>
              <a:t>cinco vezes, certificando-se de definir </a:t>
            </a:r>
            <a:r>
              <a:rPr lang="pt-BR" b="1" i="1" dirty="0" smtClean="0"/>
              <a:t>reuse=False</a:t>
            </a:r>
            <a:r>
              <a:rPr lang="pt-BR" dirty="0" smtClean="0"/>
              <a:t> </a:t>
            </a:r>
            <a:r>
              <a:rPr lang="pt-BR" dirty="0"/>
              <a:t>na primeira chamada e </a:t>
            </a:r>
            <a:r>
              <a:rPr lang="pt-BR" b="1" i="1" dirty="0" smtClean="0"/>
              <a:t>reuse=True</a:t>
            </a:r>
            <a:r>
              <a:rPr lang="pt-BR" dirty="0" smtClean="0"/>
              <a:t> para </a:t>
            </a:r>
            <a:r>
              <a:rPr lang="pt-BR" dirty="0"/>
              <a:t>as outras chamadas</a:t>
            </a:r>
            <a:r>
              <a:rPr lang="pt-BR" dirty="0" smtClean="0"/>
              <a:t>.</a:t>
            </a:r>
          </a:p>
          <a:p>
            <a:r>
              <a:rPr lang="pt-BR" dirty="0"/>
              <a:t>O </a:t>
            </a:r>
            <a:r>
              <a:rPr lang="pt-BR" b="1" i="1" dirty="0" smtClean="0"/>
              <a:t>grafo</a:t>
            </a:r>
            <a:r>
              <a:rPr lang="pt-BR" dirty="0" smtClean="0"/>
              <a:t> resultante </a:t>
            </a:r>
            <a:r>
              <a:rPr lang="pt-BR" dirty="0"/>
              <a:t>é um pouco diferente </a:t>
            </a:r>
            <a:r>
              <a:rPr lang="pt-BR" dirty="0" smtClean="0"/>
              <a:t>do anterior, </a:t>
            </a:r>
            <a:r>
              <a:rPr lang="pt-BR" dirty="0"/>
              <a:t>pois a variável compartilhada </a:t>
            </a:r>
            <a:r>
              <a:rPr lang="pt-BR" dirty="0" smtClean="0"/>
              <a:t>está localizada na </a:t>
            </a:r>
            <a:r>
              <a:rPr lang="pt-BR" dirty="0"/>
              <a:t>primeira </a:t>
            </a:r>
            <a:r>
              <a:rPr lang="pt-BR" b="1" i="1" dirty="0" smtClean="0"/>
              <a:t>ReLU.</a:t>
            </a:r>
            <a:endParaRPr lang="pt-BR" b="1" i="1" dirty="0"/>
          </a:p>
        </p:txBody>
      </p:sp>
      <p:sp>
        <p:nvSpPr>
          <p:cNvPr id="4" name="Rectangle 3"/>
          <p:cNvSpPr/>
          <p:nvPr/>
        </p:nvSpPr>
        <p:spPr>
          <a:xfrm>
            <a:off x="507492" y="1433015"/>
            <a:ext cx="5951060" cy="2123658"/>
          </a:xfrm>
          <a:prstGeom prst="rect">
            <a:avLst/>
          </a:prstGeom>
        </p:spPr>
        <p:txBody>
          <a:bodyPr wrap="square">
            <a:spAutoFit/>
          </a:bodyPr>
          <a:lstStyle/>
          <a:p>
            <a:r>
              <a:rPr lang="pt-BR" sz="1200" b="1" dirty="0">
                <a:solidFill>
                  <a:srgbClr val="0000FF"/>
                </a:solidFill>
                <a:highlight>
                  <a:srgbClr val="FFFFFF"/>
                </a:highlight>
              </a:rPr>
              <a:t>def</a:t>
            </a:r>
            <a:r>
              <a:rPr lang="pt-BR" sz="1200" dirty="0">
                <a:solidFill>
                  <a:srgbClr val="000000"/>
                </a:solidFill>
                <a:highlight>
                  <a:srgbClr val="FFFFFF"/>
                </a:highlight>
              </a:rPr>
              <a:t> </a:t>
            </a:r>
            <a:r>
              <a:rPr lang="pt-BR" sz="1200" dirty="0">
                <a:solidFill>
                  <a:srgbClr val="FF00FF"/>
                </a:solidFill>
                <a:highlight>
                  <a:srgbClr val="FFFFFF"/>
                </a:highlight>
              </a:rPr>
              <a:t>relu</a:t>
            </a:r>
            <a:r>
              <a:rPr lang="pt-BR" sz="1200" b="1" dirty="0">
                <a:solidFill>
                  <a:srgbClr val="000080"/>
                </a:solidFill>
                <a:highlight>
                  <a:srgbClr val="FFFFFF"/>
                </a:highlight>
              </a:rPr>
              <a:t>(</a:t>
            </a:r>
            <a:r>
              <a:rPr lang="pt-BR" sz="1200" dirty="0">
                <a:solidFill>
                  <a:srgbClr val="000000"/>
                </a:solidFill>
                <a:highlight>
                  <a:srgbClr val="FFFFFF"/>
                </a:highlight>
              </a:rPr>
              <a:t>X</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en-US" sz="1200" dirty="0">
                <a:solidFill>
                  <a:srgbClr val="000000"/>
                </a:solidFill>
                <a:highlight>
                  <a:srgbClr val="FFFFFF"/>
                </a:highlight>
              </a:rPr>
              <a:t>   threshold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get_variable</a:t>
            </a:r>
            <a:r>
              <a:rPr lang="en-US" sz="1200" b="1" dirty="0">
                <a:solidFill>
                  <a:srgbClr val="000080"/>
                </a:solidFill>
                <a:highlight>
                  <a:srgbClr val="FFFFFF"/>
                </a:highlight>
              </a:rPr>
              <a:t>(</a:t>
            </a:r>
            <a:r>
              <a:rPr lang="en-US" sz="1200" dirty="0">
                <a:solidFill>
                  <a:srgbClr val="808080"/>
                </a:solidFill>
                <a:highlight>
                  <a:srgbClr val="FFFFFF"/>
                </a:highlight>
              </a:rPr>
              <a:t>"threshold"</a:t>
            </a:r>
            <a:r>
              <a:rPr lang="en-US" sz="1200" b="1" dirty="0">
                <a:solidFill>
                  <a:srgbClr val="000080"/>
                </a:solidFill>
                <a:highlight>
                  <a:srgbClr val="FFFFFF"/>
                </a:highlight>
              </a:rPr>
              <a:t>,</a:t>
            </a:r>
            <a:r>
              <a:rPr lang="en-US" sz="1200" dirty="0">
                <a:solidFill>
                  <a:srgbClr val="000000"/>
                </a:solidFill>
                <a:highlight>
                  <a:srgbClr val="FFFFFF"/>
                </a:highlight>
              </a:rPr>
              <a:t> shape</a:t>
            </a:r>
            <a:r>
              <a:rPr lang="en-US" sz="1200" b="1" dirty="0">
                <a:solidFill>
                  <a:srgbClr val="000080"/>
                </a:solidFill>
                <a:highlight>
                  <a:srgbClr val="FFFFFF"/>
                </a:highlight>
              </a:rPr>
              <a:t>=(),</a:t>
            </a:r>
            <a:r>
              <a:rPr lang="en-US" sz="1200" dirty="0">
                <a:solidFill>
                  <a:srgbClr val="000000"/>
                </a:solidFill>
                <a:highlight>
                  <a:srgbClr val="FFFFFF"/>
                </a:highlight>
              </a:rPr>
              <a:t> initializer</a:t>
            </a:r>
            <a:r>
              <a:rPr lang="en-US" sz="1200" b="1" dirty="0">
                <a:solidFill>
                  <a:srgbClr val="000080"/>
                </a:solidFill>
                <a:highlight>
                  <a:srgbClr val="FFFFFF"/>
                </a:highlight>
              </a:rPr>
              <a:t>=</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constant_initializer</a:t>
            </a:r>
            <a:r>
              <a:rPr lang="en-US" sz="1200" b="1" dirty="0">
                <a:solidFill>
                  <a:srgbClr val="000080"/>
                </a:solidFill>
                <a:highlight>
                  <a:srgbClr val="FFFFFF"/>
                </a:highlight>
              </a:rPr>
              <a:t>(</a:t>
            </a:r>
            <a:r>
              <a:rPr lang="en-US" sz="1200" dirty="0">
                <a:solidFill>
                  <a:srgbClr val="FF0000"/>
                </a:solidFill>
                <a:highlight>
                  <a:srgbClr val="FFFFFF"/>
                </a:highlight>
              </a:rPr>
              <a:t>0.0</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pt-BR" sz="1200" dirty="0">
                <a:solidFill>
                  <a:srgbClr val="000000"/>
                </a:solidFill>
                <a:highlight>
                  <a:srgbClr val="FFFFFF"/>
                </a:highlight>
              </a:rPr>
              <a:t>   </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en-US" sz="1200" dirty="0">
                <a:solidFill>
                  <a:srgbClr val="000000"/>
                </a:solidFill>
                <a:highlight>
                  <a:srgbClr val="FFFFFF"/>
                </a:highlight>
              </a:rPr>
              <a:t>   </a:t>
            </a:r>
            <a:r>
              <a:rPr lang="en-US" sz="1200" b="1" dirty="0">
                <a:solidFill>
                  <a:srgbClr val="0000FF"/>
                </a:solidFill>
                <a:highlight>
                  <a:srgbClr val="FFFFFF"/>
                </a:highlight>
              </a:rPr>
              <a:t>return</a:t>
            </a:r>
            <a:r>
              <a:rPr lang="en-US" sz="1200" dirty="0">
                <a:solidFill>
                  <a:srgbClr val="000000"/>
                </a:solidFill>
                <a:highlight>
                  <a:srgbClr val="FFFFFF"/>
                </a:highlight>
              </a:rPr>
              <a:t> </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maximum</a:t>
            </a:r>
            <a:r>
              <a:rPr lang="en-US" sz="1200" b="1" dirty="0">
                <a:solidFill>
                  <a:srgbClr val="000080"/>
                </a:solidFill>
                <a:highlight>
                  <a:srgbClr val="FFFFFF"/>
                </a:highlight>
              </a:rPr>
              <a:t>(</a:t>
            </a:r>
            <a:r>
              <a:rPr lang="en-US" sz="1200" dirty="0">
                <a:solidFill>
                  <a:srgbClr val="000000"/>
                </a:solidFill>
                <a:highlight>
                  <a:srgbClr val="FFFFFF"/>
                </a:highlight>
              </a:rPr>
              <a:t>z</a:t>
            </a:r>
            <a:r>
              <a:rPr lang="en-US" sz="1200" b="1" dirty="0">
                <a:solidFill>
                  <a:srgbClr val="000080"/>
                </a:solidFill>
                <a:highlight>
                  <a:srgbClr val="FFFFFF"/>
                </a:highlight>
              </a:rPr>
              <a:t>,</a:t>
            </a:r>
            <a:r>
              <a:rPr lang="en-US" sz="1200" dirty="0">
                <a:solidFill>
                  <a:srgbClr val="000000"/>
                </a:solidFill>
                <a:highlight>
                  <a:srgbClr val="FFFFFF"/>
                </a:highlight>
              </a:rPr>
              <a:t> threshold</a:t>
            </a:r>
            <a:r>
              <a:rPr lang="en-US" sz="1200" b="1" dirty="0">
                <a:solidFill>
                  <a:srgbClr val="000080"/>
                </a:solidFill>
                <a:highlight>
                  <a:srgbClr val="FFFFFF"/>
                </a:highlight>
              </a:rPr>
              <a:t>,</a:t>
            </a:r>
            <a:r>
              <a:rPr lang="en-US" sz="1200" dirty="0">
                <a:solidFill>
                  <a:srgbClr val="000000"/>
                </a:solidFill>
                <a:highlight>
                  <a:srgbClr val="FFFFFF"/>
                </a:highlight>
              </a:rPr>
              <a:t> name</a:t>
            </a:r>
            <a:r>
              <a:rPr lang="en-US" sz="1200" b="1" dirty="0">
                <a:solidFill>
                  <a:srgbClr val="000080"/>
                </a:solidFill>
                <a:highlight>
                  <a:srgbClr val="FFFFFF"/>
                </a:highlight>
              </a:rPr>
              <a:t>=</a:t>
            </a:r>
            <a:r>
              <a:rPr lang="en-US" sz="1200" dirty="0">
                <a:solidFill>
                  <a:srgbClr val="808080"/>
                </a:solidFill>
                <a:highlight>
                  <a:srgbClr val="FFFFFF"/>
                </a:highlight>
              </a:rPr>
              <a:t>"max"</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pt-BR" sz="1200" dirty="0">
                <a:solidFill>
                  <a:srgbClr val="000000"/>
                </a:solidFill>
                <a:highlight>
                  <a:srgbClr val="FFFFFF"/>
                </a:highlight>
              </a:rPr>
              <a:t>   </a:t>
            </a:r>
          </a:p>
          <a:p>
            <a:r>
              <a:rPr lang="en-US" sz="1200" dirty="0">
                <a:solidFill>
                  <a:srgbClr val="000000"/>
                </a:solidFill>
                <a:highlight>
                  <a:srgbClr val="FFFFFF"/>
                </a:highlight>
              </a:rPr>
              <a:t>X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placeholder</a:t>
            </a:r>
            <a:r>
              <a:rPr lang="en-US" sz="1200" b="1" dirty="0">
                <a:solidFill>
                  <a:srgbClr val="000080"/>
                </a:solidFill>
                <a:highlight>
                  <a:srgbClr val="FFFFFF"/>
                </a:highlight>
              </a:rPr>
              <a:t>(</a:t>
            </a:r>
            <a:r>
              <a:rPr lang="en-US" sz="1200" dirty="0">
                <a:solidFill>
                  <a:srgbClr val="000000"/>
                </a:solidFill>
                <a:highlight>
                  <a:srgbClr val="FFFFFF"/>
                </a:highlight>
              </a:rPr>
              <a:t>tf</a:t>
            </a:r>
            <a:r>
              <a:rPr lang="en-US" sz="1200" b="1" dirty="0">
                <a:solidFill>
                  <a:srgbClr val="000080"/>
                </a:solidFill>
                <a:highlight>
                  <a:srgbClr val="FFFFFF"/>
                </a:highlight>
              </a:rPr>
              <a:t>.</a:t>
            </a:r>
            <a:r>
              <a:rPr lang="en-US" sz="1200" dirty="0">
                <a:solidFill>
                  <a:srgbClr val="000000"/>
                </a:solidFill>
                <a:highlight>
                  <a:srgbClr val="FFFFFF"/>
                </a:highlight>
              </a:rPr>
              <a:t>float32</a:t>
            </a:r>
            <a:r>
              <a:rPr lang="en-US" sz="1200" b="1" dirty="0">
                <a:solidFill>
                  <a:srgbClr val="000080"/>
                </a:solidFill>
                <a:highlight>
                  <a:srgbClr val="FFFFFF"/>
                </a:highlight>
              </a:rPr>
              <a:t>,</a:t>
            </a:r>
            <a:r>
              <a:rPr lang="en-US" sz="1200" dirty="0">
                <a:solidFill>
                  <a:srgbClr val="000000"/>
                </a:solidFill>
                <a:highlight>
                  <a:srgbClr val="FFFFFF"/>
                </a:highlight>
              </a:rPr>
              <a:t> shape</a:t>
            </a:r>
            <a:r>
              <a:rPr lang="en-US" sz="1200" b="1" dirty="0">
                <a:solidFill>
                  <a:srgbClr val="000080"/>
                </a:solidFill>
                <a:highlight>
                  <a:srgbClr val="FFFFFF"/>
                </a:highlight>
              </a:rPr>
              <a:t>=(</a:t>
            </a:r>
            <a:r>
              <a:rPr lang="en-US" sz="1200" b="1" dirty="0">
                <a:solidFill>
                  <a:srgbClr val="0000FF"/>
                </a:solidFill>
                <a:highlight>
                  <a:srgbClr val="FFFFFF"/>
                </a:highlight>
              </a:rPr>
              <a:t>None</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n_features</a:t>
            </a:r>
            <a:r>
              <a:rPr lang="en-US" sz="1200" b="1" dirty="0">
                <a:solidFill>
                  <a:srgbClr val="000080"/>
                </a:solidFill>
                <a:highlight>
                  <a:srgbClr val="FFFFFF"/>
                </a:highlight>
              </a:rPr>
              <a:t>),</a:t>
            </a:r>
            <a:r>
              <a:rPr lang="en-US" sz="1200" dirty="0">
                <a:solidFill>
                  <a:srgbClr val="000000"/>
                </a:solidFill>
                <a:highlight>
                  <a:srgbClr val="FFFFFF"/>
                </a:highlight>
              </a:rPr>
              <a:t> name</a:t>
            </a:r>
            <a:r>
              <a:rPr lang="en-US" sz="1200" b="1" dirty="0">
                <a:solidFill>
                  <a:srgbClr val="000080"/>
                </a:solidFill>
                <a:highlight>
                  <a:srgbClr val="FFFFFF"/>
                </a:highlight>
              </a:rPr>
              <a:t>=</a:t>
            </a:r>
            <a:r>
              <a:rPr lang="en-US" sz="1200" dirty="0">
                <a:solidFill>
                  <a:srgbClr val="808080"/>
                </a:solidFill>
                <a:highlight>
                  <a:srgbClr val="FFFFFF"/>
                </a:highlight>
              </a:rPr>
              <a:t>"X"</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pt-BR" sz="1200" dirty="0">
                <a:solidFill>
                  <a:srgbClr val="000000"/>
                </a:solidFill>
                <a:highlight>
                  <a:srgbClr val="FFFFFF"/>
                </a:highlight>
              </a:rPr>
              <a:t>relus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b="1" dirty="0">
                <a:solidFill>
                  <a:srgbClr val="0000FF"/>
                </a:solidFill>
                <a:highlight>
                  <a:srgbClr val="FFFFFF"/>
                </a:highlight>
              </a:rPr>
              <a:t>for</a:t>
            </a:r>
            <a:r>
              <a:rPr lang="pt-BR" sz="1200" dirty="0">
                <a:solidFill>
                  <a:srgbClr val="000000"/>
                </a:solidFill>
                <a:highlight>
                  <a:srgbClr val="FFFFFF"/>
                </a:highlight>
              </a:rPr>
              <a:t> relu_index </a:t>
            </a:r>
            <a:r>
              <a:rPr lang="pt-BR" sz="1200" b="1" dirty="0">
                <a:solidFill>
                  <a:srgbClr val="0000FF"/>
                </a:solidFill>
                <a:highlight>
                  <a:srgbClr val="FFFFFF"/>
                </a:highlight>
              </a:rPr>
              <a:t>in</a:t>
            </a:r>
            <a:r>
              <a:rPr lang="pt-BR" sz="1200" dirty="0">
                <a:solidFill>
                  <a:srgbClr val="000000"/>
                </a:solidFill>
                <a:highlight>
                  <a:srgbClr val="FFFFFF"/>
                </a:highlight>
              </a:rPr>
              <a:t> range</a:t>
            </a:r>
            <a:r>
              <a:rPr lang="pt-BR" sz="1200" b="1" dirty="0">
                <a:solidFill>
                  <a:srgbClr val="000080"/>
                </a:solidFill>
                <a:highlight>
                  <a:srgbClr val="FFFFFF"/>
                </a:highlight>
              </a:rPr>
              <a:t>(</a:t>
            </a:r>
            <a:r>
              <a:rPr lang="pt-BR" sz="1200" dirty="0">
                <a:solidFill>
                  <a:srgbClr val="FF0000"/>
                </a:solidFill>
                <a:highlight>
                  <a:srgbClr val="FFFFFF"/>
                </a:highlight>
              </a:rPr>
              <a:t>5</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   </a:t>
            </a:r>
            <a:r>
              <a:rPr lang="pt-BR" sz="1200" b="1" dirty="0">
                <a:solidFill>
                  <a:srgbClr val="0000FF"/>
                </a:solidFill>
                <a:highlight>
                  <a:srgbClr val="FFFFFF"/>
                </a:highlight>
              </a:rPr>
              <a:t>with</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variable_scope</a:t>
            </a:r>
            <a:r>
              <a:rPr lang="pt-BR" sz="1200" b="1" dirty="0">
                <a:solidFill>
                  <a:srgbClr val="000080"/>
                </a:solidFill>
                <a:highlight>
                  <a:srgbClr val="FFFFFF"/>
                </a:highlight>
              </a:rPr>
              <a:t>(</a:t>
            </a:r>
            <a:r>
              <a:rPr lang="pt-BR" sz="1200" dirty="0">
                <a:solidFill>
                  <a:srgbClr val="808080"/>
                </a:solidFill>
                <a:highlight>
                  <a:srgbClr val="FFFFFF"/>
                </a:highlight>
              </a:rPr>
              <a:t>"relu"</a:t>
            </a:r>
            <a:r>
              <a:rPr lang="pt-BR" sz="1200" b="1" dirty="0">
                <a:solidFill>
                  <a:srgbClr val="000080"/>
                </a:solidFill>
                <a:highlight>
                  <a:srgbClr val="FFFFFF"/>
                </a:highlight>
              </a:rPr>
              <a:t>,</a:t>
            </a:r>
            <a:r>
              <a:rPr lang="pt-BR" sz="1200" dirty="0">
                <a:solidFill>
                  <a:srgbClr val="000000"/>
                </a:solidFill>
                <a:highlight>
                  <a:srgbClr val="FFFFFF"/>
                </a:highlight>
              </a:rPr>
              <a:t> reuse</a:t>
            </a:r>
            <a:r>
              <a:rPr lang="pt-BR" sz="1200" b="1" dirty="0">
                <a:solidFill>
                  <a:srgbClr val="000080"/>
                </a:solidFill>
                <a:highlight>
                  <a:srgbClr val="FFFFFF"/>
                </a:highlight>
              </a:rPr>
              <a:t>=(</a:t>
            </a:r>
            <a:r>
              <a:rPr lang="pt-BR" sz="1200" dirty="0">
                <a:solidFill>
                  <a:srgbClr val="000000"/>
                </a:solidFill>
                <a:highlight>
                  <a:srgbClr val="FFFFFF"/>
                </a:highlight>
              </a:rPr>
              <a:t>relu_index </a:t>
            </a:r>
            <a:r>
              <a:rPr lang="pt-BR" sz="1200" b="1" dirty="0">
                <a:solidFill>
                  <a:srgbClr val="000080"/>
                </a:solidFill>
                <a:highlight>
                  <a:srgbClr val="FFFFFF"/>
                </a:highlight>
              </a:rPr>
              <a:t>&gt;=</a:t>
            </a:r>
            <a:r>
              <a:rPr lang="pt-BR" sz="1200" dirty="0">
                <a:solidFill>
                  <a:srgbClr val="000000"/>
                </a:solidFill>
                <a:highlight>
                  <a:srgbClr val="FFFFFF"/>
                </a:highlight>
              </a:rPr>
              <a:t> </a:t>
            </a:r>
            <a:r>
              <a:rPr lang="pt-BR" sz="1200" dirty="0">
                <a:solidFill>
                  <a:srgbClr val="FF0000"/>
                </a:solidFill>
                <a:highlight>
                  <a:srgbClr val="FFFFFF"/>
                </a:highlight>
              </a:rPr>
              <a:t>1</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b="1" dirty="0">
                <a:solidFill>
                  <a:srgbClr val="0000FF"/>
                </a:solidFill>
                <a:highlight>
                  <a:srgbClr val="FFFFFF"/>
                </a:highlight>
              </a:rPr>
              <a:t>as</a:t>
            </a:r>
            <a:r>
              <a:rPr lang="pt-BR" sz="1200" dirty="0">
                <a:solidFill>
                  <a:srgbClr val="000000"/>
                </a:solidFill>
                <a:highlight>
                  <a:srgbClr val="FFFFFF"/>
                </a:highlight>
              </a:rPr>
              <a:t> scope</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      relus</a:t>
            </a:r>
            <a:r>
              <a:rPr lang="pt-BR" sz="1200" b="1" dirty="0">
                <a:solidFill>
                  <a:srgbClr val="000080"/>
                </a:solidFill>
                <a:highlight>
                  <a:srgbClr val="FFFFFF"/>
                </a:highlight>
              </a:rPr>
              <a:t>.</a:t>
            </a:r>
            <a:r>
              <a:rPr lang="pt-BR" sz="1200" dirty="0">
                <a:solidFill>
                  <a:srgbClr val="000000"/>
                </a:solidFill>
                <a:highlight>
                  <a:srgbClr val="FFFFFF"/>
                </a:highlight>
              </a:rPr>
              <a:t>append</a:t>
            </a:r>
            <a:r>
              <a:rPr lang="pt-BR" sz="1200" b="1" dirty="0">
                <a:solidFill>
                  <a:srgbClr val="000080"/>
                </a:solidFill>
                <a:highlight>
                  <a:srgbClr val="FFFFFF"/>
                </a:highlight>
              </a:rPr>
              <a:t>(</a:t>
            </a:r>
            <a:r>
              <a:rPr lang="pt-BR" sz="1200" dirty="0">
                <a:solidFill>
                  <a:srgbClr val="000000"/>
                </a:solidFill>
                <a:highlight>
                  <a:srgbClr val="FFFFFF"/>
                </a:highlight>
              </a:rPr>
              <a:t>relu</a:t>
            </a:r>
            <a:r>
              <a:rPr lang="pt-BR" sz="1200" b="1" dirty="0">
                <a:solidFill>
                  <a:srgbClr val="000080"/>
                </a:solidFill>
                <a:highlight>
                  <a:srgbClr val="FFFFFF"/>
                </a:highlight>
              </a:rPr>
              <a:t>(</a:t>
            </a:r>
            <a:r>
              <a:rPr lang="pt-BR" sz="1200" dirty="0">
                <a:solidFill>
                  <a:srgbClr val="000000"/>
                </a:solidFill>
                <a:highlight>
                  <a:srgbClr val="FFFFFF"/>
                </a:highlight>
              </a:rPr>
              <a:t>X</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output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add_n</a:t>
            </a:r>
            <a:r>
              <a:rPr lang="pt-BR" sz="1200" b="1" dirty="0">
                <a:solidFill>
                  <a:srgbClr val="000080"/>
                </a:solidFill>
                <a:highlight>
                  <a:srgbClr val="FFFFFF"/>
                </a:highlight>
              </a:rPr>
              <a:t>(</a:t>
            </a:r>
            <a:r>
              <a:rPr lang="pt-BR" sz="1200" dirty="0">
                <a:solidFill>
                  <a:srgbClr val="000000"/>
                </a:solidFill>
                <a:highlight>
                  <a:srgbClr val="FFFFFF"/>
                </a:highlight>
              </a:rPr>
              <a:t>relus</a:t>
            </a:r>
            <a:r>
              <a:rPr lang="pt-BR" sz="1200" b="1" dirty="0">
                <a:solidFill>
                  <a:srgbClr val="000080"/>
                </a:solidFill>
                <a:highlight>
                  <a:srgbClr val="FFFFFF"/>
                </a:highlight>
              </a:rPr>
              <a:t>,</a:t>
            </a:r>
            <a:r>
              <a:rPr lang="pt-BR" sz="1200" dirty="0">
                <a:solidFill>
                  <a:srgbClr val="000000"/>
                </a:solidFill>
                <a:highlight>
                  <a:srgbClr val="FFFFFF"/>
                </a:highlight>
              </a:rPr>
              <a:t> name</a:t>
            </a:r>
            <a:r>
              <a:rPr lang="pt-BR" sz="1200" b="1" dirty="0">
                <a:solidFill>
                  <a:srgbClr val="000080"/>
                </a:solidFill>
                <a:highlight>
                  <a:srgbClr val="FFFFFF"/>
                </a:highlight>
              </a:rPr>
              <a:t>=</a:t>
            </a:r>
            <a:r>
              <a:rPr lang="pt-BR" sz="1200" dirty="0">
                <a:solidFill>
                  <a:srgbClr val="808080"/>
                </a:solidFill>
                <a:highlight>
                  <a:srgbClr val="FFFFFF"/>
                </a:highlight>
              </a:rPr>
              <a:t>"output"</a:t>
            </a:r>
            <a:r>
              <a:rPr lang="pt-BR" sz="1200" b="1" dirty="0">
                <a:solidFill>
                  <a:srgbClr val="000080"/>
                </a:solidFill>
                <a:highlight>
                  <a:srgbClr val="FFFFFF"/>
                </a:highlight>
              </a:rPr>
              <a:t>)</a:t>
            </a:r>
            <a:endParaRPr lang="pt-BR" sz="1200"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t="2189" r="5566" b="8458"/>
          <a:stretch/>
        </p:blipFill>
        <p:spPr>
          <a:xfrm>
            <a:off x="507492" y="3556673"/>
            <a:ext cx="5255662" cy="3301327"/>
          </a:xfrm>
          <a:prstGeom prst="rect">
            <a:avLst/>
          </a:prstGeom>
        </p:spPr>
      </p:pic>
    </p:spTree>
    <p:extLst>
      <p:ext uri="{BB962C8B-B14F-4D97-AF65-F5344CB8AC3E}">
        <p14:creationId xmlns:p14="http://schemas.microsoft.com/office/powerpoint/2010/main" val="11072549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Avisos</a:t>
            </a:r>
            <a:endParaRPr lang="pt-BR" dirty="0"/>
          </a:p>
        </p:txBody>
      </p:sp>
      <p:sp>
        <p:nvSpPr>
          <p:cNvPr id="3" name="Content Placeholder 2"/>
          <p:cNvSpPr>
            <a:spLocks noGrp="1"/>
          </p:cNvSpPr>
          <p:nvPr>
            <p:ph idx="1"/>
          </p:nvPr>
        </p:nvSpPr>
        <p:spPr/>
        <p:txBody>
          <a:bodyPr/>
          <a:lstStyle/>
          <a:p>
            <a:endParaRPr lang="pt-BR" dirty="0"/>
          </a:p>
        </p:txBody>
      </p:sp>
    </p:spTree>
    <p:extLst>
      <p:ext uri="{BB962C8B-B14F-4D97-AF65-F5344CB8AC3E}">
        <p14:creationId xmlns:p14="http://schemas.microsoft.com/office/powerpoint/2010/main" val="34856005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xmlns=""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66877146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PYTORCH TENSORFLOW MATLAB Source Unknown - Deep Learning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137" y="262853"/>
            <a:ext cx="1756065" cy="398041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 Simple Introduction to TensorFlow | Memes, Funny memes, Intp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1196" y="459166"/>
            <a:ext cx="3033963" cy="237862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port tensorflow as tf ! : ProgrammerHumo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511595" y="276600"/>
            <a:ext cx="2481292" cy="274375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10 Things You Need to Know Before Getting Started with TensorFlow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4203" y="3444287"/>
            <a:ext cx="2699077" cy="32173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4" descr="Not mine, but still funny. We need more meme on Machine Learning ..."/>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96638" y="1648479"/>
            <a:ext cx="3179353" cy="2084747"/>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The package description for Tensorflow on pip : ProgrammerHumo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71868" y="4156646"/>
            <a:ext cx="3208245" cy="2418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67904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xmlns=""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smtClean="0"/>
              <a:t>Figuras</a:t>
            </a:r>
            <a:endParaRPr lang="pt-BR" sz="6600" dirty="0"/>
          </a:p>
        </p:txBody>
      </p:sp>
    </p:spTree>
    <p:extLst>
      <p:ext uri="{BB962C8B-B14F-4D97-AF65-F5344CB8AC3E}">
        <p14:creationId xmlns:p14="http://schemas.microsoft.com/office/powerpoint/2010/main" val="7128192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TensorFlow</a:t>
            </a:r>
          </a:p>
        </p:txBody>
      </p:sp>
      <p:sp>
        <p:nvSpPr>
          <p:cNvPr id="3" name="Content Placeholder 2"/>
          <p:cNvSpPr>
            <a:spLocks noGrp="1"/>
          </p:cNvSpPr>
          <p:nvPr>
            <p:ph idx="1"/>
          </p:nvPr>
        </p:nvSpPr>
        <p:spPr>
          <a:xfrm>
            <a:off x="838200" y="1825624"/>
            <a:ext cx="11021704" cy="4752975"/>
          </a:xfrm>
        </p:spPr>
        <p:txBody>
          <a:bodyPr>
            <a:normAutofit lnSpcReduction="10000"/>
          </a:bodyPr>
          <a:lstStyle/>
          <a:p>
            <a:r>
              <a:rPr lang="pt-BR" dirty="0"/>
              <a:t>O </a:t>
            </a:r>
            <a:r>
              <a:rPr lang="pt-BR" b="1" i="1" dirty="0"/>
              <a:t>TensorFlow</a:t>
            </a:r>
            <a:r>
              <a:rPr lang="pt-BR" dirty="0"/>
              <a:t> foi projetado para ser flexível, escalável e pronto para </a:t>
            </a:r>
            <a:r>
              <a:rPr lang="pt-BR" dirty="0" smtClean="0"/>
              <a:t>produção. Alguns </a:t>
            </a:r>
            <a:r>
              <a:rPr lang="pt-BR" dirty="0"/>
              <a:t>destaques do </a:t>
            </a:r>
            <a:r>
              <a:rPr lang="pt-BR" b="1" i="1" dirty="0" smtClean="0"/>
              <a:t>TensorFlow</a:t>
            </a:r>
            <a:r>
              <a:rPr lang="pt-BR" dirty="0" smtClean="0"/>
              <a:t> são:</a:t>
            </a:r>
          </a:p>
          <a:p>
            <a:pPr lvl="1">
              <a:buFont typeface="Wingdings" panose="05000000000000000000" pitchFamily="2" charset="2"/>
              <a:buChar char="§"/>
            </a:pPr>
            <a:r>
              <a:rPr lang="pt-BR" dirty="0"/>
              <a:t>R</a:t>
            </a:r>
            <a:r>
              <a:rPr lang="pt-BR" dirty="0" smtClean="0"/>
              <a:t>oda </a:t>
            </a:r>
            <a:r>
              <a:rPr lang="pt-BR" dirty="0"/>
              <a:t>não apenas no Windows, Linux e macOS, mas também em dispositivos móveis, incluindo iOS e Android</a:t>
            </a:r>
            <a:r>
              <a:rPr lang="pt-BR" dirty="0" smtClean="0"/>
              <a:t>.</a:t>
            </a:r>
          </a:p>
          <a:p>
            <a:pPr lvl="1">
              <a:buFont typeface="Wingdings" panose="05000000000000000000" pitchFamily="2" charset="2"/>
              <a:buChar char="§"/>
            </a:pPr>
            <a:r>
              <a:rPr lang="pt-BR" dirty="0"/>
              <a:t>F</a:t>
            </a:r>
            <a:r>
              <a:rPr lang="pt-BR" dirty="0" smtClean="0"/>
              <a:t>ornece </a:t>
            </a:r>
            <a:r>
              <a:rPr lang="pt-BR" dirty="0"/>
              <a:t>uma </a:t>
            </a:r>
            <a:r>
              <a:rPr lang="pt-BR" dirty="0" smtClean="0"/>
              <a:t>application </a:t>
            </a:r>
            <a:r>
              <a:rPr lang="pt-BR" dirty="0"/>
              <a:t>programming </a:t>
            </a:r>
            <a:r>
              <a:rPr lang="pt-BR" dirty="0" smtClean="0"/>
              <a:t>interface (API) em </a:t>
            </a:r>
            <a:r>
              <a:rPr lang="pt-BR" b="1" i="1" dirty="0" smtClean="0"/>
              <a:t>Python</a:t>
            </a:r>
            <a:r>
              <a:rPr lang="pt-BR" dirty="0" smtClean="0"/>
              <a:t> </a:t>
            </a:r>
            <a:r>
              <a:rPr lang="pt-BR" dirty="0"/>
              <a:t>muito simples chamada </a:t>
            </a:r>
            <a:r>
              <a:rPr lang="pt-BR" b="1" dirty="0" smtClean="0"/>
              <a:t>TFLearn</a:t>
            </a:r>
            <a:r>
              <a:rPr lang="pt-BR" dirty="0" smtClean="0"/>
              <a:t> </a:t>
            </a:r>
            <a:r>
              <a:rPr lang="pt-BR" dirty="0"/>
              <a:t>(</a:t>
            </a:r>
            <a:r>
              <a:rPr lang="pt-BR" b="1" i="1" dirty="0" smtClean="0"/>
              <a:t>tensorflow.contrib.learn</a:t>
            </a:r>
            <a:r>
              <a:rPr lang="pt-BR" dirty="0"/>
              <a:t>) </a:t>
            </a:r>
            <a:r>
              <a:rPr lang="pt-BR" dirty="0" smtClean="0"/>
              <a:t>que é compatível </a:t>
            </a:r>
            <a:r>
              <a:rPr lang="pt-BR" dirty="0"/>
              <a:t>com o Scikit-Learn. </a:t>
            </a:r>
            <a:endParaRPr lang="pt-BR" dirty="0" smtClean="0"/>
          </a:p>
          <a:p>
            <a:pPr lvl="1">
              <a:buFont typeface="Wingdings" panose="05000000000000000000" pitchFamily="2" charset="2"/>
              <a:buChar char="§"/>
            </a:pPr>
            <a:r>
              <a:rPr lang="pt-BR" dirty="0"/>
              <a:t>T</a:t>
            </a:r>
            <a:r>
              <a:rPr lang="pt-BR" dirty="0" smtClean="0"/>
              <a:t>ambém </a:t>
            </a:r>
            <a:r>
              <a:rPr lang="pt-BR" dirty="0"/>
              <a:t>fornece outra API simples chamada </a:t>
            </a:r>
            <a:r>
              <a:rPr lang="pt-BR" b="1" dirty="0"/>
              <a:t>TF-slim</a:t>
            </a:r>
            <a:r>
              <a:rPr lang="pt-BR" dirty="0"/>
              <a:t> (</a:t>
            </a:r>
            <a:r>
              <a:rPr lang="pt-BR" b="1" i="1" dirty="0"/>
              <a:t>tensorflow.contrib.slim</a:t>
            </a:r>
            <a:r>
              <a:rPr lang="pt-BR" dirty="0"/>
              <a:t>) para simplificar a criação, o treinamento e a </a:t>
            </a:r>
            <a:r>
              <a:rPr lang="pt-BR" dirty="0" smtClean="0"/>
              <a:t>validação </a:t>
            </a:r>
            <a:r>
              <a:rPr lang="pt-BR" dirty="0"/>
              <a:t>de </a:t>
            </a:r>
            <a:r>
              <a:rPr lang="pt-BR" b="1" i="1" dirty="0"/>
              <a:t>redes </a:t>
            </a:r>
            <a:r>
              <a:rPr lang="pt-BR" b="1" i="1" dirty="0" smtClean="0"/>
              <a:t>neurais</a:t>
            </a:r>
            <a:r>
              <a:rPr lang="pt-BR" dirty="0" smtClean="0"/>
              <a:t>.</a:t>
            </a:r>
          </a:p>
          <a:p>
            <a:pPr lvl="1">
              <a:buFont typeface="Wingdings" panose="05000000000000000000" pitchFamily="2" charset="2"/>
              <a:buChar char="§"/>
            </a:pPr>
            <a:r>
              <a:rPr lang="pt-BR" dirty="0" smtClean="0"/>
              <a:t>Existem várias APIs </a:t>
            </a:r>
            <a:r>
              <a:rPr lang="pt-BR" dirty="0"/>
              <a:t>de alto </a:t>
            </a:r>
            <a:r>
              <a:rPr lang="pt-BR" dirty="0" smtClean="0"/>
              <a:t>nível que </a:t>
            </a:r>
            <a:r>
              <a:rPr lang="pt-BR" dirty="0"/>
              <a:t>foram construídas </a:t>
            </a:r>
            <a:r>
              <a:rPr lang="pt-BR" dirty="0" smtClean="0"/>
              <a:t>sobre </a:t>
            </a:r>
            <a:r>
              <a:rPr lang="pt-BR" dirty="0"/>
              <a:t>o </a:t>
            </a:r>
            <a:r>
              <a:rPr lang="pt-BR" b="1" i="1" dirty="0"/>
              <a:t>TensorFlow</a:t>
            </a:r>
            <a:r>
              <a:rPr lang="pt-BR" dirty="0"/>
              <a:t>, como </a:t>
            </a:r>
            <a:r>
              <a:rPr lang="pt-BR" b="1" i="1" dirty="0"/>
              <a:t>Keras</a:t>
            </a:r>
            <a:r>
              <a:rPr lang="pt-BR" dirty="0"/>
              <a:t> ou </a:t>
            </a:r>
            <a:r>
              <a:rPr lang="pt-BR" b="1" i="1" dirty="0"/>
              <a:t>Pretty </a:t>
            </a:r>
            <a:r>
              <a:rPr lang="pt-BR" b="1" i="1" dirty="0" smtClean="0"/>
              <a:t>Tensor</a:t>
            </a:r>
            <a:r>
              <a:rPr lang="pt-BR" dirty="0" smtClean="0"/>
              <a:t>, que facilitam seu uso em detrimento de uma menor flexibilidade.</a:t>
            </a:r>
          </a:p>
          <a:p>
            <a:pPr lvl="1">
              <a:buFont typeface="Wingdings" panose="05000000000000000000" pitchFamily="2" charset="2"/>
              <a:buChar char="§"/>
            </a:pPr>
            <a:r>
              <a:rPr lang="pt-BR" dirty="0" smtClean="0"/>
              <a:t>Entretanto, as APIs originais do </a:t>
            </a:r>
            <a:r>
              <a:rPr lang="pt-BR" b="1" i="1" dirty="0"/>
              <a:t>TensorFlow </a:t>
            </a:r>
            <a:r>
              <a:rPr lang="pt-BR" dirty="0" smtClean="0"/>
              <a:t>oferecem </a:t>
            </a:r>
            <a:r>
              <a:rPr lang="pt-BR" dirty="0"/>
              <a:t>muito mais flexibilidade (ao custo de maior complexidade) para criar todos os tipos de cálculos, incluindo qualquer arquitetura de </a:t>
            </a:r>
            <a:r>
              <a:rPr lang="pt-BR" b="1" i="1" dirty="0"/>
              <a:t>rede neural </a:t>
            </a:r>
            <a:r>
              <a:rPr lang="pt-BR" dirty="0"/>
              <a:t>que você possa imaginar</a:t>
            </a:r>
            <a:r>
              <a:rPr lang="pt-BR" dirty="0" smtClean="0"/>
              <a:t>.</a:t>
            </a:r>
          </a:p>
          <a:p>
            <a:pPr lvl="1">
              <a:buFont typeface="Wingdings" panose="05000000000000000000" pitchFamily="2" charset="2"/>
              <a:buChar char="§"/>
            </a:pPr>
            <a:endParaRPr lang="pt-BR" dirty="0"/>
          </a:p>
          <a:p>
            <a:pPr lvl="1">
              <a:buFont typeface="Wingdings" panose="05000000000000000000" pitchFamily="2" charset="2"/>
              <a:buChar char="§"/>
            </a:pPr>
            <a:endParaRPr lang="pt-BR" dirty="0"/>
          </a:p>
        </p:txBody>
      </p:sp>
    </p:spTree>
    <p:extLst>
      <p:ext uri="{BB962C8B-B14F-4D97-AF65-F5344CB8AC3E}">
        <p14:creationId xmlns:p14="http://schemas.microsoft.com/office/powerpoint/2010/main" val="822125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p:cNvGrpSpPr/>
          <p:nvPr/>
        </p:nvGrpSpPr>
        <p:grpSpPr>
          <a:xfrm>
            <a:off x="1721069" y="377481"/>
            <a:ext cx="3824297" cy="3691075"/>
            <a:chOff x="1721069" y="377481"/>
            <a:chExt cx="3824297" cy="3691075"/>
          </a:xfrm>
        </p:grpSpPr>
        <p:sp>
          <p:nvSpPr>
            <p:cNvPr id="4" name="Rectangle 3"/>
            <p:cNvSpPr/>
            <p:nvPr/>
          </p:nvSpPr>
          <p:spPr>
            <a:xfrm>
              <a:off x="3936123" y="3384352"/>
              <a:ext cx="536028" cy="37837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2</a:t>
              </a:r>
              <a:endParaRPr lang="pt-BR" dirty="0">
                <a:solidFill>
                  <a:schemeClr val="tx1"/>
                </a:solidFill>
              </a:endParaRPr>
            </a:p>
          </p:txBody>
        </p:sp>
        <p:sp>
          <p:nvSpPr>
            <p:cNvPr id="5" name="Rectangle 4"/>
            <p:cNvSpPr/>
            <p:nvPr/>
          </p:nvSpPr>
          <p:spPr>
            <a:xfrm>
              <a:off x="2871951" y="3384352"/>
              <a:ext cx="536028" cy="37837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smtClean="0">
                  <a:solidFill>
                    <a:schemeClr val="tx1"/>
                  </a:solidFill>
                </a:rPr>
                <a:t>y</a:t>
              </a:r>
              <a:endParaRPr lang="pt-BR" b="1" dirty="0">
                <a:solidFill>
                  <a:schemeClr val="tx1"/>
                </a:solidFill>
              </a:endParaRPr>
            </a:p>
          </p:txBody>
        </p:sp>
        <p:sp>
          <p:nvSpPr>
            <p:cNvPr id="6" name="Rectangle 5"/>
            <p:cNvSpPr/>
            <p:nvPr/>
          </p:nvSpPr>
          <p:spPr>
            <a:xfrm>
              <a:off x="1807779" y="3384352"/>
              <a:ext cx="536028" cy="37837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smtClean="0">
                  <a:solidFill>
                    <a:schemeClr val="tx1"/>
                  </a:solidFill>
                </a:rPr>
                <a:t>x</a:t>
              </a:r>
              <a:endParaRPr lang="pt-BR" b="1" dirty="0">
                <a:solidFill>
                  <a:schemeClr val="tx1"/>
                </a:solidFill>
              </a:endParaRPr>
            </a:p>
          </p:txBody>
        </p:sp>
        <mc:AlternateContent xmlns:mc="http://schemas.openxmlformats.org/markup-compatibility/2006" xmlns:a14="http://schemas.microsoft.com/office/drawing/2010/main">
          <mc:Choice Requires="a14">
            <p:sp>
              <p:nvSpPr>
                <p:cNvPr id="7" name="Oval 6"/>
                <p:cNvSpPr/>
                <p:nvPr/>
              </p:nvSpPr>
              <p:spPr>
                <a:xfrm>
                  <a:off x="1721069" y="2506722"/>
                  <a:ext cx="709448" cy="37837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b="1" i="1" smtClean="0">
                            <a:solidFill>
                              <a:schemeClr val="tx1"/>
                            </a:solidFill>
                            <a:latin typeface="Cambria Math" panose="02040503050406030204" pitchFamily="18" charset="0"/>
                            <a:ea typeface="Cambria Math" panose="02040503050406030204" pitchFamily="18" charset="0"/>
                          </a:rPr>
                          <m:t>×</m:t>
                        </m:r>
                      </m:oMath>
                    </m:oMathPara>
                  </a14:m>
                  <a:endParaRPr lang="pt-BR" b="1" dirty="0"/>
                </a:p>
              </p:txBody>
            </p:sp>
          </mc:Choice>
          <mc:Fallback xmlns="">
            <p:sp>
              <p:nvSpPr>
                <p:cNvPr id="7" name="Oval 6"/>
                <p:cNvSpPr>
                  <a:spLocks noRot="1" noChangeAspect="1" noMove="1" noResize="1" noEditPoints="1" noAdjustHandles="1" noChangeArrowheads="1" noChangeShapeType="1" noTextEdit="1"/>
                </p:cNvSpPr>
                <p:nvPr/>
              </p:nvSpPr>
              <p:spPr>
                <a:xfrm>
                  <a:off x="1721069" y="2506722"/>
                  <a:ext cx="709448" cy="378372"/>
                </a:xfrm>
                <a:prstGeom prst="ellipse">
                  <a:avLst/>
                </a:prstGeom>
                <a:blipFill rotWithShape="0">
                  <a:blip r:embed="rId2"/>
                  <a:stretch>
                    <a:fillRect/>
                  </a:stretch>
                </a:blipFill>
                <a:ln>
                  <a:noFill/>
                </a:ln>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 name="Oval 7"/>
                <p:cNvSpPr/>
                <p:nvPr/>
              </p:nvSpPr>
              <p:spPr>
                <a:xfrm>
                  <a:off x="2075793" y="1660636"/>
                  <a:ext cx="709448" cy="37837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b="1" i="1" smtClean="0">
                            <a:solidFill>
                              <a:schemeClr val="tx1"/>
                            </a:solidFill>
                            <a:latin typeface="Cambria Math" panose="02040503050406030204" pitchFamily="18" charset="0"/>
                            <a:ea typeface="Cambria Math" panose="02040503050406030204" pitchFamily="18" charset="0"/>
                          </a:rPr>
                          <m:t>×</m:t>
                        </m:r>
                      </m:oMath>
                    </m:oMathPara>
                  </a14:m>
                  <a:endParaRPr lang="pt-BR" b="1" dirty="0"/>
                </a:p>
              </p:txBody>
            </p:sp>
          </mc:Choice>
          <mc:Fallback xmlns="">
            <p:sp>
              <p:nvSpPr>
                <p:cNvPr id="8" name="Oval 7"/>
                <p:cNvSpPr>
                  <a:spLocks noRot="1" noChangeAspect="1" noMove="1" noResize="1" noEditPoints="1" noAdjustHandles="1" noChangeArrowheads="1" noChangeShapeType="1" noTextEdit="1"/>
                </p:cNvSpPr>
                <p:nvPr/>
              </p:nvSpPr>
              <p:spPr>
                <a:xfrm>
                  <a:off x="2075793" y="1660636"/>
                  <a:ext cx="709448" cy="378372"/>
                </a:xfrm>
                <a:prstGeom prst="ellipse">
                  <a:avLst/>
                </a:prstGeom>
                <a:blipFill rotWithShape="0">
                  <a:blip r:embed="rId3"/>
                  <a:stretch>
                    <a:fillRect/>
                  </a:stretch>
                </a:blipFill>
                <a:ln>
                  <a:noFill/>
                </a:ln>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 name="Oval 8"/>
                <p:cNvSpPr/>
                <p:nvPr/>
              </p:nvSpPr>
              <p:spPr>
                <a:xfrm>
                  <a:off x="2785241" y="814550"/>
                  <a:ext cx="709448" cy="37837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b="1" i="1" smtClean="0">
                            <a:solidFill>
                              <a:schemeClr val="tx1"/>
                            </a:solidFill>
                            <a:latin typeface="Cambria Math" panose="02040503050406030204" pitchFamily="18" charset="0"/>
                          </a:rPr>
                          <m:t>+</m:t>
                        </m:r>
                      </m:oMath>
                    </m:oMathPara>
                  </a14:m>
                  <a:endParaRPr lang="pt-BR" b="1" dirty="0"/>
                </a:p>
              </p:txBody>
            </p:sp>
          </mc:Choice>
          <mc:Fallback xmlns="">
            <p:sp>
              <p:nvSpPr>
                <p:cNvPr id="9" name="Oval 8"/>
                <p:cNvSpPr>
                  <a:spLocks noRot="1" noChangeAspect="1" noMove="1" noResize="1" noEditPoints="1" noAdjustHandles="1" noChangeArrowheads="1" noChangeShapeType="1" noTextEdit="1"/>
                </p:cNvSpPr>
                <p:nvPr/>
              </p:nvSpPr>
              <p:spPr>
                <a:xfrm>
                  <a:off x="2785241" y="814550"/>
                  <a:ext cx="709448" cy="378372"/>
                </a:xfrm>
                <a:prstGeom prst="ellipse">
                  <a:avLst/>
                </a:prstGeom>
                <a:blipFill rotWithShape="0">
                  <a:blip r:embed="rId4"/>
                  <a:stretch>
                    <a:fillRect/>
                  </a:stretch>
                </a:blipFill>
                <a:ln>
                  <a:noFill/>
                </a:ln>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0" name="Oval 9"/>
                <p:cNvSpPr/>
                <p:nvPr/>
              </p:nvSpPr>
              <p:spPr>
                <a:xfrm>
                  <a:off x="3494689" y="1660636"/>
                  <a:ext cx="709448" cy="37837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b="1" i="1" smtClean="0">
                            <a:solidFill>
                              <a:schemeClr val="tx1"/>
                            </a:solidFill>
                            <a:latin typeface="Cambria Math" panose="02040503050406030204" pitchFamily="18" charset="0"/>
                          </a:rPr>
                          <m:t>+</m:t>
                        </m:r>
                      </m:oMath>
                    </m:oMathPara>
                  </a14:m>
                  <a:endParaRPr lang="pt-BR" b="1" dirty="0"/>
                </a:p>
              </p:txBody>
            </p:sp>
          </mc:Choice>
          <mc:Fallback xmlns="">
            <p:sp>
              <p:nvSpPr>
                <p:cNvPr id="10" name="Oval 9"/>
                <p:cNvSpPr>
                  <a:spLocks noRot="1" noChangeAspect="1" noMove="1" noResize="1" noEditPoints="1" noAdjustHandles="1" noChangeArrowheads="1" noChangeShapeType="1" noTextEdit="1"/>
                </p:cNvSpPr>
                <p:nvPr/>
              </p:nvSpPr>
              <p:spPr>
                <a:xfrm>
                  <a:off x="3494689" y="1660636"/>
                  <a:ext cx="709448" cy="378372"/>
                </a:xfrm>
                <a:prstGeom prst="ellipse">
                  <a:avLst/>
                </a:prstGeom>
                <a:blipFill rotWithShape="0">
                  <a:blip r:embed="rId5"/>
                  <a:stretch>
                    <a:fillRect/>
                  </a:stretch>
                </a:blipFill>
                <a:ln>
                  <a:noFill/>
                </a:ln>
              </p:spPr>
              <p:txBody>
                <a:bodyPr/>
                <a:lstStyle/>
                <a:p>
                  <a:r>
                    <a:rPr lang="pt-BR">
                      <a:noFill/>
                    </a:rPr>
                    <a:t> </a:t>
                  </a:r>
                </a:p>
              </p:txBody>
            </p:sp>
          </mc:Fallback>
        </mc:AlternateContent>
        <p:cxnSp>
          <p:nvCxnSpPr>
            <p:cNvPr id="12" name="Straight Arrow Connector 11"/>
            <p:cNvCxnSpPr>
              <a:stCxn id="8" idx="0"/>
              <a:endCxn id="9" idx="4"/>
            </p:cNvCxnSpPr>
            <p:nvPr/>
          </p:nvCxnSpPr>
          <p:spPr>
            <a:xfrm flipV="1">
              <a:off x="2430517" y="1192922"/>
              <a:ext cx="709448" cy="4677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0" idx="0"/>
            </p:cNvCxnSpPr>
            <p:nvPr/>
          </p:nvCxnSpPr>
          <p:spPr>
            <a:xfrm flipH="1" flipV="1">
              <a:off x="3139965" y="1192922"/>
              <a:ext cx="709448" cy="4677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0"/>
              <a:endCxn id="8" idx="4"/>
            </p:cNvCxnSpPr>
            <p:nvPr/>
          </p:nvCxnSpPr>
          <p:spPr>
            <a:xfrm flipV="1">
              <a:off x="2075793" y="2039008"/>
              <a:ext cx="354724" cy="4677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1857375" y="2885094"/>
              <a:ext cx="142875" cy="4992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flipV="1">
              <a:off x="2168826" y="2879982"/>
              <a:ext cx="131463" cy="5043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5" idx="0"/>
            </p:cNvCxnSpPr>
            <p:nvPr/>
          </p:nvCxnSpPr>
          <p:spPr>
            <a:xfrm flipH="1" flipV="1">
              <a:off x="2481592" y="2039008"/>
              <a:ext cx="658373" cy="13453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5" idx="0"/>
              <a:endCxn id="10" idx="4"/>
            </p:cNvCxnSpPr>
            <p:nvPr/>
          </p:nvCxnSpPr>
          <p:spPr>
            <a:xfrm flipV="1">
              <a:off x="3139965" y="2039008"/>
              <a:ext cx="709448" cy="13453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4" idx="0"/>
            </p:cNvCxnSpPr>
            <p:nvPr/>
          </p:nvCxnSpPr>
          <p:spPr>
            <a:xfrm flipH="1" flipV="1">
              <a:off x="3900488" y="2039008"/>
              <a:ext cx="303649" cy="13453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663948" y="3699224"/>
              <a:ext cx="1080377" cy="369332"/>
            </a:xfrm>
            <a:prstGeom prst="rect">
              <a:avLst/>
            </a:prstGeom>
            <a:noFill/>
          </p:spPr>
          <p:txBody>
            <a:bodyPr wrap="square" rtlCol="0">
              <a:spAutoFit/>
            </a:bodyPr>
            <a:lstStyle/>
            <a:p>
              <a:pPr algn="ctr"/>
              <a:r>
                <a:rPr lang="pt-BR" dirty="0" smtClean="0"/>
                <a:t>constant</a:t>
              </a:r>
              <a:endParaRPr lang="pt-BR" dirty="0"/>
            </a:p>
          </p:txBody>
        </p:sp>
        <p:sp>
          <p:nvSpPr>
            <p:cNvPr id="43" name="TextBox 42"/>
            <p:cNvSpPr txBox="1"/>
            <p:nvPr/>
          </p:nvSpPr>
          <p:spPr>
            <a:xfrm>
              <a:off x="3864204" y="1903533"/>
              <a:ext cx="1287163" cy="369332"/>
            </a:xfrm>
            <a:prstGeom prst="rect">
              <a:avLst/>
            </a:prstGeom>
            <a:noFill/>
          </p:spPr>
          <p:txBody>
            <a:bodyPr wrap="square" rtlCol="0">
              <a:spAutoFit/>
            </a:bodyPr>
            <a:lstStyle/>
            <a:p>
              <a:pPr algn="ctr"/>
              <a:r>
                <a:rPr lang="pt-BR" dirty="0" smtClean="0"/>
                <a:t>operation</a:t>
              </a:r>
              <a:endParaRPr lang="pt-BR" dirty="0"/>
            </a:p>
          </p:txBody>
        </p:sp>
        <p:sp>
          <p:nvSpPr>
            <p:cNvPr id="44" name="TextBox 43"/>
            <p:cNvSpPr txBox="1"/>
            <p:nvPr/>
          </p:nvSpPr>
          <p:spPr>
            <a:xfrm>
              <a:off x="2599776" y="3699224"/>
              <a:ext cx="1080377" cy="369332"/>
            </a:xfrm>
            <a:prstGeom prst="rect">
              <a:avLst/>
            </a:prstGeom>
            <a:noFill/>
          </p:spPr>
          <p:txBody>
            <a:bodyPr wrap="square" rtlCol="0">
              <a:spAutoFit/>
            </a:bodyPr>
            <a:lstStyle/>
            <a:p>
              <a:pPr algn="ctr"/>
              <a:r>
                <a:rPr lang="pt-BR" dirty="0" smtClean="0"/>
                <a:t>variable</a:t>
              </a:r>
              <a:endParaRPr lang="pt-BR" dirty="0"/>
            </a:p>
          </p:txBody>
        </p:sp>
        <mc:AlternateContent xmlns:mc="http://schemas.openxmlformats.org/markup-compatibility/2006" xmlns:a14="http://schemas.microsoft.com/office/drawing/2010/main">
          <mc:Choice Requires="a14">
            <p:sp>
              <p:nvSpPr>
                <p:cNvPr id="45" name="TextBox 44"/>
                <p:cNvSpPr txBox="1"/>
                <p:nvPr/>
              </p:nvSpPr>
              <p:spPr>
                <a:xfrm>
                  <a:off x="3139964" y="377481"/>
                  <a:ext cx="240540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b="0" i="1" smtClean="0">
                                <a:latin typeface="Cambria Math" panose="02040503050406030204" pitchFamily="18" charset="0"/>
                              </a:rPr>
                              <m:t>𝑥</m:t>
                            </m:r>
                            <m:r>
                              <a:rPr lang="pt-BR" b="0" i="1" smtClean="0">
                                <a:latin typeface="Cambria Math" panose="02040503050406030204" pitchFamily="18" charset="0"/>
                              </a:rPr>
                              <m:t>,</m:t>
                            </m:r>
                            <m:r>
                              <a:rPr lang="pt-BR" b="0" i="1" smtClean="0">
                                <a:latin typeface="Cambria Math" panose="02040503050406030204" pitchFamily="18" charset="0"/>
                              </a:rPr>
                              <m:t>𝑦</m:t>
                            </m:r>
                          </m:e>
                        </m:d>
                        <m:r>
                          <a:rPr lang="pt-BR" b="0" i="1" smtClean="0">
                            <a:latin typeface="Cambria Math" panose="02040503050406030204" pitchFamily="18" charset="0"/>
                          </a:rPr>
                          <m:t>=</m:t>
                        </m:r>
                        <m:sSup>
                          <m:sSupPr>
                            <m:ctrlPr>
                              <a:rPr lang="pt-BR" b="0" i="1" smtClean="0">
                                <a:latin typeface="Cambria Math" panose="02040503050406030204" pitchFamily="18" charset="0"/>
                              </a:rPr>
                            </m:ctrlPr>
                          </m:sSupPr>
                          <m:e>
                            <m:r>
                              <a:rPr lang="pt-BR" b="0" i="1" smtClean="0">
                                <a:latin typeface="Cambria Math" panose="02040503050406030204" pitchFamily="18" charset="0"/>
                              </a:rPr>
                              <m:t>𝑥</m:t>
                            </m:r>
                          </m:e>
                          <m:sup>
                            <m:r>
                              <a:rPr lang="pt-BR" b="0" i="1" smtClean="0">
                                <a:latin typeface="Cambria Math" panose="02040503050406030204" pitchFamily="18" charset="0"/>
                              </a:rPr>
                              <m:t>2</m:t>
                            </m:r>
                          </m:sup>
                        </m:sSup>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rPr>
                          <m:t>𝑦</m:t>
                        </m:r>
                        <m:r>
                          <a:rPr lang="pt-BR" b="0" i="1" smtClean="0">
                            <a:latin typeface="Cambria Math" panose="02040503050406030204" pitchFamily="18" charset="0"/>
                          </a:rPr>
                          <m:t>+2</m:t>
                        </m:r>
                      </m:oMath>
                    </m:oMathPara>
                  </a14:m>
                  <a:endParaRPr lang="pt-BR" dirty="0"/>
                </a:p>
              </p:txBody>
            </p:sp>
          </mc:Choice>
          <mc:Fallback xmlns="">
            <p:sp>
              <p:nvSpPr>
                <p:cNvPr id="45" name="TextBox 44"/>
                <p:cNvSpPr txBox="1">
                  <a:spLocks noRot="1" noChangeAspect="1" noMove="1" noResize="1" noEditPoints="1" noAdjustHandles="1" noChangeArrowheads="1" noChangeShapeType="1" noTextEdit="1"/>
                </p:cNvSpPr>
                <p:nvPr/>
              </p:nvSpPr>
              <p:spPr>
                <a:xfrm>
                  <a:off x="3139964" y="377481"/>
                  <a:ext cx="2405402" cy="369332"/>
                </a:xfrm>
                <a:prstGeom prst="rect">
                  <a:avLst/>
                </a:prstGeom>
                <a:blipFill rotWithShape="0">
                  <a:blip r:embed="rId6"/>
                  <a:stretch>
                    <a:fillRect b="-11475"/>
                  </a:stretch>
                </a:blipFill>
              </p:spPr>
              <p:txBody>
                <a:bodyPr/>
                <a:lstStyle/>
                <a:p>
                  <a:r>
                    <a:rPr lang="pt-BR">
                      <a:noFill/>
                    </a:rPr>
                    <a:t> </a:t>
                  </a:r>
                </a:p>
              </p:txBody>
            </p:sp>
          </mc:Fallback>
        </mc:AlternateContent>
        <p:cxnSp>
          <p:nvCxnSpPr>
            <p:cNvPr id="47" name="Straight Arrow Connector 46"/>
            <p:cNvCxnSpPr>
              <a:stCxn id="9" idx="0"/>
            </p:cNvCxnSpPr>
            <p:nvPr/>
          </p:nvCxnSpPr>
          <p:spPr>
            <a:xfrm flipH="1" flipV="1">
              <a:off x="3139964" y="546100"/>
              <a:ext cx="1" cy="2684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129961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 name="Group 69"/>
          <p:cNvGrpSpPr/>
          <p:nvPr/>
        </p:nvGrpSpPr>
        <p:grpSpPr>
          <a:xfrm>
            <a:off x="1386947" y="377481"/>
            <a:ext cx="3478161" cy="4041344"/>
            <a:chOff x="1386947" y="377481"/>
            <a:chExt cx="3478161" cy="4041344"/>
          </a:xfrm>
        </p:grpSpPr>
        <p:sp>
          <p:nvSpPr>
            <p:cNvPr id="4" name="Rectangle 3"/>
            <p:cNvSpPr/>
            <p:nvPr/>
          </p:nvSpPr>
          <p:spPr>
            <a:xfrm>
              <a:off x="4225683" y="3384352"/>
              <a:ext cx="536028" cy="37837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2</a:t>
              </a:r>
              <a:endParaRPr lang="pt-BR" dirty="0">
                <a:solidFill>
                  <a:schemeClr val="tx1"/>
                </a:solidFill>
              </a:endParaRPr>
            </a:p>
          </p:txBody>
        </p:sp>
        <p:sp>
          <p:nvSpPr>
            <p:cNvPr id="5" name="Rectangle 4"/>
            <p:cNvSpPr/>
            <p:nvPr/>
          </p:nvSpPr>
          <p:spPr>
            <a:xfrm>
              <a:off x="3161511" y="3384352"/>
              <a:ext cx="536028" cy="37837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smtClean="0">
                  <a:solidFill>
                    <a:schemeClr val="tx1"/>
                  </a:solidFill>
                </a:rPr>
                <a:t>y</a:t>
              </a:r>
              <a:endParaRPr lang="pt-BR" b="1" dirty="0">
                <a:solidFill>
                  <a:schemeClr val="tx1"/>
                </a:solidFill>
              </a:endParaRPr>
            </a:p>
          </p:txBody>
        </p:sp>
        <p:sp>
          <p:nvSpPr>
            <p:cNvPr id="6" name="Rectangle 5"/>
            <p:cNvSpPr/>
            <p:nvPr/>
          </p:nvSpPr>
          <p:spPr>
            <a:xfrm>
              <a:off x="1807779" y="3384352"/>
              <a:ext cx="536028" cy="37837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smtClean="0">
                  <a:solidFill>
                    <a:schemeClr val="tx1"/>
                  </a:solidFill>
                </a:rPr>
                <a:t>x</a:t>
              </a:r>
              <a:endParaRPr lang="pt-BR" b="1" dirty="0">
                <a:solidFill>
                  <a:schemeClr val="tx1"/>
                </a:solidFill>
              </a:endParaRPr>
            </a:p>
          </p:txBody>
        </p:sp>
        <mc:AlternateContent xmlns:mc="http://schemas.openxmlformats.org/markup-compatibility/2006" xmlns:a14="http://schemas.microsoft.com/office/drawing/2010/main">
          <mc:Choice Requires="a14">
            <p:sp>
              <p:nvSpPr>
                <p:cNvPr id="7" name="Oval 6"/>
                <p:cNvSpPr/>
                <p:nvPr/>
              </p:nvSpPr>
              <p:spPr>
                <a:xfrm>
                  <a:off x="1721069" y="2506722"/>
                  <a:ext cx="709448" cy="37837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b="1" i="1" smtClean="0">
                            <a:solidFill>
                              <a:schemeClr val="tx1"/>
                            </a:solidFill>
                            <a:latin typeface="Cambria Math" panose="02040503050406030204" pitchFamily="18" charset="0"/>
                            <a:ea typeface="Cambria Math" panose="02040503050406030204" pitchFamily="18" charset="0"/>
                          </a:rPr>
                          <m:t>×</m:t>
                        </m:r>
                      </m:oMath>
                    </m:oMathPara>
                  </a14:m>
                  <a:endParaRPr lang="pt-BR" b="1" dirty="0"/>
                </a:p>
              </p:txBody>
            </p:sp>
          </mc:Choice>
          <mc:Fallback xmlns="">
            <p:sp>
              <p:nvSpPr>
                <p:cNvPr id="7" name="Oval 6"/>
                <p:cNvSpPr>
                  <a:spLocks noRot="1" noChangeAspect="1" noMove="1" noResize="1" noEditPoints="1" noAdjustHandles="1" noChangeArrowheads="1" noChangeShapeType="1" noTextEdit="1"/>
                </p:cNvSpPr>
                <p:nvPr/>
              </p:nvSpPr>
              <p:spPr>
                <a:xfrm>
                  <a:off x="1721069" y="2506722"/>
                  <a:ext cx="709448" cy="378372"/>
                </a:xfrm>
                <a:prstGeom prst="ellipse">
                  <a:avLst/>
                </a:prstGeom>
                <a:blipFill rotWithShape="0">
                  <a:blip r:embed="rId2"/>
                  <a:stretch>
                    <a:fillRect/>
                  </a:stretch>
                </a:blipFill>
                <a:ln>
                  <a:noFill/>
                </a:ln>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 name="Oval 7"/>
                <p:cNvSpPr/>
                <p:nvPr/>
              </p:nvSpPr>
              <p:spPr>
                <a:xfrm>
                  <a:off x="2075793" y="1660636"/>
                  <a:ext cx="709448" cy="37837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b="1" i="1" smtClean="0">
                            <a:solidFill>
                              <a:schemeClr val="tx1"/>
                            </a:solidFill>
                            <a:latin typeface="Cambria Math" panose="02040503050406030204" pitchFamily="18" charset="0"/>
                            <a:ea typeface="Cambria Math" panose="02040503050406030204" pitchFamily="18" charset="0"/>
                          </a:rPr>
                          <m:t>×</m:t>
                        </m:r>
                      </m:oMath>
                    </m:oMathPara>
                  </a14:m>
                  <a:endParaRPr lang="pt-BR" b="1" dirty="0"/>
                </a:p>
              </p:txBody>
            </p:sp>
          </mc:Choice>
          <mc:Fallback xmlns="">
            <p:sp>
              <p:nvSpPr>
                <p:cNvPr id="8" name="Oval 7"/>
                <p:cNvSpPr>
                  <a:spLocks noRot="1" noChangeAspect="1" noMove="1" noResize="1" noEditPoints="1" noAdjustHandles="1" noChangeArrowheads="1" noChangeShapeType="1" noTextEdit="1"/>
                </p:cNvSpPr>
                <p:nvPr/>
              </p:nvSpPr>
              <p:spPr>
                <a:xfrm>
                  <a:off x="2075793" y="1660636"/>
                  <a:ext cx="709448" cy="378372"/>
                </a:xfrm>
                <a:prstGeom prst="ellipse">
                  <a:avLst/>
                </a:prstGeom>
                <a:blipFill rotWithShape="0">
                  <a:blip r:embed="rId3"/>
                  <a:stretch>
                    <a:fillRect/>
                  </a:stretch>
                </a:blipFill>
                <a:ln>
                  <a:noFill/>
                </a:ln>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 name="Oval 8"/>
                <p:cNvSpPr/>
                <p:nvPr/>
              </p:nvSpPr>
              <p:spPr>
                <a:xfrm>
                  <a:off x="2785241" y="814550"/>
                  <a:ext cx="709448" cy="37837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b="1" i="1" smtClean="0">
                            <a:solidFill>
                              <a:schemeClr val="tx1"/>
                            </a:solidFill>
                            <a:latin typeface="Cambria Math" panose="02040503050406030204" pitchFamily="18" charset="0"/>
                          </a:rPr>
                          <m:t>+</m:t>
                        </m:r>
                      </m:oMath>
                    </m:oMathPara>
                  </a14:m>
                  <a:endParaRPr lang="pt-BR" b="1" dirty="0"/>
                </a:p>
              </p:txBody>
            </p:sp>
          </mc:Choice>
          <mc:Fallback xmlns="">
            <p:sp>
              <p:nvSpPr>
                <p:cNvPr id="9" name="Oval 8"/>
                <p:cNvSpPr>
                  <a:spLocks noRot="1" noChangeAspect="1" noMove="1" noResize="1" noEditPoints="1" noAdjustHandles="1" noChangeArrowheads="1" noChangeShapeType="1" noTextEdit="1"/>
                </p:cNvSpPr>
                <p:nvPr/>
              </p:nvSpPr>
              <p:spPr>
                <a:xfrm>
                  <a:off x="2785241" y="814550"/>
                  <a:ext cx="709448" cy="378372"/>
                </a:xfrm>
                <a:prstGeom prst="ellipse">
                  <a:avLst/>
                </a:prstGeom>
                <a:blipFill rotWithShape="0">
                  <a:blip r:embed="rId4"/>
                  <a:stretch>
                    <a:fillRect/>
                  </a:stretch>
                </a:blipFill>
                <a:ln>
                  <a:noFill/>
                </a:ln>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0" name="Oval 9"/>
                <p:cNvSpPr/>
                <p:nvPr/>
              </p:nvSpPr>
              <p:spPr>
                <a:xfrm>
                  <a:off x="3494689" y="1660636"/>
                  <a:ext cx="709448" cy="37837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b="1" i="1" smtClean="0">
                            <a:solidFill>
                              <a:schemeClr val="tx1"/>
                            </a:solidFill>
                            <a:latin typeface="Cambria Math" panose="02040503050406030204" pitchFamily="18" charset="0"/>
                          </a:rPr>
                          <m:t>+</m:t>
                        </m:r>
                      </m:oMath>
                    </m:oMathPara>
                  </a14:m>
                  <a:endParaRPr lang="pt-BR" b="1" dirty="0"/>
                </a:p>
              </p:txBody>
            </p:sp>
          </mc:Choice>
          <mc:Fallback xmlns="">
            <p:sp>
              <p:nvSpPr>
                <p:cNvPr id="10" name="Oval 9"/>
                <p:cNvSpPr>
                  <a:spLocks noRot="1" noChangeAspect="1" noMove="1" noResize="1" noEditPoints="1" noAdjustHandles="1" noChangeArrowheads="1" noChangeShapeType="1" noTextEdit="1"/>
                </p:cNvSpPr>
                <p:nvPr/>
              </p:nvSpPr>
              <p:spPr>
                <a:xfrm>
                  <a:off x="3494689" y="1660636"/>
                  <a:ext cx="709448" cy="378372"/>
                </a:xfrm>
                <a:prstGeom prst="ellipse">
                  <a:avLst/>
                </a:prstGeom>
                <a:blipFill rotWithShape="0">
                  <a:blip r:embed="rId5"/>
                  <a:stretch>
                    <a:fillRect/>
                  </a:stretch>
                </a:blipFill>
                <a:ln>
                  <a:noFill/>
                </a:ln>
              </p:spPr>
              <p:txBody>
                <a:bodyPr/>
                <a:lstStyle/>
                <a:p>
                  <a:r>
                    <a:rPr lang="pt-BR">
                      <a:noFill/>
                    </a:rPr>
                    <a:t> </a:t>
                  </a:r>
                </a:p>
              </p:txBody>
            </p:sp>
          </mc:Fallback>
        </mc:AlternateContent>
        <p:cxnSp>
          <p:nvCxnSpPr>
            <p:cNvPr id="12" name="Straight Arrow Connector 11"/>
            <p:cNvCxnSpPr>
              <a:stCxn id="8" idx="0"/>
              <a:endCxn id="9" idx="4"/>
            </p:cNvCxnSpPr>
            <p:nvPr/>
          </p:nvCxnSpPr>
          <p:spPr>
            <a:xfrm flipV="1">
              <a:off x="2430517" y="1192922"/>
              <a:ext cx="709448" cy="4677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0" idx="0"/>
            </p:cNvCxnSpPr>
            <p:nvPr/>
          </p:nvCxnSpPr>
          <p:spPr>
            <a:xfrm flipH="1" flipV="1">
              <a:off x="3139965" y="1192922"/>
              <a:ext cx="709448" cy="4677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0"/>
              <a:endCxn id="8" idx="4"/>
            </p:cNvCxnSpPr>
            <p:nvPr/>
          </p:nvCxnSpPr>
          <p:spPr>
            <a:xfrm flipV="1">
              <a:off x="2075793" y="2039008"/>
              <a:ext cx="354724" cy="4677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1857375" y="2885094"/>
              <a:ext cx="142875" cy="4992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flipV="1">
              <a:off x="2168826" y="2879982"/>
              <a:ext cx="131463" cy="5043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5" idx="0"/>
            </p:cNvCxnSpPr>
            <p:nvPr/>
          </p:nvCxnSpPr>
          <p:spPr>
            <a:xfrm flipH="1" flipV="1">
              <a:off x="2486025" y="2039008"/>
              <a:ext cx="943500" cy="13453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5" idx="0"/>
              <a:endCxn id="10" idx="4"/>
            </p:cNvCxnSpPr>
            <p:nvPr/>
          </p:nvCxnSpPr>
          <p:spPr>
            <a:xfrm flipV="1">
              <a:off x="3429525" y="2039008"/>
              <a:ext cx="419888" cy="13453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4" idx="0"/>
            </p:cNvCxnSpPr>
            <p:nvPr/>
          </p:nvCxnSpPr>
          <p:spPr>
            <a:xfrm flipH="1" flipV="1">
              <a:off x="3965553" y="2039008"/>
              <a:ext cx="528144" cy="13453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TextBox 44"/>
                <p:cNvSpPr txBox="1"/>
                <p:nvPr/>
              </p:nvSpPr>
              <p:spPr>
                <a:xfrm>
                  <a:off x="3139964" y="377481"/>
                  <a:ext cx="142494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b="0" i="1" smtClean="0">
                                <a:latin typeface="Cambria Math" panose="02040503050406030204" pitchFamily="18" charset="0"/>
                              </a:rPr>
                              <m:t>3,4</m:t>
                            </m:r>
                          </m:e>
                        </m:d>
                        <m:r>
                          <a:rPr lang="pt-BR" b="0" i="1" smtClean="0">
                            <a:latin typeface="Cambria Math" panose="02040503050406030204" pitchFamily="18" charset="0"/>
                          </a:rPr>
                          <m:t>=42</m:t>
                        </m:r>
                      </m:oMath>
                    </m:oMathPara>
                  </a14:m>
                  <a:endParaRPr lang="pt-BR" dirty="0"/>
                </a:p>
              </p:txBody>
            </p:sp>
          </mc:Choice>
          <mc:Fallback xmlns="">
            <p:sp>
              <p:nvSpPr>
                <p:cNvPr id="45" name="TextBox 44"/>
                <p:cNvSpPr txBox="1">
                  <a:spLocks noRot="1" noChangeAspect="1" noMove="1" noResize="1" noEditPoints="1" noAdjustHandles="1" noChangeArrowheads="1" noChangeShapeType="1" noTextEdit="1"/>
                </p:cNvSpPr>
                <p:nvPr/>
              </p:nvSpPr>
              <p:spPr>
                <a:xfrm>
                  <a:off x="3139964" y="377481"/>
                  <a:ext cx="1424942" cy="369332"/>
                </a:xfrm>
                <a:prstGeom prst="rect">
                  <a:avLst/>
                </a:prstGeom>
                <a:blipFill rotWithShape="0">
                  <a:blip r:embed="rId6"/>
                  <a:stretch>
                    <a:fillRect b="-11475"/>
                  </a:stretch>
                </a:blipFill>
              </p:spPr>
              <p:txBody>
                <a:bodyPr/>
                <a:lstStyle/>
                <a:p>
                  <a:r>
                    <a:rPr lang="pt-BR">
                      <a:noFill/>
                    </a:rPr>
                    <a:t> </a:t>
                  </a:r>
                </a:p>
              </p:txBody>
            </p:sp>
          </mc:Fallback>
        </mc:AlternateContent>
        <p:cxnSp>
          <p:nvCxnSpPr>
            <p:cNvPr id="47" name="Straight Arrow Connector 46"/>
            <p:cNvCxnSpPr>
              <a:stCxn id="9" idx="0"/>
            </p:cNvCxnSpPr>
            <p:nvPr/>
          </p:nvCxnSpPr>
          <p:spPr>
            <a:xfrm flipH="1" flipV="1">
              <a:off x="3139964" y="546100"/>
              <a:ext cx="1" cy="2684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578851" y="1423737"/>
              <a:ext cx="671699"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250550" y="1423737"/>
              <a:ext cx="638700" cy="33838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2889250" y="1762125"/>
              <a:ext cx="4860" cy="209366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554480" y="3855787"/>
              <a:ext cx="133477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1563387" y="1423737"/>
              <a:ext cx="15464" cy="243205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3002739" y="1762125"/>
              <a:ext cx="4860" cy="209366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3005169" y="1423737"/>
              <a:ext cx="844244" cy="31733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3868287" y="1423737"/>
              <a:ext cx="99682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865107" y="1423737"/>
              <a:ext cx="0" cy="243205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3002739" y="3855787"/>
              <a:ext cx="1862368"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386947" y="1372338"/>
              <a:ext cx="1080377" cy="369332"/>
            </a:xfrm>
            <a:prstGeom prst="rect">
              <a:avLst/>
            </a:prstGeom>
            <a:noFill/>
          </p:spPr>
          <p:txBody>
            <a:bodyPr wrap="square" rtlCol="0">
              <a:spAutoFit/>
            </a:bodyPr>
            <a:lstStyle/>
            <a:p>
              <a:pPr algn="ctr"/>
              <a:r>
                <a:rPr lang="pt-BR" dirty="0" smtClean="0"/>
                <a:t>GPU 1</a:t>
              </a:r>
              <a:endParaRPr lang="pt-BR" dirty="0"/>
            </a:p>
          </p:txBody>
        </p:sp>
        <p:sp>
          <p:nvSpPr>
            <p:cNvPr id="54" name="TextBox 53"/>
            <p:cNvSpPr txBox="1"/>
            <p:nvPr/>
          </p:nvSpPr>
          <p:spPr>
            <a:xfrm>
              <a:off x="3957848" y="1383159"/>
              <a:ext cx="907260" cy="369332"/>
            </a:xfrm>
            <a:prstGeom prst="rect">
              <a:avLst/>
            </a:prstGeom>
            <a:noFill/>
          </p:spPr>
          <p:txBody>
            <a:bodyPr wrap="square" rtlCol="0">
              <a:spAutoFit/>
            </a:bodyPr>
            <a:lstStyle/>
            <a:p>
              <a:pPr algn="ctr"/>
              <a:r>
                <a:rPr lang="pt-BR" dirty="0" smtClean="0"/>
                <a:t>GPU 2</a:t>
              </a:r>
              <a:endParaRPr lang="pt-BR" dirty="0"/>
            </a:p>
          </p:txBody>
        </p:sp>
        <p:cxnSp>
          <p:nvCxnSpPr>
            <p:cNvPr id="58" name="Straight Arrow Connector 57"/>
            <p:cNvCxnSpPr>
              <a:endCxn id="5" idx="2"/>
            </p:cNvCxnSpPr>
            <p:nvPr/>
          </p:nvCxnSpPr>
          <p:spPr>
            <a:xfrm flipV="1">
              <a:off x="3429525" y="3762724"/>
              <a:ext cx="0" cy="3139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2089018" y="3762724"/>
              <a:ext cx="0" cy="3139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1933353" y="4049493"/>
              <a:ext cx="311451" cy="369332"/>
            </a:xfrm>
            <a:prstGeom prst="rect">
              <a:avLst/>
            </a:prstGeom>
            <a:noFill/>
          </p:spPr>
          <p:txBody>
            <a:bodyPr wrap="square" rtlCol="0">
              <a:spAutoFit/>
            </a:bodyPr>
            <a:lstStyle/>
            <a:p>
              <a:r>
                <a:rPr lang="pt-BR" dirty="0" smtClean="0"/>
                <a:t>3</a:t>
              </a:r>
              <a:endParaRPr lang="pt-BR" dirty="0"/>
            </a:p>
          </p:txBody>
        </p:sp>
        <p:sp>
          <p:nvSpPr>
            <p:cNvPr id="61" name="TextBox 60"/>
            <p:cNvSpPr txBox="1"/>
            <p:nvPr/>
          </p:nvSpPr>
          <p:spPr>
            <a:xfrm>
              <a:off x="3271565" y="4049493"/>
              <a:ext cx="311451" cy="369332"/>
            </a:xfrm>
            <a:prstGeom prst="rect">
              <a:avLst/>
            </a:prstGeom>
            <a:noFill/>
          </p:spPr>
          <p:txBody>
            <a:bodyPr wrap="square" rtlCol="0">
              <a:spAutoFit/>
            </a:bodyPr>
            <a:lstStyle/>
            <a:p>
              <a:r>
                <a:rPr lang="pt-BR" dirty="0"/>
                <a:t>4</a:t>
              </a:r>
            </a:p>
          </p:txBody>
        </p:sp>
        <p:sp>
          <p:nvSpPr>
            <p:cNvPr id="62" name="TextBox 61"/>
            <p:cNvSpPr txBox="1"/>
            <p:nvPr/>
          </p:nvSpPr>
          <p:spPr>
            <a:xfrm>
              <a:off x="1615684" y="2927207"/>
              <a:ext cx="311451" cy="369332"/>
            </a:xfrm>
            <a:prstGeom prst="rect">
              <a:avLst/>
            </a:prstGeom>
            <a:noFill/>
          </p:spPr>
          <p:txBody>
            <a:bodyPr wrap="square" rtlCol="0">
              <a:spAutoFit/>
            </a:bodyPr>
            <a:lstStyle/>
            <a:p>
              <a:r>
                <a:rPr lang="pt-BR" dirty="0" smtClean="0"/>
                <a:t>3</a:t>
              </a:r>
              <a:endParaRPr lang="pt-BR" dirty="0"/>
            </a:p>
          </p:txBody>
        </p:sp>
        <p:sp>
          <p:nvSpPr>
            <p:cNvPr id="63" name="TextBox 62"/>
            <p:cNvSpPr txBox="1"/>
            <p:nvPr/>
          </p:nvSpPr>
          <p:spPr>
            <a:xfrm>
              <a:off x="2214159" y="2918168"/>
              <a:ext cx="311451" cy="369332"/>
            </a:xfrm>
            <a:prstGeom prst="rect">
              <a:avLst/>
            </a:prstGeom>
            <a:noFill/>
          </p:spPr>
          <p:txBody>
            <a:bodyPr wrap="square" rtlCol="0">
              <a:spAutoFit/>
            </a:bodyPr>
            <a:lstStyle/>
            <a:p>
              <a:r>
                <a:rPr lang="pt-BR" dirty="0" smtClean="0"/>
                <a:t>3</a:t>
              </a:r>
              <a:endParaRPr lang="pt-BR" dirty="0"/>
            </a:p>
          </p:txBody>
        </p:sp>
        <p:sp>
          <p:nvSpPr>
            <p:cNvPr id="64" name="TextBox 63"/>
            <p:cNvSpPr txBox="1"/>
            <p:nvPr/>
          </p:nvSpPr>
          <p:spPr>
            <a:xfrm>
              <a:off x="1958889" y="2068368"/>
              <a:ext cx="311451" cy="369332"/>
            </a:xfrm>
            <a:prstGeom prst="rect">
              <a:avLst/>
            </a:prstGeom>
            <a:noFill/>
          </p:spPr>
          <p:txBody>
            <a:bodyPr wrap="square" rtlCol="0">
              <a:spAutoFit/>
            </a:bodyPr>
            <a:lstStyle/>
            <a:p>
              <a:r>
                <a:rPr lang="pt-BR" dirty="0"/>
                <a:t>9</a:t>
              </a:r>
            </a:p>
          </p:txBody>
        </p:sp>
        <p:sp>
          <p:nvSpPr>
            <p:cNvPr id="65" name="TextBox 64"/>
            <p:cNvSpPr txBox="1"/>
            <p:nvPr/>
          </p:nvSpPr>
          <p:spPr>
            <a:xfrm>
              <a:off x="3102024" y="2691913"/>
              <a:ext cx="311451" cy="369332"/>
            </a:xfrm>
            <a:prstGeom prst="rect">
              <a:avLst/>
            </a:prstGeom>
            <a:noFill/>
          </p:spPr>
          <p:txBody>
            <a:bodyPr wrap="square" rtlCol="0">
              <a:spAutoFit/>
            </a:bodyPr>
            <a:lstStyle/>
            <a:p>
              <a:r>
                <a:rPr lang="pt-BR" dirty="0" smtClean="0"/>
                <a:t>4</a:t>
              </a:r>
              <a:endParaRPr lang="pt-BR" dirty="0"/>
            </a:p>
          </p:txBody>
        </p:sp>
        <p:sp>
          <p:nvSpPr>
            <p:cNvPr id="66" name="TextBox 65"/>
            <p:cNvSpPr txBox="1"/>
            <p:nvPr/>
          </p:nvSpPr>
          <p:spPr>
            <a:xfrm>
              <a:off x="2406354" y="1130430"/>
              <a:ext cx="439857" cy="369332"/>
            </a:xfrm>
            <a:prstGeom prst="rect">
              <a:avLst/>
            </a:prstGeom>
            <a:noFill/>
          </p:spPr>
          <p:txBody>
            <a:bodyPr wrap="square" rtlCol="0">
              <a:spAutoFit/>
            </a:bodyPr>
            <a:lstStyle/>
            <a:p>
              <a:r>
                <a:rPr lang="pt-BR" dirty="0" smtClean="0"/>
                <a:t>36</a:t>
              </a:r>
              <a:endParaRPr lang="pt-BR" dirty="0"/>
            </a:p>
          </p:txBody>
        </p:sp>
        <p:sp>
          <p:nvSpPr>
            <p:cNvPr id="67" name="TextBox 66"/>
            <p:cNvSpPr txBox="1"/>
            <p:nvPr/>
          </p:nvSpPr>
          <p:spPr>
            <a:xfrm>
              <a:off x="3366663" y="1090103"/>
              <a:ext cx="311451" cy="369332"/>
            </a:xfrm>
            <a:prstGeom prst="rect">
              <a:avLst/>
            </a:prstGeom>
            <a:noFill/>
          </p:spPr>
          <p:txBody>
            <a:bodyPr wrap="square" rtlCol="0">
              <a:spAutoFit/>
            </a:bodyPr>
            <a:lstStyle/>
            <a:p>
              <a:r>
                <a:rPr lang="pt-BR" dirty="0" smtClean="0"/>
                <a:t>6</a:t>
              </a:r>
              <a:endParaRPr lang="pt-BR" dirty="0"/>
            </a:p>
          </p:txBody>
        </p:sp>
        <p:sp>
          <p:nvSpPr>
            <p:cNvPr id="68" name="TextBox 67"/>
            <p:cNvSpPr txBox="1"/>
            <p:nvPr/>
          </p:nvSpPr>
          <p:spPr>
            <a:xfrm>
              <a:off x="3571743" y="2665443"/>
              <a:ext cx="311451" cy="369332"/>
            </a:xfrm>
            <a:prstGeom prst="rect">
              <a:avLst/>
            </a:prstGeom>
            <a:noFill/>
          </p:spPr>
          <p:txBody>
            <a:bodyPr wrap="square" rtlCol="0">
              <a:spAutoFit/>
            </a:bodyPr>
            <a:lstStyle/>
            <a:p>
              <a:r>
                <a:rPr lang="pt-BR" dirty="0" smtClean="0"/>
                <a:t>4</a:t>
              </a:r>
              <a:endParaRPr lang="pt-BR" dirty="0"/>
            </a:p>
          </p:txBody>
        </p:sp>
        <p:sp>
          <p:nvSpPr>
            <p:cNvPr id="69" name="TextBox 68"/>
            <p:cNvSpPr txBox="1"/>
            <p:nvPr/>
          </p:nvSpPr>
          <p:spPr>
            <a:xfrm>
              <a:off x="4270882" y="2614653"/>
              <a:ext cx="311451" cy="369332"/>
            </a:xfrm>
            <a:prstGeom prst="rect">
              <a:avLst/>
            </a:prstGeom>
            <a:noFill/>
          </p:spPr>
          <p:txBody>
            <a:bodyPr wrap="square" rtlCol="0">
              <a:spAutoFit/>
            </a:bodyPr>
            <a:lstStyle/>
            <a:p>
              <a:r>
                <a:rPr lang="pt-BR" dirty="0" smtClean="0"/>
                <a:t>2</a:t>
              </a:r>
              <a:endParaRPr lang="pt-BR" dirty="0"/>
            </a:p>
          </p:txBody>
        </p:sp>
      </p:grpSp>
    </p:spTree>
    <p:extLst>
      <p:ext uri="{BB962C8B-B14F-4D97-AF65-F5344CB8AC3E}">
        <p14:creationId xmlns:p14="http://schemas.microsoft.com/office/powerpoint/2010/main" val="27233853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472743" y="2364119"/>
            <a:ext cx="504000" cy="50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Oval 4"/>
          <p:cNvSpPr/>
          <p:nvPr/>
        </p:nvSpPr>
        <p:spPr>
          <a:xfrm>
            <a:off x="2472743" y="3372119"/>
            <a:ext cx="504000" cy="50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Oval 5"/>
          <p:cNvSpPr/>
          <p:nvPr/>
        </p:nvSpPr>
        <p:spPr>
          <a:xfrm>
            <a:off x="3587660" y="2893014"/>
            <a:ext cx="504000" cy="50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8" name="Straight Arrow Connector 7"/>
          <p:cNvCxnSpPr/>
          <p:nvPr/>
        </p:nvCxnSpPr>
        <p:spPr>
          <a:xfrm>
            <a:off x="1725769" y="2616119"/>
            <a:ext cx="74697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725769" y="3624119"/>
            <a:ext cx="74697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309775" y="2431453"/>
            <a:ext cx="415994" cy="369332"/>
          </a:xfrm>
          <a:prstGeom prst="rect">
            <a:avLst/>
          </a:prstGeom>
          <a:noFill/>
        </p:spPr>
        <p:txBody>
          <a:bodyPr wrap="square" rtlCol="0">
            <a:spAutoFit/>
          </a:bodyPr>
          <a:lstStyle/>
          <a:p>
            <a:pPr algn="ctr"/>
            <a:r>
              <a:rPr lang="pt-BR" dirty="0" smtClean="0"/>
              <a:t>x1</a:t>
            </a:r>
            <a:endParaRPr lang="pt-BR" dirty="0"/>
          </a:p>
        </p:txBody>
      </p:sp>
      <p:sp>
        <p:nvSpPr>
          <p:cNvPr id="13" name="TextBox 12"/>
          <p:cNvSpPr txBox="1"/>
          <p:nvPr/>
        </p:nvSpPr>
        <p:spPr>
          <a:xfrm>
            <a:off x="1309775" y="3439453"/>
            <a:ext cx="415994" cy="369332"/>
          </a:xfrm>
          <a:prstGeom prst="rect">
            <a:avLst/>
          </a:prstGeom>
          <a:noFill/>
        </p:spPr>
        <p:txBody>
          <a:bodyPr wrap="square" rtlCol="0">
            <a:spAutoFit/>
          </a:bodyPr>
          <a:lstStyle/>
          <a:p>
            <a:pPr algn="ctr"/>
            <a:r>
              <a:rPr lang="pt-BR" dirty="0" smtClean="0"/>
              <a:t>x2</a:t>
            </a:r>
            <a:endParaRPr lang="pt-BR" dirty="0"/>
          </a:p>
        </p:txBody>
      </p:sp>
      <p:cxnSp>
        <p:nvCxnSpPr>
          <p:cNvPr id="15" name="Straight Arrow Connector 14"/>
          <p:cNvCxnSpPr>
            <a:stCxn id="13" idx="3"/>
          </p:cNvCxnSpPr>
          <p:nvPr/>
        </p:nvCxnSpPr>
        <p:spPr>
          <a:xfrm flipV="1">
            <a:off x="1725769" y="2665909"/>
            <a:ext cx="746974" cy="9582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2" idx="3"/>
          </p:cNvCxnSpPr>
          <p:nvPr/>
        </p:nvCxnSpPr>
        <p:spPr>
          <a:xfrm>
            <a:off x="1725769" y="2616119"/>
            <a:ext cx="746974" cy="957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4" idx="6"/>
            <a:endCxn id="6" idx="2"/>
          </p:cNvCxnSpPr>
          <p:nvPr/>
        </p:nvCxnSpPr>
        <p:spPr>
          <a:xfrm>
            <a:off x="2976743" y="2616119"/>
            <a:ext cx="610917" cy="5288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5" idx="6"/>
            <a:endCxn id="6" idx="2"/>
          </p:cNvCxnSpPr>
          <p:nvPr/>
        </p:nvCxnSpPr>
        <p:spPr>
          <a:xfrm flipV="1">
            <a:off x="2976743" y="3145014"/>
            <a:ext cx="610917" cy="4791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4" idx="1"/>
          </p:cNvCxnSpPr>
          <p:nvPr/>
        </p:nvCxnSpPr>
        <p:spPr>
          <a:xfrm>
            <a:off x="2044700" y="2279650"/>
            <a:ext cx="501852" cy="1582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717541" y="2036721"/>
            <a:ext cx="415994" cy="369332"/>
          </a:xfrm>
          <a:prstGeom prst="rect">
            <a:avLst/>
          </a:prstGeom>
          <a:noFill/>
        </p:spPr>
        <p:txBody>
          <a:bodyPr wrap="square" rtlCol="0">
            <a:spAutoFit/>
          </a:bodyPr>
          <a:lstStyle/>
          <a:p>
            <a:pPr algn="ctr"/>
            <a:r>
              <a:rPr lang="pt-BR" dirty="0" smtClean="0"/>
              <a:t>1</a:t>
            </a:r>
            <a:endParaRPr lang="pt-BR" dirty="0"/>
          </a:p>
        </p:txBody>
      </p:sp>
      <p:cxnSp>
        <p:nvCxnSpPr>
          <p:cNvPr id="32" name="Straight Arrow Connector 31"/>
          <p:cNvCxnSpPr>
            <a:endCxn id="5" idx="3"/>
          </p:cNvCxnSpPr>
          <p:nvPr/>
        </p:nvCxnSpPr>
        <p:spPr>
          <a:xfrm flipV="1">
            <a:off x="1994372" y="3802310"/>
            <a:ext cx="552180" cy="187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687490" y="3805569"/>
            <a:ext cx="415994" cy="369332"/>
          </a:xfrm>
          <a:prstGeom prst="rect">
            <a:avLst/>
          </a:prstGeom>
          <a:noFill/>
        </p:spPr>
        <p:txBody>
          <a:bodyPr wrap="square" rtlCol="0">
            <a:spAutoFit/>
          </a:bodyPr>
          <a:lstStyle/>
          <a:p>
            <a:pPr algn="ctr"/>
            <a:r>
              <a:rPr lang="pt-BR" dirty="0" smtClean="0"/>
              <a:t>1</a:t>
            </a:r>
            <a:endParaRPr lang="pt-BR" dirty="0"/>
          </a:p>
        </p:txBody>
      </p:sp>
      <p:cxnSp>
        <p:nvCxnSpPr>
          <p:cNvPr id="36" name="Straight Arrow Connector 35"/>
          <p:cNvCxnSpPr/>
          <p:nvPr/>
        </p:nvCxnSpPr>
        <p:spPr>
          <a:xfrm flipV="1">
            <a:off x="3635309" y="3348105"/>
            <a:ext cx="73809" cy="3169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450679" y="3594631"/>
            <a:ext cx="415994" cy="369332"/>
          </a:xfrm>
          <a:prstGeom prst="rect">
            <a:avLst/>
          </a:prstGeom>
          <a:noFill/>
        </p:spPr>
        <p:txBody>
          <a:bodyPr wrap="square" rtlCol="0">
            <a:spAutoFit/>
          </a:bodyPr>
          <a:lstStyle/>
          <a:p>
            <a:pPr algn="ctr"/>
            <a:r>
              <a:rPr lang="pt-BR" dirty="0" smtClean="0"/>
              <a:t>1</a:t>
            </a:r>
            <a:endParaRPr lang="pt-BR" dirty="0"/>
          </a:p>
        </p:txBody>
      </p:sp>
      <p:cxnSp>
        <p:nvCxnSpPr>
          <p:cNvPr id="42" name="Straight Arrow Connector 41"/>
          <p:cNvCxnSpPr>
            <a:stCxn id="6" idx="6"/>
          </p:cNvCxnSpPr>
          <p:nvPr/>
        </p:nvCxnSpPr>
        <p:spPr>
          <a:xfrm>
            <a:off x="4091660" y="3145014"/>
            <a:ext cx="30889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4286583" y="2952586"/>
            <a:ext cx="415994" cy="369332"/>
          </a:xfrm>
          <a:prstGeom prst="rect">
            <a:avLst/>
          </a:prstGeom>
          <a:noFill/>
        </p:spPr>
        <p:txBody>
          <a:bodyPr wrap="square" rtlCol="0">
            <a:spAutoFit/>
          </a:bodyPr>
          <a:lstStyle/>
          <a:p>
            <a:pPr algn="ctr"/>
            <a:r>
              <a:rPr lang="pt-BR" dirty="0"/>
              <a:t>y</a:t>
            </a:r>
          </a:p>
        </p:txBody>
      </p:sp>
      <p:sp>
        <p:nvSpPr>
          <p:cNvPr id="44" name="TextBox 43"/>
          <p:cNvSpPr txBox="1"/>
          <p:nvPr/>
        </p:nvSpPr>
        <p:spPr>
          <a:xfrm>
            <a:off x="2071466" y="2112119"/>
            <a:ext cx="466436" cy="307777"/>
          </a:xfrm>
          <a:prstGeom prst="rect">
            <a:avLst/>
          </a:prstGeom>
          <a:noFill/>
        </p:spPr>
        <p:txBody>
          <a:bodyPr wrap="square" rtlCol="0">
            <a:spAutoFit/>
          </a:bodyPr>
          <a:lstStyle/>
          <a:p>
            <a:pPr algn="ctr"/>
            <a:r>
              <a:rPr lang="pt-BR" sz="1400" dirty="0" smtClean="0"/>
              <a:t>b1</a:t>
            </a:r>
            <a:endParaRPr lang="pt-BR" sz="1400" dirty="0"/>
          </a:p>
        </p:txBody>
      </p:sp>
      <p:sp>
        <p:nvSpPr>
          <p:cNvPr id="45" name="TextBox 44"/>
          <p:cNvSpPr txBox="1"/>
          <p:nvPr/>
        </p:nvSpPr>
        <p:spPr>
          <a:xfrm>
            <a:off x="1996128" y="3914540"/>
            <a:ext cx="466436" cy="307777"/>
          </a:xfrm>
          <a:prstGeom prst="rect">
            <a:avLst/>
          </a:prstGeom>
          <a:noFill/>
        </p:spPr>
        <p:txBody>
          <a:bodyPr wrap="square" rtlCol="0">
            <a:spAutoFit/>
          </a:bodyPr>
          <a:lstStyle/>
          <a:p>
            <a:pPr algn="ctr"/>
            <a:r>
              <a:rPr lang="pt-BR" sz="1400" dirty="0" smtClean="0"/>
              <a:t>b2</a:t>
            </a:r>
            <a:endParaRPr lang="pt-BR" sz="1400" dirty="0"/>
          </a:p>
        </p:txBody>
      </p:sp>
      <p:sp>
        <p:nvSpPr>
          <p:cNvPr id="46" name="TextBox 45"/>
          <p:cNvSpPr txBox="1"/>
          <p:nvPr/>
        </p:nvSpPr>
        <p:spPr>
          <a:xfrm>
            <a:off x="3587660" y="3430783"/>
            <a:ext cx="466436" cy="307777"/>
          </a:xfrm>
          <a:prstGeom prst="rect">
            <a:avLst/>
          </a:prstGeom>
          <a:noFill/>
        </p:spPr>
        <p:txBody>
          <a:bodyPr wrap="square" rtlCol="0">
            <a:spAutoFit/>
          </a:bodyPr>
          <a:lstStyle/>
          <a:p>
            <a:pPr algn="ctr"/>
            <a:r>
              <a:rPr lang="pt-BR" sz="1400" dirty="0" smtClean="0"/>
              <a:t>b3</a:t>
            </a:r>
            <a:endParaRPr lang="pt-BR" sz="1400" dirty="0"/>
          </a:p>
        </p:txBody>
      </p:sp>
      <p:sp>
        <p:nvSpPr>
          <p:cNvPr id="47" name="TextBox 46"/>
          <p:cNvSpPr txBox="1"/>
          <p:nvPr/>
        </p:nvSpPr>
        <p:spPr>
          <a:xfrm>
            <a:off x="1752535" y="2379998"/>
            <a:ext cx="574295" cy="307777"/>
          </a:xfrm>
          <a:prstGeom prst="rect">
            <a:avLst/>
          </a:prstGeom>
          <a:noFill/>
        </p:spPr>
        <p:txBody>
          <a:bodyPr wrap="square" rtlCol="0">
            <a:spAutoFit/>
          </a:bodyPr>
          <a:lstStyle/>
          <a:p>
            <a:pPr algn="ctr"/>
            <a:r>
              <a:rPr lang="pt-BR" sz="1400" dirty="0" smtClean="0"/>
              <a:t>W11</a:t>
            </a:r>
            <a:endParaRPr lang="pt-BR" sz="1400" dirty="0"/>
          </a:p>
        </p:txBody>
      </p:sp>
      <p:sp>
        <p:nvSpPr>
          <p:cNvPr id="48" name="TextBox 47"/>
          <p:cNvSpPr txBox="1"/>
          <p:nvPr/>
        </p:nvSpPr>
        <p:spPr>
          <a:xfrm>
            <a:off x="1497171" y="2792607"/>
            <a:ext cx="574295" cy="307777"/>
          </a:xfrm>
          <a:prstGeom prst="rect">
            <a:avLst/>
          </a:prstGeom>
          <a:noFill/>
        </p:spPr>
        <p:txBody>
          <a:bodyPr wrap="square" rtlCol="0">
            <a:spAutoFit/>
          </a:bodyPr>
          <a:lstStyle/>
          <a:p>
            <a:pPr algn="ctr"/>
            <a:r>
              <a:rPr lang="pt-BR" sz="1400" dirty="0" smtClean="0"/>
              <a:t>W12</a:t>
            </a:r>
            <a:endParaRPr lang="pt-BR" sz="1400" dirty="0"/>
          </a:p>
        </p:txBody>
      </p:sp>
      <p:sp>
        <p:nvSpPr>
          <p:cNvPr id="49" name="TextBox 48"/>
          <p:cNvSpPr txBox="1"/>
          <p:nvPr/>
        </p:nvSpPr>
        <p:spPr>
          <a:xfrm>
            <a:off x="1486309" y="3168029"/>
            <a:ext cx="574295" cy="307777"/>
          </a:xfrm>
          <a:prstGeom prst="rect">
            <a:avLst/>
          </a:prstGeom>
          <a:noFill/>
        </p:spPr>
        <p:txBody>
          <a:bodyPr wrap="square" rtlCol="0">
            <a:spAutoFit/>
          </a:bodyPr>
          <a:lstStyle/>
          <a:p>
            <a:pPr algn="ctr"/>
            <a:r>
              <a:rPr lang="pt-BR" sz="1400" dirty="0" smtClean="0"/>
              <a:t>W21</a:t>
            </a:r>
            <a:endParaRPr lang="pt-BR" sz="1400" dirty="0"/>
          </a:p>
        </p:txBody>
      </p:sp>
      <p:sp>
        <p:nvSpPr>
          <p:cNvPr id="50" name="TextBox 49"/>
          <p:cNvSpPr txBox="1"/>
          <p:nvPr/>
        </p:nvSpPr>
        <p:spPr>
          <a:xfrm>
            <a:off x="1790841" y="3575062"/>
            <a:ext cx="574295" cy="307777"/>
          </a:xfrm>
          <a:prstGeom prst="rect">
            <a:avLst/>
          </a:prstGeom>
          <a:noFill/>
        </p:spPr>
        <p:txBody>
          <a:bodyPr wrap="square" rtlCol="0">
            <a:spAutoFit/>
          </a:bodyPr>
          <a:lstStyle/>
          <a:p>
            <a:pPr algn="ctr"/>
            <a:r>
              <a:rPr lang="pt-BR" sz="1400" dirty="0" smtClean="0"/>
              <a:t>W22</a:t>
            </a:r>
            <a:endParaRPr lang="pt-BR" sz="1400" dirty="0"/>
          </a:p>
        </p:txBody>
      </p:sp>
      <p:sp>
        <p:nvSpPr>
          <p:cNvPr id="52" name="TextBox 51"/>
          <p:cNvSpPr txBox="1"/>
          <p:nvPr/>
        </p:nvSpPr>
        <p:spPr>
          <a:xfrm>
            <a:off x="3073804" y="2594111"/>
            <a:ext cx="574295" cy="307777"/>
          </a:xfrm>
          <a:prstGeom prst="rect">
            <a:avLst/>
          </a:prstGeom>
          <a:noFill/>
        </p:spPr>
        <p:txBody>
          <a:bodyPr wrap="square" rtlCol="0">
            <a:spAutoFit/>
          </a:bodyPr>
          <a:lstStyle/>
          <a:p>
            <a:pPr algn="ctr"/>
            <a:r>
              <a:rPr lang="pt-BR" sz="1400" dirty="0" smtClean="0"/>
              <a:t>w13</a:t>
            </a:r>
            <a:endParaRPr lang="pt-BR" sz="1400" dirty="0"/>
          </a:p>
        </p:txBody>
      </p:sp>
      <p:sp>
        <p:nvSpPr>
          <p:cNvPr id="53" name="TextBox 52"/>
          <p:cNvSpPr txBox="1"/>
          <p:nvPr/>
        </p:nvSpPr>
        <p:spPr>
          <a:xfrm>
            <a:off x="3097918" y="3329134"/>
            <a:ext cx="574295" cy="307777"/>
          </a:xfrm>
          <a:prstGeom prst="rect">
            <a:avLst/>
          </a:prstGeom>
          <a:noFill/>
        </p:spPr>
        <p:txBody>
          <a:bodyPr wrap="square" rtlCol="0">
            <a:spAutoFit/>
          </a:bodyPr>
          <a:lstStyle/>
          <a:p>
            <a:pPr algn="ctr"/>
            <a:r>
              <a:rPr lang="pt-BR" sz="1400" dirty="0" smtClean="0"/>
              <a:t>w23</a:t>
            </a:r>
            <a:endParaRPr lang="pt-BR" sz="1400" dirty="0"/>
          </a:p>
        </p:txBody>
      </p:sp>
      <mc:AlternateContent xmlns:mc="http://schemas.openxmlformats.org/markup-compatibility/2006" xmlns:a14="http://schemas.microsoft.com/office/drawing/2010/main">
        <mc:Choice Requires="a14">
          <p:sp>
            <p:nvSpPr>
              <p:cNvPr id="55" name="TextBox 54"/>
              <p:cNvSpPr txBox="1"/>
              <p:nvPr/>
            </p:nvSpPr>
            <p:spPr>
              <a:xfrm>
                <a:off x="2533182" y="2447568"/>
                <a:ext cx="171450" cy="3726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pt-BR" sz="1000" i="1" smtClean="0">
                              <a:latin typeface="Cambria Math" panose="02040503050406030204" pitchFamily="18" charset="0"/>
                            </a:rPr>
                          </m:ctrlPr>
                        </m:naryPr>
                        <m:sub/>
                        <m:sup/>
                        <m:e/>
                      </m:nary>
                    </m:oMath>
                  </m:oMathPara>
                </a14:m>
                <a:endParaRPr lang="pt-BR" sz="1000" dirty="0"/>
              </a:p>
            </p:txBody>
          </p:sp>
        </mc:Choice>
        <mc:Fallback xmlns="">
          <p:sp>
            <p:nvSpPr>
              <p:cNvPr id="55" name="TextBox 54"/>
              <p:cNvSpPr txBox="1">
                <a:spLocks noRot="1" noChangeAspect="1" noMove="1" noResize="1" noEditPoints="1" noAdjustHandles="1" noChangeArrowheads="1" noChangeShapeType="1" noTextEdit="1"/>
              </p:cNvSpPr>
              <p:nvPr/>
            </p:nvSpPr>
            <p:spPr>
              <a:xfrm>
                <a:off x="2533182" y="2447568"/>
                <a:ext cx="171450" cy="372666"/>
              </a:xfrm>
              <a:prstGeom prst="rect">
                <a:avLst/>
              </a:prstGeom>
              <a:blipFill rotWithShape="0">
                <a:blip r:embed="rId2"/>
                <a:stretch>
                  <a:fillRect l="-289286" t="-152459" r="-285714" b="-208197"/>
                </a:stretch>
              </a:blipFill>
            </p:spPr>
            <p:txBody>
              <a:bodyPr/>
              <a:lstStyle/>
              <a:p>
                <a:r>
                  <a:rPr lang="pt-BR">
                    <a:noFill/>
                  </a:rPr>
                  <a:t> </a:t>
                </a:r>
              </a:p>
            </p:txBody>
          </p:sp>
        </mc:Fallback>
      </mc:AlternateContent>
      <p:cxnSp>
        <p:nvCxnSpPr>
          <p:cNvPr id="57" name="Straight Connector 56"/>
          <p:cNvCxnSpPr>
            <a:stCxn id="4" idx="0"/>
            <a:endCxn id="4" idx="4"/>
          </p:cNvCxnSpPr>
          <p:nvPr/>
        </p:nvCxnSpPr>
        <p:spPr>
          <a:xfrm>
            <a:off x="2724743" y="2364119"/>
            <a:ext cx="0" cy="504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TextBox 57"/>
              <p:cNvSpPr txBox="1"/>
              <p:nvPr/>
            </p:nvSpPr>
            <p:spPr>
              <a:xfrm>
                <a:off x="2576154" y="2470720"/>
                <a:ext cx="552450"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000" b="0" i="1" smtClean="0">
                          <a:latin typeface="Cambria Math" panose="02040503050406030204" pitchFamily="18" charset="0"/>
                        </a:rPr>
                        <m:t>𝑓</m:t>
                      </m:r>
                      <m:d>
                        <m:dPr>
                          <m:ctrlPr>
                            <a:rPr lang="pt-BR" sz="1000" b="0" i="1" smtClean="0">
                              <a:latin typeface="Cambria Math" panose="02040503050406030204" pitchFamily="18" charset="0"/>
                            </a:rPr>
                          </m:ctrlPr>
                        </m:dPr>
                        <m:e>
                          <m:r>
                            <a:rPr lang="pt-BR" sz="1000" b="0" i="1" smtClean="0">
                              <a:latin typeface="Cambria Math" panose="02040503050406030204" pitchFamily="18" charset="0"/>
                            </a:rPr>
                            <m:t>.</m:t>
                          </m:r>
                        </m:e>
                      </m:d>
                    </m:oMath>
                  </m:oMathPara>
                </a14:m>
                <a:endParaRPr lang="pt-BR" sz="1000" dirty="0"/>
              </a:p>
            </p:txBody>
          </p:sp>
        </mc:Choice>
        <mc:Fallback xmlns="">
          <p:sp>
            <p:nvSpPr>
              <p:cNvPr id="58" name="TextBox 57"/>
              <p:cNvSpPr txBox="1">
                <a:spLocks noRot="1" noChangeAspect="1" noMove="1" noResize="1" noEditPoints="1" noAdjustHandles="1" noChangeArrowheads="1" noChangeShapeType="1" noTextEdit="1"/>
              </p:cNvSpPr>
              <p:nvPr/>
            </p:nvSpPr>
            <p:spPr>
              <a:xfrm>
                <a:off x="2576154" y="2470720"/>
                <a:ext cx="552450" cy="246221"/>
              </a:xfrm>
              <a:prstGeom prst="rect">
                <a:avLst/>
              </a:prstGeom>
              <a:blipFill rotWithShape="0">
                <a:blip r:embed="rId3"/>
                <a:stretch>
                  <a:fillRect b="-2439"/>
                </a:stretch>
              </a:blipFill>
            </p:spPr>
            <p:txBody>
              <a:bodyPr/>
              <a:lstStyle/>
              <a:p>
                <a:r>
                  <a:rPr lang="pt-BR">
                    <a:noFill/>
                  </a:rPr>
                  <a:t> </a:t>
                </a:r>
              </a:p>
            </p:txBody>
          </p:sp>
        </mc:Fallback>
      </mc:AlternateContent>
      <p:cxnSp>
        <p:nvCxnSpPr>
          <p:cNvPr id="60" name="Straight Connector 59"/>
          <p:cNvCxnSpPr>
            <a:stCxn id="5" idx="0"/>
            <a:endCxn id="5" idx="4"/>
          </p:cNvCxnSpPr>
          <p:nvPr/>
        </p:nvCxnSpPr>
        <p:spPr>
          <a:xfrm>
            <a:off x="2724743" y="3372119"/>
            <a:ext cx="0" cy="504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6" idx="0"/>
            <a:endCxn id="6" idx="4"/>
          </p:cNvCxnSpPr>
          <p:nvPr/>
        </p:nvCxnSpPr>
        <p:spPr>
          <a:xfrm>
            <a:off x="3839660" y="2893014"/>
            <a:ext cx="0" cy="504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TextBox 62"/>
              <p:cNvSpPr txBox="1"/>
              <p:nvPr/>
            </p:nvSpPr>
            <p:spPr>
              <a:xfrm>
                <a:off x="2569804" y="3506572"/>
                <a:ext cx="552450"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000" b="0" i="1" smtClean="0">
                          <a:latin typeface="Cambria Math" panose="02040503050406030204" pitchFamily="18" charset="0"/>
                        </a:rPr>
                        <m:t>𝑓</m:t>
                      </m:r>
                      <m:d>
                        <m:dPr>
                          <m:ctrlPr>
                            <a:rPr lang="pt-BR" sz="1000" b="0" i="1" smtClean="0">
                              <a:latin typeface="Cambria Math" panose="02040503050406030204" pitchFamily="18" charset="0"/>
                            </a:rPr>
                          </m:ctrlPr>
                        </m:dPr>
                        <m:e>
                          <m:r>
                            <a:rPr lang="pt-BR" sz="1000" b="0" i="1" smtClean="0">
                              <a:latin typeface="Cambria Math" panose="02040503050406030204" pitchFamily="18" charset="0"/>
                            </a:rPr>
                            <m:t>.</m:t>
                          </m:r>
                        </m:e>
                      </m:d>
                    </m:oMath>
                  </m:oMathPara>
                </a14:m>
                <a:endParaRPr lang="pt-BR" sz="1000" dirty="0"/>
              </a:p>
            </p:txBody>
          </p:sp>
        </mc:Choice>
        <mc:Fallback xmlns="">
          <p:sp>
            <p:nvSpPr>
              <p:cNvPr id="63" name="TextBox 62"/>
              <p:cNvSpPr txBox="1">
                <a:spLocks noRot="1" noChangeAspect="1" noMove="1" noResize="1" noEditPoints="1" noAdjustHandles="1" noChangeArrowheads="1" noChangeShapeType="1" noTextEdit="1"/>
              </p:cNvSpPr>
              <p:nvPr/>
            </p:nvSpPr>
            <p:spPr>
              <a:xfrm>
                <a:off x="2569804" y="3506572"/>
                <a:ext cx="552450" cy="246221"/>
              </a:xfrm>
              <a:prstGeom prst="rect">
                <a:avLst/>
              </a:prstGeom>
              <a:blipFill rotWithShape="0">
                <a:blip r:embed="rId4"/>
                <a:stretch>
                  <a:fillRect b="-243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4" name="TextBox 63"/>
              <p:cNvSpPr txBox="1"/>
              <p:nvPr/>
            </p:nvSpPr>
            <p:spPr>
              <a:xfrm>
                <a:off x="3693238" y="3014141"/>
                <a:ext cx="552450"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000" b="0" i="1" smtClean="0">
                          <a:latin typeface="Cambria Math" panose="02040503050406030204" pitchFamily="18" charset="0"/>
                        </a:rPr>
                        <m:t>𝑓</m:t>
                      </m:r>
                      <m:d>
                        <m:dPr>
                          <m:ctrlPr>
                            <a:rPr lang="pt-BR" sz="1000" b="0" i="1" smtClean="0">
                              <a:latin typeface="Cambria Math" panose="02040503050406030204" pitchFamily="18" charset="0"/>
                            </a:rPr>
                          </m:ctrlPr>
                        </m:dPr>
                        <m:e>
                          <m:r>
                            <a:rPr lang="pt-BR" sz="1000" b="0" i="1" smtClean="0">
                              <a:latin typeface="Cambria Math" panose="02040503050406030204" pitchFamily="18" charset="0"/>
                            </a:rPr>
                            <m:t>.</m:t>
                          </m:r>
                        </m:e>
                      </m:d>
                    </m:oMath>
                  </m:oMathPara>
                </a14:m>
                <a:endParaRPr lang="pt-BR" sz="1000" dirty="0"/>
              </a:p>
            </p:txBody>
          </p:sp>
        </mc:Choice>
        <mc:Fallback xmlns="">
          <p:sp>
            <p:nvSpPr>
              <p:cNvPr id="64" name="TextBox 63"/>
              <p:cNvSpPr txBox="1">
                <a:spLocks noRot="1" noChangeAspect="1" noMove="1" noResize="1" noEditPoints="1" noAdjustHandles="1" noChangeArrowheads="1" noChangeShapeType="1" noTextEdit="1"/>
              </p:cNvSpPr>
              <p:nvPr/>
            </p:nvSpPr>
            <p:spPr>
              <a:xfrm>
                <a:off x="3693238" y="3014141"/>
                <a:ext cx="552450" cy="246221"/>
              </a:xfrm>
              <a:prstGeom prst="rect">
                <a:avLst/>
              </a:prstGeom>
              <a:blipFill rotWithShape="0">
                <a:blip r:embed="rId5"/>
                <a:stretch>
                  <a:fillRect b="-243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5" name="TextBox 64"/>
              <p:cNvSpPr txBox="1"/>
              <p:nvPr/>
            </p:nvSpPr>
            <p:spPr>
              <a:xfrm>
                <a:off x="2526345" y="3450578"/>
                <a:ext cx="171450" cy="3726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pt-BR" sz="1000" i="1" smtClean="0">
                              <a:latin typeface="Cambria Math" panose="02040503050406030204" pitchFamily="18" charset="0"/>
                            </a:rPr>
                          </m:ctrlPr>
                        </m:naryPr>
                        <m:sub/>
                        <m:sup/>
                        <m:e/>
                      </m:nary>
                    </m:oMath>
                  </m:oMathPara>
                </a14:m>
                <a:endParaRPr lang="pt-BR" sz="1000" dirty="0"/>
              </a:p>
            </p:txBody>
          </p:sp>
        </mc:Choice>
        <mc:Fallback xmlns="">
          <p:sp>
            <p:nvSpPr>
              <p:cNvPr id="65" name="TextBox 64"/>
              <p:cNvSpPr txBox="1">
                <a:spLocks noRot="1" noChangeAspect="1" noMove="1" noResize="1" noEditPoints="1" noAdjustHandles="1" noChangeArrowheads="1" noChangeShapeType="1" noTextEdit="1"/>
              </p:cNvSpPr>
              <p:nvPr/>
            </p:nvSpPr>
            <p:spPr>
              <a:xfrm>
                <a:off x="2526345" y="3450578"/>
                <a:ext cx="171450" cy="372666"/>
              </a:xfrm>
              <a:prstGeom prst="rect">
                <a:avLst/>
              </a:prstGeom>
              <a:blipFill rotWithShape="0">
                <a:blip r:embed="rId6"/>
                <a:stretch>
                  <a:fillRect l="-275862" t="-150820" r="-275862" b="-20983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6" name="TextBox 65"/>
              <p:cNvSpPr txBox="1"/>
              <p:nvPr/>
            </p:nvSpPr>
            <p:spPr>
              <a:xfrm>
                <a:off x="3652588" y="2992450"/>
                <a:ext cx="171450" cy="3726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pt-BR" sz="1000" i="1" smtClean="0">
                              <a:latin typeface="Cambria Math" panose="02040503050406030204" pitchFamily="18" charset="0"/>
                            </a:rPr>
                          </m:ctrlPr>
                        </m:naryPr>
                        <m:sub/>
                        <m:sup/>
                        <m:e/>
                      </m:nary>
                    </m:oMath>
                  </m:oMathPara>
                </a14:m>
                <a:endParaRPr lang="pt-BR" sz="1000" dirty="0"/>
              </a:p>
            </p:txBody>
          </p:sp>
        </mc:Choice>
        <mc:Fallback xmlns="">
          <p:sp>
            <p:nvSpPr>
              <p:cNvPr id="66" name="TextBox 65"/>
              <p:cNvSpPr txBox="1">
                <a:spLocks noRot="1" noChangeAspect="1" noMove="1" noResize="1" noEditPoints="1" noAdjustHandles="1" noChangeArrowheads="1" noChangeShapeType="1" noTextEdit="1"/>
              </p:cNvSpPr>
              <p:nvPr/>
            </p:nvSpPr>
            <p:spPr>
              <a:xfrm>
                <a:off x="3652588" y="2992450"/>
                <a:ext cx="171450" cy="372666"/>
              </a:xfrm>
              <a:prstGeom prst="rect">
                <a:avLst/>
              </a:prstGeom>
              <a:blipFill rotWithShape="0">
                <a:blip r:embed="rId7"/>
                <a:stretch>
                  <a:fillRect l="-285714" t="-152459" r="-289286" b="-208197"/>
                </a:stretch>
              </a:blipFill>
            </p:spPr>
            <p:txBody>
              <a:bodyPr/>
              <a:lstStyle/>
              <a:p>
                <a:r>
                  <a:rPr lang="pt-BR">
                    <a:noFill/>
                  </a:rPr>
                  <a:t> </a:t>
                </a:r>
              </a:p>
            </p:txBody>
          </p:sp>
        </mc:Fallback>
      </mc:AlternateContent>
    </p:spTree>
    <p:extLst>
      <p:ext uri="{BB962C8B-B14F-4D97-AF65-F5344CB8AC3E}">
        <p14:creationId xmlns:p14="http://schemas.microsoft.com/office/powerpoint/2010/main" val="809864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TensorFlow</a:t>
            </a:r>
          </a:p>
        </p:txBody>
      </p:sp>
      <p:sp>
        <p:nvSpPr>
          <p:cNvPr id="3" name="Content Placeholder 2"/>
          <p:cNvSpPr>
            <a:spLocks noGrp="1"/>
          </p:cNvSpPr>
          <p:nvPr>
            <p:ph idx="1"/>
          </p:nvPr>
        </p:nvSpPr>
        <p:spPr>
          <a:xfrm>
            <a:off x="838199" y="1825624"/>
            <a:ext cx="11008057" cy="4670709"/>
          </a:xfrm>
        </p:spPr>
        <p:txBody>
          <a:bodyPr>
            <a:normAutofit/>
          </a:bodyPr>
          <a:lstStyle/>
          <a:p>
            <a:pPr lvl="1">
              <a:buFont typeface="Wingdings" panose="05000000000000000000" pitchFamily="2" charset="2"/>
              <a:buChar char="§"/>
            </a:pPr>
            <a:r>
              <a:rPr lang="pt-BR" dirty="0"/>
              <a:t>Inclui implementações </a:t>
            </a:r>
            <a:r>
              <a:rPr lang="pt-BR" dirty="0" smtClean="0"/>
              <a:t>em C++ altamente </a:t>
            </a:r>
            <a:r>
              <a:rPr lang="pt-BR" dirty="0"/>
              <a:t>eficientes de muitas operações de </a:t>
            </a:r>
            <a:r>
              <a:rPr lang="pt-BR" dirty="0" smtClean="0"/>
              <a:t>aprendizado de máquina, </a:t>
            </a:r>
            <a:r>
              <a:rPr lang="pt-BR" dirty="0"/>
              <a:t>particularmente aquelas necessárias para construir </a:t>
            </a:r>
            <a:r>
              <a:rPr lang="pt-BR" b="1" i="1" dirty="0"/>
              <a:t>redes neurais</a:t>
            </a:r>
            <a:r>
              <a:rPr lang="pt-BR" dirty="0"/>
              <a:t>. Há também uma API </a:t>
            </a:r>
            <a:r>
              <a:rPr lang="pt-BR" dirty="0" smtClean="0"/>
              <a:t>em C++ </a:t>
            </a:r>
            <a:r>
              <a:rPr lang="pt-BR" dirty="0"/>
              <a:t>para </a:t>
            </a:r>
            <a:r>
              <a:rPr lang="pt-BR" dirty="0" smtClean="0"/>
              <a:t>que usuários definam suas </a:t>
            </a:r>
            <a:r>
              <a:rPr lang="pt-BR" dirty="0"/>
              <a:t>próprias operações de alto desempenho</a:t>
            </a:r>
            <a:r>
              <a:rPr lang="pt-BR" dirty="0" smtClean="0"/>
              <a:t>.</a:t>
            </a:r>
          </a:p>
          <a:p>
            <a:pPr lvl="1">
              <a:buFont typeface="Wingdings" panose="05000000000000000000" pitchFamily="2" charset="2"/>
              <a:buChar char="§"/>
            </a:pPr>
            <a:r>
              <a:rPr lang="pt-BR" dirty="0"/>
              <a:t>F</a:t>
            </a:r>
            <a:r>
              <a:rPr lang="pt-BR" dirty="0" smtClean="0"/>
              <a:t>ornece </a:t>
            </a:r>
            <a:r>
              <a:rPr lang="pt-BR" dirty="0"/>
              <a:t>vários </a:t>
            </a:r>
            <a:r>
              <a:rPr lang="pt-BR" b="1" i="1" dirty="0"/>
              <a:t>nós</a:t>
            </a:r>
            <a:r>
              <a:rPr lang="pt-BR" dirty="0"/>
              <a:t> </a:t>
            </a:r>
            <a:r>
              <a:rPr lang="pt-BR" dirty="0" smtClean="0"/>
              <a:t>de </a:t>
            </a:r>
            <a:r>
              <a:rPr lang="pt-BR" dirty="0"/>
              <a:t>otimização </a:t>
            </a:r>
            <a:r>
              <a:rPr lang="pt-BR" dirty="0" smtClean="0"/>
              <a:t>para encontrar os </a:t>
            </a:r>
            <a:r>
              <a:rPr lang="pt-BR" b="1" i="1" dirty="0"/>
              <a:t>parâmetros</a:t>
            </a:r>
            <a:r>
              <a:rPr lang="pt-BR" dirty="0"/>
              <a:t> </a:t>
            </a:r>
            <a:r>
              <a:rPr lang="pt-BR" dirty="0" smtClean="0"/>
              <a:t>(i.e., pesos) que </a:t>
            </a:r>
            <a:r>
              <a:rPr lang="pt-BR" dirty="0"/>
              <a:t>minimizam uma </a:t>
            </a:r>
            <a:r>
              <a:rPr lang="pt-BR" b="1" i="1" dirty="0"/>
              <a:t>função de </a:t>
            </a:r>
            <a:r>
              <a:rPr lang="pt-BR" b="1" i="1" dirty="0" smtClean="0"/>
              <a:t>custo </a:t>
            </a:r>
            <a:r>
              <a:rPr lang="pt-BR" dirty="0" smtClean="0"/>
              <a:t>(ou de </a:t>
            </a:r>
            <a:r>
              <a:rPr lang="pt-BR" b="1" i="1" dirty="0" smtClean="0"/>
              <a:t>erro</a:t>
            </a:r>
            <a:r>
              <a:rPr lang="pt-BR" dirty="0" smtClean="0"/>
              <a:t>). </a:t>
            </a:r>
            <a:r>
              <a:rPr lang="pt-BR" dirty="0"/>
              <a:t>Eles são muito fáceis de usar, pois o </a:t>
            </a:r>
            <a:r>
              <a:rPr lang="pt-BR" b="1" i="1" dirty="0"/>
              <a:t>TensorFlow</a:t>
            </a:r>
            <a:r>
              <a:rPr lang="pt-BR" dirty="0"/>
              <a:t> cuida automaticamente do cálculo dos gradientes das funções que você define. Isso é chamado de </a:t>
            </a:r>
            <a:r>
              <a:rPr lang="pt-BR" b="1" i="1" dirty="0"/>
              <a:t>diferenciação automática </a:t>
            </a:r>
            <a:r>
              <a:rPr lang="pt-BR" dirty="0"/>
              <a:t>(ou </a:t>
            </a:r>
            <a:r>
              <a:rPr lang="pt-BR" b="1" i="1" dirty="0" smtClean="0"/>
              <a:t>autodiff</a:t>
            </a:r>
            <a:r>
              <a:rPr lang="pt-BR" dirty="0" smtClean="0"/>
              <a:t>).</a:t>
            </a:r>
          </a:p>
          <a:p>
            <a:pPr lvl="1">
              <a:buFont typeface="Wingdings" panose="05000000000000000000" pitchFamily="2" charset="2"/>
              <a:buChar char="§"/>
            </a:pPr>
            <a:r>
              <a:rPr lang="pt-BR" dirty="0" smtClean="0"/>
              <a:t>Oferece uma </a:t>
            </a:r>
            <a:r>
              <a:rPr lang="pt-BR" dirty="0"/>
              <a:t>excelente ferramenta de visualização chamada </a:t>
            </a:r>
            <a:r>
              <a:rPr lang="pt-BR" b="1" i="1" dirty="0"/>
              <a:t>TensorBoard</a:t>
            </a:r>
            <a:r>
              <a:rPr lang="pt-BR" dirty="0"/>
              <a:t>, que permite navegar pelo </a:t>
            </a:r>
            <a:r>
              <a:rPr lang="pt-BR" b="1" i="1" dirty="0" smtClean="0"/>
              <a:t>grafo de </a:t>
            </a:r>
            <a:r>
              <a:rPr lang="pt-BR" b="1" i="1" dirty="0"/>
              <a:t>computação</a:t>
            </a:r>
            <a:r>
              <a:rPr lang="pt-BR" dirty="0"/>
              <a:t>, visualizar curvas de aprendizado e muito mais</a:t>
            </a:r>
            <a:r>
              <a:rPr lang="pt-BR" dirty="0" smtClean="0"/>
              <a:t>.</a:t>
            </a:r>
          </a:p>
          <a:p>
            <a:pPr lvl="1">
              <a:buFont typeface="Wingdings" panose="05000000000000000000" pitchFamily="2" charset="2"/>
              <a:buChar char="§"/>
            </a:pPr>
            <a:r>
              <a:rPr lang="pt-BR" dirty="0" smtClean="0"/>
              <a:t>Possui uma </a:t>
            </a:r>
            <a:r>
              <a:rPr lang="pt-BR" dirty="0"/>
              <a:t>equipe dedicada de </a:t>
            </a:r>
            <a:r>
              <a:rPr lang="pt-BR" dirty="0" smtClean="0"/>
              <a:t>desenvolvedores </a:t>
            </a:r>
            <a:r>
              <a:rPr lang="pt-BR" dirty="0"/>
              <a:t>e uma comunidade crescente que contribui para melhorá-lo</a:t>
            </a:r>
            <a:r>
              <a:rPr lang="pt-BR" dirty="0" smtClean="0"/>
              <a:t>.</a:t>
            </a:r>
            <a:endParaRPr lang="pt-BR" dirty="0"/>
          </a:p>
        </p:txBody>
      </p:sp>
    </p:spTree>
    <p:extLst>
      <p:ext uri="{BB962C8B-B14F-4D97-AF65-F5344CB8AC3E}">
        <p14:creationId xmlns:p14="http://schemas.microsoft.com/office/powerpoint/2010/main" val="3511535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2455"/>
            <a:ext cx="10515600" cy="1325563"/>
          </a:xfrm>
        </p:spPr>
        <p:txBody>
          <a:bodyPr/>
          <a:lstStyle/>
          <a:p>
            <a:r>
              <a:rPr lang="pt-BR" dirty="0" smtClean="0"/>
              <a:t>Criando e executando um grafo simples</a:t>
            </a:r>
            <a:endParaRPr lang="pt-BR"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188779" y="1363142"/>
                <a:ext cx="7770610" cy="2854016"/>
              </a:xfrm>
            </p:spPr>
            <p:txBody>
              <a:bodyPr>
                <a:normAutofit fontScale="62500" lnSpcReduction="20000"/>
              </a:bodyPr>
              <a:lstStyle/>
              <a:p>
                <a:r>
                  <a:rPr lang="pt-BR" dirty="0" smtClean="0"/>
                  <a:t>A primeira parte do código ao lado cria um </a:t>
                </a:r>
                <a:r>
                  <a:rPr lang="pt-BR" b="1" i="1" dirty="0" smtClean="0"/>
                  <a:t>grafo de computação </a:t>
                </a:r>
                <a:r>
                  <a:rPr lang="pt-BR" dirty="0" smtClean="0"/>
                  <a:t>representando a figura abaixo.</a:t>
                </a:r>
              </a:p>
              <a:p>
                <a:r>
                  <a:rPr lang="pt-BR" b="1" dirty="0" smtClean="0"/>
                  <a:t>Importante</a:t>
                </a:r>
                <a:r>
                  <a:rPr lang="pt-BR" dirty="0" smtClean="0"/>
                  <a:t>: a primeira parte do código, </a:t>
                </a:r>
                <a:r>
                  <a:rPr lang="pt-BR" dirty="0"/>
                  <a:t>não executa nenhum </a:t>
                </a:r>
                <a:r>
                  <a:rPr lang="pt-BR" dirty="0" smtClean="0"/>
                  <a:t>cálculo, ela apenas </a:t>
                </a:r>
                <a:r>
                  <a:rPr lang="pt-BR" dirty="0"/>
                  <a:t>cria um </a:t>
                </a:r>
                <a:r>
                  <a:rPr lang="pt-BR" b="1" i="1" dirty="0" smtClean="0"/>
                  <a:t>grafo de </a:t>
                </a:r>
                <a:r>
                  <a:rPr lang="pt-BR" b="1" i="1" dirty="0"/>
                  <a:t>computação</a:t>
                </a:r>
                <a:r>
                  <a:rPr lang="pt-BR" dirty="0"/>
                  <a:t>. </a:t>
                </a:r>
                <a:r>
                  <a:rPr lang="pt-BR" dirty="0" smtClean="0"/>
                  <a:t>Na verdade, nem mesmo </a:t>
                </a:r>
                <a:r>
                  <a:rPr lang="pt-BR" dirty="0"/>
                  <a:t>as </a:t>
                </a:r>
                <a:r>
                  <a:rPr lang="pt-BR" dirty="0" smtClean="0"/>
                  <a:t>variáveis foram inicializadas ainda.</a:t>
                </a:r>
              </a:p>
              <a:p>
                <a:r>
                  <a:rPr lang="pt-BR" dirty="0"/>
                  <a:t>Para avaliar esse </a:t>
                </a:r>
                <a:r>
                  <a:rPr lang="pt-BR" b="1" i="1" dirty="0" smtClean="0"/>
                  <a:t>grafo</a:t>
                </a:r>
                <a:r>
                  <a:rPr lang="pt-BR" dirty="0" smtClean="0"/>
                  <a:t>, </a:t>
                </a:r>
                <a:r>
                  <a:rPr lang="pt-BR" dirty="0"/>
                  <a:t>é necessário abrir uma </a:t>
                </a:r>
                <a:r>
                  <a:rPr lang="pt-BR" b="1" i="1" dirty="0"/>
                  <a:t>sessão</a:t>
                </a:r>
                <a:r>
                  <a:rPr lang="pt-BR" dirty="0"/>
                  <a:t> do </a:t>
                </a:r>
                <a:r>
                  <a:rPr lang="pt-BR" b="1" i="1" dirty="0"/>
                  <a:t>TensorFlow</a:t>
                </a:r>
                <a:r>
                  <a:rPr lang="pt-BR" dirty="0"/>
                  <a:t> e usá-la para inicializar as </a:t>
                </a:r>
                <a:r>
                  <a:rPr lang="pt-BR" b="1" i="1" dirty="0"/>
                  <a:t>variáveis</a:t>
                </a:r>
                <a:r>
                  <a:rPr lang="pt-BR" dirty="0"/>
                  <a:t> e </a:t>
                </a:r>
                <a:r>
                  <a:rPr lang="pt-BR" dirty="0" smtClean="0"/>
                  <a:t>avaliar a função </a:t>
                </a:r>
                <a14:m>
                  <m:oMath xmlns:m="http://schemas.openxmlformats.org/officeDocument/2006/math">
                    <m:r>
                      <a:rPr lang="pt-BR" b="0" i="1" smtClean="0">
                        <a:latin typeface="Cambria Math" panose="02040503050406030204" pitchFamily="18" charset="0"/>
                      </a:rPr>
                      <m:t>𝑓</m:t>
                    </m:r>
                  </m:oMath>
                </a14:m>
                <a:r>
                  <a:rPr lang="pt-BR" dirty="0" smtClean="0"/>
                  <a:t>. </a:t>
                </a:r>
              </a:p>
              <a:p>
                <a:r>
                  <a:rPr lang="pt-BR" dirty="0" smtClean="0"/>
                  <a:t>Uma </a:t>
                </a:r>
                <a:r>
                  <a:rPr lang="pt-BR" b="1" i="1" dirty="0"/>
                  <a:t>sessão</a:t>
                </a:r>
                <a:r>
                  <a:rPr lang="pt-BR" dirty="0"/>
                  <a:t> do </a:t>
                </a:r>
                <a:r>
                  <a:rPr lang="pt-BR" b="1" i="1" dirty="0"/>
                  <a:t>TensorFlow</a:t>
                </a:r>
                <a:r>
                  <a:rPr lang="pt-BR" dirty="0"/>
                  <a:t> </a:t>
                </a:r>
                <a:r>
                  <a:rPr lang="pt-BR" dirty="0" smtClean="0"/>
                  <a:t>é responsável por colocar </a:t>
                </a:r>
                <a:r>
                  <a:rPr lang="pt-BR" dirty="0"/>
                  <a:t>as operações em </a:t>
                </a:r>
                <a:r>
                  <a:rPr lang="pt-BR" dirty="0" smtClean="0"/>
                  <a:t>CPUs e/ou GPUs, </a:t>
                </a:r>
                <a:r>
                  <a:rPr lang="pt-BR" dirty="0"/>
                  <a:t>executá-las, e </a:t>
                </a:r>
                <a:r>
                  <a:rPr lang="pt-BR" dirty="0" smtClean="0"/>
                  <a:t>manter os </a:t>
                </a:r>
                <a:r>
                  <a:rPr lang="pt-BR" dirty="0"/>
                  <a:t>valores das variáveis</a:t>
                </a:r>
                <a:r>
                  <a:rPr lang="pt-BR" dirty="0" smtClean="0"/>
                  <a:t>.</a:t>
                </a:r>
              </a:p>
              <a:p>
                <a:r>
                  <a:rPr lang="pt-BR" dirty="0" smtClean="0"/>
                  <a:t>A segunda parte do </a:t>
                </a:r>
                <a:r>
                  <a:rPr lang="pt-BR" dirty="0"/>
                  <a:t>código </a:t>
                </a:r>
                <a:r>
                  <a:rPr lang="pt-BR" dirty="0" smtClean="0"/>
                  <a:t>ao lado, cria </a:t>
                </a:r>
                <a:r>
                  <a:rPr lang="pt-BR" dirty="0"/>
                  <a:t>uma sessão, inicializa as </a:t>
                </a:r>
                <a:r>
                  <a:rPr lang="pt-BR" dirty="0" smtClean="0"/>
                  <a:t>variáveis, avalia a função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 </m:t>
                    </m:r>
                  </m:oMath>
                </a14:m>
                <a:r>
                  <a:rPr lang="pt-BR" dirty="0" smtClean="0"/>
                  <a:t>e finaliza a </a:t>
                </a:r>
                <a:r>
                  <a:rPr lang="pt-BR" b="1" i="1" dirty="0"/>
                  <a:t>sessão</a:t>
                </a:r>
                <a:r>
                  <a:rPr lang="pt-BR" dirty="0"/>
                  <a:t> </a:t>
                </a:r>
                <a:r>
                  <a:rPr lang="pt-BR" dirty="0" smtClean="0"/>
                  <a:t>(o que </a:t>
                </a:r>
                <a:r>
                  <a:rPr lang="pt-BR" dirty="0"/>
                  <a:t>libera recursos</a:t>
                </a:r>
                <a:r>
                  <a:rPr lang="pt-BR" dirty="0" smtClean="0"/>
                  <a:t>).</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188779" y="1363142"/>
                <a:ext cx="7770610" cy="2854016"/>
              </a:xfrm>
              <a:blipFill rotWithShape="0">
                <a:blip r:embed="rId2"/>
                <a:stretch>
                  <a:fillRect l="-471" t="-3632"/>
                </a:stretch>
              </a:blipFill>
            </p:spPr>
            <p:txBody>
              <a:bodyPr/>
              <a:lstStyle/>
              <a:p>
                <a:r>
                  <a:rPr lang="pt-BR">
                    <a:noFill/>
                  </a:rPr>
                  <a:t> </a:t>
                </a:r>
              </a:p>
            </p:txBody>
          </p:sp>
        </mc:Fallback>
      </mc:AlternateContent>
      <p:sp>
        <p:nvSpPr>
          <p:cNvPr id="4" name="Rectangle 3"/>
          <p:cNvSpPr/>
          <p:nvPr/>
        </p:nvSpPr>
        <p:spPr>
          <a:xfrm>
            <a:off x="838200" y="1182093"/>
            <a:ext cx="2778457" cy="2862322"/>
          </a:xfrm>
          <a:prstGeom prst="rect">
            <a:avLst/>
          </a:prstGeom>
        </p:spPr>
        <p:txBody>
          <a:bodyPr wrap="square">
            <a:spAutoFit/>
          </a:bodyPr>
          <a:lstStyle/>
          <a:p>
            <a:r>
              <a:rPr lang="pt-BR" sz="1200" b="1" dirty="0">
                <a:solidFill>
                  <a:srgbClr val="0000FF"/>
                </a:solidFill>
                <a:highlight>
                  <a:srgbClr val="FFFFFF"/>
                </a:highlight>
              </a:rPr>
              <a:t>import</a:t>
            </a:r>
            <a:r>
              <a:rPr lang="pt-BR" sz="1200" dirty="0">
                <a:solidFill>
                  <a:srgbClr val="000000"/>
                </a:solidFill>
                <a:highlight>
                  <a:srgbClr val="FFFFFF"/>
                </a:highlight>
              </a:rPr>
              <a:t> tensorflow </a:t>
            </a:r>
            <a:r>
              <a:rPr lang="pt-BR" sz="1200" b="1" dirty="0">
                <a:solidFill>
                  <a:srgbClr val="0000FF"/>
                </a:solidFill>
                <a:highlight>
                  <a:srgbClr val="FFFFFF"/>
                </a:highlight>
              </a:rPr>
              <a:t>as</a:t>
            </a:r>
            <a:r>
              <a:rPr lang="pt-BR" sz="1200" dirty="0">
                <a:solidFill>
                  <a:srgbClr val="000000"/>
                </a:solidFill>
                <a:highlight>
                  <a:srgbClr val="FFFFFF"/>
                </a:highlight>
              </a:rPr>
              <a:t> tf</a:t>
            </a:r>
          </a:p>
          <a:p>
            <a:endParaRPr lang="pt-BR" sz="1200" dirty="0">
              <a:solidFill>
                <a:srgbClr val="000000"/>
              </a:solidFill>
              <a:highlight>
                <a:srgbClr val="FFFFFF"/>
              </a:highlight>
            </a:endParaRPr>
          </a:p>
          <a:p>
            <a:r>
              <a:rPr lang="pt-BR" sz="1200" dirty="0">
                <a:solidFill>
                  <a:srgbClr val="008000"/>
                </a:solidFill>
                <a:highlight>
                  <a:srgbClr val="FFFFFF"/>
                </a:highlight>
              </a:rPr>
              <a:t># Creating the graph.</a:t>
            </a:r>
            <a:endParaRPr lang="pt-BR" sz="1200" dirty="0">
              <a:solidFill>
                <a:srgbClr val="000000"/>
              </a:solidFill>
              <a:highlight>
                <a:srgbClr val="FFFFFF"/>
              </a:highlight>
            </a:endParaRPr>
          </a:p>
          <a:p>
            <a:r>
              <a:rPr lang="pt-BR" sz="1200" dirty="0">
                <a:solidFill>
                  <a:srgbClr val="000000"/>
                </a:solidFill>
                <a:highlight>
                  <a:srgbClr val="FFFFFF"/>
                </a:highlight>
              </a:rPr>
              <a:t>x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Variable</a:t>
            </a:r>
            <a:r>
              <a:rPr lang="pt-BR" sz="1200" b="1" dirty="0">
                <a:solidFill>
                  <a:srgbClr val="000080"/>
                </a:solidFill>
                <a:highlight>
                  <a:srgbClr val="FFFFFF"/>
                </a:highlight>
              </a:rPr>
              <a:t>(</a:t>
            </a:r>
            <a:r>
              <a:rPr lang="pt-BR" sz="1200" dirty="0">
                <a:solidFill>
                  <a:srgbClr val="FF0000"/>
                </a:solidFill>
                <a:highlight>
                  <a:srgbClr val="FFFFFF"/>
                </a:highlight>
              </a:rPr>
              <a:t>3</a:t>
            </a:r>
            <a:r>
              <a:rPr lang="pt-BR" sz="1200" b="1" dirty="0">
                <a:solidFill>
                  <a:srgbClr val="000080"/>
                </a:solidFill>
                <a:highlight>
                  <a:srgbClr val="FFFFFF"/>
                </a:highlight>
              </a:rPr>
              <a:t>,</a:t>
            </a:r>
            <a:r>
              <a:rPr lang="pt-BR" sz="1200" dirty="0">
                <a:solidFill>
                  <a:srgbClr val="000000"/>
                </a:solidFill>
                <a:highlight>
                  <a:srgbClr val="FFFFFF"/>
                </a:highlight>
              </a:rPr>
              <a:t> name</a:t>
            </a:r>
            <a:r>
              <a:rPr lang="pt-BR" sz="1200" b="1" dirty="0">
                <a:solidFill>
                  <a:srgbClr val="000080"/>
                </a:solidFill>
                <a:highlight>
                  <a:srgbClr val="FFFFFF"/>
                </a:highlight>
              </a:rPr>
              <a:t>=</a:t>
            </a:r>
            <a:r>
              <a:rPr lang="pt-BR" sz="1200" dirty="0">
                <a:solidFill>
                  <a:srgbClr val="808080"/>
                </a:solidFill>
                <a:highlight>
                  <a:srgbClr val="FFFFFF"/>
                </a:highlight>
              </a:rPr>
              <a:t>"x"</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y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Variable</a:t>
            </a:r>
            <a:r>
              <a:rPr lang="pt-BR" sz="1200" b="1" dirty="0">
                <a:solidFill>
                  <a:srgbClr val="000080"/>
                </a:solidFill>
                <a:highlight>
                  <a:srgbClr val="FFFFFF"/>
                </a:highlight>
              </a:rPr>
              <a:t>(</a:t>
            </a:r>
            <a:r>
              <a:rPr lang="pt-BR" sz="1200" dirty="0">
                <a:solidFill>
                  <a:srgbClr val="FF0000"/>
                </a:solidFill>
                <a:highlight>
                  <a:srgbClr val="FFFFFF"/>
                </a:highlight>
              </a:rPr>
              <a:t>4</a:t>
            </a:r>
            <a:r>
              <a:rPr lang="pt-BR" sz="1200" b="1" dirty="0">
                <a:solidFill>
                  <a:srgbClr val="000080"/>
                </a:solidFill>
                <a:highlight>
                  <a:srgbClr val="FFFFFF"/>
                </a:highlight>
              </a:rPr>
              <a:t>,</a:t>
            </a:r>
            <a:r>
              <a:rPr lang="pt-BR" sz="1200" dirty="0">
                <a:solidFill>
                  <a:srgbClr val="000000"/>
                </a:solidFill>
                <a:highlight>
                  <a:srgbClr val="FFFFFF"/>
                </a:highlight>
              </a:rPr>
              <a:t> name</a:t>
            </a:r>
            <a:r>
              <a:rPr lang="pt-BR" sz="1200" b="1" dirty="0">
                <a:solidFill>
                  <a:srgbClr val="000080"/>
                </a:solidFill>
                <a:highlight>
                  <a:srgbClr val="FFFFFF"/>
                </a:highlight>
              </a:rPr>
              <a:t>=</a:t>
            </a:r>
            <a:r>
              <a:rPr lang="pt-BR" sz="1200" dirty="0">
                <a:solidFill>
                  <a:srgbClr val="808080"/>
                </a:solidFill>
                <a:highlight>
                  <a:srgbClr val="FFFFFF"/>
                </a:highlight>
              </a:rPr>
              <a:t>"y"</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f </a:t>
            </a:r>
            <a:r>
              <a:rPr lang="pt-BR" sz="1200" b="1" dirty="0">
                <a:solidFill>
                  <a:srgbClr val="000080"/>
                </a:solidFill>
                <a:highlight>
                  <a:srgbClr val="FFFFFF"/>
                </a:highlight>
              </a:rPr>
              <a:t>=</a:t>
            </a:r>
            <a:r>
              <a:rPr lang="pt-BR" sz="1200" dirty="0">
                <a:solidFill>
                  <a:srgbClr val="000000"/>
                </a:solidFill>
                <a:highlight>
                  <a:srgbClr val="FFFFFF"/>
                </a:highlight>
              </a:rPr>
              <a:t> x</a:t>
            </a:r>
            <a:r>
              <a:rPr lang="pt-BR" sz="1200" b="1" dirty="0">
                <a:solidFill>
                  <a:srgbClr val="000080"/>
                </a:solidFill>
                <a:highlight>
                  <a:srgbClr val="FFFFFF"/>
                </a:highlight>
              </a:rPr>
              <a:t>*</a:t>
            </a:r>
            <a:r>
              <a:rPr lang="pt-BR" sz="1200" dirty="0">
                <a:solidFill>
                  <a:srgbClr val="000000"/>
                </a:solidFill>
                <a:highlight>
                  <a:srgbClr val="FFFFFF"/>
                </a:highlight>
              </a:rPr>
              <a:t>x</a:t>
            </a:r>
            <a:r>
              <a:rPr lang="pt-BR" sz="1200" b="1" dirty="0">
                <a:solidFill>
                  <a:srgbClr val="000080"/>
                </a:solidFill>
                <a:highlight>
                  <a:srgbClr val="FFFFFF"/>
                </a:highlight>
              </a:rPr>
              <a:t>*</a:t>
            </a:r>
            <a:r>
              <a:rPr lang="pt-BR" sz="1200" dirty="0">
                <a:solidFill>
                  <a:srgbClr val="000000"/>
                </a:solidFill>
                <a:highlight>
                  <a:srgbClr val="FFFFFF"/>
                </a:highlight>
              </a:rPr>
              <a:t>y </a:t>
            </a:r>
            <a:r>
              <a:rPr lang="pt-BR" sz="1200" b="1" dirty="0">
                <a:solidFill>
                  <a:srgbClr val="000080"/>
                </a:solidFill>
                <a:highlight>
                  <a:srgbClr val="FFFFFF"/>
                </a:highlight>
              </a:rPr>
              <a:t>+</a:t>
            </a:r>
            <a:r>
              <a:rPr lang="pt-BR" sz="1200" dirty="0">
                <a:solidFill>
                  <a:srgbClr val="000000"/>
                </a:solidFill>
                <a:highlight>
                  <a:srgbClr val="FFFFFF"/>
                </a:highlight>
              </a:rPr>
              <a:t> y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2</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8000"/>
                </a:solidFill>
                <a:highlight>
                  <a:srgbClr val="FFFFFF"/>
                </a:highlight>
              </a:rPr>
              <a:t># Executing the calculation graph.</a:t>
            </a:r>
            <a:endParaRPr lang="pt-BR" sz="1200" dirty="0">
              <a:solidFill>
                <a:srgbClr val="000000"/>
              </a:solidFill>
              <a:highlight>
                <a:srgbClr val="FFFFFF"/>
              </a:highlight>
            </a:endParaRPr>
          </a:p>
          <a:p>
            <a:r>
              <a:rPr lang="pt-BR" sz="1200" dirty="0">
                <a:solidFill>
                  <a:srgbClr val="000000"/>
                </a:solidFill>
                <a:highlight>
                  <a:srgbClr val="FFFFFF"/>
                </a:highlight>
              </a:rPr>
              <a:t>sess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Session</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sess</a:t>
            </a:r>
            <a:r>
              <a:rPr lang="pt-BR" sz="1200" b="1" dirty="0">
                <a:solidFill>
                  <a:srgbClr val="000080"/>
                </a:solidFill>
                <a:highlight>
                  <a:srgbClr val="FFFFFF"/>
                </a:highlight>
              </a:rPr>
              <a:t>.</a:t>
            </a:r>
            <a:r>
              <a:rPr lang="pt-BR" sz="1200" dirty="0">
                <a:solidFill>
                  <a:srgbClr val="000000"/>
                </a:solidFill>
                <a:highlight>
                  <a:srgbClr val="FFFFFF"/>
                </a:highlight>
              </a:rPr>
              <a:t>run</a:t>
            </a:r>
            <a:r>
              <a:rPr lang="pt-BR" sz="1200" b="1" dirty="0">
                <a:solidFill>
                  <a:srgbClr val="000080"/>
                </a:solidFill>
                <a:highlight>
                  <a:srgbClr val="FFFFFF"/>
                </a:highlight>
              </a:rPr>
              <a:t>(</a:t>
            </a:r>
            <a:r>
              <a:rPr lang="pt-BR" sz="1200" dirty="0">
                <a:solidFill>
                  <a:srgbClr val="000000"/>
                </a:solidFill>
                <a:highlight>
                  <a:srgbClr val="FFFFFF"/>
                </a:highlight>
              </a:rPr>
              <a:t>x</a:t>
            </a:r>
            <a:r>
              <a:rPr lang="pt-BR" sz="1200" b="1" dirty="0">
                <a:solidFill>
                  <a:srgbClr val="000080"/>
                </a:solidFill>
                <a:highlight>
                  <a:srgbClr val="FFFFFF"/>
                </a:highlight>
              </a:rPr>
              <a:t>.</a:t>
            </a:r>
            <a:r>
              <a:rPr lang="pt-BR" sz="1200" dirty="0">
                <a:solidFill>
                  <a:srgbClr val="000000"/>
                </a:solidFill>
                <a:highlight>
                  <a:srgbClr val="FFFFFF"/>
                </a:highlight>
              </a:rPr>
              <a:t>initializer</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sess</a:t>
            </a:r>
            <a:r>
              <a:rPr lang="pt-BR" sz="1200" b="1" dirty="0">
                <a:solidFill>
                  <a:srgbClr val="000080"/>
                </a:solidFill>
                <a:highlight>
                  <a:srgbClr val="FFFFFF"/>
                </a:highlight>
              </a:rPr>
              <a:t>.</a:t>
            </a:r>
            <a:r>
              <a:rPr lang="pt-BR" sz="1200" dirty="0">
                <a:solidFill>
                  <a:srgbClr val="000000"/>
                </a:solidFill>
                <a:highlight>
                  <a:srgbClr val="FFFFFF"/>
                </a:highlight>
              </a:rPr>
              <a:t>run</a:t>
            </a:r>
            <a:r>
              <a:rPr lang="pt-BR" sz="1200" b="1" dirty="0">
                <a:solidFill>
                  <a:srgbClr val="000080"/>
                </a:solidFill>
                <a:highlight>
                  <a:srgbClr val="FFFFFF"/>
                </a:highlight>
              </a:rPr>
              <a:t>(</a:t>
            </a:r>
            <a:r>
              <a:rPr lang="pt-BR" sz="1200" dirty="0">
                <a:solidFill>
                  <a:srgbClr val="000000"/>
                </a:solidFill>
                <a:highlight>
                  <a:srgbClr val="FFFFFF"/>
                </a:highlight>
              </a:rPr>
              <a:t>y</a:t>
            </a:r>
            <a:r>
              <a:rPr lang="pt-BR" sz="1200" b="1" dirty="0">
                <a:solidFill>
                  <a:srgbClr val="000080"/>
                </a:solidFill>
                <a:highlight>
                  <a:srgbClr val="FFFFFF"/>
                </a:highlight>
              </a:rPr>
              <a:t>.</a:t>
            </a:r>
            <a:r>
              <a:rPr lang="pt-BR" sz="1200" dirty="0">
                <a:solidFill>
                  <a:srgbClr val="000000"/>
                </a:solidFill>
                <a:highlight>
                  <a:srgbClr val="FFFFFF"/>
                </a:highlight>
              </a:rPr>
              <a:t>initializer</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result </a:t>
            </a:r>
            <a:r>
              <a:rPr lang="pt-BR" sz="1200" b="1" dirty="0">
                <a:solidFill>
                  <a:srgbClr val="000080"/>
                </a:solidFill>
                <a:highlight>
                  <a:srgbClr val="FFFFFF"/>
                </a:highlight>
              </a:rPr>
              <a:t>=</a:t>
            </a:r>
            <a:r>
              <a:rPr lang="pt-BR" sz="1200" dirty="0">
                <a:solidFill>
                  <a:srgbClr val="000000"/>
                </a:solidFill>
                <a:highlight>
                  <a:srgbClr val="FFFFFF"/>
                </a:highlight>
              </a:rPr>
              <a:t> sess</a:t>
            </a:r>
            <a:r>
              <a:rPr lang="pt-BR" sz="1200" b="1" dirty="0">
                <a:solidFill>
                  <a:srgbClr val="000080"/>
                </a:solidFill>
                <a:highlight>
                  <a:srgbClr val="FFFFFF"/>
                </a:highlight>
              </a:rPr>
              <a:t>.</a:t>
            </a:r>
            <a:r>
              <a:rPr lang="pt-BR" sz="1200" dirty="0">
                <a:solidFill>
                  <a:srgbClr val="000000"/>
                </a:solidFill>
                <a:highlight>
                  <a:srgbClr val="FFFFFF"/>
                </a:highlight>
              </a:rPr>
              <a:t>run</a:t>
            </a:r>
            <a:r>
              <a:rPr lang="pt-BR" sz="1200" b="1" dirty="0">
                <a:solidFill>
                  <a:srgbClr val="000080"/>
                </a:solidFill>
                <a:highlight>
                  <a:srgbClr val="FFFFFF"/>
                </a:highlight>
              </a:rPr>
              <a:t>(</a:t>
            </a:r>
            <a:r>
              <a:rPr lang="pt-BR" sz="1200" dirty="0">
                <a:solidFill>
                  <a:srgbClr val="000000"/>
                </a:solidFill>
                <a:highlight>
                  <a:srgbClr val="FFFFFF"/>
                </a:highlight>
              </a:rPr>
              <a:t>f</a:t>
            </a:r>
            <a:r>
              <a:rPr lang="pt-BR" sz="1200" b="1" dirty="0" smtClean="0">
                <a:solidFill>
                  <a:srgbClr val="000080"/>
                </a:solidFill>
                <a:highlight>
                  <a:srgbClr val="FFFFFF"/>
                </a:highlight>
              </a:rPr>
              <a:t>)</a:t>
            </a:r>
            <a:endParaRPr lang="pt-BR" sz="1200" dirty="0">
              <a:solidFill>
                <a:srgbClr val="000000"/>
              </a:solidFill>
              <a:highlight>
                <a:srgbClr val="FFFFFF"/>
              </a:highlight>
            </a:endParaRPr>
          </a:p>
          <a:p>
            <a:r>
              <a:rPr lang="pt-BR" sz="1200" b="1" dirty="0">
                <a:solidFill>
                  <a:srgbClr val="0000FF"/>
                </a:solidFill>
                <a:highlight>
                  <a:srgbClr val="FFFFFF"/>
                </a:highlight>
              </a:rPr>
              <a:t>print</a:t>
            </a:r>
            <a:r>
              <a:rPr lang="pt-BR" sz="1200" b="1" dirty="0">
                <a:solidFill>
                  <a:srgbClr val="000080"/>
                </a:solidFill>
                <a:highlight>
                  <a:srgbClr val="FFFFFF"/>
                </a:highlight>
              </a:rPr>
              <a:t>(</a:t>
            </a:r>
            <a:r>
              <a:rPr lang="pt-BR" sz="1200" dirty="0">
                <a:solidFill>
                  <a:srgbClr val="000000"/>
                </a:solidFill>
                <a:highlight>
                  <a:srgbClr val="FFFFFF"/>
                </a:highlight>
              </a:rPr>
              <a:t>result</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0000"/>
                </a:solidFill>
                <a:highlight>
                  <a:srgbClr val="FFFFFF"/>
                </a:highlight>
              </a:rPr>
              <a:t>sess</a:t>
            </a:r>
            <a:r>
              <a:rPr lang="pt-BR" sz="1200" b="1" dirty="0">
                <a:solidFill>
                  <a:srgbClr val="000080"/>
                </a:solidFill>
                <a:highlight>
                  <a:srgbClr val="FFFFFF"/>
                </a:highlight>
              </a:rPr>
              <a:t>.</a:t>
            </a:r>
            <a:r>
              <a:rPr lang="pt-BR" sz="1200" dirty="0">
                <a:solidFill>
                  <a:srgbClr val="000000"/>
                </a:solidFill>
                <a:highlight>
                  <a:srgbClr val="FFFFFF"/>
                </a:highlight>
              </a:rPr>
              <a:t>close</a:t>
            </a:r>
            <a:r>
              <a:rPr lang="pt-BR" sz="1200" b="1" dirty="0">
                <a:solidFill>
                  <a:srgbClr val="000080"/>
                </a:solidFill>
                <a:highlight>
                  <a:srgbClr val="FFFFFF"/>
                </a:highlight>
              </a:rPr>
              <a:t>()</a:t>
            </a:r>
            <a:endParaRPr lang="pt-BR" sz="1200" dirty="0"/>
          </a:p>
        </p:txBody>
      </p:sp>
      <p:sp>
        <p:nvSpPr>
          <p:cNvPr id="5" name="Content Placeholder 2"/>
          <p:cNvSpPr txBox="1">
            <a:spLocks/>
          </p:cNvSpPr>
          <p:nvPr/>
        </p:nvSpPr>
        <p:spPr>
          <a:xfrm>
            <a:off x="4188779" y="4217157"/>
            <a:ext cx="7770610" cy="254458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2000" b="1" dirty="0" smtClean="0">
                <a:solidFill>
                  <a:srgbClr val="FF0000"/>
                </a:solidFill>
              </a:rPr>
              <a:t>Dica</a:t>
            </a:r>
          </a:p>
          <a:p>
            <a:r>
              <a:rPr lang="pt-BR" sz="1800" dirty="0" smtClean="0"/>
              <a:t>Ter </a:t>
            </a:r>
            <a:r>
              <a:rPr lang="pt-BR" sz="1800" dirty="0"/>
              <a:t>que repetir </a:t>
            </a:r>
            <a:r>
              <a:rPr lang="pt-BR" sz="1800" b="1" i="1" dirty="0" smtClean="0"/>
              <a:t>sess.run()</a:t>
            </a:r>
            <a:r>
              <a:rPr lang="pt-BR" sz="1800" dirty="0" smtClean="0"/>
              <a:t> </a:t>
            </a:r>
            <a:r>
              <a:rPr lang="pt-BR" sz="1800" dirty="0"/>
              <a:t>o tempo todo é um pouco </a:t>
            </a:r>
            <a:r>
              <a:rPr lang="pt-BR" sz="1800" dirty="0" smtClean="0"/>
              <a:t>chato, </a:t>
            </a:r>
            <a:r>
              <a:rPr lang="pt-BR" sz="1800" dirty="0"/>
              <a:t>mas felizmente existe uma maneira </a:t>
            </a:r>
            <a:r>
              <a:rPr lang="pt-BR" sz="1800" dirty="0" smtClean="0"/>
              <a:t>melhor, que é mostrada no trecho de código ao lado.</a:t>
            </a:r>
          </a:p>
          <a:p>
            <a:r>
              <a:rPr lang="pt-BR" sz="1800" dirty="0"/>
              <a:t>Dentro do bloco </a:t>
            </a:r>
            <a:r>
              <a:rPr lang="pt-BR" sz="1800" b="1" i="1" dirty="0"/>
              <a:t>with</a:t>
            </a:r>
            <a:r>
              <a:rPr lang="pt-BR" sz="1800" dirty="0"/>
              <a:t>, a </a:t>
            </a:r>
            <a:r>
              <a:rPr lang="pt-BR" sz="1800" b="1" i="1" dirty="0"/>
              <a:t>sessão</a:t>
            </a:r>
            <a:r>
              <a:rPr lang="pt-BR" sz="1800" dirty="0"/>
              <a:t> é definida como a </a:t>
            </a:r>
            <a:r>
              <a:rPr lang="pt-BR" sz="1800" b="1" i="1" dirty="0"/>
              <a:t>sessão </a:t>
            </a:r>
            <a:r>
              <a:rPr lang="pt-BR" sz="1800" b="1" i="1" dirty="0" smtClean="0"/>
              <a:t>padrão</a:t>
            </a:r>
            <a:r>
              <a:rPr lang="pt-BR" sz="1800" dirty="0" smtClean="0"/>
              <a:t>. E portanto, executar </a:t>
            </a:r>
            <a:r>
              <a:rPr lang="pt-BR" sz="1800" b="1" i="1" dirty="0" smtClean="0"/>
              <a:t>x.initializer.run() </a:t>
            </a:r>
            <a:r>
              <a:rPr lang="pt-BR" sz="1800" dirty="0"/>
              <a:t>é equivalente a </a:t>
            </a:r>
            <a:r>
              <a:rPr lang="pt-BR" sz="1800" dirty="0" smtClean="0"/>
              <a:t>executar </a:t>
            </a:r>
            <a:r>
              <a:rPr lang="pt-BR" sz="1800" b="1" i="1" dirty="0" smtClean="0"/>
              <a:t>tf.get_default_session().run(x.initializer</a:t>
            </a:r>
            <a:r>
              <a:rPr lang="pt-BR" sz="1800" b="1" i="1" dirty="0"/>
              <a:t>) </a:t>
            </a:r>
            <a:r>
              <a:rPr lang="pt-BR" sz="1800" dirty="0"/>
              <a:t>e da mesma forma </a:t>
            </a:r>
            <a:r>
              <a:rPr lang="pt-BR" sz="1800" b="1" i="1" dirty="0" smtClean="0"/>
              <a:t>f.eval() </a:t>
            </a:r>
            <a:r>
              <a:rPr lang="pt-BR" sz="1800" dirty="0"/>
              <a:t>é equivalente a </a:t>
            </a:r>
            <a:r>
              <a:rPr lang="pt-BR" sz="1800" dirty="0" smtClean="0"/>
              <a:t>executar </a:t>
            </a:r>
            <a:r>
              <a:rPr lang="pt-BR" sz="1800" b="1" i="1" dirty="0" smtClean="0"/>
              <a:t>tf.get_default_session().run(f</a:t>
            </a:r>
            <a:r>
              <a:rPr lang="pt-BR" sz="1800" b="1" i="1" dirty="0"/>
              <a:t>)</a:t>
            </a:r>
            <a:r>
              <a:rPr lang="pt-BR" sz="1800" dirty="0"/>
              <a:t>. Isso facilita a leitura do código. Além disso, a </a:t>
            </a:r>
            <a:r>
              <a:rPr lang="pt-BR" sz="1800" b="1" i="1" dirty="0"/>
              <a:t>sessão</a:t>
            </a:r>
            <a:r>
              <a:rPr lang="pt-BR" sz="1800" dirty="0"/>
              <a:t> é </a:t>
            </a:r>
            <a:r>
              <a:rPr lang="pt-BR" sz="1800" dirty="0" smtClean="0"/>
              <a:t>finalizada (ou encerrada) automaticamente ao </a:t>
            </a:r>
            <a:r>
              <a:rPr lang="pt-BR" sz="1800" dirty="0"/>
              <a:t>final do </a:t>
            </a:r>
            <a:r>
              <a:rPr lang="pt-BR" sz="1800" dirty="0" smtClean="0"/>
              <a:t>bloco.</a:t>
            </a:r>
            <a:endParaRPr lang="pt-BR" sz="1800" dirty="0"/>
          </a:p>
        </p:txBody>
      </p:sp>
      <p:sp>
        <p:nvSpPr>
          <p:cNvPr id="6" name="Rectangle 5"/>
          <p:cNvSpPr/>
          <p:nvPr/>
        </p:nvSpPr>
        <p:spPr>
          <a:xfrm>
            <a:off x="838200" y="5378764"/>
            <a:ext cx="2778457" cy="830997"/>
          </a:xfrm>
          <a:prstGeom prst="rect">
            <a:avLst/>
          </a:prstGeom>
          <a:ln>
            <a:solidFill>
              <a:schemeClr val="tx1"/>
            </a:solidFill>
          </a:ln>
        </p:spPr>
        <p:txBody>
          <a:bodyPr wrap="square">
            <a:spAutoFit/>
          </a:bodyPr>
          <a:lstStyle/>
          <a:p>
            <a:r>
              <a:rPr lang="pt-BR" sz="1200" b="1" dirty="0">
                <a:solidFill>
                  <a:srgbClr val="0000FF"/>
                </a:solidFill>
                <a:highlight>
                  <a:srgbClr val="FFFFFF"/>
                </a:highlight>
              </a:rPr>
              <a:t>with</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Session</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b="1" dirty="0">
                <a:solidFill>
                  <a:srgbClr val="0000FF"/>
                </a:solidFill>
                <a:highlight>
                  <a:srgbClr val="FFFFFF"/>
                </a:highlight>
              </a:rPr>
              <a:t>as</a:t>
            </a:r>
            <a:r>
              <a:rPr lang="pt-BR" sz="1200" dirty="0">
                <a:solidFill>
                  <a:srgbClr val="000000"/>
                </a:solidFill>
                <a:highlight>
                  <a:srgbClr val="FFFFFF"/>
                </a:highlight>
              </a:rPr>
              <a:t> sess</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smtClean="0">
                <a:solidFill>
                  <a:srgbClr val="000000"/>
                </a:solidFill>
                <a:highlight>
                  <a:srgbClr val="FFFFFF"/>
                </a:highlight>
              </a:rPr>
              <a:t>   x</a:t>
            </a:r>
            <a:r>
              <a:rPr lang="pt-BR" sz="1200" b="1" dirty="0" smtClean="0">
                <a:solidFill>
                  <a:srgbClr val="000080"/>
                </a:solidFill>
                <a:highlight>
                  <a:srgbClr val="FFFFFF"/>
                </a:highlight>
              </a:rPr>
              <a:t>.</a:t>
            </a:r>
            <a:r>
              <a:rPr lang="pt-BR" sz="1200" dirty="0" smtClean="0">
                <a:solidFill>
                  <a:srgbClr val="000000"/>
                </a:solidFill>
                <a:highlight>
                  <a:srgbClr val="FFFFFF"/>
                </a:highlight>
              </a:rPr>
              <a:t>initializer</a:t>
            </a:r>
            <a:r>
              <a:rPr lang="pt-BR" sz="1200" b="1" dirty="0" smtClean="0">
                <a:solidFill>
                  <a:srgbClr val="000080"/>
                </a:solidFill>
                <a:highlight>
                  <a:srgbClr val="FFFFFF"/>
                </a:highlight>
              </a:rPr>
              <a:t>.</a:t>
            </a:r>
            <a:r>
              <a:rPr lang="pt-BR" sz="1200" dirty="0" smtClean="0">
                <a:solidFill>
                  <a:srgbClr val="000000"/>
                </a:solidFill>
                <a:highlight>
                  <a:srgbClr val="FFFFFF"/>
                </a:highlight>
              </a:rPr>
              <a:t>run</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smtClean="0">
                <a:solidFill>
                  <a:srgbClr val="000000"/>
                </a:solidFill>
                <a:highlight>
                  <a:srgbClr val="FFFFFF"/>
                </a:highlight>
              </a:rPr>
              <a:t>   y</a:t>
            </a:r>
            <a:r>
              <a:rPr lang="pt-BR" sz="1200" b="1" dirty="0" smtClean="0">
                <a:solidFill>
                  <a:srgbClr val="000080"/>
                </a:solidFill>
                <a:highlight>
                  <a:srgbClr val="FFFFFF"/>
                </a:highlight>
              </a:rPr>
              <a:t>.</a:t>
            </a:r>
            <a:r>
              <a:rPr lang="pt-BR" sz="1200" dirty="0" smtClean="0">
                <a:solidFill>
                  <a:srgbClr val="000000"/>
                </a:solidFill>
                <a:highlight>
                  <a:srgbClr val="FFFFFF"/>
                </a:highlight>
              </a:rPr>
              <a:t>initializer</a:t>
            </a:r>
            <a:r>
              <a:rPr lang="pt-BR" sz="1200" b="1" dirty="0" smtClean="0">
                <a:solidFill>
                  <a:srgbClr val="000080"/>
                </a:solidFill>
                <a:highlight>
                  <a:srgbClr val="FFFFFF"/>
                </a:highlight>
              </a:rPr>
              <a:t>.</a:t>
            </a:r>
            <a:r>
              <a:rPr lang="pt-BR" sz="1200" dirty="0" smtClean="0">
                <a:solidFill>
                  <a:srgbClr val="000000"/>
                </a:solidFill>
                <a:highlight>
                  <a:srgbClr val="FFFFFF"/>
                </a:highlight>
              </a:rPr>
              <a:t>run</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smtClean="0">
                <a:solidFill>
                  <a:srgbClr val="000000"/>
                </a:solidFill>
                <a:highlight>
                  <a:srgbClr val="FFFFFF"/>
                </a:highlight>
              </a:rPr>
              <a:t>   result </a:t>
            </a:r>
            <a:r>
              <a:rPr lang="pt-BR" sz="1200" b="1" dirty="0">
                <a:solidFill>
                  <a:srgbClr val="000080"/>
                </a:solidFill>
                <a:highlight>
                  <a:srgbClr val="FFFFFF"/>
                </a:highlight>
              </a:rPr>
              <a:t>=</a:t>
            </a:r>
            <a:r>
              <a:rPr lang="pt-BR" sz="1200" dirty="0">
                <a:solidFill>
                  <a:srgbClr val="000000"/>
                </a:solidFill>
                <a:highlight>
                  <a:srgbClr val="FFFFFF"/>
                </a:highlight>
              </a:rPr>
              <a:t> f</a:t>
            </a:r>
            <a:r>
              <a:rPr lang="pt-BR" sz="1200" b="1" dirty="0">
                <a:solidFill>
                  <a:srgbClr val="000080"/>
                </a:solidFill>
                <a:highlight>
                  <a:srgbClr val="FFFFFF"/>
                </a:highlight>
              </a:rPr>
              <a:t>.</a:t>
            </a:r>
            <a:r>
              <a:rPr lang="pt-BR" sz="1200" dirty="0">
                <a:solidFill>
                  <a:srgbClr val="000000"/>
                </a:solidFill>
                <a:highlight>
                  <a:srgbClr val="FFFFFF"/>
                </a:highlight>
              </a:rPr>
              <a:t>eval</a:t>
            </a:r>
            <a:r>
              <a:rPr lang="pt-BR" sz="1200" b="1" dirty="0">
                <a:solidFill>
                  <a:srgbClr val="000080"/>
                </a:solidFill>
                <a:highlight>
                  <a:srgbClr val="FFFFFF"/>
                </a:highlight>
              </a:rPr>
              <a:t>()</a:t>
            </a:r>
            <a:endParaRPr lang="pt-BR" sz="1200"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3857" y="3064596"/>
            <a:ext cx="1984922" cy="1959637"/>
          </a:xfrm>
          <a:prstGeom prst="rect">
            <a:avLst/>
          </a:prstGeom>
        </p:spPr>
      </p:pic>
    </p:spTree>
    <p:extLst>
      <p:ext uri="{BB962C8B-B14F-4D97-AF65-F5344CB8AC3E}">
        <p14:creationId xmlns:p14="http://schemas.microsoft.com/office/powerpoint/2010/main" val="3287862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Criando e executando um grafo simples</a:t>
            </a:r>
          </a:p>
        </p:txBody>
      </p:sp>
      <p:sp>
        <p:nvSpPr>
          <p:cNvPr id="3" name="Content Placeholder 2"/>
          <p:cNvSpPr>
            <a:spLocks noGrp="1"/>
          </p:cNvSpPr>
          <p:nvPr>
            <p:ph idx="1"/>
          </p:nvPr>
        </p:nvSpPr>
        <p:spPr>
          <a:xfrm>
            <a:off x="5644816" y="1684916"/>
            <a:ext cx="6204284" cy="2168859"/>
          </a:xfrm>
        </p:spPr>
        <p:txBody>
          <a:bodyPr>
            <a:normAutofit fontScale="70000" lnSpcReduction="20000"/>
          </a:bodyPr>
          <a:lstStyle/>
          <a:p>
            <a:pPr marL="0" indent="0">
              <a:buNone/>
            </a:pPr>
            <a:r>
              <a:rPr lang="pt-BR" sz="3200" b="1" dirty="0">
                <a:solidFill>
                  <a:srgbClr val="FF0000"/>
                </a:solidFill>
              </a:rPr>
              <a:t>Dica</a:t>
            </a:r>
            <a:endParaRPr lang="pt-BR" sz="3200" dirty="0" smtClean="0"/>
          </a:p>
          <a:p>
            <a:r>
              <a:rPr lang="pt-BR" dirty="0" smtClean="0"/>
              <a:t>Ao invés </a:t>
            </a:r>
            <a:r>
              <a:rPr lang="pt-BR" dirty="0"/>
              <a:t>de executar manualmente o inicializador para cada variável, você pode usar a função </a:t>
            </a:r>
            <a:r>
              <a:rPr lang="pt-BR" b="1" i="1" dirty="0" smtClean="0"/>
              <a:t>global_variables_initializer</a:t>
            </a:r>
            <a:r>
              <a:rPr lang="pt-BR" dirty="0" smtClean="0"/>
              <a:t>().</a:t>
            </a:r>
          </a:p>
          <a:p>
            <a:r>
              <a:rPr lang="pt-BR" dirty="0" smtClean="0"/>
              <a:t>Observe que essa função, </a:t>
            </a:r>
            <a:r>
              <a:rPr lang="pt-BR" dirty="0"/>
              <a:t>na </a:t>
            </a:r>
            <a:r>
              <a:rPr lang="pt-BR" dirty="0" smtClean="0"/>
              <a:t>verdade, não </a:t>
            </a:r>
            <a:r>
              <a:rPr lang="pt-BR" dirty="0"/>
              <a:t>executa a inicialização imediatamente, mas cria um </a:t>
            </a:r>
            <a:r>
              <a:rPr lang="pt-BR" b="1" i="1" dirty="0"/>
              <a:t>nó</a:t>
            </a:r>
            <a:r>
              <a:rPr lang="pt-BR" dirty="0"/>
              <a:t> no </a:t>
            </a:r>
            <a:r>
              <a:rPr lang="pt-BR" b="1" i="1" dirty="0" smtClean="0"/>
              <a:t>grafo</a:t>
            </a:r>
            <a:r>
              <a:rPr lang="pt-BR" dirty="0" smtClean="0"/>
              <a:t> que </a:t>
            </a:r>
            <a:r>
              <a:rPr lang="pt-BR" dirty="0"/>
              <a:t>inicializará todas as variáveis quando for </a:t>
            </a:r>
            <a:r>
              <a:rPr lang="pt-BR" dirty="0" smtClean="0"/>
              <a:t>executado, conforme mostrado no trecho de código ao lado.</a:t>
            </a:r>
            <a:endParaRPr lang="pt-BR" dirty="0"/>
          </a:p>
        </p:txBody>
      </p:sp>
      <p:sp>
        <p:nvSpPr>
          <p:cNvPr id="4" name="Rectangle 3"/>
          <p:cNvSpPr/>
          <p:nvPr/>
        </p:nvSpPr>
        <p:spPr>
          <a:xfrm>
            <a:off x="838200" y="1684916"/>
            <a:ext cx="4401457" cy="2031325"/>
          </a:xfrm>
          <a:prstGeom prst="rect">
            <a:avLst/>
          </a:prstGeom>
        </p:spPr>
        <p:txBody>
          <a:bodyPr wrap="square">
            <a:spAutoFit/>
          </a:bodyPr>
          <a:lstStyle/>
          <a:p>
            <a:r>
              <a:rPr lang="pt-BR" dirty="0">
                <a:solidFill>
                  <a:srgbClr val="008000"/>
                </a:solidFill>
                <a:highlight>
                  <a:srgbClr val="FFFFFF"/>
                </a:highlight>
              </a:rPr>
              <a:t># Create an init node</a:t>
            </a:r>
            <a:endParaRPr lang="pt-BR" dirty="0">
              <a:solidFill>
                <a:srgbClr val="000000"/>
              </a:solidFill>
              <a:highlight>
                <a:srgbClr val="FFFFFF"/>
              </a:highlight>
            </a:endParaRPr>
          </a:p>
          <a:p>
            <a:r>
              <a:rPr lang="pt-BR" dirty="0">
                <a:solidFill>
                  <a:srgbClr val="000000"/>
                </a:solidFill>
                <a:highlight>
                  <a:srgbClr val="FFFFFF"/>
                </a:highlight>
              </a:rPr>
              <a:t>init </a:t>
            </a:r>
            <a:r>
              <a:rPr lang="pt-BR" b="1" dirty="0">
                <a:solidFill>
                  <a:srgbClr val="000080"/>
                </a:solidFill>
                <a:highlight>
                  <a:srgbClr val="FFFFFF"/>
                </a:highlight>
              </a:rPr>
              <a:t>=</a:t>
            </a:r>
            <a:r>
              <a:rPr lang="pt-BR" dirty="0">
                <a:solidFill>
                  <a:srgbClr val="000000"/>
                </a:solidFill>
                <a:highlight>
                  <a:srgbClr val="FFFFFF"/>
                </a:highlight>
              </a:rPr>
              <a:t> tf</a:t>
            </a:r>
            <a:r>
              <a:rPr lang="pt-BR" b="1" dirty="0">
                <a:solidFill>
                  <a:srgbClr val="000080"/>
                </a:solidFill>
                <a:highlight>
                  <a:srgbClr val="FFFFFF"/>
                </a:highlight>
              </a:rPr>
              <a:t>.</a:t>
            </a:r>
            <a:r>
              <a:rPr lang="pt-BR" dirty="0">
                <a:solidFill>
                  <a:srgbClr val="000000"/>
                </a:solidFill>
                <a:highlight>
                  <a:srgbClr val="FFFFFF"/>
                </a:highlight>
              </a:rPr>
              <a:t>global_variables_initializer</a:t>
            </a:r>
            <a:r>
              <a:rPr lang="pt-BR" b="1" dirty="0">
                <a:solidFill>
                  <a:srgbClr val="000080"/>
                </a:solidFill>
                <a:highlight>
                  <a:srgbClr val="FFFFFF"/>
                </a:highlight>
              </a:rPr>
              <a:t>()</a:t>
            </a:r>
            <a:endParaRPr lang="pt-BR" dirty="0">
              <a:solidFill>
                <a:srgbClr val="000000"/>
              </a:solidFill>
              <a:highlight>
                <a:srgbClr val="FFFFFF"/>
              </a:highlight>
            </a:endParaRPr>
          </a:p>
          <a:p>
            <a:endParaRPr lang="pt-BR" dirty="0">
              <a:solidFill>
                <a:srgbClr val="000000"/>
              </a:solidFill>
              <a:highlight>
                <a:srgbClr val="FFFFFF"/>
              </a:highlight>
            </a:endParaRPr>
          </a:p>
          <a:p>
            <a:r>
              <a:rPr lang="pt-BR" b="1" dirty="0">
                <a:solidFill>
                  <a:srgbClr val="0000FF"/>
                </a:solidFill>
                <a:highlight>
                  <a:srgbClr val="FFFFFF"/>
                </a:highlight>
              </a:rPr>
              <a:t>with</a:t>
            </a:r>
            <a:r>
              <a:rPr lang="pt-BR" dirty="0">
                <a:solidFill>
                  <a:srgbClr val="000000"/>
                </a:solidFill>
                <a:highlight>
                  <a:srgbClr val="FFFFFF"/>
                </a:highlight>
              </a:rPr>
              <a:t> tf</a:t>
            </a:r>
            <a:r>
              <a:rPr lang="pt-BR" b="1" dirty="0">
                <a:solidFill>
                  <a:srgbClr val="000080"/>
                </a:solidFill>
                <a:highlight>
                  <a:srgbClr val="FFFFFF"/>
                </a:highlight>
              </a:rPr>
              <a:t>.</a:t>
            </a:r>
            <a:r>
              <a:rPr lang="pt-BR" dirty="0">
                <a:solidFill>
                  <a:srgbClr val="000000"/>
                </a:solidFill>
                <a:highlight>
                  <a:srgbClr val="FFFFFF"/>
                </a:highlight>
              </a:rPr>
              <a:t>Session</a:t>
            </a:r>
            <a:r>
              <a:rPr lang="pt-BR" b="1" dirty="0">
                <a:solidFill>
                  <a:srgbClr val="000080"/>
                </a:solidFill>
                <a:highlight>
                  <a:srgbClr val="FFFFFF"/>
                </a:highlight>
              </a:rPr>
              <a:t>()</a:t>
            </a:r>
            <a:r>
              <a:rPr lang="pt-BR" dirty="0">
                <a:solidFill>
                  <a:srgbClr val="000000"/>
                </a:solidFill>
                <a:highlight>
                  <a:srgbClr val="FFFFFF"/>
                </a:highlight>
              </a:rPr>
              <a:t> </a:t>
            </a:r>
            <a:r>
              <a:rPr lang="pt-BR" b="1" dirty="0">
                <a:solidFill>
                  <a:srgbClr val="0000FF"/>
                </a:solidFill>
                <a:highlight>
                  <a:srgbClr val="FFFFFF"/>
                </a:highlight>
              </a:rPr>
              <a:t>as</a:t>
            </a:r>
            <a:r>
              <a:rPr lang="pt-BR" dirty="0">
                <a:solidFill>
                  <a:srgbClr val="000000"/>
                </a:solidFill>
                <a:highlight>
                  <a:srgbClr val="FFFFFF"/>
                </a:highlight>
              </a:rPr>
              <a:t> sess</a:t>
            </a:r>
            <a:r>
              <a:rPr lang="pt-BR" b="1" dirty="0">
                <a:solidFill>
                  <a:srgbClr val="000080"/>
                </a:solidFill>
                <a:highlight>
                  <a:srgbClr val="FFFFFF"/>
                </a:highlight>
              </a:rPr>
              <a:t>:</a:t>
            </a:r>
            <a:endParaRPr lang="pt-BR" dirty="0">
              <a:solidFill>
                <a:srgbClr val="000000"/>
              </a:solidFill>
              <a:highlight>
                <a:srgbClr val="FFFFFF"/>
              </a:highlight>
            </a:endParaRPr>
          </a:p>
          <a:p>
            <a:r>
              <a:rPr lang="en-US" dirty="0" smtClean="0">
                <a:solidFill>
                  <a:srgbClr val="008000"/>
                </a:solidFill>
                <a:highlight>
                  <a:srgbClr val="FFFFFF"/>
                </a:highlight>
              </a:rPr>
              <a:t>   # </a:t>
            </a:r>
            <a:r>
              <a:rPr lang="en-US" dirty="0">
                <a:solidFill>
                  <a:srgbClr val="008000"/>
                </a:solidFill>
                <a:highlight>
                  <a:srgbClr val="FFFFFF"/>
                </a:highlight>
              </a:rPr>
              <a:t>actually initialize all the variables</a:t>
            </a:r>
            <a:endParaRPr lang="en-US" dirty="0">
              <a:solidFill>
                <a:srgbClr val="000000"/>
              </a:solidFill>
              <a:highlight>
                <a:srgbClr val="FFFFFF"/>
              </a:highlight>
            </a:endParaRPr>
          </a:p>
          <a:p>
            <a:r>
              <a:rPr lang="pt-BR" dirty="0" smtClean="0">
                <a:solidFill>
                  <a:srgbClr val="000000"/>
                </a:solidFill>
                <a:highlight>
                  <a:srgbClr val="FFFFFF"/>
                </a:highlight>
              </a:rPr>
              <a:t>   init</a:t>
            </a:r>
            <a:r>
              <a:rPr lang="pt-BR" b="1" dirty="0" smtClean="0">
                <a:solidFill>
                  <a:srgbClr val="000080"/>
                </a:solidFill>
                <a:highlight>
                  <a:srgbClr val="FFFFFF"/>
                </a:highlight>
              </a:rPr>
              <a:t>.</a:t>
            </a:r>
            <a:r>
              <a:rPr lang="pt-BR" dirty="0" smtClean="0">
                <a:solidFill>
                  <a:srgbClr val="000000"/>
                </a:solidFill>
                <a:highlight>
                  <a:srgbClr val="FFFFFF"/>
                </a:highlight>
              </a:rPr>
              <a:t>run</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a:t>
            </a:r>
            <a:r>
              <a:rPr lang="pt-BR" dirty="0" smtClean="0">
                <a:solidFill>
                  <a:srgbClr val="000000"/>
                </a:solidFill>
                <a:highlight>
                  <a:srgbClr val="FFFFFF"/>
                </a:highlight>
              </a:rPr>
              <a:t>  result </a:t>
            </a:r>
            <a:r>
              <a:rPr lang="pt-BR" b="1" dirty="0">
                <a:solidFill>
                  <a:srgbClr val="000080"/>
                </a:solidFill>
                <a:highlight>
                  <a:srgbClr val="FFFFFF"/>
                </a:highlight>
              </a:rPr>
              <a:t>=</a:t>
            </a:r>
            <a:r>
              <a:rPr lang="pt-BR" dirty="0">
                <a:solidFill>
                  <a:srgbClr val="000000"/>
                </a:solidFill>
                <a:highlight>
                  <a:srgbClr val="FFFFFF"/>
                </a:highlight>
              </a:rPr>
              <a:t> f</a:t>
            </a:r>
            <a:r>
              <a:rPr lang="pt-BR" b="1" dirty="0">
                <a:solidFill>
                  <a:srgbClr val="000080"/>
                </a:solidFill>
                <a:highlight>
                  <a:srgbClr val="FFFFFF"/>
                </a:highlight>
              </a:rPr>
              <a:t>.</a:t>
            </a:r>
            <a:r>
              <a:rPr lang="pt-BR" dirty="0">
                <a:solidFill>
                  <a:srgbClr val="000000"/>
                </a:solidFill>
                <a:highlight>
                  <a:srgbClr val="FFFFFF"/>
                </a:highlight>
              </a:rPr>
              <a:t>eval</a:t>
            </a:r>
            <a:r>
              <a:rPr lang="pt-BR" b="1" dirty="0">
                <a:solidFill>
                  <a:srgbClr val="000080"/>
                </a:solidFill>
                <a:highlight>
                  <a:srgbClr val="FFFFFF"/>
                </a:highlight>
              </a:rPr>
              <a:t>()</a:t>
            </a:r>
            <a:endParaRPr lang="pt-BR" dirty="0"/>
          </a:p>
        </p:txBody>
      </p:sp>
      <p:sp>
        <p:nvSpPr>
          <p:cNvPr id="5" name="Content Placeholder 2"/>
          <p:cNvSpPr txBox="1">
            <a:spLocks/>
          </p:cNvSpPr>
          <p:nvPr/>
        </p:nvSpPr>
        <p:spPr>
          <a:xfrm>
            <a:off x="838200" y="4090737"/>
            <a:ext cx="11010900" cy="2622884"/>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smtClean="0"/>
              <a:t>Conforme vocês devem ter percebido, um programa utilizando o </a:t>
            </a:r>
            <a:r>
              <a:rPr lang="pt-BR" b="1" i="1" dirty="0"/>
              <a:t>TensorFlow</a:t>
            </a:r>
            <a:r>
              <a:rPr lang="pt-BR" dirty="0"/>
              <a:t> normalmente é dividido em duas partes: </a:t>
            </a:r>
            <a:endParaRPr lang="pt-BR" dirty="0" smtClean="0"/>
          </a:p>
          <a:p>
            <a:pPr lvl="1"/>
            <a:r>
              <a:rPr lang="pt-BR" dirty="0"/>
              <a:t>A</a:t>
            </a:r>
            <a:r>
              <a:rPr lang="pt-BR" dirty="0" smtClean="0"/>
              <a:t> </a:t>
            </a:r>
            <a:r>
              <a:rPr lang="pt-BR" dirty="0"/>
              <a:t>primeira parte cria um </a:t>
            </a:r>
            <a:r>
              <a:rPr lang="pt-BR" b="1" i="1" dirty="0" smtClean="0"/>
              <a:t>grafo de </a:t>
            </a:r>
            <a:r>
              <a:rPr lang="pt-BR" b="1" i="1" dirty="0"/>
              <a:t>computação </a:t>
            </a:r>
            <a:r>
              <a:rPr lang="pt-BR" dirty="0"/>
              <a:t>(isso é chamado de </a:t>
            </a:r>
            <a:r>
              <a:rPr lang="pt-BR" b="1" i="1" dirty="0"/>
              <a:t>fase de construção</a:t>
            </a:r>
            <a:r>
              <a:rPr lang="pt-BR" dirty="0"/>
              <a:t>) </a:t>
            </a:r>
            <a:endParaRPr lang="pt-BR" dirty="0" smtClean="0"/>
          </a:p>
          <a:p>
            <a:pPr lvl="1"/>
            <a:r>
              <a:rPr lang="pt-BR" dirty="0"/>
              <a:t>A</a:t>
            </a:r>
            <a:r>
              <a:rPr lang="pt-BR" dirty="0" smtClean="0"/>
              <a:t> </a:t>
            </a:r>
            <a:r>
              <a:rPr lang="pt-BR" dirty="0"/>
              <a:t>segunda </a:t>
            </a:r>
            <a:r>
              <a:rPr lang="pt-BR" dirty="0" smtClean="0"/>
              <a:t>parte executa o </a:t>
            </a:r>
            <a:r>
              <a:rPr lang="pt-BR" b="1" i="1" dirty="0" smtClean="0"/>
              <a:t>grafo</a:t>
            </a:r>
            <a:r>
              <a:rPr lang="pt-BR" dirty="0" smtClean="0"/>
              <a:t> </a:t>
            </a:r>
            <a:r>
              <a:rPr lang="pt-BR" dirty="0"/>
              <a:t>(esta é a </a:t>
            </a:r>
            <a:r>
              <a:rPr lang="pt-BR" b="1" i="1" dirty="0"/>
              <a:t>fase de execução</a:t>
            </a:r>
            <a:r>
              <a:rPr lang="pt-BR" dirty="0"/>
              <a:t>). </a:t>
            </a:r>
            <a:endParaRPr lang="pt-BR" dirty="0" smtClean="0"/>
          </a:p>
          <a:p>
            <a:r>
              <a:rPr lang="pt-BR" dirty="0" smtClean="0"/>
              <a:t>A </a:t>
            </a:r>
            <a:r>
              <a:rPr lang="pt-BR" b="1" i="1" dirty="0"/>
              <a:t>fase de construção </a:t>
            </a:r>
            <a:r>
              <a:rPr lang="pt-BR" dirty="0" smtClean="0"/>
              <a:t>cria </a:t>
            </a:r>
            <a:r>
              <a:rPr lang="pt-BR" dirty="0"/>
              <a:t>um </a:t>
            </a:r>
            <a:r>
              <a:rPr lang="pt-BR" b="1" i="1" dirty="0" smtClean="0"/>
              <a:t>grafo de </a:t>
            </a:r>
            <a:r>
              <a:rPr lang="pt-BR" b="1" i="1" dirty="0"/>
              <a:t>computação </a:t>
            </a:r>
            <a:r>
              <a:rPr lang="pt-BR" dirty="0"/>
              <a:t>representando o modelo de </a:t>
            </a:r>
            <a:r>
              <a:rPr lang="pt-BR" dirty="0" smtClean="0"/>
              <a:t>aprendizado de máquina </a:t>
            </a:r>
            <a:r>
              <a:rPr lang="pt-BR" dirty="0"/>
              <a:t>e os cálculos necessários para treiná-lo. </a:t>
            </a:r>
            <a:endParaRPr lang="pt-BR" dirty="0" smtClean="0"/>
          </a:p>
          <a:p>
            <a:r>
              <a:rPr lang="pt-BR" dirty="0" smtClean="0"/>
              <a:t>Já a </a:t>
            </a:r>
            <a:r>
              <a:rPr lang="pt-BR" b="1" i="1" dirty="0"/>
              <a:t>fase de </a:t>
            </a:r>
            <a:r>
              <a:rPr lang="pt-BR" b="1" i="1" dirty="0" smtClean="0"/>
              <a:t>execução</a:t>
            </a:r>
            <a:r>
              <a:rPr lang="pt-BR" dirty="0" smtClean="0"/>
              <a:t>, executa </a:t>
            </a:r>
            <a:r>
              <a:rPr lang="pt-BR" dirty="0"/>
              <a:t>um loop que avalia uma etapa de treinamento repetidamente (por exemplo, uma etapa </a:t>
            </a:r>
            <a:r>
              <a:rPr lang="pt-BR" dirty="0" smtClean="0"/>
              <a:t>de treinamento por por mini-batch), </a:t>
            </a:r>
            <a:r>
              <a:rPr lang="pt-BR" dirty="0"/>
              <a:t>melhorando gradualmente os parâmetros do modelo</a:t>
            </a:r>
            <a:r>
              <a:rPr lang="pt-BR" dirty="0" smtClean="0"/>
              <a:t>.</a:t>
            </a:r>
            <a:endParaRPr lang="pt-BR" dirty="0"/>
          </a:p>
        </p:txBody>
      </p:sp>
    </p:spTree>
    <p:extLst>
      <p:ext uri="{BB962C8B-B14F-4D97-AF65-F5344CB8AC3E}">
        <p14:creationId xmlns:p14="http://schemas.microsoft.com/office/powerpoint/2010/main" val="3816525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Gerenciando grafos</a:t>
            </a:r>
            <a:endParaRPr lang="pt-BR" dirty="0"/>
          </a:p>
        </p:txBody>
      </p:sp>
      <p:sp>
        <p:nvSpPr>
          <p:cNvPr id="3" name="Content Placeholder 2"/>
          <p:cNvSpPr>
            <a:spLocks noGrp="1"/>
          </p:cNvSpPr>
          <p:nvPr>
            <p:ph idx="1"/>
          </p:nvPr>
        </p:nvSpPr>
        <p:spPr>
          <a:xfrm>
            <a:off x="3562066" y="1825625"/>
            <a:ext cx="8445449" cy="4834482"/>
          </a:xfrm>
        </p:spPr>
        <p:txBody>
          <a:bodyPr>
            <a:normAutofit fontScale="85000" lnSpcReduction="20000"/>
          </a:bodyPr>
          <a:lstStyle/>
          <a:p>
            <a:r>
              <a:rPr lang="pt-BR" dirty="0" smtClean="0"/>
              <a:t>Qualquer </a:t>
            </a:r>
            <a:r>
              <a:rPr lang="pt-BR" b="1" i="1" dirty="0" smtClean="0"/>
              <a:t>nó</a:t>
            </a:r>
            <a:r>
              <a:rPr lang="pt-BR" dirty="0" smtClean="0"/>
              <a:t> criado </a:t>
            </a:r>
            <a:r>
              <a:rPr lang="pt-BR" dirty="0"/>
              <a:t>é adicionado automaticamente ao </a:t>
            </a:r>
            <a:r>
              <a:rPr lang="pt-BR" b="1" i="1" dirty="0" smtClean="0"/>
              <a:t>grafo padrão.</a:t>
            </a:r>
          </a:p>
          <a:p>
            <a:pPr marL="0" indent="0">
              <a:buNone/>
            </a:pPr>
            <a:endParaRPr lang="pt-BR" dirty="0" smtClean="0"/>
          </a:p>
          <a:p>
            <a:r>
              <a:rPr lang="pt-BR" dirty="0"/>
              <a:t>Na maioria dos casos, isso é bom, mas às vezes você pode querer gerenciar vários </a:t>
            </a:r>
            <a:r>
              <a:rPr lang="pt-BR" b="1" i="1" dirty="0" smtClean="0"/>
              <a:t>grafos</a:t>
            </a:r>
            <a:r>
              <a:rPr lang="pt-BR" dirty="0" smtClean="0"/>
              <a:t> independentes</a:t>
            </a:r>
            <a:r>
              <a:rPr lang="pt-BR" dirty="0"/>
              <a:t>. </a:t>
            </a:r>
            <a:endParaRPr lang="pt-BR" dirty="0" smtClean="0"/>
          </a:p>
          <a:p>
            <a:r>
              <a:rPr lang="pt-BR" dirty="0" smtClean="0"/>
              <a:t>Você </a:t>
            </a:r>
            <a:r>
              <a:rPr lang="pt-BR" dirty="0"/>
              <a:t>pode fazer isso criando um novo </a:t>
            </a:r>
            <a:r>
              <a:rPr lang="pt-BR" b="1" i="1" dirty="0" smtClean="0"/>
              <a:t>grafo</a:t>
            </a:r>
            <a:r>
              <a:rPr lang="pt-BR" dirty="0" smtClean="0"/>
              <a:t> e </a:t>
            </a:r>
            <a:r>
              <a:rPr lang="pt-BR" dirty="0"/>
              <a:t>tornando-o temporariamente o </a:t>
            </a:r>
            <a:r>
              <a:rPr lang="pt-BR" b="1" i="1" dirty="0" smtClean="0"/>
              <a:t>grafo padrão</a:t>
            </a:r>
            <a:r>
              <a:rPr lang="pt-BR" dirty="0" smtClean="0"/>
              <a:t> </a:t>
            </a:r>
            <a:r>
              <a:rPr lang="pt-BR" dirty="0"/>
              <a:t>dentro de um bloco </a:t>
            </a:r>
            <a:r>
              <a:rPr lang="pt-BR" b="1" i="1" dirty="0" smtClean="0"/>
              <a:t>with</a:t>
            </a:r>
            <a:r>
              <a:rPr lang="pt-BR" dirty="0" smtClean="0"/>
              <a:t>, como mostrado no trecho ao lado.</a:t>
            </a:r>
          </a:p>
          <a:p>
            <a:pPr marL="0" indent="0">
              <a:buNone/>
            </a:pPr>
            <a:r>
              <a:rPr lang="pt-BR" b="1" dirty="0" smtClean="0">
                <a:solidFill>
                  <a:srgbClr val="FF0000"/>
                </a:solidFill>
              </a:rPr>
              <a:t>Dica</a:t>
            </a:r>
            <a:endParaRPr lang="pt-BR" b="1" dirty="0">
              <a:solidFill>
                <a:srgbClr val="FF0000"/>
              </a:solidFill>
            </a:endParaRPr>
          </a:p>
          <a:p>
            <a:r>
              <a:rPr lang="pt-BR" dirty="0" smtClean="0"/>
              <a:t>No Jupyter, </a:t>
            </a:r>
            <a:r>
              <a:rPr lang="pt-BR" dirty="0"/>
              <a:t>é comum </a:t>
            </a:r>
            <a:r>
              <a:rPr lang="pt-BR" dirty="0" smtClean="0"/>
              <a:t>executarmos </a:t>
            </a:r>
            <a:r>
              <a:rPr lang="pt-BR" dirty="0"/>
              <a:t>os mesmos comandos mais de uma vez </a:t>
            </a:r>
            <a:r>
              <a:rPr lang="pt-BR" dirty="0" smtClean="0"/>
              <a:t>enquanto estamos testando um código. </a:t>
            </a:r>
            <a:r>
              <a:rPr lang="pt-BR" dirty="0"/>
              <a:t>Como resultado, </a:t>
            </a:r>
            <a:r>
              <a:rPr lang="pt-BR" dirty="0" smtClean="0"/>
              <a:t>podemos </a:t>
            </a:r>
            <a:r>
              <a:rPr lang="pt-BR" dirty="0"/>
              <a:t>acabar com um </a:t>
            </a:r>
            <a:r>
              <a:rPr lang="pt-BR" b="1" i="1" dirty="0" smtClean="0"/>
              <a:t>grafo padrão </a:t>
            </a:r>
            <a:r>
              <a:rPr lang="pt-BR" dirty="0"/>
              <a:t>contendo muitos </a:t>
            </a:r>
            <a:r>
              <a:rPr lang="pt-BR" b="1" i="1" dirty="0"/>
              <a:t>nós</a:t>
            </a:r>
            <a:r>
              <a:rPr lang="pt-BR" dirty="0"/>
              <a:t> duplicados. Uma solução é reiniciar o kernel </a:t>
            </a:r>
            <a:r>
              <a:rPr lang="pt-BR" dirty="0" smtClean="0"/>
              <a:t>do Jupyter, porém, </a:t>
            </a:r>
            <a:r>
              <a:rPr lang="pt-BR" dirty="0"/>
              <a:t>uma solução mais conveniente é apenas redefinir o </a:t>
            </a:r>
            <a:r>
              <a:rPr lang="pt-BR" b="1" i="1" dirty="0" smtClean="0"/>
              <a:t>grafo padrão </a:t>
            </a:r>
            <a:r>
              <a:rPr lang="pt-BR" dirty="0"/>
              <a:t>executando </a:t>
            </a:r>
            <a:r>
              <a:rPr lang="pt-BR" dirty="0" smtClean="0"/>
              <a:t>o comando </a:t>
            </a:r>
            <a:r>
              <a:rPr lang="pt-BR" b="1" i="1" dirty="0" smtClean="0"/>
              <a:t>tf.reset_default_graph()</a:t>
            </a:r>
            <a:r>
              <a:rPr lang="pt-BR" dirty="0" smtClean="0"/>
              <a:t>.</a:t>
            </a:r>
            <a:endParaRPr lang="pt-BR" dirty="0"/>
          </a:p>
        </p:txBody>
      </p:sp>
      <p:sp>
        <p:nvSpPr>
          <p:cNvPr id="5" name="Rectangle 4"/>
          <p:cNvSpPr/>
          <p:nvPr/>
        </p:nvSpPr>
        <p:spPr>
          <a:xfrm>
            <a:off x="838200" y="1825625"/>
            <a:ext cx="2775284" cy="738664"/>
          </a:xfrm>
          <a:prstGeom prst="rect">
            <a:avLst/>
          </a:prstGeom>
        </p:spPr>
        <p:txBody>
          <a:bodyPr wrap="square">
            <a:spAutoFit/>
          </a:bodyPr>
          <a:lstStyle/>
          <a:p>
            <a:r>
              <a:rPr lang="pt-BR" sz="1400" dirty="0">
                <a:solidFill>
                  <a:srgbClr val="000000"/>
                </a:solidFill>
                <a:highlight>
                  <a:srgbClr val="FFFFFF"/>
                </a:highlight>
              </a:rPr>
              <a:t>x1 </a:t>
            </a:r>
            <a:r>
              <a:rPr lang="pt-BR" sz="1400" b="1" dirty="0">
                <a:solidFill>
                  <a:srgbClr val="000080"/>
                </a:solidFill>
                <a:highlight>
                  <a:srgbClr val="FFFFFF"/>
                </a:highlight>
              </a:rPr>
              <a:t>=</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Variable</a:t>
            </a:r>
            <a:r>
              <a:rPr lang="pt-BR" sz="1400" b="1" dirty="0">
                <a:solidFill>
                  <a:srgbClr val="000080"/>
                </a:solidFill>
                <a:highlight>
                  <a:srgbClr val="FFFFFF"/>
                </a:highlight>
              </a:rPr>
              <a:t>(</a:t>
            </a:r>
            <a:r>
              <a:rPr lang="pt-BR" sz="1400" dirty="0">
                <a:solidFill>
                  <a:srgbClr val="FF0000"/>
                </a:solidFill>
                <a:highlight>
                  <a:srgbClr val="FFFFFF"/>
                </a:highlight>
              </a:rPr>
              <a:t>1</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x1</a:t>
            </a:r>
            <a:r>
              <a:rPr lang="pt-BR" sz="1400" b="1" dirty="0">
                <a:solidFill>
                  <a:srgbClr val="000080"/>
                </a:solidFill>
                <a:highlight>
                  <a:srgbClr val="FFFFFF"/>
                </a:highlight>
              </a:rPr>
              <a:t>.</a:t>
            </a:r>
            <a:r>
              <a:rPr lang="pt-BR" sz="1400" dirty="0">
                <a:solidFill>
                  <a:srgbClr val="000000"/>
                </a:solidFill>
                <a:highlight>
                  <a:srgbClr val="FFFFFF"/>
                </a:highlight>
              </a:rPr>
              <a:t>graph </a:t>
            </a:r>
            <a:r>
              <a:rPr lang="pt-BR" sz="1400" b="1" dirty="0">
                <a:solidFill>
                  <a:srgbClr val="0000FF"/>
                </a:solidFill>
                <a:highlight>
                  <a:srgbClr val="FFFFFF"/>
                </a:highlight>
              </a:rPr>
              <a:t>is</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get_default_graph</a:t>
            </a:r>
            <a:r>
              <a:rPr lang="pt-BR" sz="1400" b="1" dirty="0" smtClean="0">
                <a:solidFill>
                  <a:srgbClr val="000080"/>
                </a:solidFill>
                <a:highlight>
                  <a:srgbClr val="FFFFFF"/>
                </a:highlight>
              </a:rPr>
              <a:t>()</a:t>
            </a:r>
            <a:endParaRPr lang="pt-BR" sz="1400" dirty="0">
              <a:solidFill>
                <a:srgbClr val="000000"/>
              </a:solidFill>
              <a:highlight>
                <a:srgbClr val="FFFFFF"/>
              </a:highlight>
            </a:endParaRPr>
          </a:p>
          <a:p>
            <a:r>
              <a:rPr lang="pt-BR" sz="1400" b="1" dirty="0">
                <a:solidFill>
                  <a:srgbClr val="0000FF"/>
                </a:solidFill>
                <a:highlight>
                  <a:srgbClr val="FFFFFF"/>
                </a:highlight>
              </a:rPr>
              <a:t>True</a:t>
            </a:r>
            <a:endParaRPr lang="pt-BR" sz="1400" dirty="0"/>
          </a:p>
        </p:txBody>
      </p:sp>
      <p:sp>
        <p:nvSpPr>
          <p:cNvPr id="6" name="Rectangle 5"/>
          <p:cNvSpPr/>
          <p:nvPr/>
        </p:nvSpPr>
        <p:spPr>
          <a:xfrm>
            <a:off x="838200" y="2942454"/>
            <a:ext cx="2719137" cy="2031325"/>
          </a:xfrm>
          <a:prstGeom prst="rect">
            <a:avLst/>
          </a:prstGeom>
        </p:spPr>
        <p:txBody>
          <a:bodyPr wrap="square">
            <a:spAutoFit/>
          </a:bodyPr>
          <a:lstStyle/>
          <a:p>
            <a:r>
              <a:rPr lang="pt-BR" sz="1400" dirty="0">
                <a:solidFill>
                  <a:srgbClr val="000000"/>
                </a:solidFill>
                <a:highlight>
                  <a:srgbClr val="FFFFFF"/>
                </a:highlight>
              </a:rPr>
              <a:t>graph </a:t>
            </a:r>
            <a:r>
              <a:rPr lang="pt-BR" sz="1400" b="1" dirty="0">
                <a:solidFill>
                  <a:srgbClr val="000080"/>
                </a:solidFill>
                <a:highlight>
                  <a:srgbClr val="FFFFFF"/>
                </a:highlight>
              </a:rPr>
              <a:t>=</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Graph</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b="1" dirty="0">
                <a:solidFill>
                  <a:srgbClr val="0000FF"/>
                </a:solidFill>
                <a:highlight>
                  <a:srgbClr val="FFFFFF"/>
                </a:highlight>
              </a:rPr>
              <a:t>with</a:t>
            </a:r>
            <a:r>
              <a:rPr lang="pt-BR" sz="1400" dirty="0">
                <a:solidFill>
                  <a:srgbClr val="000000"/>
                </a:solidFill>
                <a:highlight>
                  <a:srgbClr val="FFFFFF"/>
                </a:highlight>
              </a:rPr>
              <a:t> graph</a:t>
            </a:r>
            <a:r>
              <a:rPr lang="pt-BR" sz="1400" b="1" dirty="0">
                <a:solidFill>
                  <a:srgbClr val="000080"/>
                </a:solidFill>
                <a:highlight>
                  <a:srgbClr val="FFFFFF"/>
                </a:highlight>
              </a:rPr>
              <a:t>.</a:t>
            </a:r>
            <a:r>
              <a:rPr lang="pt-BR" sz="1400" dirty="0">
                <a:solidFill>
                  <a:srgbClr val="000000"/>
                </a:solidFill>
                <a:highlight>
                  <a:srgbClr val="FFFFFF"/>
                </a:highlight>
              </a:rPr>
              <a:t>as_default</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   x2 </a:t>
            </a:r>
            <a:r>
              <a:rPr lang="pt-BR" sz="1400" b="1" dirty="0">
                <a:solidFill>
                  <a:srgbClr val="000080"/>
                </a:solidFill>
                <a:highlight>
                  <a:srgbClr val="FFFFFF"/>
                </a:highlight>
              </a:rPr>
              <a:t>=</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Variable</a:t>
            </a:r>
            <a:r>
              <a:rPr lang="pt-BR" sz="1400" b="1" dirty="0">
                <a:solidFill>
                  <a:srgbClr val="000080"/>
                </a:solidFill>
                <a:highlight>
                  <a:srgbClr val="FFFFFF"/>
                </a:highlight>
              </a:rPr>
              <a:t>(</a:t>
            </a:r>
            <a:r>
              <a:rPr lang="pt-BR" sz="1400" dirty="0">
                <a:solidFill>
                  <a:srgbClr val="FF0000"/>
                </a:solidFill>
                <a:highlight>
                  <a:srgbClr val="FFFFFF"/>
                </a:highlight>
              </a:rPr>
              <a:t>2</a:t>
            </a:r>
            <a:r>
              <a:rPr lang="pt-BR" sz="1400" b="1" dirty="0">
                <a:solidFill>
                  <a:srgbClr val="000080"/>
                </a:solidFill>
                <a:highlight>
                  <a:srgbClr val="FFFFFF"/>
                </a:highlight>
              </a:rPr>
              <a:t>)</a:t>
            </a:r>
            <a:endParaRPr lang="pt-BR" sz="1400" dirty="0">
              <a:solidFill>
                <a:srgbClr val="000000"/>
              </a:solidFill>
              <a:highlight>
                <a:srgbClr val="FFFFFF"/>
              </a:highlight>
            </a:endParaRPr>
          </a:p>
          <a:p>
            <a:endParaRPr lang="pt-BR" sz="1400" dirty="0">
              <a:solidFill>
                <a:srgbClr val="000000"/>
              </a:solidFill>
              <a:highlight>
                <a:srgbClr val="FFFFFF"/>
              </a:highlight>
            </a:endParaRPr>
          </a:p>
          <a:p>
            <a:r>
              <a:rPr lang="pt-BR" sz="1400" dirty="0">
                <a:solidFill>
                  <a:srgbClr val="000000"/>
                </a:solidFill>
                <a:highlight>
                  <a:srgbClr val="FFFFFF"/>
                </a:highlight>
              </a:rPr>
              <a:t>x2</a:t>
            </a:r>
            <a:r>
              <a:rPr lang="pt-BR" sz="1400" b="1" dirty="0">
                <a:solidFill>
                  <a:srgbClr val="000080"/>
                </a:solidFill>
                <a:highlight>
                  <a:srgbClr val="FFFFFF"/>
                </a:highlight>
              </a:rPr>
              <a:t>.</a:t>
            </a:r>
            <a:r>
              <a:rPr lang="pt-BR" sz="1400" dirty="0">
                <a:solidFill>
                  <a:srgbClr val="000000"/>
                </a:solidFill>
                <a:highlight>
                  <a:srgbClr val="FFFFFF"/>
                </a:highlight>
              </a:rPr>
              <a:t>graph </a:t>
            </a:r>
            <a:r>
              <a:rPr lang="pt-BR" sz="1400" b="1" dirty="0">
                <a:solidFill>
                  <a:srgbClr val="0000FF"/>
                </a:solidFill>
                <a:highlight>
                  <a:srgbClr val="FFFFFF"/>
                </a:highlight>
              </a:rPr>
              <a:t>is</a:t>
            </a:r>
            <a:r>
              <a:rPr lang="pt-BR" sz="1400" dirty="0">
                <a:solidFill>
                  <a:srgbClr val="000000"/>
                </a:solidFill>
                <a:highlight>
                  <a:srgbClr val="FFFFFF"/>
                </a:highlight>
              </a:rPr>
              <a:t> graph</a:t>
            </a:r>
          </a:p>
          <a:p>
            <a:r>
              <a:rPr lang="pt-BR" sz="1400" b="1" dirty="0">
                <a:solidFill>
                  <a:srgbClr val="0000FF"/>
                </a:solidFill>
                <a:highlight>
                  <a:srgbClr val="FFFFFF"/>
                </a:highlight>
              </a:rPr>
              <a:t>True</a:t>
            </a:r>
            <a:endParaRPr lang="pt-BR" sz="1400" dirty="0">
              <a:solidFill>
                <a:srgbClr val="000000"/>
              </a:solidFill>
              <a:highlight>
                <a:srgbClr val="FFFFFF"/>
              </a:highlight>
            </a:endParaRPr>
          </a:p>
          <a:p>
            <a:endParaRPr lang="pt-BR" sz="1400" dirty="0">
              <a:solidFill>
                <a:srgbClr val="000000"/>
              </a:solidFill>
              <a:highlight>
                <a:srgbClr val="FFFFFF"/>
              </a:highlight>
            </a:endParaRPr>
          </a:p>
          <a:p>
            <a:r>
              <a:rPr lang="pt-BR" sz="1400" dirty="0">
                <a:solidFill>
                  <a:srgbClr val="000000"/>
                </a:solidFill>
                <a:highlight>
                  <a:srgbClr val="FFFFFF"/>
                </a:highlight>
              </a:rPr>
              <a:t>x2</a:t>
            </a:r>
            <a:r>
              <a:rPr lang="pt-BR" sz="1400" b="1" dirty="0">
                <a:solidFill>
                  <a:srgbClr val="000080"/>
                </a:solidFill>
                <a:highlight>
                  <a:srgbClr val="FFFFFF"/>
                </a:highlight>
              </a:rPr>
              <a:t>.</a:t>
            </a:r>
            <a:r>
              <a:rPr lang="pt-BR" sz="1400" dirty="0">
                <a:solidFill>
                  <a:srgbClr val="000000"/>
                </a:solidFill>
                <a:highlight>
                  <a:srgbClr val="FFFFFF"/>
                </a:highlight>
              </a:rPr>
              <a:t>graph </a:t>
            </a:r>
            <a:r>
              <a:rPr lang="pt-BR" sz="1400" b="1" dirty="0">
                <a:solidFill>
                  <a:srgbClr val="0000FF"/>
                </a:solidFill>
                <a:highlight>
                  <a:srgbClr val="FFFFFF"/>
                </a:highlight>
              </a:rPr>
              <a:t>is</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get_default_graph</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b="1" dirty="0">
                <a:solidFill>
                  <a:srgbClr val="0000FF"/>
                </a:solidFill>
                <a:highlight>
                  <a:srgbClr val="FFFFFF"/>
                </a:highlight>
              </a:rPr>
              <a:t>False</a:t>
            </a:r>
            <a:endParaRPr lang="pt-BR" sz="1400" dirty="0"/>
          </a:p>
        </p:txBody>
      </p:sp>
    </p:spTree>
    <p:extLst>
      <p:ext uri="{BB962C8B-B14F-4D97-AF65-F5344CB8AC3E}">
        <p14:creationId xmlns:p14="http://schemas.microsoft.com/office/powerpoint/2010/main" val="850494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Ciclo de vida </a:t>
            </a:r>
            <a:r>
              <a:rPr lang="pt-BR" dirty="0" smtClean="0"/>
              <a:t>do valor </a:t>
            </a:r>
            <a:r>
              <a:rPr lang="pt-BR" dirty="0"/>
              <a:t>de nó</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48669" y="1825625"/>
                <a:ext cx="7956643" cy="4766244"/>
              </a:xfrm>
            </p:spPr>
            <p:txBody>
              <a:bodyPr>
                <a:normAutofit fontScale="85000" lnSpcReduction="20000"/>
              </a:bodyPr>
              <a:lstStyle/>
              <a:p>
                <a:r>
                  <a:rPr lang="pt-BR" dirty="0" smtClean="0"/>
                  <a:t>Quando um </a:t>
                </a:r>
                <a:r>
                  <a:rPr lang="pt-BR" b="1" i="1" dirty="0" smtClean="0"/>
                  <a:t>nó</a:t>
                </a:r>
                <a:r>
                  <a:rPr lang="pt-BR" dirty="0" smtClean="0"/>
                  <a:t> é avaliado, </a:t>
                </a:r>
                <a:r>
                  <a:rPr lang="pt-BR" dirty="0"/>
                  <a:t>o </a:t>
                </a:r>
                <a:r>
                  <a:rPr lang="pt-BR" b="1" i="1" dirty="0"/>
                  <a:t>TensorFlow</a:t>
                </a:r>
                <a:r>
                  <a:rPr lang="pt-BR" dirty="0"/>
                  <a:t> determina automaticamente o conjunto de </a:t>
                </a:r>
                <a:r>
                  <a:rPr lang="pt-BR" b="1" i="1" dirty="0"/>
                  <a:t>nós</a:t>
                </a:r>
                <a:r>
                  <a:rPr lang="pt-BR" dirty="0"/>
                  <a:t> dos quais </a:t>
                </a:r>
                <a:r>
                  <a:rPr lang="pt-BR" dirty="0" smtClean="0"/>
                  <a:t>ele depende </a:t>
                </a:r>
                <a:r>
                  <a:rPr lang="pt-BR" dirty="0"/>
                  <a:t>e avalia </a:t>
                </a:r>
                <a:r>
                  <a:rPr lang="pt-BR" dirty="0" smtClean="0"/>
                  <a:t>esses outros </a:t>
                </a:r>
                <a:r>
                  <a:rPr lang="pt-BR" b="1" i="1" dirty="0"/>
                  <a:t>nós</a:t>
                </a:r>
                <a:r>
                  <a:rPr lang="pt-BR" dirty="0"/>
                  <a:t> primeiro. </a:t>
                </a:r>
                <a:endParaRPr lang="pt-BR" dirty="0" smtClean="0"/>
              </a:p>
              <a:p>
                <a:r>
                  <a:rPr lang="pt-BR" dirty="0" smtClean="0"/>
                  <a:t>Por </a:t>
                </a:r>
                <a:r>
                  <a:rPr lang="pt-BR" dirty="0"/>
                  <a:t>exemplo, </a:t>
                </a:r>
                <a:r>
                  <a:rPr lang="pt-BR" dirty="0" smtClean="0"/>
                  <a:t>no código do </a:t>
                </a:r>
                <a:r>
                  <a:rPr lang="pt-BR" b="1" i="1" dirty="0" smtClean="0"/>
                  <a:t>grafo</a:t>
                </a:r>
                <a:r>
                  <a:rPr lang="pt-BR" dirty="0" smtClean="0"/>
                  <a:t> ao lado, incialmente se define o </a:t>
                </a:r>
                <a:r>
                  <a:rPr lang="pt-BR" b="1" i="1" dirty="0" smtClean="0"/>
                  <a:t>grafo</a:t>
                </a:r>
                <a:r>
                  <a:rPr lang="pt-BR" dirty="0" smtClean="0"/>
                  <a:t> e em seguida, inicia-se uma sessão e executa-se o </a:t>
                </a:r>
                <a:r>
                  <a:rPr lang="pt-BR" b="1" i="1" dirty="0" smtClean="0"/>
                  <a:t>grafo</a:t>
                </a:r>
                <a:r>
                  <a:rPr lang="pt-BR" dirty="0" smtClean="0"/>
                  <a:t> para se avaliar o valor de </a:t>
                </a:r>
                <a14:m>
                  <m:oMath xmlns:m="http://schemas.openxmlformats.org/officeDocument/2006/math">
                    <m:r>
                      <a:rPr lang="pt-BR" b="0" i="1" smtClean="0">
                        <a:latin typeface="Cambria Math" panose="02040503050406030204" pitchFamily="18" charset="0"/>
                      </a:rPr>
                      <m:t>𝑦</m:t>
                    </m:r>
                  </m:oMath>
                </a14:m>
                <a:r>
                  <a:rPr lang="pt-BR" dirty="0" smtClean="0"/>
                  <a:t>.</a:t>
                </a:r>
              </a:p>
              <a:p>
                <a:r>
                  <a:rPr lang="pt-BR" dirty="0" smtClean="0"/>
                  <a:t>Nesse caso, o </a:t>
                </a:r>
                <a:r>
                  <a:rPr lang="pt-BR" b="1" i="1" dirty="0"/>
                  <a:t>TensorFlow</a:t>
                </a:r>
                <a:r>
                  <a:rPr lang="pt-BR" dirty="0"/>
                  <a:t> detecta automaticamente que </a:t>
                </a:r>
                <a14:m>
                  <m:oMath xmlns:m="http://schemas.openxmlformats.org/officeDocument/2006/math">
                    <m:r>
                      <a:rPr lang="pt-BR" i="1">
                        <a:latin typeface="Cambria Math" panose="02040503050406030204" pitchFamily="18" charset="0"/>
                      </a:rPr>
                      <m:t>𝑦</m:t>
                    </m:r>
                  </m:oMath>
                </a14:m>
                <a:r>
                  <a:rPr lang="pt-BR" dirty="0" smtClean="0"/>
                  <a:t> </a:t>
                </a:r>
                <a:r>
                  <a:rPr lang="pt-BR" dirty="0"/>
                  <a:t>depende de </a:t>
                </a:r>
                <a14:m>
                  <m:oMath xmlns:m="http://schemas.openxmlformats.org/officeDocument/2006/math">
                    <m:r>
                      <a:rPr lang="pt-BR" b="0" i="1" smtClean="0">
                        <a:latin typeface="Cambria Math" panose="02040503050406030204" pitchFamily="18" charset="0"/>
                      </a:rPr>
                      <m:t>𝑥</m:t>
                    </m:r>
                  </m:oMath>
                </a14:m>
                <a:r>
                  <a:rPr lang="pt-BR" dirty="0" smtClean="0"/>
                  <a:t>, </a:t>
                </a:r>
                <a:r>
                  <a:rPr lang="pt-BR" dirty="0"/>
                  <a:t>que depende de </a:t>
                </a:r>
                <a14:m>
                  <m:oMath xmlns:m="http://schemas.openxmlformats.org/officeDocument/2006/math">
                    <m:r>
                      <a:rPr lang="pt-BR" b="0" i="1" smtClean="0">
                        <a:latin typeface="Cambria Math" panose="02040503050406030204" pitchFamily="18" charset="0"/>
                      </a:rPr>
                      <m:t>𝑤</m:t>
                    </m:r>
                  </m:oMath>
                </a14:m>
                <a:r>
                  <a:rPr lang="pt-BR" dirty="0" smtClean="0"/>
                  <a:t>, então ele avalia primeiro o valor de </a:t>
                </a:r>
                <a14:m>
                  <m:oMath xmlns:m="http://schemas.openxmlformats.org/officeDocument/2006/math">
                    <m:r>
                      <a:rPr lang="pt-BR" b="0" i="1" smtClean="0">
                        <a:latin typeface="Cambria Math" panose="02040503050406030204" pitchFamily="18" charset="0"/>
                      </a:rPr>
                      <m:t>𝑤</m:t>
                    </m:r>
                  </m:oMath>
                </a14:m>
                <a:r>
                  <a:rPr lang="pt-BR" dirty="0" smtClean="0"/>
                  <a:t>, depois o de </a:t>
                </a:r>
                <a14:m>
                  <m:oMath xmlns:m="http://schemas.openxmlformats.org/officeDocument/2006/math">
                    <m:r>
                      <a:rPr lang="pt-BR" b="0" i="1" smtClean="0">
                        <a:latin typeface="Cambria Math" panose="02040503050406030204" pitchFamily="18" charset="0"/>
                      </a:rPr>
                      <m:t>𝑥</m:t>
                    </m:r>
                  </m:oMath>
                </a14:m>
                <a:r>
                  <a:rPr lang="pt-BR" dirty="0" smtClean="0"/>
                  <a:t>, então o de </a:t>
                </a:r>
                <a14:m>
                  <m:oMath xmlns:m="http://schemas.openxmlformats.org/officeDocument/2006/math">
                    <m:r>
                      <a:rPr lang="pt-BR" i="1">
                        <a:latin typeface="Cambria Math" panose="02040503050406030204" pitchFamily="18" charset="0"/>
                      </a:rPr>
                      <m:t>𝑦</m:t>
                    </m:r>
                  </m:oMath>
                </a14:m>
                <a:r>
                  <a:rPr lang="pt-BR" dirty="0" smtClean="0"/>
                  <a:t> </a:t>
                </a:r>
                <a:r>
                  <a:rPr lang="pt-BR" dirty="0"/>
                  <a:t>e </a:t>
                </a:r>
                <a:r>
                  <a:rPr lang="pt-BR" dirty="0" smtClean="0"/>
                  <a:t>retorna </a:t>
                </a:r>
                <a:r>
                  <a:rPr lang="pt-BR" dirty="0"/>
                  <a:t>o valor </a:t>
                </a:r>
                <a:r>
                  <a:rPr lang="pt-BR" dirty="0" smtClean="0"/>
                  <a:t>final de </a:t>
                </a:r>
                <a14:m>
                  <m:oMath xmlns:m="http://schemas.openxmlformats.org/officeDocument/2006/math">
                    <m:r>
                      <a:rPr lang="pt-BR" i="1">
                        <a:latin typeface="Cambria Math" panose="02040503050406030204" pitchFamily="18" charset="0"/>
                      </a:rPr>
                      <m:t>𝑦</m:t>
                    </m:r>
                  </m:oMath>
                </a14:m>
                <a:r>
                  <a:rPr lang="pt-BR" dirty="0" smtClean="0"/>
                  <a:t>. </a:t>
                </a:r>
              </a:p>
              <a:p>
                <a:r>
                  <a:rPr lang="pt-BR" dirty="0" smtClean="0"/>
                  <a:t>Por </a:t>
                </a:r>
                <a:r>
                  <a:rPr lang="pt-BR" dirty="0"/>
                  <a:t>fim, o código executa o </a:t>
                </a:r>
                <a:r>
                  <a:rPr lang="pt-BR" b="1" i="1" dirty="0" smtClean="0"/>
                  <a:t>grafo</a:t>
                </a:r>
                <a:r>
                  <a:rPr lang="pt-BR" dirty="0" smtClean="0"/>
                  <a:t> para avaliar o valor de </a:t>
                </a:r>
                <a14:m>
                  <m:oMath xmlns:m="http://schemas.openxmlformats.org/officeDocument/2006/math">
                    <m:r>
                      <a:rPr lang="pt-BR" b="0" i="1" smtClean="0">
                        <a:latin typeface="Cambria Math" panose="02040503050406030204" pitchFamily="18" charset="0"/>
                      </a:rPr>
                      <m:t>𝑧</m:t>
                    </m:r>
                  </m:oMath>
                </a14:m>
                <a:r>
                  <a:rPr lang="pt-BR" dirty="0" smtClean="0"/>
                  <a:t>. </a:t>
                </a:r>
                <a:r>
                  <a:rPr lang="pt-BR" dirty="0"/>
                  <a:t>Mais uma vez, o </a:t>
                </a:r>
                <a:r>
                  <a:rPr lang="pt-BR" b="1" i="1" dirty="0"/>
                  <a:t>TensorFlow</a:t>
                </a:r>
                <a:r>
                  <a:rPr lang="pt-BR" dirty="0"/>
                  <a:t> detecta que ele deve primeiro </a:t>
                </a:r>
                <a:r>
                  <a:rPr lang="pt-BR" dirty="0" smtClean="0"/>
                  <a:t>avaliar os valores de </a:t>
                </a:r>
                <a14:m>
                  <m:oMath xmlns:m="http://schemas.openxmlformats.org/officeDocument/2006/math">
                    <m:r>
                      <a:rPr lang="pt-BR" b="0" i="1" smtClean="0">
                        <a:latin typeface="Cambria Math" panose="02040503050406030204" pitchFamily="18" charset="0"/>
                      </a:rPr>
                      <m:t>𝑥</m:t>
                    </m:r>
                  </m:oMath>
                </a14:m>
                <a:r>
                  <a:rPr lang="pt-BR" dirty="0" smtClean="0"/>
                  <a:t> </a:t>
                </a:r>
                <a:r>
                  <a:rPr lang="pt-BR" dirty="0"/>
                  <a:t>e </a:t>
                </a:r>
                <a14:m>
                  <m:oMath xmlns:m="http://schemas.openxmlformats.org/officeDocument/2006/math">
                    <m:r>
                      <a:rPr lang="pt-BR" b="0" i="1" smtClean="0">
                        <a:latin typeface="Cambria Math" panose="02040503050406030204" pitchFamily="18" charset="0"/>
                      </a:rPr>
                      <m:t>𝑤</m:t>
                    </m:r>
                  </m:oMath>
                </a14:m>
                <a:r>
                  <a:rPr lang="pt-BR" dirty="0" smtClean="0"/>
                  <a:t>. </a:t>
                </a:r>
              </a:p>
              <a:p>
                <a:r>
                  <a:rPr lang="pt-BR" dirty="0" smtClean="0"/>
                  <a:t>É </a:t>
                </a:r>
                <a:r>
                  <a:rPr lang="pt-BR" dirty="0"/>
                  <a:t>importante </a:t>
                </a:r>
                <a:r>
                  <a:rPr lang="pt-BR" dirty="0" smtClean="0"/>
                  <a:t>ressaltar que o </a:t>
                </a:r>
                <a:r>
                  <a:rPr lang="pt-BR" b="1" i="1" dirty="0"/>
                  <a:t>TensorFlow</a:t>
                </a:r>
                <a:r>
                  <a:rPr lang="pt-BR" dirty="0" smtClean="0"/>
                  <a:t> </a:t>
                </a:r>
                <a:r>
                  <a:rPr lang="pt-BR" dirty="0"/>
                  <a:t>não reutilizará o resultado da avaliação anterior de </a:t>
                </a:r>
                <a14:m>
                  <m:oMath xmlns:m="http://schemas.openxmlformats.org/officeDocument/2006/math">
                    <m:r>
                      <a:rPr lang="pt-BR" b="0" i="1" smtClean="0">
                        <a:latin typeface="Cambria Math" panose="02040503050406030204" pitchFamily="18" charset="0"/>
                      </a:rPr>
                      <m:t>𝑥</m:t>
                    </m:r>
                  </m:oMath>
                </a14:m>
                <a:r>
                  <a:rPr lang="pt-BR" dirty="0" smtClean="0"/>
                  <a:t> </a:t>
                </a:r>
                <a:r>
                  <a:rPr lang="pt-BR" dirty="0"/>
                  <a:t>e </a:t>
                </a:r>
                <a14:m>
                  <m:oMath xmlns:m="http://schemas.openxmlformats.org/officeDocument/2006/math">
                    <m:r>
                      <a:rPr lang="pt-BR" b="0" i="1" smtClean="0">
                        <a:latin typeface="Cambria Math" panose="02040503050406030204" pitchFamily="18" charset="0"/>
                      </a:rPr>
                      <m:t>𝑤</m:t>
                    </m:r>
                  </m:oMath>
                </a14:m>
                <a:r>
                  <a:rPr lang="pt-BR" dirty="0" smtClean="0"/>
                  <a:t>. Em resumo</a:t>
                </a:r>
                <a:r>
                  <a:rPr lang="pt-BR" dirty="0"/>
                  <a:t>, o código anterior </a:t>
                </a:r>
                <a:r>
                  <a:rPr lang="pt-BR" dirty="0" smtClean="0"/>
                  <a:t>avalia </a:t>
                </a:r>
                <a14:m>
                  <m:oMath xmlns:m="http://schemas.openxmlformats.org/officeDocument/2006/math">
                    <m:r>
                      <a:rPr lang="pt-BR" b="0" i="1" smtClean="0">
                        <a:latin typeface="Cambria Math" panose="02040503050406030204" pitchFamily="18" charset="0"/>
                      </a:rPr>
                      <m:t>𝑥</m:t>
                    </m:r>
                  </m:oMath>
                </a14:m>
                <a:r>
                  <a:rPr lang="pt-BR" dirty="0" smtClean="0"/>
                  <a:t> e </a:t>
                </a:r>
                <a14:m>
                  <m:oMath xmlns:m="http://schemas.openxmlformats.org/officeDocument/2006/math">
                    <m:r>
                      <a:rPr lang="pt-BR" b="0" i="1" smtClean="0">
                        <a:latin typeface="Cambria Math" panose="02040503050406030204" pitchFamily="18" charset="0"/>
                      </a:rPr>
                      <m:t>𝑤</m:t>
                    </m:r>
                  </m:oMath>
                </a14:m>
                <a:r>
                  <a:rPr lang="pt-BR" dirty="0" smtClean="0"/>
                  <a:t> </a:t>
                </a:r>
                <a:r>
                  <a:rPr lang="pt-BR" dirty="0"/>
                  <a:t>duas vezes.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48669" y="1825625"/>
                <a:ext cx="7956643" cy="4766244"/>
              </a:xfrm>
              <a:blipFill rotWithShape="0">
                <a:blip r:embed="rId2"/>
                <a:stretch>
                  <a:fillRect l="-995" t="-2941" r="-153" b="-1790"/>
                </a:stretch>
              </a:blipFill>
            </p:spPr>
            <p:txBody>
              <a:bodyPr/>
              <a:lstStyle/>
              <a:p>
                <a:r>
                  <a:rPr lang="pt-BR">
                    <a:noFill/>
                  </a:rPr>
                  <a:t> </a:t>
                </a:r>
              </a:p>
            </p:txBody>
          </p:sp>
        </mc:Fallback>
      </mc:AlternateContent>
      <p:sp>
        <p:nvSpPr>
          <p:cNvPr id="4" name="Rectangle 3"/>
          <p:cNvSpPr/>
          <p:nvPr/>
        </p:nvSpPr>
        <p:spPr>
          <a:xfrm>
            <a:off x="838200" y="1825625"/>
            <a:ext cx="2914934" cy="2862322"/>
          </a:xfrm>
          <a:prstGeom prst="rect">
            <a:avLst/>
          </a:prstGeom>
        </p:spPr>
        <p:txBody>
          <a:bodyPr wrap="square">
            <a:spAutoFit/>
          </a:bodyPr>
          <a:lstStyle/>
          <a:p>
            <a:r>
              <a:rPr lang="pt-BR" b="1" dirty="0">
                <a:solidFill>
                  <a:srgbClr val="0000FF"/>
                </a:solidFill>
                <a:highlight>
                  <a:srgbClr val="FFFFFF"/>
                </a:highlight>
              </a:rPr>
              <a:t>import</a:t>
            </a:r>
            <a:r>
              <a:rPr lang="pt-BR" dirty="0">
                <a:solidFill>
                  <a:srgbClr val="000000"/>
                </a:solidFill>
                <a:highlight>
                  <a:srgbClr val="FFFFFF"/>
                </a:highlight>
              </a:rPr>
              <a:t> tensorflow </a:t>
            </a:r>
            <a:r>
              <a:rPr lang="pt-BR" b="1" dirty="0">
                <a:solidFill>
                  <a:srgbClr val="0000FF"/>
                </a:solidFill>
                <a:highlight>
                  <a:srgbClr val="FFFFFF"/>
                </a:highlight>
              </a:rPr>
              <a:t>as</a:t>
            </a:r>
            <a:r>
              <a:rPr lang="pt-BR" dirty="0">
                <a:solidFill>
                  <a:srgbClr val="000000"/>
                </a:solidFill>
                <a:highlight>
                  <a:srgbClr val="FFFFFF"/>
                </a:highlight>
              </a:rPr>
              <a:t> </a:t>
            </a:r>
            <a:r>
              <a:rPr lang="pt-BR" dirty="0" smtClean="0">
                <a:solidFill>
                  <a:srgbClr val="000000"/>
                </a:solidFill>
                <a:highlight>
                  <a:srgbClr val="FFFFFF"/>
                </a:highlight>
              </a:rPr>
              <a:t>tf</a:t>
            </a:r>
          </a:p>
          <a:p>
            <a:endParaRPr lang="pt-BR" dirty="0">
              <a:solidFill>
                <a:srgbClr val="000000"/>
              </a:solidFill>
              <a:highlight>
                <a:srgbClr val="FFFFFF"/>
              </a:highlight>
            </a:endParaRPr>
          </a:p>
          <a:p>
            <a:r>
              <a:rPr lang="pt-BR" dirty="0" smtClean="0">
                <a:solidFill>
                  <a:srgbClr val="000000"/>
                </a:solidFill>
                <a:highlight>
                  <a:srgbClr val="FFFFFF"/>
                </a:highlight>
              </a:rPr>
              <a:t>w </a:t>
            </a:r>
            <a:r>
              <a:rPr lang="pt-BR" b="1" dirty="0">
                <a:solidFill>
                  <a:srgbClr val="000080"/>
                </a:solidFill>
                <a:highlight>
                  <a:srgbClr val="FFFFFF"/>
                </a:highlight>
              </a:rPr>
              <a:t>=</a:t>
            </a:r>
            <a:r>
              <a:rPr lang="pt-BR" dirty="0">
                <a:solidFill>
                  <a:srgbClr val="000000"/>
                </a:solidFill>
                <a:highlight>
                  <a:srgbClr val="FFFFFF"/>
                </a:highlight>
              </a:rPr>
              <a:t> tf</a:t>
            </a:r>
            <a:r>
              <a:rPr lang="pt-BR" b="1" dirty="0">
                <a:solidFill>
                  <a:srgbClr val="000080"/>
                </a:solidFill>
                <a:highlight>
                  <a:srgbClr val="FFFFFF"/>
                </a:highlight>
              </a:rPr>
              <a:t>.</a:t>
            </a:r>
            <a:r>
              <a:rPr lang="pt-BR" dirty="0">
                <a:solidFill>
                  <a:srgbClr val="000000"/>
                </a:solidFill>
                <a:highlight>
                  <a:srgbClr val="FFFFFF"/>
                </a:highlight>
              </a:rPr>
              <a:t>constant</a:t>
            </a:r>
            <a:r>
              <a:rPr lang="pt-BR" b="1" dirty="0">
                <a:solidFill>
                  <a:srgbClr val="000080"/>
                </a:solidFill>
                <a:highlight>
                  <a:srgbClr val="FFFFFF"/>
                </a:highlight>
              </a:rPr>
              <a:t>(</a:t>
            </a:r>
            <a:r>
              <a:rPr lang="pt-BR" dirty="0">
                <a:solidFill>
                  <a:srgbClr val="FF0000"/>
                </a:solidFill>
                <a:highlight>
                  <a:srgbClr val="FFFFFF"/>
                </a:highlight>
              </a:rPr>
              <a:t>3</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x </a:t>
            </a:r>
            <a:r>
              <a:rPr lang="pt-BR" b="1" dirty="0">
                <a:solidFill>
                  <a:srgbClr val="000080"/>
                </a:solidFill>
                <a:highlight>
                  <a:srgbClr val="FFFFFF"/>
                </a:highlight>
              </a:rPr>
              <a:t>=</a:t>
            </a:r>
            <a:r>
              <a:rPr lang="pt-BR" dirty="0">
                <a:solidFill>
                  <a:srgbClr val="000000"/>
                </a:solidFill>
                <a:highlight>
                  <a:srgbClr val="FFFFFF"/>
                </a:highlight>
              </a:rPr>
              <a:t> w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0000"/>
                </a:solidFill>
                <a:highlight>
                  <a:srgbClr val="FFFFFF"/>
                </a:highlight>
              </a:rPr>
              <a:t>2</a:t>
            </a:r>
            <a:endParaRPr lang="pt-BR" dirty="0">
              <a:solidFill>
                <a:srgbClr val="000000"/>
              </a:solidFill>
              <a:highlight>
                <a:srgbClr val="FFFFFF"/>
              </a:highlight>
            </a:endParaRPr>
          </a:p>
          <a:p>
            <a:r>
              <a:rPr lang="pt-BR" dirty="0">
                <a:solidFill>
                  <a:srgbClr val="000000"/>
                </a:solidFill>
                <a:highlight>
                  <a:srgbClr val="FFFFFF"/>
                </a:highlight>
              </a:rPr>
              <a:t>y </a:t>
            </a:r>
            <a:r>
              <a:rPr lang="pt-BR" b="1" dirty="0">
                <a:solidFill>
                  <a:srgbClr val="000080"/>
                </a:solidFill>
                <a:highlight>
                  <a:srgbClr val="FFFFFF"/>
                </a:highlight>
              </a:rPr>
              <a:t>=</a:t>
            </a:r>
            <a:r>
              <a:rPr lang="pt-BR" dirty="0">
                <a:solidFill>
                  <a:srgbClr val="000000"/>
                </a:solidFill>
                <a:highlight>
                  <a:srgbClr val="FFFFFF"/>
                </a:highlight>
              </a:rPr>
              <a:t> x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0000"/>
                </a:solidFill>
                <a:highlight>
                  <a:srgbClr val="FFFFFF"/>
                </a:highlight>
              </a:rPr>
              <a:t>5</a:t>
            </a:r>
            <a:endParaRPr lang="pt-BR" dirty="0">
              <a:solidFill>
                <a:srgbClr val="000000"/>
              </a:solidFill>
              <a:highlight>
                <a:srgbClr val="FFFFFF"/>
              </a:highlight>
            </a:endParaRPr>
          </a:p>
          <a:p>
            <a:r>
              <a:rPr lang="pt-BR" dirty="0">
                <a:solidFill>
                  <a:srgbClr val="000000"/>
                </a:solidFill>
                <a:highlight>
                  <a:srgbClr val="FFFFFF"/>
                </a:highlight>
              </a:rPr>
              <a:t>z </a:t>
            </a:r>
            <a:r>
              <a:rPr lang="pt-BR" b="1" dirty="0">
                <a:solidFill>
                  <a:srgbClr val="000080"/>
                </a:solidFill>
                <a:highlight>
                  <a:srgbClr val="FFFFFF"/>
                </a:highlight>
              </a:rPr>
              <a:t>=</a:t>
            </a:r>
            <a:r>
              <a:rPr lang="pt-BR" dirty="0">
                <a:solidFill>
                  <a:srgbClr val="000000"/>
                </a:solidFill>
                <a:highlight>
                  <a:srgbClr val="FFFFFF"/>
                </a:highlight>
              </a:rPr>
              <a:t> x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0000"/>
                </a:solidFill>
                <a:highlight>
                  <a:srgbClr val="FFFFFF"/>
                </a:highlight>
              </a:rPr>
              <a:t>3</a:t>
            </a:r>
            <a:endParaRPr lang="pt-BR" dirty="0">
              <a:solidFill>
                <a:srgbClr val="000000"/>
              </a:solidFill>
              <a:highlight>
                <a:srgbClr val="FFFFFF"/>
              </a:highlight>
            </a:endParaRPr>
          </a:p>
          <a:p>
            <a:endParaRPr lang="pt-BR" dirty="0">
              <a:solidFill>
                <a:srgbClr val="000000"/>
              </a:solidFill>
              <a:highlight>
                <a:srgbClr val="FFFFFF"/>
              </a:highlight>
            </a:endParaRPr>
          </a:p>
          <a:p>
            <a:r>
              <a:rPr lang="pt-BR" b="1" dirty="0">
                <a:solidFill>
                  <a:srgbClr val="0000FF"/>
                </a:solidFill>
                <a:highlight>
                  <a:srgbClr val="FFFFFF"/>
                </a:highlight>
              </a:rPr>
              <a:t>with</a:t>
            </a:r>
            <a:r>
              <a:rPr lang="pt-BR" dirty="0">
                <a:solidFill>
                  <a:srgbClr val="000000"/>
                </a:solidFill>
                <a:highlight>
                  <a:srgbClr val="FFFFFF"/>
                </a:highlight>
              </a:rPr>
              <a:t> tf</a:t>
            </a:r>
            <a:r>
              <a:rPr lang="pt-BR" b="1" dirty="0">
                <a:solidFill>
                  <a:srgbClr val="000080"/>
                </a:solidFill>
                <a:highlight>
                  <a:srgbClr val="FFFFFF"/>
                </a:highlight>
              </a:rPr>
              <a:t>.</a:t>
            </a:r>
            <a:r>
              <a:rPr lang="pt-BR" dirty="0">
                <a:solidFill>
                  <a:srgbClr val="000000"/>
                </a:solidFill>
                <a:highlight>
                  <a:srgbClr val="FFFFFF"/>
                </a:highlight>
              </a:rPr>
              <a:t>Session</a:t>
            </a:r>
            <a:r>
              <a:rPr lang="pt-BR" b="1" dirty="0">
                <a:solidFill>
                  <a:srgbClr val="000080"/>
                </a:solidFill>
                <a:highlight>
                  <a:srgbClr val="FFFFFF"/>
                </a:highlight>
              </a:rPr>
              <a:t>()</a:t>
            </a:r>
            <a:r>
              <a:rPr lang="pt-BR" dirty="0">
                <a:solidFill>
                  <a:srgbClr val="000000"/>
                </a:solidFill>
                <a:highlight>
                  <a:srgbClr val="FFFFFF"/>
                </a:highlight>
              </a:rPr>
              <a:t> </a:t>
            </a:r>
            <a:r>
              <a:rPr lang="pt-BR" b="1" dirty="0">
                <a:solidFill>
                  <a:srgbClr val="0000FF"/>
                </a:solidFill>
                <a:highlight>
                  <a:srgbClr val="FFFFFF"/>
                </a:highlight>
              </a:rPr>
              <a:t>as</a:t>
            </a:r>
            <a:r>
              <a:rPr lang="pt-BR" dirty="0">
                <a:solidFill>
                  <a:srgbClr val="000000"/>
                </a:solidFill>
                <a:highlight>
                  <a:srgbClr val="FFFFFF"/>
                </a:highlight>
              </a:rPr>
              <a:t> sess</a:t>
            </a:r>
            <a:r>
              <a:rPr lang="pt-BR" b="1" dirty="0">
                <a:solidFill>
                  <a:srgbClr val="000080"/>
                </a:solidFill>
                <a:highlight>
                  <a:srgbClr val="FFFFFF"/>
                </a:highlight>
              </a:rPr>
              <a:t>:</a:t>
            </a:r>
            <a:endParaRPr lang="pt-BR" dirty="0">
              <a:solidFill>
                <a:srgbClr val="000000"/>
              </a:solidFill>
              <a:highlight>
                <a:srgbClr val="FFFFFF"/>
              </a:highlight>
            </a:endParaRPr>
          </a:p>
          <a:p>
            <a:r>
              <a:rPr lang="pt-BR" b="1" dirty="0" smtClean="0">
                <a:solidFill>
                  <a:srgbClr val="0000FF"/>
                </a:solidFill>
                <a:highlight>
                  <a:srgbClr val="FFFFFF"/>
                </a:highlight>
              </a:rPr>
              <a:t>   print</a:t>
            </a:r>
            <a:r>
              <a:rPr lang="pt-BR" b="1" dirty="0" smtClean="0">
                <a:solidFill>
                  <a:srgbClr val="000080"/>
                </a:solidFill>
                <a:highlight>
                  <a:srgbClr val="FFFFFF"/>
                </a:highlight>
              </a:rPr>
              <a:t>(</a:t>
            </a:r>
            <a:r>
              <a:rPr lang="pt-BR" dirty="0" smtClean="0">
                <a:solidFill>
                  <a:srgbClr val="000000"/>
                </a:solidFill>
                <a:highlight>
                  <a:srgbClr val="FFFFFF"/>
                </a:highlight>
              </a:rPr>
              <a:t>y</a:t>
            </a:r>
            <a:r>
              <a:rPr lang="pt-BR" b="1" dirty="0" smtClean="0">
                <a:solidFill>
                  <a:srgbClr val="000080"/>
                </a:solidFill>
                <a:highlight>
                  <a:srgbClr val="FFFFFF"/>
                </a:highlight>
              </a:rPr>
              <a:t>.</a:t>
            </a:r>
            <a:r>
              <a:rPr lang="pt-BR" dirty="0" smtClean="0">
                <a:solidFill>
                  <a:srgbClr val="000000"/>
                </a:solidFill>
                <a:highlight>
                  <a:srgbClr val="FFFFFF"/>
                </a:highlight>
              </a:rPr>
              <a:t>eval</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008000"/>
                </a:solidFill>
                <a:highlight>
                  <a:srgbClr val="FFFFFF"/>
                </a:highlight>
              </a:rPr>
              <a:t># 10</a:t>
            </a:r>
            <a:endParaRPr lang="pt-BR" dirty="0">
              <a:solidFill>
                <a:srgbClr val="000000"/>
              </a:solidFill>
              <a:highlight>
                <a:srgbClr val="FFFFFF"/>
              </a:highlight>
            </a:endParaRPr>
          </a:p>
          <a:p>
            <a:r>
              <a:rPr lang="pt-BR" b="1" dirty="0" smtClean="0">
                <a:solidFill>
                  <a:srgbClr val="0000FF"/>
                </a:solidFill>
                <a:highlight>
                  <a:srgbClr val="FFFFFF"/>
                </a:highlight>
              </a:rPr>
              <a:t>   print</a:t>
            </a:r>
            <a:r>
              <a:rPr lang="pt-BR" b="1" dirty="0" smtClean="0">
                <a:solidFill>
                  <a:srgbClr val="000080"/>
                </a:solidFill>
                <a:highlight>
                  <a:srgbClr val="FFFFFF"/>
                </a:highlight>
              </a:rPr>
              <a:t>(</a:t>
            </a:r>
            <a:r>
              <a:rPr lang="pt-BR" dirty="0" smtClean="0">
                <a:solidFill>
                  <a:srgbClr val="000000"/>
                </a:solidFill>
                <a:highlight>
                  <a:srgbClr val="FFFFFF"/>
                </a:highlight>
              </a:rPr>
              <a:t>z</a:t>
            </a:r>
            <a:r>
              <a:rPr lang="pt-BR" b="1" dirty="0" smtClean="0">
                <a:solidFill>
                  <a:srgbClr val="000080"/>
                </a:solidFill>
                <a:highlight>
                  <a:srgbClr val="FFFFFF"/>
                </a:highlight>
              </a:rPr>
              <a:t>.</a:t>
            </a:r>
            <a:r>
              <a:rPr lang="pt-BR" dirty="0" smtClean="0">
                <a:solidFill>
                  <a:srgbClr val="000000"/>
                </a:solidFill>
                <a:highlight>
                  <a:srgbClr val="FFFFFF"/>
                </a:highlight>
              </a:rPr>
              <a:t>eval</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008000"/>
                </a:solidFill>
                <a:highlight>
                  <a:srgbClr val="FFFFFF"/>
                </a:highlight>
              </a:rPr>
              <a:t># 15</a:t>
            </a:r>
            <a:endParaRPr lang="pt-BR" dirty="0"/>
          </a:p>
        </p:txBody>
      </p:sp>
    </p:spTree>
    <p:extLst>
      <p:ext uri="{BB962C8B-B14F-4D97-AF65-F5344CB8AC3E}">
        <p14:creationId xmlns:p14="http://schemas.microsoft.com/office/powerpoint/2010/main" val="27317646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12881</TotalTime>
  <Words>6598</Words>
  <Application>Microsoft Office PowerPoint</Application>
  <PresentationFormat>Widescreen</PresentationFormat>
  <Paragraphs>554</Paragraphs>
  <Slides>42</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Calibri Light</vt:lpstr>
      <vt:lpstr>Cambria Math</vt:lpstr>
      <vt:lpstr>UbuntuMono-Regular</vt:lpstr>
      <vt:lpstr>Wingdings</vt:lpstr>
      <vt:lpstr>Office Theme</vt:lpstr>
      <vt:lpstr>TP555 - Inteligência Artificial e Machine Learning: TensorFlow</vt:lpstr>
      <vt:lpstr>TensorFlow</vt:lpstr>
      <vt:lpstr>TensorFlow</vt:lpstr>
      <vt:lpstr>TensorFlow</vt:lpstr>
      <vt:lpstr>TensorFlow</vt:lpstr>
      <vt:lpstr>Criando e executando um grafo simples</vt:lpstr>
      <vt:lpstr>Criando e executando um grafo simples</vt:lpstr>
      <vt:lpstr>Gerenciando grafos</vt:lpstr>
      <vt:lpstr>Ciclo de vida do valor de nó</vt:lpstr>
      <vt:lpstr>Ciclo de vida do valor de nó</vt:lpstr>
      <vt:lpstr>Regressão Linear com TensorFlow</vt:lpstr>
      <vt:lpstr>Regressão Linear com TensorFlow</vt:lpstr>
      <vt:lpstr>Implementando o Gradiente Descendente</vt:lpstr>
      <vt:lpstr>Calculando os gradientes manualmente</vt:lpstr>
      <vt:lpstr>Usando autodiff para cálculo dos gradientes</vt:lpstr>
      <vt:lpstr>Usando otimizadores prontos</vt:lpstr>
      <vt:lpstr>Suprindo dados aos grafos em tempo de execução</vt:lpstr>
      <vt:lpstr>Suprindo dados aos grafos em tempo de execução</vt:lpstr>
      <vt:lpstr>Suprindo dados aos grafos em tempo de execução</vt:lpstr>
      <vt:lpstr>Salvando e restaurando modelos</vt:lpstr>
      <vt:lpstr>Salvando e restaurando modelos</vt:lpstr>
      <vt:lpstr>Visualizando grafos e curvas de treinamento com o TensorBoard</vt:lpstr>
      <vt:lpstr>Visualizando grafos e curvas de treinamento com o TensorBoard</vt:lpstr>
      <vt:lpstr>Visualizando grafos e curvas de treinamento com o TensorBoard</vt:lpstr>
      <vt:lpstr>Visualizando grafos e curvas de treinamento com o TensorBoard</vt:lpstr>
      <vt:lpstr>Visualizando grafos e curvas de treinamento com o TensorBoard</vt:lpstr>
      <vt:lpstr>Visualizando grafos e curvas de treinamento com o TensorBoard</vt:lpstr>
      <vt:lpstr>Escopos de nome</vt:lpstr>
      <vt:lpstr>Modularidade</vt:lpstr>
      <vt:lpstr>Modularidade</vt:lpstr>
      <vt:lpstr>Compartilhando variáveis</vt:lpstr>
      <vt:lpstr>Compartilhando variáveis</vt:lpstr>
      <vt:lpstr>Compartilhando variáveis</vt:lpstr>
      <vt:lpstr>Compartilhando variáveis</vt:lpstr>
      <vt:lpstr>Compartilhando variáveis</vt:lpstr>
      <vt:lpstr>Avisos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 Classificadores Lineares</dc:title>
  <dc:creator>Felipe Augusto Pereira de Figueiredo</dc:creator>
  <cp:lastModifiedBy>Felipe Augusto Pereira de Figueiredo</cp:lastModifiedBy>
  <cp:revision>1181</cp:revision>
  <dcterms:created xsi:type="dcterms:W3CDTF">2020-04-06T23:46:10Z</dcterms:created>
  <dcterms:modified xsi:type="dcterms:W3CDTF">2020-06-07T19:45:21Z</dcterms:modified>
</cp:coreProperties>
</file>