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77" r:id="rId4"/>
    <p:sldId id="258" r:id="rId5"/>
    <p:sldId id="272" r:id="rId6"/>
    <p:sldId id="273" r:id="rId7"/>
    <p:sldId id="284" r:id="rId8"/>
    <p:sldId id="285" r:id="rId9"/>
    <p:sldId id="282" r:id="rId10"/>
    <p:sldId id="279" r:id="rId11"/>
    <p:sldId id="288" r:id="rId12"/>
    <p:sldId id="269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Agora vamos</a:t>
            </a:r>
            <a:r>
              <a:rPr lang="pt-BR" baseline="0" dirty="0" smtClean="0"/>
              <a:t> falar sobre um </a:t>
            </a:r>
            <a:r>
              <a:rPr lang="pt-BR" dirty="0" smtClean="0"/>
              <a:t>tópico que parece, inicialmente, não ser relacionado: o cérebro. Entretanto, como veremos à seguir, as idéias que discutimos até agora são úteis na construção de modelos matemáticos da atividade do cérebro.</a:t>
            </a:r>
            <a:r>
              <a:rPr lang="pt-BR" baseline="0" dirty="0" smtClean="0"/>
              <a:t> E como veremos, essas ideias que já discutimos, nos ajudaram a entender o funcionamento das redes neurais artificiais.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Redes neurais artificiais são um das formas mais populares e efetivas para implementação de sistemas de aprendizado e merecem por sí só uma disciplina em separado.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você pode ter percebido, o algoritmo de aprendizado do Perceptron se parece muito com o</a:t>
            </a:r>
            <a:r>
              <a:rPr lang="pt-BR" baseline="0" dirty="0" smtClean="0"/>
              <a:t> do gradiente descendente estocástico</a:t>
            </a:r>
            <a:r>
              <a:rPr lang="pt-BR" dirty="0" smtClean="0"/>
              <a:t>. De fato, a classe Perceptron da</a:t>
            </a:r>
            <a:r>
              <a:rPr lang="pt-BR" baseline="0" dirty="0" smtClean="0"/>
              <a:t> biblioteca</a:t>
            </a:r>
            <a:r>
              <a:rPr lang="pt-BR" dirty="0" smtClean="0"/>
              <a:t> Scikit-Learn é equivalente a usar um SGDClassifier com os seguintes hiperparâmetros: loss = "perceptron", learning_rate</a:t>
            </a:r>
            <a:r>
              <a:rPr lang="pt-BR" baseline="0" dirty="0" smtClean="0"/>
              <a:t> </a:t>
            </a:r>
            <a:r>
              <a:rPr lang="pt-BR" dirty="0" smtClean="0"/>
              <a:t>= "constant", eta0 = 1 (a taxa de aprendizado) </a:t>
            </a:r>
            <a:r>
              <a:rPr lang="pt-BR" smtClean="0"/>
              <a:t>e penalty = </a:t>
            </a:r>
            <a:r>
              <a:rPr lang="pt-BR" dirty="0" smtClean="0"/>
              <a:t>None (sem regularização).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 smtClean="0"/>
          </a:p>
          <a:p>
            <a:r>
              <a:rPr lang="pt-BR" dirty="0" smtClean="0"/>
              <a:t>O modelo de McCulloch e Pitts parece “simples” quando</a:t>
            </a:r>
            <a:r>
              <a:rPr lang="pt-BR" baseline="0" dirty="0" smtClean="0"/>
              <a:t> comparado à</a:t>
            </a:r>
            <a:r>
              <a:rPr lang="pt-BR" dirty="0" smtClean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 smtClean="0"/>
          </a:p>
          <a:p>
            <a:r>
              <a:rPr lang="pt-BR" dirty="0" smtClean="0"/>
              <a:t>Artigo seminal de McCulloch e Pitts:</a:t>
            </a:r>
            <a:r>
              <a:rPr lang="pt-BR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 smtClean="0"/>
              <a:t> 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Existem várias</a:t>
            </a:r>
            <a:r>
              <a:rPr lang="pt-BR" baseline="0" smtClean="0"/>
              <a:t> outras funções de ativação: </a:t>
            </a:r>
            <a:r>
              <a:rPr lang="pt-BR" smtClean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diminua tal</a:t>
                </a:r>
                <a:r>
                  <a:rPr lang="pt-BR" baseline="0" dirty="0" smtClean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Redes </a:t>
            </a:r>
            <a:r>
              <a:rPr lang="pt-BR" b="1" i="1" dirty="0"/>
              <a:t>Neurais </a:t>
            </a:r>
            <a:r>
              <a:rPr lang="pt-BR" b="1" i="1" dirty="0" smtClean="0"/>
              <a:t>Artificiais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</a:t>
            </a:r>
            <a:r>
              <a:rPr lang="pt-BR" sz="2000" dirty="0" smtClean="0"/>
              <a:t>Figueiredo</a:t>
            </a:r>
            <a:endParaRPr lang="pt-BR" sz="2000" dirty="0"/>
          </a:p>
        </p:txBody>
      </p:sp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 smtClean="0"/>
              <a:t>Regra </a:t>
            </a:r>
            <a:r>
              <a:rPr lang="pt-BR" dirty="0"/>
              <a:t>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tem derivada igual a 0 em todos os pontos, exceto em torno de 0, onde ela é indefinida. Portanto, nós não podemos utilizar o </a:t>
                </a:r>
                <a:r>
                  <a:rPr lang="pt-BR" b="1" i="1" dirty="0" smtClean="0"/>
                  <a:t>gradiente descentende</a:t>
                </a:r>
                <a:r>
                  <a:rPr lang="pt-BR" dirty="0" smtClean="0"/>
                  <a:t> para treinar 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Existe, porém, uma regra simples 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solução, ou seja, um </a:t>
                </a:r>
                <a:r>
                  <a:rPr lang="pt-BR" b="1" i="1" dirty="0" smtClean="0"/>
                  <a:t>separador linear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classifica</a:t>
                </a:r>
                <a:r>
                  <a:rPr lang="pt-BR" dirty="0" smtClean="0"/>
                  <a:t> os dados perfeitamente, dado que eles sejam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num número finito de iterações. Nessa regra, para cada exemplo do conjunto de treinamento, obtém-se, primeiramente, a saída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</a:t>
                </a:r>
                <a:r>
                  <a:rPr lang="pt-BR" dirty="0"/>
                  <a:t>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seguida</a:t>
                </a:r>
                <a:r>
                  <a:rPr lang="pt-BR" dirty="0"/>
                  <a:t>, </a:t>
                </a:r>
                <a:r>
                  <a:rPr lang="pt-BR" dirty="0" smtClean="0"/>
                  <a:t>calcula-se o erro </a:t>
                </a:r>
                <a:r>
                  <a:rPr lang="pt-BR" dirty="0"/>
                  <a:t>entre a </a:t>
                </a:r>
                <a:r>
                  <a:rPr lang="pt-BR" dirty="0" smtClean="0"/>
                  <a:t>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e </a:t>
                </a:r>
                <a:r>
                  <a:rPr lang="pt-BR" dirty="0"/>
                  <a:t>o </a:t>
                </a:r>
                <a:r>
                  <a:rPr lang="pt-BR" dirty="0" smtClean="0"/>
                  <a:t>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Caso o erro não seja nulo,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dirty="0" smtClean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taxa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passo</a:t>
                </a:r>
                <a:r>
                  <a:rPr lang="pt-BR" dirty="0" smtClean="0"/>
                  <a:t>) </a:t>
                </a:r>
                <a:r>
                  <a:rPr lang="pt-BR" b="1" i="1" dirty="0" smtClean="0"/>
                  <a:t>de aprendizagem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Após a apresentação de todos os </a:t>
                </a:r>
                <a:r>
                  <a:rPr lang="pt-BR" dirty="0" smtClean="0"/>
                  <a:t>exemplos de treinamento (ou </a:t>
                </a:r>
                <a:r>
                  <a:rPr lang="pt-BR" dirty="0"/>
                  <a:t>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embaralhamento</a:t>
                </a:r>
                <a:r>
                  <a:rPr lang="pt-BR" dirty="0" smtClean="0"/>
                  <a:t> dos exemplos e </a:t>
                </a:r>
                <a:r>
                  <a:rPr lang="pt-BR" dirty="0"/>
                  <a:t>uma nova </a:t>
                </a:r>
                <a:r>
                  <a:rPr lang="pt-BR" dirty="0" smtClean="0"/>
                  <a:t>etapa </a:t>
                </a:r>
                <a:r>
                  <a:rPr lang="pt-BR" smtClean="0"/>
                  <a:t>de treinamento (i.e., uma época). </a:t>
                </a:r>
                <a:r>
                  <a:rPr lang="pt-BR" dirty="0" smtClean="0"/>
                  <a:t>No caso ótimo, quando </a:t>
                </a:r>
                <a:r>
                  <a:rPr lang="pt-BR" dirty="0"/>
                  <a:t>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</a:t>
                </a:r>
                <a:r>
                  <a:rPr lang="pt-BR" dirty="0" smtClean="0"/>
                  <a:t>calculadas não </a:t>
                </a:r>
                <a:r>
                  <a:rPr lang="pt-BR" dirty="0"/>
                  <a:t>mais modificarão 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</a:t>
                </a:r>
                <a:r>
                  <a:rPr lang="pt-BR" dirty="0" smtClean="0"/>
                  <a:t>é, geralmente, aplicada a um exemplo de entrada por vez. Os exemplos são escolhidos aleatóriamente, assim como o que é feito com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439" t="-1984" r="-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Perceptron com SciKit-Learn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45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base de dados é gerada à partir da função de uma porta lógica 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podemos ver, o perceptron classifica perfeitamente o conjunto de dados ruidosos.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Importa classe Perceptron.</a:t>
            </a:r>
            <a:endParaRPr lang="pt-BR" sz="11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Adiciona ruído aos atributos de entrada</a:t>
            </a:r>
            <a:endParaRPr lang="pt-BR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 os rótulos à partir dos dados originais. Função lógica AND.</a:t>
            </a:r>
            <a:endParaRPr lang="pt-BR" sz="11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Cria vetor de 1s para o peso de bias.</a:t>
            </a:r>
            <a:endParaRPr lang="pt-BR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2522" y="5083018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Instancia e treina o Perceptron.</a:t>
            </a:r>
            <a:endParaRPr lang="pt-BR" sz="11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091543" y="5298461"/>
            <a:ext cx="395616" cy="17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Realiza a predição.</a:t>
            </a:r>
            <a:endParaRPr lang="pt-BR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Calcula erro quadrático médio.</a:t>
            </a:r>
            <a:endParaRPr lang="pt-BR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465958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Redes </a:t>
            </a:r>
            <a:r>
              <a:rPr lang="pt-BR" dirty="0"/>
              <a:t>neurais artificiais (RNAs) são modelos computacionais inspirados pelo </a:t>
            </a:r>
            <a:r>
              <a:rPr lang="pt-BR" dirty="0" smtClean="0"/>
              <a:t>funcionamento do cérebro dos animais.</a:t>
            </a:r>
          </a:p>
          <a:p>
            <a:r>
              <a:rPr lang="pt-BR" dirty="0" smtClean="0"/>
              <a:t>Elas são </a:t>
            </a:r>
            <a:r>
              <a:rPr lang="pt-BR" dirty="0"/>
              <a:t>capazes de </a:t>
            </a:r>
            <a:r>
              <a:rPr lang="pt-BR" dirty="0" smtClean="0"/>
              <a:t>realizar </a:t>
            </a:r>
            <a:r>
              <a:rPr lang="pt-BR" dirty="0"/>
              <a:t>aprendizado de máquina bem como o reconhecimento de padrões. </a:t>
            </a:r>
            <a:endParaRPr lang="pt-BR" dirty="0" smtClean="0"/>
          </a:p>
          <a:p>
            <a:r>
              <a:rPr lang="pt-BR" dirty="0" smtClean="0"/>
              <a:t>RNAs são </a:t>
            </a:r>
            <a:r>
              <a:rPr lang="pt-BR" dirty="0"/>
              <a:t>geralmente </a:t>
            </a:r>
            <a:r>
              <a:rPr lang="pt-BR" dirty="0" smtClean="0"/>
              <a:t>apresentadas </a:t>
            </a:r>
            <a:r>
              <a:rPr lang="pt-BR" dirty="0"/>
              <a:t>como sistemas de </a:t>
            </a:r>
            <a:r>
              <a:rPr lang="pt-BR" b="1" i="1" dirty="0" smtClean="0"/>
              <a:t>neurônios </a:t>
            </a:r>
            <a:r>
              <a:rPr lang="pt-BR" b="1" i="1" dirty="0"/>
              <a:t>interconectados</a:t>
            </a:r>
            <a:r>
              <a:rPr lang="pt-BR" dirty="0"/>
              <a:t>, que podem computar valores de </a:t>
            </a:r>
            <a:r>
              <a:rPr lang="pt-BR" dirty="0" smtClean="0"/>
              <a:t>saída, </a:t>
            </a:r>
            <a:r>
              <a:rPr lang="pt-BR" dirty="0"/>
              <a:t>simulando o comportamento de redes neurais biológicas</a:t>
            </a:r>
            <a:r>
              <a:rPr lang="pt-BR" dirty="0" smtClean="0"/>
              <a:t>.</a:t>
            </a:r>
          </a:p>
          <a:p>
            <a:r>
              <a:rPr lang="pt-BR" dirty="0"/>
              <a:t>E</a:t>
            </a:r>
            <a:r>
              <a:rPr lang="pt-BR" dirty="0" smtClean="0"/>
              <a:t>sta primeira parte da aula foca nos elementos básicos de uma rede neural, os </a:t>
            </a:r>
            <a:r>
              <a:rPr lang="pt-BR" b="1" i="1" dirty="0" smtClean="0"/>
              <a:t>neurônios</a:t>
            </a:r>
            <a:r>
              <a:rPr lang="pt-BR" dirty="0" smtClean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aplicações famosas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46158"/>
            <a:ext cx="6320372" cy="433136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RNAs </a:t>
            </a:r>
            <a:r>
              <a:rPr lang="pt-BR" dirty="0"/>
              <a:t>são versáteis, poderosas e escalonáveis, tornando-as ideais para realizar tarefas grandes e altamente complexas de </a:t>
            </a:r>
            <a:r>
              <a:rPr lang="pt-BR" b="1" i="1" dirty="0" smtClean="0"/>
              <a:t>aprendizado de máquina</a:t>
            </a:r>
            <a:r>
              <a:rPr lang="pt-BR" dirty="0" smtClean="0"/>
              <a:t>, como por exemplo </a:t>
            </a:r>
            <a:r>
              <a:rPr lang="pt-BR" dirty="0"/>
              <a:t>classificar bilhões de imagens (por exemplo, Google Images), </a:t>
            </a:r>
            <a:r>
              <a:rPr lang="pt-BR" dirty="0" smtClean="0"/>
              <a:t>serviços </a:t>
            </a:r>
            <a:r>
              <a:rPr lang="pt-BR" dirty="0"/>
              <a:t>de reconhecimento de fala (por exemplo, o Siri da </a:t>
            </a:r>
            <a:r>
              <a:rPr lang="pt-BR" dirty="0" smtClean="0"/>
              <a:t>Apple, Alexa da Amazon e Google Assistant da Google), </a:t>
            </a:r>
            <a:r>
              <a:rPr lang="pt-BR" dirty="0"/>
              <a:t>recomendar os melhores vídeos </a:t>
            </a:r>
            <a:r>
              <a:rPr lang="pt-BR" dirty="0" smtClean="0"/>
              <a:t>a centenas </a:t>
            </a:r>
            <a:r>
              <a:rPr lang="pt-BR" dirty="0"/>
              <a:t>de milhões de usuários todos os dias (por exemplo, YouTube) ou aprender a vencer o campeão mundial </a:t>
            </a:r>
            <a:r>
              <a:rPr lang="pt-BR" dirty="0" smtClean="0"/>
              <a:t>de Go </a:t>
            </a:r>
            <a:r>
              <a:rPr lang="pt-BR" dirty="0"/>
              <a:t>examinando milhões de jogos anteriores e depois jogando contra si mesmo (AlphaGo do DeepMind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7158572" y="229527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8587611" y="3415561"/>
            <a:ext cx="3380059" cy="167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242374" y="596503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7179385" y="526781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198"/>
            <a:ext cx="6350876" cy="540380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descoberta da célula em 1665 por Robert Hooke foi importantíssima para que houvesse uma melhor compreensão </a:t>
            </a:r>
            <a:r>
              <a:rPr lang="pt-BR" dirty="0"/>
              <a:t>da estrutura dos seres vivos. </a:t>
            </a:r>
            <a:endParaRPr lang="pt-BR" dirty="0" smtClean="0"/>
          </a:p>
          <a:p>
            <a:r>
              <a:rPr lang="pt-BR" dirty="0" smtClean="0"/>
              <a:t>Podemos considerar </a:t>
            </a:r>
            <a:r>
              <a:rPr lang="pt-BR" dirty="0"/>
              <a:t>a célula </a:t>
            </a:r>
            <a:r>
              <a:rPr lang="pt-BR" dirty="0" smtClean="0"/>
              <a:t>como sendo o “</a:t>
            </a:r>
            <a:r>
              <a:rPr lang="pt-BR" b="1" i="1" dirty="0" smtClean="0"/>
              <a:t>átomo da vida</a:t>
            </a:r>
            <a:r>
              <a:rPr lang="pt-BR" dirty="0" smtClean="0"/>
              <a:t>”.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possuem três partes principais: membrana, núcleo e citoplasma. </a:t>
            </a:r>
            <a:r>
              <a:rPr lang="pt-BR" dirty="0" smtClean="0"/>
              <a:t>A </a:t>
            </a:r>
            <a:r>
              <a:rPr lang="pt-BR" dirty="0"/>
              <a:t>membrana “delimita a célula”, i.e., </a:t>
            </a:r>
            <a:r>
              <a:rPr lang="pt-BR" dirty="0" smtClean="0"/>
              <a:t>ela isola </a:t>
            </a:r>
            <a:r>
              <a:rPr lang="pt-BR" dirty="0"/>
              <a:t>seu interior do meio externo. </a:t>
            </a:r>
            <a:r>
              <a:rPr lang="pt-BR" dirty="0" smtClean="0"/>
              <a:t>Já o </a:t>
            </a:r>
            <a:r>
              <a:rPr lang="pt-BR" dirty="0"/>
              <a:t>núcleo abriga o material genético e, no citoplasma, estão componentes como as organelas</a:t>
            </a:r>
            <a:r>
              <a:rPr lang="pt-BR" dirty="0" smtClean="0"/>
              <a:t>.</a:t>
            </a:r>
          </a:p>
          <a:p>
            <a:r>
              <a:rPr lang="pt-BR" b="1" i="1" dirty="0"/>
              <a:t>N</a:t>
            </a:r>
            <a:r>
              <a:rPr lang="pt-BR" b="1" i="1" dirty="0" smtClean="0"/>
              <a:t>eurônios</a:t>
            </a:r>
            <a:r>
              <a:rPr lang="pt-BR" dirty="0" smtClean="0"/>
              <a:t> </a:t>
            </a:r>
            <a:r>
              <a:rPr lang="pt-BR" dirty="0"/>
              <a:t>são </a:t>
            </a:r>
            <a:r>
              <a:rPr lang="pt-BR" dirty="0" smtClean="0"/>
              <a:t>células também, </a:t>
            </a:r>
            <a:r>
              <a:rPr lang="pt-BR" dirty="0"/>
              <a:t>mas </a:t>
            </a:r>
            <a:r>
              <a:rPr lang="pt-BR" dirty="0" smtClean="0"/>
              <a:t>são células </a:t>
            </a:r>
            <a:r>
              <a:rPr lang="pt-BR" dirty="0"/>
              <a:t>que possuem mecanismos elétricos e/ou químicos </a:t>
            </a:r>
            <a:r>
              <a:rPr lang="pt-BR" dirty="0" smtClean="0"/>
              <a:t>característicos. </a:t>
            </a:r>
            <a:r>
              <a:rPr lang="pt-BR" dirty="0"/>
              <a:t>A </a:t>
            </a:r>
            <a:r>
              <a:rPr lang="pt-BR" dirty="0" smtClean="0"/>
              <a:t>figura ao lado mostra o diagrama de um </a:t>
            </a:r>
            <a:r>
              <a:rPr lang="pt-BR" b="1" i="1" dirty="0" smtClean="0"/>
              <a:t>neurônio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Neuron PowerPoint Diagram | Neur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4652" r="19681" b="4197"/>
          <a:stretch/>
        </p:blipFill>
        <p:spPr bwMode="auto">
          <a:xfrm>
            <a:off x="7189076" y="1681800"/>
            <a:ext cx="5002924" cy="374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 smtClean="0"/>
              <a:t>Um pouco de 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45021"/>
            <a:ext cx="7202214" cy="512379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simples</a:t>
            </a:r>
            <a:r>
              <a:rPr lang="pt-BR" dirty="0"/>
              <a:t>, </a:t>
            </a:r>
            <a:r>
              <a:rPr lang="pt-BR" dirty="0" smtClean="0"/>
              <a:t>mas lembrando de </a:t>
            </a:r>
            <a:r>
              <a:rPr lang="pt-BR" dirty="0"/>
              <a:t>que há </a:t>
            </a:r>
            <a:r>
              <a:rPr lang="pt-BR" dirty="0" smtClean="0"/>
              <a:t>exceções, nós podemos afirmar que: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neurônio recebe estímulos elétricos, basicamente a partir dos </a:t>
            </a:r>
            <a:r>
              <a:rPr lang="pt-BR" dirty="0" smtClean="0"/>
              <a:t>dendritos.</a:t>
            </a:r>
          </a:p>
          <a:p>
            <a:pPr lvl="1"/>
            <a:r>
              <a:rPr lang="pt-BR" dirty="0" smtClean="0"/>
              <a:t>Esses estímulos </a:t>
            </a:r>
            <a:r>
              <a:rPr lang="pt-BR" dirty="0"/>
              <a:t>são </a:t>
            </a:r>
            <a:r>
              <a:rPr lang="pt-BR" dirty="0" smtClean="0"/>
              <a:t>integrados.</a:t>
            </a:r>
          </a:p>
          <a:p>
            <a:pPr lvl="1"/>
            <a:r>
              <a:rPr lang="pt-BR" dirty="0" smtClean="0"/>
              <a:t>A integração dos estímulos pode </a:t>
            </a:r>
            <a:r>
              <a:rPr lang="pt-BR" dirty="0"/>
              <a:t>levar à geração </a:t>
            </a:r>
            <a:r>
              <a:rPr lang="pt-BR" dirty="0" smtClean="0"/>
              <a:t>ou não de </a:t>
            </a:r>
            <a:r>
              <a:rPr lang="pt-BR" dirty="0"/>
              <a:t>uma resposta elétrica enviada pelo axônio</a:t>
            </a:r>
            <a:r>
              <a:rPr lang="pt-BR" dirty="0" smtClean="0"/>
              <a:t>.</a:t>
            </a:r>
          </a:p>
          <a:p>
            <a:r>
              <a:rPr lang="pt-BR" dirty="0"/>
              <a:t>Do ponto de vista </a:t>
            </a:r>
            <a:r>
              <a:rPr lang="pt-BR" dirty="0" smtClean="0"/>
              <a:t>do </a:t>
            </a:r>
            <a:r>
              <a:rPr lang="pt-BR" dirty="0"/>
              <a:t>nosso curso, o </a:t>
            </a:r>
            <a:r>
              <a:rPr lang="pt-BR" b="1" i="1" dirty="0"/>
              <a:t>neurônio</a:t>
            </a:r>
            <a:r>
              <a:rPr lang="pt-BR" dirty="0"/>
              <a:t> será um sistema com </a:t>
            </a:r>
            <a:r>
              <a:rPr lang="pt-BR" dirty="0" smtClean="0"/>
              <a:t>várias entradas </a:t>
            </a:r>
            <a:r>
              <a:rPr lang="pt-BR" dirty="0"/>
              <a:t>e </a:t>
            </a:r>
            <a:r>
              <a:rPr lang="pt-BR" dirty="0" smtClean="0"/>
              <a:t>uma saída. </a:t>
            </a:r>
          </a:p>
          <a:p>
            <a:r>
              <a:rPr lang="pt-BR" dirty="0" smtClean="0"/>
              <a:t>Nós podemos simplificar o funcionamento do </a:t>
            </a:r>
            <a:r>
              <a:rPr lang="pt-BR" b="1" i="1" dirty="0" smtClean="0"/>
              <a:t>neurônio</a:t>
            </a:r>
            <a:r>
              <a:rPr lang="pt-BR" dirty="0" smtClean="0"/>
              <a:t> como: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neurônios recebem estímulos </a:t>
            </a:r>
            <a:r>
              <a:rPr lang="pt-BR" dirty="0" smtClean="0"/>
              <a:t>elétricos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Esses </a:t>
            </a:r>
            <a:r>
              <a:rPr lang="pt-BR" dirty="0"/>
              <a:t>estímulos são </a:t>
            </a:r>
            <a:r>
              <a:rPr lang="pt-BR" dirty="0" smtClean="0"/>
              <a:t>integrados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a atividade </a:t>
            </a:r>
            <a:r>
              <a:rPr lang="pt-BR" dirty="0" smtClean="0"/>
              <a:t>(i.e., integração dos estímulos) exceder </a:t>
            </a:r>
            <a:r>
              <a:rPr lang="pt-BR" dirty="0"/>
              <a:t>certo limiar, o </a:t>
            </a:r>
            <a:r>
              <a:rPr lang="pt-BR" b="1" i="1" dirty="0"/>
              <a:t>neurônio</a:t>
            </a:r>
            <a:r>
              <a:rPr lang="pt-BR" dirty="0"/>
              <a:t> gera um pulso </a:t>
            </a:r>
            <a:r>
              <a:rPr lang="pt-BR" dirty="0" smtClean="0"/>
              <a:t>(ou </a:t>
            </a:r>
            <a:r>
              <a:rPr lang="pt-BR" dirty="0"/>
              <a:t>potencial de ação</a:t>
            </a:r>
            <a:r>
              <a:rPr lang="pt-BR" dirty="0" smtClean="0"/>
              <a:t>).</a:t>
            </a:r>
          </a:p>
          <a:p>
            <a:r>
              <a:rPr lang="pt-BR" dirty="0"/>
              <a:t>O potencial de ação é mostrado </a:t>
            </a:r>
            <a:r>
              <a:rPr lang="pt-BR" dirty="0" smtClean="0"/>
              <a:t>na figura ao lado.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se conecta com 10 a 100000 outros </a:t>
            </a:r>
            <a:r>
              <a:rPr lang="pt-BR" b="1" i="1" dirty="0" smtClean="0"/>
              <a:t>neurônios</a:t>
            </a:r>
            <a:r>
              <a:rPr lang="pt-BR" dirty="0" smtClean="0"/>
              <a:t> através das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Sinais são passados de </a:t>
            </a:r>
            <a:r>
              <a:rPr lang="pt-BR" b="1" i="1" dirty="0" smtClean="0"/>
              <a:t>neurônio</a:t>
            </a:r>
            <a:r>
              <a:rPr lang="pt-BR" dirty="0" smtClean="0"/>
              <a:t> para </a:t>
            </a:r>
            <a:r>
              <a:rPr lang="pt-BR" b="1" i="1" dirty="0" smtClean="0"/>
              <a:t>neurônio</a:t>
            </a:r>
            <a:r>
              <a:rPr lang="pt-BR" dirty="0" smtClean="0"/>
              <a:t> através de reações eletro-químicas.</a:t>
            </a:r>
            <a:endParaRPr lang="pt-BR" dirty="0"/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7993117" y="2035255"/>
            <a:ext cx="4151585" cy="39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 figura ao lado mostra o modelo matemático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criado por McCulloch e Pitts em 1943.</a:t>
                </a:r>
              </a:p>
              <a:p>
                <a:r>
                  <a:rPr lang="pt-BR" dirty="0" smtClean="0"/>
                  <a:t>A grosso modo, 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é ativado (ou disparado) quando uma </a:t>
                </a:r>
                <a:r>
                  <a:rPr lang="pt-BR" b="1" i="1" dirty="0" smtClean="0"/>
                  <a:t>combinação linear </a:t>
                </a:r>
                <a:r>
                  <a:rPr lang="pt-BR" dirty="0" smtClean="0"/>
                  <a:t>de suas entradas excede um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seja, um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nada mais é do que 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que vimos anteriormente.</a:t>
                </a:r>
              </a:p>
              <a:p>
                <a:r>
                  <a:rPr lang="pt-BR" dirty="0" smtClean="0"/>
                  <a:t>As premissas do modelo do </a:t>
                </a:r>
                <a:r>
                  <a:rPr lang="pt-BR" b="1" i="1" dirty="0" smtClean="0"/>
                  <a:t>neurônio</a:t>
                </a:r>
                <a:r>
                  <a:rPr lang="pt-BR" dirty="0" smtClean="0"/>
                  <a:t> </a:t>
                </a:r>
                <a:r>
                  <a:rPr lang="pt-BR" dirty="0"/>
                  <a:t>de McCulloch e Pitts </a:t>
                </a:r>
                <a:r>
                  <a:rPr lang="pt-BR" dirty="0" smtClean="0"/>
                  <a:t>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ou também chamadas de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</a:t>
                </a:r>
                <a:r>
                  <a:rPr lang="pt-BR" dirty="0"/>
                  <a:t>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“tudo ou nada”, ou seja, um processo </a:t>
                </a:r>
                <a:r>
                  <a:rPr lang="pt-BR" dirty="0" smtClean="0"/>
                  <a:t>binário. Portanto, a </a:t>
                </a:r>
                <a:r>
                  <a:rPr lang="pt-BR" b="1" i="1" dirty="0" smtClean="0"/>
                  <a:t>função de ativação </a:t>
                </a:r>
                <a:r>
                  <a:rPr lang="pt-BR" dirty="0" smtClean="0"/>
                  <a:t>do neurônio é uma </a:t>
                </a:r>
                <a:r>
                  <a:rPr lang="pt-BR" b="1" i="1" dirty="0" smtClean="0"/>
                  <a:t>função degrau </a:t>
                </a:r>
                <a:r>
                  <a:rPr lang="pt-BR" dirty="0" smtClean="0"/>
                  <a:t>com </a:t>
                </a:r>
                <a:r>
                  <a:rPr lang="pt-BR" b="1" i="1" dirty="0" smtClean="0"/>
                  <a:t>ponto de disparo </a:t>
                </a:r>
                <a:r>
                  <a:rPr lang="pt-BR" dirty="0" smtClean="0"/>
                  <a:t>dependente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 certo </a:t>
                </a:r>
                <a:r>
                  <a:rPr lang="pt-BR" dirty="0"/>
                  <a:t>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  <a:blipFill rotWithShape="0">
                <a:blip r:embed="rId3"/>
                <a:stretch>
                  <a:fillRect l="-1242" t="-2726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5"/>
            <a:ext cx="10930835" cy="1325563"/>
          </a:xfrm>
        </p:spPr>
        <p:txBody>
          <a:bodyPr/>
          <a:lstStyle/>
          <a:p>
            <a:r>
              <a:rPr lang="pt-BR" dirty="0" smtClean="0"/>
              <a:t>Exemplos com o neurônio de </a:t>
            </a:r>
            <a:r>
              <a:rPr lang="pt-BR" dirty="0"/>
              <a:t>McCulloch e </a:t>
            </a:r>
            <a:r>
              <a:rPr lang="pt-BR" dirty="0" smtClean="0"/>
              <a:t>Pitts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=2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=1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908986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 smtClean="0"/>
                    <a:t>1</a:t>
                  </a:r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Entrada inibitória (NOT)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1958, Frank Rosenblatt, </a:t>
                </a:r>
                <a:r>
                  <a:rPr lang="pt-BR" dirty="0"/>
                  <a:t>propôs o modelo clássico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1969, o modelo de </a:t>
                </a:r>
                <a:r>
                  <a:rPr lang="pt-BR" dirty="0"/>
                  <a:t>Rosenblatt </a:t>
                </a:r>
                <a:r>
                  <a:rPr lang="pt-BR" dirty="0" smtClean="0"/>
                  <a:t>foi </a:t>
                </a:r>
                <a:r>
                  <a:rPr lang="pt-BR" dirty="0"/>
                  <a:t>refinado e cuidadosamente analisado por Minsky e </a:t>
                </a:r>
                <a:r>
                  <a:rPr lang="pt-BR" dirty="0" smtClean="0"/>
                  <a:t>Papert. O modelo criado por eles </a:t>
                </a:r>
                <a:r>
                  <a:rPr lang="pt-BR" dirty="0"/>
                  <a:t>é chamado de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 </a:t>
                </a:r>
                <a:r>
                  <a:rPr lang="pt-BR" dirty="0"/>
                  <a:t>O modelo proposto </a:t>
                </a:r>
                <a:r>
                  <a:rPr lang="pt-BR" dirty="0" smtClean="0"/>
                  <a:t>por eles é </a:t>
                </a:r>
                <a:r>
                  <a:rPr lang="pt-BR" dirty="0"/>
                  <a:t>mostrado na figura ao lado.</a:t>
                </a:r>
                <a:endParaRPr lang="pt-BR" dirty="0" smtClean="0"/>
              </a:p>
              <a:p>
                <a:r>
                  <a:rPr lang="pt-BR" dirty="0"/>
                  <a:t>O modelo </a:t>
                </a:r>
                <a:r>
                  <a:rPr lang="pt-BR" b="1" dirty="0" smtClean="0"/>
                  <a:t>perceptron</a:t>
                </a:r>
                <a:r>
                  <a:rPr lang="pt-BR" dirty="0" smtClean="0"/>
                  <a:t>, </a:t>
                </a:r>
                <a:r>
                  <a:rPr lang="pt-BR" dirty="0"/>
                  <a:t>é um modelo computacional mais geral que </a:t>
                </a:r>
                <a:r>
                  <a:rPr lang="pt-BR" dirty="0" smtClean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</a:t>
                </a:r>
                <a:r>
                  <a:rPr lang="pt-BR" dirty="0" smtClean="0"/>
                  <a:t>de M-P.</a:t>
                </a:r>
              </a:p>
              <a:p>
                <a:r>
                  <a:rPr lang="pt-BR" dirty="0" smtClean="0"/>
                  <a:t>Esse novo modelo supera </a:t>
                </a:r>
                <a:r>
                  <a:rPr lang="pt-BR" dirty="0"/>
                  <a:t>algumas das limitações do </a:t>
                </a:r>
                <a:r>
                  <a:rPr lang="pt-BR" dirty="0" smtClean="0"/>
                  <a:t>modelo de M-P</a:t>
                </a:r>
                <a:r>
                  <a:rPr lang="pt-BR" dirty="0"/>
                  <a:t>, introduzindo o conceito de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 </a:t>
                </a:r>
                <a:r>
                  <a:rPr lang="pt-BR" dirty="0" smtClean="0"/>
                  <a:t>(uma </a:t>
                </a:r>
                <a:r>
                  <a:rPr lang="pt-BR" dirty="0"/>
                  <a:t>medida de </a:t>
                </a:r>
                <a:r>
                  <a:rPr lang="pt-BR" dirty="0" smtClean="0"/>
                  <a:t>importância dos atributos) </a:t>
                </a:r>
                <a:r>
                  <a:rPr lang="pt-BR" dirty="0"/>
                  <a:t>para </a:t>
                </a:r>
                <a:r>
                  <a:rPr lang="pt-BR" dirty="0" smtClean="0"/>
                  <a:t>as entradas (ou </a:t>
                </a:r>
                <a:r>
                  <a:rPr lang="pt-BR" b="1" i="1" dirty="0" smtClean="0"/>
                  <a:t>sinapses</a:t>
                </a:r>
                <a:r>
                  <a:rPr lang="pt-BR" dirty="0" smtClean="0"/>
                  <a:t>) e </a:t>
                </a:r>
                <a:r>
                  <a:rPr lang="pt-BR" dirty="0"/>
                  <a:t>um </a:t>
                </a:r>
                <a:r>
                  <a:rPr lang="pt-BR" dirty="0" smtClean="0"/>
                  <a:t>método para </a:t>
                </a:r>
                <a:r>
                  <a:rPr lang="pt-BR" dirty="0"/>
                  <a:t>aprender esses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  <a:r>
                  <a:rPr lang="pt-BR" dirty="0" smtClean="0"/>
                  <a:t>Além disso, as </a:t>
                </a:r>
                <a:r>
                  <a:rPr lang="pt-BR" dirty="0"/>
                  <a:t>entradas não </a:t>
                </a:r>
                <a:r>
                  <a:rPr lang="pt-BR" dirty="0" smtClean="0"/>
                  <a:t>são mais limitadas </a:t>
                </a:r>
                <a:r>
                  <a:rPr lang="pt-BR" dirty="0"/>
                  <a:t>a valores booleanos, como no caso </a:t>
                </a:r>
                <a:r>
                  <a:rPr lang="pt-BR" dirty="0" smtClean="0"/>
                  <a:t>do modelo de M-P</a:t>
                </a:r>
                <a:r>
                  <a:rPr lang="pt-BR" dirty="0"/>
                  <a:t>, </a:t>
                </a:r>
                <a:r>
                  <a:rPr lang="pt-BR" dirty="0" smtClean="0"/>
                  <a:t>suportando </a:t>
                </a:r>
                <a:r>
                  <a:rPr lang="pt-BR" dirty="0"/>
                  <a:t>entradas reais, o </a:t>
                </a:r>
                <a:r>
                  <a:rPr lang="pt-BR" dirty="0" smtClean="0"/>
                  <a:t>que </a:t>
                </a:r>
                <a:r>
                  <a:rPr lang="pt-BR" dirty="0"/>
                  <a:t>torna </a:t>
                </a:r>
                <a:r>
                  <a:rPr lang="pt-BR" dirty="0" smtClean="0"/>
                  <a:t>este modelo mais </a:t>
                </a:r>
                <a:r>
                  <a:rPr lang="pt-BR" dirty="0"/>
                  <a:t>útil e </a:t>
                </a:r>
                <a:r>
                  <a:rPr lang="pt-BR" dirty="0" smtClean="0"/>
                  <a:t>generalizado.</a:t>
                </a:r>
              </a:p>
              <a:p>
                <a:r>
                  <a:rPr lang="pt-BR" dirty="0" smtClean="0"/>
                  <a:t>Assim como no modelo de M-P, a </a:t>
                </a:r>
                <a:r>
                  <a:rPr lang="pt-BR" b="1" i="1" dirty="0" smtClean="0"/>
                  <a:t>função de ativação</a:t>
                </a:r>
                <a:r>
                  <a:rPr lang="pt-BR" dirty="0" smtClean="0"/>
                  <a:t> utilizada pelo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também é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 com a diferença que aqui ela não mais depende do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022" t="-2414" r="-1789" b="-2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 agora faz parte das entradas e é chamado de 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536192"/>
                <a:ext cx="8900887" cy="532180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(causada </a:t>
                </a:r>
                <a:r>
                  <a:rPr lang="pt-BR" dirty="0"/>
                  <a:t>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os </a:t>
                </a:r>
                <a:r>
                  <a:rPr lang="pt-BR" b="1" i="1" dirty="0"/>
                  <a:t>estímulos</a:t>
                </a:r>
                <a:r>
                  <a:rPr lang="pt-BR" dirty="0"/>
                  <a:t> e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Se essa ativação exceder certo </a:t>
                </a:r>
                <a:r>
                  <a:rPr lang="pt-BR" b="1" i="1" dirty="0" smtClean="0"/>
                  <a:t>limiar de ativação</a:t>
                </a:r>
                <a:r>
                  <a:rPr lang="pt-BR" dirty="0" smtClean="0"/>
                  <a:t>, </a:t>
                </a:r>
                <a:r>
                  <a:rPr lang="pt-BR" dirty="0"/>
                  <a:t>ocorrerá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. </a:t>
                </a:r>
                <a:r>
                  <a:rPr lang="pt-BR" dirty="0"/>
                  <a:t>Isso 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 smtClean="0"/>
                  <a:t>degrau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Note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está </a:t>
                </a:r>
                <a:r>
                  <a:rPr lang="pt-BR" dirty="0" smtClean="0"/>
                  <a:t>centrada “em </a:t>
                </a:r>
                <a:r>
                  <a:rPr lang="pt-BR" dirty="0"/>
                  <a:t>torno de zero</a:t>
                </a:r>
                <a:r>
                  <a:rPr lang="pt-BR" dirty="0" smtClean="0"/>
                  <a:t>” e </a:t>
                </a:r>
                <a:r>
                  <a:rPr lang="pt-BR" dirty="0"/>
                  <a:t>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disparo</a:t>
                </a:r>
                <a:r>
                  <a:rPr lang="pt-BR" dirty="0" smtClean="0"/>
                  <a:t>)</a:t>
                </a:r>
                <a:r>
                  <a:rPr lang="pt-BR" b="1" i="1" dirty="0" smtClean="0"/>
                  <a:t> </a:t>
                </a:r>
                <a:r>
                  <a:rPr lang="pt-BR" dirty="0"/>
                  <a:t>é controlado, indiretamente, pelo valor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peso do bias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O tipo de resposta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perceptron </a:t>
                </a:r>
                <a:r>
                  <a:rPr lang="pt-BR" dirty="0" smtClean="0"/>
                  <a:t>dá </a:t>
                </a:r>
                <a:r>
                  <a:rPr lang="pt-BR" dirty="0"/>
                  <a:t>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As classes são separadas </a:t>
                </a:r>
                <a:r>
                  <a:rPr lang="pt-BR" dirty="0" smtClean="0"/>
                  <a:t>por uma </a:t>
                </a:r>
                <a:r>
                  <a:rPr lang="pt-BR" b="1" i="1" dirty="0" smtClean="0"/>
                  <a:t>fronteira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para o qual a equação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No </a:t>
                </a:r>
                <a:r>
                  <a:rPr lang="pt-BR" b="1" i="1" dirty="0"/>
                  <a:t>espaço dos 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essa é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 smtClean="0"/>
                  <a:t>(ou seja, separáveis </a:t>
                </a:r>
                <a:r>
                  <a:rPr lang="pt-BR" dirty="0"/>
                  <a:t>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convergirá apenas se o conjunto de dados for </a:t>
                </a:r>
                <a:r>
                  <a:rPr lang="pt-BR" b="1" i="1" dirty="0" smtClean="0"/>
                  <a:t>linearmente separável</a:t>
                </a:r>
                <a:r>
                  <a:rPr lang="pt-BR" dirty="0" smtClean="0"/>
                  <a:t>. A figura ao lado ilustra </a:t>
                </a:r>
                <a:r>
                  <a:rPr lang="pt-BR" dirty="0"/>
                  <a:t>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 smtClean="0"/>
                  <a:t>perceptrons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produzem como saída </a:t>
                </a:r>
                <a:r>
                  <a:rPr lang="pt-BR" dirty="0"/>
                  <a:t>uma probabilidade </a:t>
                </a:r>
                <a:r>
                  <a:rPr lang="pt-BR" dirty="0" smtClean="0"/>
                  <a:t>de classe, em </a:t>
                </a:r>
                <a:r>
                  <a:rPr lang="pt-BR" dirty="0"/>
                  <a:t>vez disso, eles apenas fazem previsões com base em um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i.e., 0 ou 1. </a:t>
                </a:r>
                <a:r>
                  <a:rPr lang="pt-BR" dirty="0"/>
                  <a:t>Essa é uma das </a:t>
                </a:r>
                <a:r>
                  <a:rPr lang="pt-BR" dirty="0" smtClean="0"/>
                  <a:t>razões para se </a:t>
                </a:r>
                <a:r>
                  <a:rPr lang="pt-BR" dirty="0"/>
                  <a:t>preferir a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ao invés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536192"/>
                <a:ext cx="8900887" cy="5321808"/>
              </a:xfrm>
              <a:blipFill rotWithShape="0">
                <a:blip r:embed="rId3"/>
                <a:stretch>
                  <a:fillRect l="-548" t="-2062" r="-1300" b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43" y="3085057"/>
            <a:ext cx="2902857" cy="18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2027</Words>
  <Application>Microsoft Office PowerPoint</Application>
  <PresentationFormat>Widescreen</PresentationFormat>
  <Paragraphs>256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(Parte I)</vt:lpstr>
      <vt:lpstr>Redes Neurais Artificiais</vt:lpstr>
      <vt:lpstr>Algumas aplicações famosas</vt:lpstr>
      <vt:lpstr>Um pouco de contexto</vt:lpstr>
      <vt:lpstr>Um pouco de contexto</vt:lpstr>
      <vt:lpstr>O Modelo de McCulloch e Pitts </vt:lpstr>
      <vt:lpstr>Exemplos com o neurônio de McCulloch e Pitts</vt:lpstr>
      <vt:lpstr>Perceptron</vt:lpstr>
      <vt:lpstr>Perceptron</vt:lpstr>
      <vt:lpstr>Regra de aprendizado do perceptron</vt:lpstr>
      <vt:lpstr>Exemplo: Perceptron com SciKit-Learn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879</cp:revision>
  <dcterms:created xsi:type="dcterms:W3CDTF">2020-04-06T23:46:10Z</dcterms:created>
  <dcterms:modified xsi:type="dcterms:W3CDTF">2020-06-08T14:49:45Z</dcterms:modified>
</cp:coreProperties>
</file>