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9" r:id="rId22"/>
    <p:sldId id="2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ensorboard/hyperparameter_tuning_with_hparam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scar.calldesk.ai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entrop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 shuffle_batch(X, y, batch_size):</a:t>
            </a:r>
          </a:p>
          <a:p>
            <a:r>
              <a:rPr lang="pt-BR" dirty="0" smtClean="0"/>
              <a:t>    rnd_idx = np.random.permutation(len(X))</a:t>
            </a:r>
          </a:p>
          <a:p>
            <a:r>
              <a:rPr lang="pt-BR" dirty="0" smtClean="0"/>
              <a:t>    n_batches = len(X) // batch_size</a:t>
            </a:r>
          </a:p>
          <a:p>
            <a:r>
              <a:rPr lang="pt-BR" dirty="0" smtClean="0"/>
              <a:t>    for batch_idx in np.array_split(rnd_idx, n_batches):</a:t>
            </a:r>
          </a:p>
          <a:p>
            <a:r>
              <a:rPr lang="pt-BR" dirty="0" smtClean="0"/>
              <a:t>        X_batch, y_batch = X[batch_idx], y[batch_idx]</a:t>
            </a:r>
          </a:p>
          <a:p>
            <a:r>
              <a:rPr lang="pt-BR" dirty="0" smtClean="0"/>
              <a:t>        yield X_batch, y_batch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40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0" dirty="0" smtClean="0"/>
              <a:t>OBS</a:t>
            </a:r>
            <a:r>
              <a:rPr lang="pt-BR" dirty="0" smtClean="0"/>
              <a:t>.: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Lembre-se de aplicar a mesma escala aos atributos dos dados de treinamento (nesse caso, dimensione-os de 0 a 1).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Se você quiser conhecer todas as probabilidades estimadas da classe, é necessário aplicar a função </a:t>
            </a:r>
            <a:r>
              <a:rPr lang="pt-BR" b="1" i="1" dirty="0" smtClean="0"/>
              <a:t>softmax() </a:t>
            </a:r>
            <a:r>
              <a:rPr lang="pt-BR" dirty="0" smtClean="0"/>
              <a:t>aos logits.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479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smtClean="0"/>
              <a:t>Pesquisa aleatória:</a:t>
            </a:r>
            <a:r>
              <a:rPr lang="pt-BR" b="1" i="1" dirty="0" smtClean="0"/>
              <a:t> </a:t>
            </a:r>
            <a:r>
              <a:rPr lang="pt-BR" dirty="0" smtClean="0">
                <a:hlinkClick r:id="rId3"/>
              </a:rPr>
              <a:t>https://www.tensorflow.org/tensorboard/hyperparameter_tuning_with_hparams</a:t>
            </a:r>
            <a:endParaRPr lang="pt-BR" dirty="0" smtClean="0"/>
          </a:p>
          <a:p>
            <a:r>
              <a:rPr lang="pt-BR" dirty="0" smtClean="0"/>
              <a:t>Oscar: </a:t>
            </a:r>
            <a:r>
              <a:rPr lang="pt-BR" dirty="0" smtClean="0">
                <a:hlinkClick r:id="rId4"/>
              </a:rPr>
              <a:t>http://oscar.calldesk.ai/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536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camadas ocultas inferiores modelam estruturas de baixo nível (por exemplo, segmentos de linha de várias formas e orientações), camadas ocultas intermediárias combinam essas estruturas de baixo nível para modelar estruturas de nível intermediário (por exemplo, quadrados, círculos) e as camadas ocultas mais altas A camada de saída combina essas estruturas intermediárias para modelar estruturas de alto nível (por exemplo, faces)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58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entropia cruzada mede o desempenho de um modelo de classificação cuja saída é um valor de probabilidade entre 0 e 1. A entropia cruzada aumenta à medida que a probabilidade prevista diverge do rótulo,</a:t>
                </a:r>
                <a:r>
                  <a:rPr lang="pt-BR" baseline="0" dirty="0" smtClean="0"/>
                  <a:t> ou seja, da saída desejada</a:t>
                </a:r>
                <a:r>
                  <a:rPr lang="pt-BR" dirty="0" smtClean="0"/>
                  <a:t>. A entropia cruzada pode ser calculada 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entropia cruzada mede o desempenho de um modelo de classificação cuja saída é um valor de probabilidade entre 0 e 1. A entropia cruzada aumenta à medida que a probabilidade prevista diverge do rótulo,</a:t>
                </a:r>
                <a:r>
                  <a:rPr lang="pt-BR" baseline="0" dirty="0" smtClean="0"/>
                  <a:t> ou seja, da saída desejada</a:t>
                </a:r>
                <a:r>
                  <a:rPr lang="pt-BR" dirty="0" smtClean="0"/>
                  <a:t>. A entropia cruzada pode ser calculada como:</a:t>
                </a:r>
              </a:p>
              <a:p>
                <a:r>
                  <a:rPr lang="pt-BR" b="0" i="0" smtClean="0">
                    <a:latin typeface="Cambria Math" panose="02040503050406030204" pitchFamily="18" charset="0"/>
                  </a:rPr>
                  <a:t>−(𝑦 log⁡(𝑝)+ (1−𝑦)  log⁡(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1−𝑝) )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6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dimensão de X é apenas parcialmente definida. Sabemos que X será um tensor 2D (ou seja, uma matriz), com exemplos ao longo da primeira dimensão e atributos ao longo da segunda dimensão, e sabemos que o número de atributos será 28 x 28 (um atributos por pixel, pois</a:t>
            </a:r>
            <a:r>
              <a:rPr lang="pt-BR" baseline="0" dirty="0" smtClean="0"/>
              <a:t> lembre-se que neste exemplo iremos classficar imagens de dígitos escritos à mão e caeda imagens tem 28x28 pixels</a:t>
            </a:r>
            <a:r>
              <a:rPr lang="pt-BR" dirty="0" smtClean="0"/>
              <a:t>) , mas ainda não sabemos quantos</a:t>
            </a:r>
            <a:r>
              <a:rPr lang="pt-BR" baseline="0" dirty="0" smtClean="0"/>
              <a:t> exemplos </a:t>
            </a:r>
            <a:r>
              <a:rPr lang="pt-BR" dirty="0" smtClean="0"/>
              <a:t>cada mini-batch de treinamento conterá. Portanto, a forma de X é (None, n_inputs). Da mesma forma, sabemos que y será um tensor 1D com uma entrada por exemplo de treinamento, mas novamente não sabemos o tamanho do mini-batch</a:t>
            </a:r>
            <a:r>
              <a:rPr lang="pt-BR" baseline="0" dirty="0" smtClean="0"/>
              <a:t> </a:t>
            </a:r>
            <a:r>
              <a:rPr lang="pt-BR" dirty="0" smtClean="0"/>
              <a:t>de treinamento neste momento, e portanto a dimensão de y é (None).</a:t>
            </a:r>
          </a:p>
          <a:p>
            <a:pPr fontAlgn="t"/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8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61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criação de escopo de nomes para cada camada é opcional, mas a</a:t>
                </a:r>
                <a:r>
                  <a:rPr lang="pt-BR" baseline="0" dirty="0" smtClean="0"/>
                  <a:t> vizualização no</a:t>
                </a:r>
                <a:r>
                  <a:rPr lang="pt-BR" dirty="0" smtClean="0"/>
                  <a:t> grafo ficará muito melhor no TensorBoard se seus nós estiverem bem organizados.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matriz de pesos W tem dimensão igual a n_inputs</a:t>
                </a:r>
                <a:r>
                  <a:rPr lang="pt-BR" baseline="0" dirty="0" smtClean="0"/>
                  <a:t> x</a:t>
                </a:r>
                <a:r>
                  <a:rPr lang="pt-BR" dirty="0" smtClean="0"/>
                  <a:t> n_neurons.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desvio padrão igual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_</m:t>
                        </m:r>
                        <m:r>
                          <m:rPr>
                            <m:nor/>
                          </m:rPr>
                          <a:rPr lang="pt-BR" dirty="0"/>
                          <m:t>inputs</m:t>
                        </m:r>
                      </m:e>
                    </m:rad>
                  </m:oMath>
                </a14:m>
                <a:r>
                  <a:rPr lang="pt-BR" dirty="0" smtClean="0"/>
                  <a:t> ajuda o algoritmo a convergir muito mais rapidamente. É importante inicializar pesos das conexões aleatoriamente para todas as camadas ocultas, para evitar simetrias que o algoritmo do</a:t>
                </a:r>
                <a:r>
                  <a:rPr lang="pt-BR" baseline="0" dirty="0" smtClean="0"/>
                  <a:t> gradiente descendente </a:t>
                </a:r>
                <a:r>
                  <a:rPr lang="pt-BR" dirty="0" smtClean="0"/>
                  <a:t>não conseguiria se desvencilhar.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 uma distribuição normal truncada em vez de uma distribuição normal regular garante que não haverá pesos com valores muito grandes , o que pode atrasar o processo de treinamento.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No</a:t>
                </a:r>
                <a:r>
                  <a:rPr lang="pt-BR" baseline="0" dirty="0" smtClean="0"/>
                  <a:t> caso da variável b sendo incializada com zeros</a:t>
                </a:r>
                <a:r>
                  <a:rPr lang="pt-BR" dirty="0" smtClean="0"/>
                  <a:t> não há problema de simetria.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Para a camada de saída, a função de ativação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é geralmente uma boa opção para tarefas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 (quando as classes são mutuamente exclusivas). Para tarefas de regressão, você pode simplesmente usar nenhuma função de ativação.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criação de escopo de nomes para cada camada é opcional, mas a</a:t>
                </a:r>
                <a:r>
                  <a:rPr lang="pt-BR" baseline="0" dirty="0" smtClean="0"/>
                  <a:t> vizualização no</a:t>
                </a:r>
                <a:r>
                  <a:rPr lang="pt-BR" dirty="0" smtClean="0"/>
                  <a:t> grafo ficará muito melhor no TensorBoard se seus nós estiverem bem organizados.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matriz de pesos W tem dimensão igual a n_inputs</a:t>
                </a:r>
                <a:r>
                  <a:rPr lang="pt-BR" baseline="0" dirty="0" smtClean="0"/>
                  <a:t> x</a:t>
                </a:r>
                <a:r>
                  <a:rPr lang="pt-BR" dirty="0" smtClean="0"/>
                  <a:t> n_neurons.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desvio padrão igual 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2/√(</a:t>
                </a:r>
                <a:r>
                  <a:rPr lang="pt-BR" b="0" i="0" dirty="0">
                    <a:latin typeface="Cambria Math" panose="02040503050406030204" pitchFamily="18" charset="0"/>
                  </a:rPr>
                  <a:t>"</a:t>
                </a:r>
                <a:r>
                  <a:rPr lang="pt-BR" i="0" dirty="0"/>
                  <a:t>n_inputs</a:t>
                </a:r>
                <a:r>
                  <a:rPr lang="pt-BR" i="0" dirty="0">
                    <a:latin typeface="Cambria Math" panose="02040503050406030204" pitchFamily="18" charset="0"/>
                  </a:rPr>
                  <a:t>"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)</a:t>
                </a:r>
                <a:r>
                  <a:rPr lang="pt-BR" dirty="0" smtClean="0"/>
                  <a:t> ajuda o algoritmo a convergir muito mais rapidamente. É importante inicializar pesos das conexões aleatoriamente para todas as camadas ocultas, para evitar simetrias que o algoritmo do</a:t>
                </a:r>
                <a:r>
                  <a:rPr lang="pt-BR" baseline="0" dirty="0" smtClean="0"/>
                  <a:t> gradiente descendente </a:t>
                </a:r>
                <a:r>
                  <a:rPr lang="pt-BR" dirty="0" smtClean="0"/>
                  <a:t>não conseguiria se desvencilhar.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 uma distribuição normal truncada em vez de uma distribuição normal regular garante que não haverá pesos com valores muito </a:t>
                </a:r>
                <a:r>
                  <a:rPr lang="pt-BR" dirty="0" smtClean="0"/>
                  <a:t>grandes </a:t>
                </a:r>
                <a:r>
                  <a:rPr lang="pt-BR" dirty="0" smtClean="0"/>
                  <a:t>, o que pode atrasar o processo de treinamento.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No</a:t>
                </a:r>
                <a:r>
                  <a:rPr lang="pt-BR" baseline="0" dirty="0" smtClean="0"/>
                  <a:t> caso da variável b sendo incializada com zeros</a:t>
                </a:r>
                <a:r>
                  <a:rPr lang="pt-BR" dirty="0" smtClean="0"/>
                  <a:t> não há problema de simetria.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57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Observe que mais uma vez usamos um </a:t>
            </a:r>
            <a:r>
              <a:rPr lang="pt-BR" b="1" i="1" dirty="0" smtClean="0"/>
              <a:t>escopo de nome</a:t>
            </a:r>
            <a:r>
              <a:rPr lang="pt-BR" b="0" i="0" baseline="0" dirty="0" smtClean="0"/>
              <a:t> para deixar o código mais claro.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Como sabemos, o TensorFlow apresenta muitas funções úteis para criar camadas de redes neurais; portanto, muitas vezes não há necessidade de se definir sua própria função </a:t>
            </a:r>
            <a:r>
              <a:rPr lang="pt-BR" b="1" i="1" baseline="0" dirty="0" smtClean="0"/>
              <a:t>neuron_layer()</a:t>
            </a:r>
            <a:r>
              <a:rPr lang="pt-BR" b="0" i="0" baseline="0" dirty="0" smtClean="0"/>
              <a:t> como acabamos de fazer. Por exemplo, a função </a:t>
            </a:r>
            <a:r>
              <a:rPr lang="pt-BR" b="1" i="1" baseline="0" dirty="0" smtClean="0"/>
              <a:t>fully_connected()</a:t>
            </a:r>
            <a:r>
              <a:rPr lang="pt-BR" b="0" i="0" baseline="0" dirty="0" smtClean="0"/>
              <a:t> do TensorFlow cria uma camada totalmente conectada, onde todas as entradas são conectadas a todos os neurônios da camada. Ela cuida da criação das variáveis de pesos e bias, com a estratégia de inicialização adequada, e usa a função de ativação ReLU por padrão (podemos mudar isso usando o argumento </a:t>
            </a:r>
            <a:r>
              <a:rPr lang="pt-BR" b="1" i="1" baseline="0" dirty="0" smtClean="0"/>
              <a:t>activation_fn</a:t>
            </a:r>
            <a:r>
              <a:rPr lang="pt-BR" b="0" i="0" baseline="0" dirty="0" smtClean="0"/>
              <a:t>). O código abaixo utiliza a função 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invés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função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neuron_layer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pt-BR" b="1" i="1" baseline="0" dirty="0" smtClean="0"/>
          </a:p>
          <a:p>
            <a:endParaRPr lang="pt-BR" b="0" i="0" baseline="0" dirty="0" smtClean="0"/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tensorflow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fully_connected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tf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name_scope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"dnn"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hidden1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n_hidden1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"hidden1"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hidden2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hidden1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n_hidden2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"hidden2"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logits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hidden2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n_outputs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"outputs"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activation_fn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=None)</a:t>
            </a:r>
          </a:p>
          <a:p>
            <a:endParaRPr lang="en-US" sz="1200" b="1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OBS.: 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modulo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removido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TensorFlow e portanto, ao invés de utilizar a função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utilizer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Dense() do modulo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b="0" i="0" baseline="0" dirty="0" smtClean="0"/>
              <a:t>Portanto, agora é preferível usar a classe tf.keras.layers.Dense, porque qualquer coisa no módulo contrib pode mudar ou ser excluída sem aviso prévio. A classe Dense() é quase idêntica à função fully_connected(), exceto por algumas pequenas diferenças: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vários parâmetros foram renomeados: scope tornou-se name, activation_fn tornou-se activation (e da mesma forma que o sufixo _fn foi removido de outros parâmetros como normalizer_fn), weights_initializer tornou-se kernel_initializer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a ativação padrão agora é None em vez de tf.nn.relu.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Ao invés de passar os dados diretamente para a classe, agora deve-se instancia-la e sem seguida passar a entrada para o objeto.</a:t>
            </a:r>
          </a:p>
          <a:p>
            <a:endParaRPr lang="pt-BR" b="0" i="0" baseline="0" dirty="0" smtClean="0"/>
          </a:p>
          <a:p>
            <a:endParaRPr lang="pt-BR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r>
              <a:rPr lang="pt-BR" baseline="0" dirty="0" smtClean="0"/>
              <a:t> básica sobre e</a:t>
            </a:r>
            <a:r>
              <a:rPr lang="pt-BR" dirty="0" smtClean="0"/>
              <a:t>ntropia</a:t>
            </a:r>
            <a:r>
              <a:rPr lang="pt-BR" baseline="0" dirty="0" smtClean="0"/>
              <a:t> cruzada: </a:t>
            </a:r>
            <a:r>
              <a:rPr lang="pt-BR" dirty="0" smtClean="0">
                <a:hlinkClick r:id="rId3"/>
              </a:rPr>
              <a:t>https://en.wikipedia.org/wiki/Cross_entropy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entropia cruzada penaliza modelos que estimam uma baixa probabilidade para a classe-alvo. </a:t>
            </a:r>
          </a:p>
          <a:p>
            <a:endParaRPr lang="pt-BR" dirty="0" smtClean="0"/>
          </a:p>
          <a:p>
            <a:r>
              <a:rPr lang="pt-BR" dirty="0" smtClean="0"/>
              <a:t>A função </a:t>
            </a:r>
            <a:r>
              <a:rPr lang="pt-BR" b="1" i="1" dirty="0" smtClean="0"/>
              <a:t>sparse_softmax_cross_entropy_with_logits() </a:t>
            </a:r>
            <a:r>
              <a:rPr lang="pt-BR" dirty="0" smtClean="0"/>
              <a:t>é equivalente a aplicar a função de ativação softmax e depois computar a entropia cruzada, mas é mais eficiente e cuida adequadamente de casos como logits iguais a 0. É por isso que não aplicamos a ativação softmax na função anterior. Há também outra função chamada </a:t>
            </a:r>
            <a:r>
              <a:rPr lang="pt-BR" b="1" i="1" dirty="0" smtClean="0"/>
              <a:t>softmax_cross_entropy_with_logits()</a:t>
            </a:r>
            <a:r>
              <a:rPr lang="pt-BR" dirty="0" smtClean="0"/>
              <a:t>, que recebe rótulos na forma de vetores codificados como one-hot-encoding em vez de ints de 0 ao número de classes menos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7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57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19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Redes Neurais Artificiais com TensorFlow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3764"/>
            <a:ext cx="11159068" cy="654707"/>
          </a:xfrm>
        </p:spPr>
        <p:txBody>
          <a:bodyPr>
            <a:noAutofit/>
          </a:bodyPr>
          <a:lstStyle/>
          <a:p>
            <a:r>
              <a:rPr lang="pt-BR" sz="2000" dirty="0" smtClean="0"/>
              <a:t>Temos agora </a:t>
            </a:r>
            <a:r>
              <a:rPr lang="pt-BR" sz="2000" dirty="0"/>
              <a:t>o modelo de rede </a:t>
            </a:r>
            <a:r>
              <a:rPr lang="pt-BR" sz="2000" dirty="0" smtClean="0"/>
              <a:t>neural e a </a:t>
            </a:r>
            <a:r>
              <a:rPr lang="pt-BR" sz="2000" b="1" i="1" dirty="0"/>
              <a:t>função de custo </a:t>
            </a:r>
            <a:r>
              <a:rPr lang="pt-BR" sz="2000" dirty="0"/>
              <a:t>e </a:t>
            </a:r>
            <a:r>
              <a:rPr lang="pt-BR" sz="2000" dirty="0" smtClean="0"/>
              <a:t>agora, como fizemos anteriormente, </a:t>
            </a:r>
            <a:r>
              <a:rPr lang="pt-BR" sz="2000" dirty="0"/>
              <a:t>precisamos definir um </a:t>
            </a:r>
            <a:r>
              <a:rPr lang="pt-BR" sz="2000" b="1" i="1" dirty="0" smtClean="0"/>
              <a:t>otimizador</a:t>
            </a:r>
            <a:r>
              <a:rPr lang="pt-BR" sz="2000" dirty="0" smtClean="0"/>
              <a:t> que irá ajusta </a:t>
            </a:r>
            <a:r>
              <a:rPr lang="pt-BR" sz="2000" dirty="0"/>
              <a:t>os </a:t>
            </a:r>
            <a:r>
              <a:rPr lang="pt-BR" sz="2000" b="1" i="1" dirty="0" smtClean="0"/>
              <a:t>pesos</a:t>
            </a:r>
            <a:r>
              <a:rPr lang="pt-BR" sz="2000" dirty="0" smtClean="0"/>
              <a:t> do </a:t>
            </a:r>
            <a:r>
              <a:rPr lang="pt-BR" sz="2000" dirty="0"/>
              <a:t>modelo para minimizar a </a:t>
            </a:r>
            <a:r>
              <a:rPr lang="pt-BR" sz="2000" b="1" i="1" dirty="0"/>
              <a:t>função de custo</a:t>
            </a:r>
            <a:r>
              <a:rPr lang="pt-BR" sz="2000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1666" y="1938471"/>
            <a:ext cx="4792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learning_rate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0.01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"train"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optimizer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GradientDescentOptimizer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learning_rate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training_op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optimizer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minimize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loss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3599" y="2968152"/>
            <a:ext cx="11133668" cy="1536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último passo </a:t>
            </a:r>
            <a:r>
              <a:rPr lang="pt-BR" dirty="0" smtClean="0"/>
              <a:t>na </a:t>
            </a:r>
            <a:r>
              <a:rPr lang="pt-BR" b="1" i="1" dirty="0"/>
              <a:t>fase de construção </a:t>
            </a:r>
            <a:r>
              <a:rPr lang="pt-BR" dirty="0"/>
              <a:t>é especificar como avaliar o modelo. </a:t>
            </a:r>
            <a:r>
              <a:rPr lang="pt-BR" dirty="0" smtClean="0"/>
              <a:t>Nós usaremos </a:t>
            </a:r>
            <a:r>
              <a:rPr lang="pt-BR" dirty="0"/>
              <a:t>a </a:t>
            </a:r>
            <a:r>
              <a:rPr lang="pt-BR" b="1" i="1" dirty="0"/>
              <a:t>precisão</a:t>
            </a:r>
            <a:r>
              <a:rPr lang="pt-BR" dirty="0"/>
              <a:t> como </a:t>
            </a:r>
            <a:r>
              <a:rPr lang="pt-BR" dirty="0" smtClean="0"/>
              <a:t>medida </a:t>
            </a:r>
            <a:r>
              <a:rPr lang="pt-BR" dirty="0"/>
              <a:t>de </a:t>
            </a:r>
            <a:r>
              <a:rPr lang="pt-BR" dirty="0" smtClean="0"/>
              <a:t>desempenho.</a:t>
            </a:r>
          </a:p>
          <a:p>
            <a:r>
              <a:rPr lang="pt-BR" dirty="0" smtClean="0"/>
              <a:t>Primeiro</a:t>
            </a:r>
            <a:r>
              <a:rPr lang="pt-BR" dirty="0"/>
              <a:t>, para cada </a:t>
            </a:r>
            <a:r>
              <a:rPr lang="pt-BR" dirty="0" smtClean="0"/>
              <a:t>exemplo de entrada, determinamos </a:t>
            </a:r>
            <a:r>
              <a:rPr lang="pt-BR" dirty="0"/>
              <a:t>se a previsão da rede neural está correta, verificando se o </a:t>
            </a:r>
            <a:r>
              <a:rPr lang="pt-BR" b="1" i="1" dirty="0"/>
              <a:t>logit</a:t>
            </a:r>
            <a:r>
              <a:rPr lang="pt-BR" dirty="0"/>
              <a:t> </a:t>
            </a:r>
            <a:r>
              <a:rPr lang="pt-BR" dirty="0" smtClean="0"/>
              <a:t>de valor mais </a:t>
            </a:r>
            <a:r>
              <a:rPr lang="pt-BR" dirty="0"/>
              <a:t>alto corresponde ou não à classe </a:t>
            </a:r>
            <a:r>
              <a:rPr lang="pt-BR" dirty="0" smtClean="0"/>
              <a:t>correta. Para </a:t>
            </a:r>
            <a:r>
              <a:rPr lang="pt-BR" dirty="0"/>
              <a:t>isso, </a:t>
            </a:r>
            <a:r>
              <a:rPr lang="pt-BR" dirty="0" smtClean="0"/>
              <a:t>usamos </a:t>
            </a:r>
            <a:r>
              <a:rPr lang="pt-BR" dirty="0"/>
              <a:t>a função </a:t>
            </a:r>
            <a:r>
              <a:rPr lang="pt-BR" b="1" i="1" dirty="0" smtClean="0"/>
              <a:t>in_top_k()</a:t>
            </a:r>
            <a:r>
              <a:rPr lang="pt-BR" dirty="0" smtClean="0"/>
              <a:t>, que </a:t>
            </a:r>
            <a:r>
              <a:rPr lang="pt-BR" dirty="0"/>
              <a:t>retorna um tensor 1D </a:t>
            </a:r>
            <a:r>
              <a:rPr lang="pt-BR" dirty="0" smtClean="0"/>
              <a:t>com </a:t>
            </a:r>
            <a:r>
              <a:rPr lang="pt-BR" dirty="0"/>
              <a:t>valores </a:t>
            </a:r>
            <a:r>
              <a:rPr lang="pt-BR" dirty="0" smtClean="0"/>
              <a:t>booleanos. Em seguida, convertemos esses valores booleanos </a:t>
            </a:r>
            <a:r>
              <a:rPr lang="pt-BR" dirty="0"/>
              <a:t>em floats e </a:t>
            </a:r>
            <a:r>
              <a:rPr lang="pt-BR" dirty="0" smtClean="0"/>
              <a:t>calculamos </a:t>
            </a:r>
            <a:r>
              <a:rPr lang="pt-BR" dirty="0"/>
              <a:t>a média. Isso </a:t>
            </a:r>
            <a:r>
              <a:rPr lang="pt-BR" dirty="0" smtClean="0"/>
              <a:t>dará </a:t>
            </a:r>
            <a:r>
              <a:rPr lang="pt-BR" dirty="0"/>
              <a:t>a precisão geral da rede.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1666" y="450512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"eval"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correct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in_top_k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logits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accuracy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reduce_mean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cast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correct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5243786"/>
            <a:ext cx="11133668" cy="649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Finalmente, como de praxe, criamos um nó para inicializar todas as variáveis e um nó do tipo Saver para salvar os parâmetros de modelo treinado em disco.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1666" y="58928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init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global_variables_initializer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saver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Saver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204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de execução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078980" cy="1265858"/>
          </a:xfrm>
        </p:spPr>
        <p:txBody>
          <a:bodyPr/>
          <a:lstStyle/>
          <a:p>
            <a:r>
              <a:rPr lang="pt-BR" dirty="0" smtClean="0"/>
              <a:t>Primeiro</a:t>
            </a:r>
            <a:r>
              <a:rPr lang="pt-BR" dirty="0"/>
              <a:t>, vamos carregar </a:t>
            </a:r>
            <a:r>
              <a:rPr lang="pt-BR" dirty="0" smtClean="0"/>
              <a:t>a base de dados MNIST usando uma função disponibilizada pelo TensorFlow. Em seguida, eles são re-dimensionados e escalonados (entre </a:t>
            </a:r>
            <a:r>
              <a:rPr lang="pt-BR" dirty="0"/>
              <a:t>0 e 1</a:t>
            </a:r>
            <a:r>
              <a:rPr lang="pt-BR" dirty="0" smtClean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2873" y="3091483"/>
            <a:ext cx="54514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datasets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mnist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load_data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X_train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X_train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255.0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255.0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y_train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y_test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61034"/>
            <a:ext cx="11078980" cy="89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Na sequência, </a:t>
            </a:r>
            <a:r>
              <a:rPr lang="pt-BR" dirty="0"/>
              <a:t>definimos o número de épocas que queremos executar, bem como o tamanho dos </a:t>
            </a:r>
            <a:r>
              <a:rPr lang="pt-BR" dirty="0" smtClean="0"/>
              <a:t>mini-batches: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5274039" y="5156616"/>
            <a:ext cx="1389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n_epochs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400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batch_size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4334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83910" cy="317969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Em seguida, </a:t>
            </a:r>
            <a:r>
              <a:rPr lang="pt-BR" dirty="0"/>
              <a:t>podemos treinar o modelo: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4255426"/>
            <a:ext cx="11183911" cy="2602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Esse código abre uma </a:t>
            </a:r>
            <a:r>
              <a:rPr lang="pt-BR" b="1" i="1" dirty="0"/>
              <a:t>sessão</a:t>
            </a:r>
            <a:r>
              <a:rPr lang="pt-BR" dirty="0"/>
              <a:t> </a:t>
            </a:r>
            <a:r>
              <a:rPr lang="pt-BR" dirty="0" smtClean="0"/>
              <a:t>do TensorFlow </a:t>
            </a:r>
            <a:r>
              <a:rPr lang="pt-BR" dirty="0"/>
              <a:t>e executa o </a:t>
            </a:r>
            <a:r>
              <a:rPr lang="pt-BR" b="1" i="1" dirty="0"/>
              <a:t>nó</a:t>
            </a:r>
            <a:r>
              <a:rPr lang="pt-BR" dirty="0"/>
              <a:t> </a:t>
            </a:r>
            <a:r>
              <a:rPr lang="pt-BR" b="1" i="1" dirty="0"/>
              <a:t>init</a:t>
            </a:r>
            <a:r>
              <a:rPr lang="pt-BR" dirty="0"/>
              <a:t> </a:t>
            </a:r>
            <a:r>
              <a:rPr lang="pt-BR" dirty="0" smtClean="0"/>
              <a:t>que por sua vez </a:t>
            </a:r>
            <a:r>
              <a:rPr lang="pt-BR" dirty="0"/>
              <a:t>inicializa todas as variáveis. </a:t>
            </a:r>
            <a:endParaRPr lang="pt-BR" dirty="0" smtClean="0"/>
          </a:p>
          <a:p>
            <a:r>
              <a:rPr lang="pt-BR" dirty="0" smtClean="0"/>
              <a:t>Em seguida, o </a:t>
            </a:r>
            <a:r>
              <a:rPr lang="pt-BR" dirty="0"/>
              <a:t>ciclo de treinamento </a:t>
            </a:r>
            <a:r>
              <a:rPr lang="pt-BR" dirty="0" smtClean="0"/>
              <a:t>principal é executado: </a:t>
            </a:r>
            <a:r>
              <a:rPr lang="pt-BR" dirty="0"/>
              <a:t>em cada época, o código </a:t>
            </a:r>
            <a:r>
              <a:rPr lang="pt-BR" dirty="0" smtClean="0"/>
              <a:t>itera através </a:t>
            </a:r>
            <a:r>
              <a:rPr lang="pt-BR" dirty="0"/>
              <a:t>de vários </a:t>
            </a:r>
            <a:r>
              <a:rPr lang="pt-BR" dirty="0" smtClean="0"/>
              <a:t>mini-batches </a:t>
            </a:r>
            <a:r>
              <a:rPr lang="pt-BR" dirty="0"/>
              <a:t>que correspondem ao tamanho do conjunto de treinamento. </a:t>
            </a:r>
            <a:endParaRPr lang="pt-BR" dirty="0" smtClean="0"/>
          </a:p>
          <a:p>
            <a:r>
              <a:rPr lang="pt-BR" dirty="0" smtClean="0"/>
              <a:t>Cada mini-batch </a:t>
            </a:r>
            <a:r>
              <a:rPr lang="pt-BR" dirty="0"/>
              <a:t>é </a:t>
            </a:r>
            <a:r>
              <a:rPr lang="pt-BR" dirty="0" smtClean="0"/>
              <a:t>lido pela função </a:t>
            </a:r>
            <a:r>
              <a:rPr lang="pt-BR" b="1" i="1" dirty="0"/>
              <a:t>shuffle_batch</a:t>
            </a:r>
            <a:r>
              <a:rPr lang="pt-BR" dirty="0"/>
              <a:t> </a:t>
            </a:r>
            <a:r>
              <a:rPr lang="pt-BR" dirty="0" smtClean="0"/>
              <a:t>e</a:t>
            </a:r>
            <a:r>
              <a:rPr lang="pt-BR" dirty="0"/>
              <a:t>, em seguida, o código simplesmente executa a </a:t>
            </a:r>
            <a:r>
              <a:rPr lang="pt-BR" b="1" i="1" dirty="0"/>
              <a:t>operação de treinamento</a:t>
            </a:r>
            <a:r>
              <a:rPr lang="pt-BR" dirty="0"/>
              <a:t>, </a:t>
            </a:r>
            <a:r>
              <a:rPr lang="pt-BR" dirty="0" smtClean="0"/>
              <a:t>utilizando os exemplos e rótulos do mini-batch corrente. </a:t>
            </a:r>
          </a:p>
          <a:p>
            <a:r>
              <a:rPr lang="pt-BR" dirty="0" smtClean="0"/>
              <a:t>Em </a:t>
            </a:r>
            <a:r>
              <a:rPr lang="pt-BR" dirty="0"/>
              <a:t>seguida, </a:t>
            </a:r>
            <a:r>
              <a:rPr lang="pt-BR" dirty="0" smtClean="0"/>
              <a:t>ao </a:t>
            </a:r>
            <a:r>
              <a:rPr lang="pt-BR" dirty="0"/>
              <a:t>final de cada época, o código avalia o modelo </a:t>
            </a:r>
            <a:r>
              <a:rPr lang="pt-BR" dirty="0" smtClean="0"/>
              <a:t>com </a:t>
            </a:r>
            <a:r>
              <a:rPr lang="pt-BR" dirty="0"/>
              <a:t>último </a:t>
            </a:r>
            <a:r>
              <a:rPr lang="pt-BR" dirty="0" smtClean="0"/>
              <a:t>mini-batch utilizado e com o conjunto de validação e </a:t>
            </a:r>
            <a:r>
              <a:rPr lang="pt-BR" dirty="0"/>
              <a:t>imprime o resultado. </a:t>
            </a:r>
            <a:endParaRPr lang="pt-BR" dirty="0" smtClean="0"/>
          </a:p>
          <a:p>
            <a:r>
              <a:rPr lang="pt-BR" dirty="0" smtClean="0"/>
              <a:t>Finalmente</a:t>
            </a:r>
            <a:r>
              <a:rPr lang="pt-BR" dirty="0"/>
              <a:t>, os parâmetros do modelo são salvos </a:t>
            </a:r>
            <a:r>
              <a:rPr lang="pt-BR" dirty="0" smtClean="0"/>
              <a:t>em </a:t>
            </a:r>
            <a:r>
              <a:rPr lang="pt-BR" dirty="0"/>
              <a:t>disco.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3069" y="2060565"/>
            <a:ext cx="63058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init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epoch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n_epochs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X_batch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y_batch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shuffle_batch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batch_size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training_op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X_batch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y_batch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acc_train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accuracy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eval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X_batch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y_batch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acc_test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accuracy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eval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X_valid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y: y_valid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epoch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"Train accuracy:"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acc_train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"Test accuracy:"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acc_test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save_path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saver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save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"./my_model_final.ckpt"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196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modelo treinado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93970" cy="136683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Agora que a rede neural está treinada, </a:t>
            </a:r>
            <a:r>
              <a:rPr lang="pt-BR" dirty="0" smtClean="0"/>
              <a:t>nós podemos </a:t>
            </a:r>
            <a:r>
              <a:rPr lang="pt-BR" dirty="0"/>
              <a:t>usá-la para fazer previsões. </a:t>
            </a:r>
            <a:endParaRPr lang="pt-BR" dirty="0" smtClean="0"/>
          </a:p>
          <a:p>
            <a:r>
              <a:rPr lang="pt-BR" dirty="0" smtClean="0"/>
              <a:t>Para fazermos </a:t>
            </a:r>
            <a:r>
              <a:rPr lang="pt-BR" dirty="0"/>
              <a:t>isso, </a:t>
            </a:r>
            <a:r>
              <a:rPr lang="pt-BR" dirty="0" smtClean="0"/>
              <a:t>reutilizamos o código da </a:t>
            </a:r>
            <a:r>
              <a:rPr lang="pt-BR" b="1" i="1" dirty="0" smtClean="0"/>
              <a:t>fase </a:t>
            </a:r>
            <a:r>
              <a:rPr lang="pt-BR" b="1" i="1" dirty="0"/>
              <a:t>de construção</a:t>
            </a:r>
            <a:r>
              <a:rPr lang="pt-BR" dirty="0"/>
              <a:t>, mas </a:t>
            </a:r>
            <a:r>
              <a:rPr lang="pt-BR" dirty="0" smtClean="0"/>
              <a:t>alteremos </a:t>
            </a:r>
            <a:r>
              <a:rPr lang="pt-BR" dirty="0"/>
              <a:t>a </a:t>
            </a:r>
            <a:r>
              <a:rPr lang="pt-BR" b="1" i="1" dirty="0"/>
              <a:t>fase de execução </a:t>
            </a:r>
            <a:r>
              <a:rPr lang="pt-BR" dirty="0"/>
              <a:t>da seguinte maneira</a:t>
            </a:r>
            <a:r>
              <a:rPr lang="pt-BR" dirty="0" smtClean="0"/>
              <a:t>:</a:t>
            </a: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3337185" y="3075455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saver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restore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"./my_model_final.ckpt"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X_new_scaled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[...]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some new images (scaled from 0 to 1)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Z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logits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eval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X_new_scaled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y_pred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argmax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axis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89426"/>
            <a:ext cx="11093970" cy="2362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Inicialmente, carregamos </a:t>
            </a:r>
            <a:r>
              <a:rPr lang="pt-BR" dirty="0"/>
              <a:t>os parâmetros do modelo </a:t>
            </a:r>
            <a:r>
              <a:rPr lang="pt-BR" dirty="0" smtClean="0"/>
              <a:t>armazenados em </a:t>
            </a:r>
            <a:r>
              <a:rPr lang="pt-BR" dirty="0"/>
              <a:t>disco. </a:t>
            </a:r>
            <a:endParaRPr lang="pt-BR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Em </a:t>
            </a:r>
            <a:r>
              <a:rPr lang="pt-BR" dirty="0"/>
              <a:t>seguida, </a:t>
            </a:r>
            <a:r>
              <a:rPr lang="pt-BR" dirty="0" smtClean="0"/>
              <a:t>carregamos </a:t>
            </a:r>
            <a:r>
              <a:rPr lang="pt-BR" dirty="0"/>
              <a:t>algumas novas imagens </a:t>
            </a:r>
            <a:r>
              <a:rPr lang="pt-BR" dirty="0" smtClean="0"/>
              <a:t>para serem classificadas.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Finalmente, </a:t>
            </a:r>
            <a:r>
              <a:rPr lang="pt-BR" dirty="0"/>
              <a:t>o código avalia o </a:t>
            </a:r>
            <a:r>
              <a:rPr lang="pt-BR" b="1" i="1" dirty="0" smtClean="0"/>
              <a:t>nó logits</a:t>
            </a:r>
            <a:r>
              <a:rPr lang="pt-BR" dirty="0"/>
              <a:t> </a:t>
            </a:r>
            <a:r>
              <a:rPr lang="pt-BR" dirty="0" smtClean="0"/>
              <a:t>e prevê a classe de maior probabilidade, para isso </a:t>
            </a:r>
            <a:r>
              <a:rPr lang="pt-BR" dirty="0"/>
              <a:t>basta escolher a classe que tem o maior valor de </a:t>
            </a:r>
            <a:r>
              <a:rPr lang="pt-BR" b="1" i="1" dirty="0"/>
              <a:t>logit</a:t>
            </a:r>
            <a:r>
              <a:rPr lang="pt-BR" dirty="0"/>
              <a:t> (</a:t>
            </a:r>
            <a:r>
              <a:rPr lang="pt-BR" dirty="0" smtClean="0"/>
              <a:t>usando a </a:t>
            </a:r>
            <a:r>
              <a:rPr lang="pt-BR" dirty="0"/>
              <a:t>função </a:t>
            </a:r>
            <a:r>
              <a:rPr lang="pt-BR" b="1" i="1" dirty="0" smtClean="0"/>
              <a:t>argmax()</a:t>
            </a:r>
            <a:r>
              <a:rPr lang="pt-BR" dirty="0" smtClean="0"/>
              <a:t>).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 smtClean="0"/>
              <a:t>MLPWithTensorFlowLowLevelAPI.ipynb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49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Ajuste fino dos hiperparâmetros de uma rede neural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8961" cy="4740067"/>
          </a:xfrm>
        </p:spPr>
        <p:txBody>
          <a:bodyPr/>
          <a:lstStyle/>
          <a:p>
            <a:r>
              <a:rPr lang="pt-BR" dirty="0"/>
              <a:t>A flexibilidade das redes neurais também é uma de suas principais desvantagens: existem muitos hiperparâmetros para </a:t>
            </a:r>
            <a:r>
              <a:rPr lang="pt-BR" dirty="0" smtClean="0"/>
              <a:t>se ajustar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Nós podemos não </a:t>
            </a:r>
            <a:r>
              <a:rPr lang="pt-BR" dirty="0"/>
              <a:t>apenas </a:t>
            </a:r>
            <a:r>
              <a:rPr lang="pt-BR" dirty="0" smtClean="0"/>
              <a:t>usar </a:t>
            </a:r>
            <a:r>
              <a:rPr lang="pt-BR" dirty="0"/>
              <a:t>qualquer </a:t>
            </a:r>
            <a:r>
              <a:rPr lang="pt-BR" dirty="0" smtClean="0"/>
              <a:t>tipo de topologia </a:t>
            </a:r>
            <a:r>
              <a:rPr lang="pt-BR" dirty="0"/>
              <a:t>de rede imaginável </a:t>
            </a:r>
            <a:r>
              <a:rPr lang="pt-BR" dirty="0" smtClean="0"/>
              <a:t>(i.e., como </a:t>
            </a:r>
            <a:r>
              <a:rPr lang="pt-BR" dirty="0"/>
              <a:t>os neurônios são interconectados), mas </a:t>
            </a:r>
            <a:r>
              <a:rPr lang="pt-BR" dirty="0" smtClean="0"/>
              <a:t>também podemos </a:t>
            </a:r>
            <a:r>
              <a:rPr lang="pt-BR" dirty="0"/>
              <a:t>alterar o número de camadas, o número de neurônios por camada, o tipo de função de ativação a ser usada em cada camada, </a:t>
            </a:r>
            <a:r>
              <a:rPr lang="pt-BR" dirty="0" smtClean="0"/>
              <a:t>a lógica </a:t>
            </a:r>
            <a:r>
              <a:rPr lang="pt-BR" dirty="0"/>
              <a:t>de </a:t>
            </a:r>
            <a:r>
              <a:rPr lang="pt-BR" dirty="0" smtClean="0"/>
              <a:t>inicialização dos </a:t>
            </a:r>
            <a:r>
              <a:rPr lang="pt-BR" dirty="0"/>
              <a:t>peso</a:t>
            </a:r>
            <a:r>
              <a:rPr lang="pt-BR" dirty="0" smtClean="0"/>
              <a:t> </a:t>
            </a:r>
            <a:r>
              <a:rPr lang="pt-BR" dirty="0"/>
              <a:t>e muito mais. </a:t>
            </a:r>
            <a:endParaRPr lang="pt-BR" dirty="0" smtClean="0"/>
          </a:p>
          <a:p>
            <a:r>
              <a:rPr lang="pt-BR" dirty="0" smtClean="0"/>
              <a:t>Sendo </a:t>
            </a:r>
            <a:r>
              <a:rPr lang="pt-BR" dirty="0" smtClean="0"/>
              <a:t>assim, como saberíamos qual </a:t>
            </a:r>
            <a:r>
              <a:rPr lang="pt-BR" dirty="0"/>
              <a:t>combinação de hiperparâmetros é a melhor para </a:t>
            </a:r>
            <a:r>
              <a:rPr lang="pt-BR" dirty="0" smtClean="0"/>
              <a:t>uma dada tarefa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099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fino dos hiperparâmetros de uma rede neural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04030" cy="477004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Nós poderímos usar </a:t>
            </a:r>
            <a:r>
              <a:rPr lang="pt-BR" b="1" i="1" dirty="0" smtClean="0"/>
              <a:t>GridSearch</a:t>
            </a:r>
            <a:r>
              <a:rPr lang="pt-BR" dirty="0" smtClean="0"/>
              <a:t> com </a:t>
            </a:r>
            <a:r>
              <a:rPr lang="pt-BR" b="1" i="1" dirty="0"/>
              <a:t>validação cruzada </a:t>
            </a:r>
            <a:r>
              <a:rPr lang="pt-BR" dirty="0"/>
              <a:t>para encontrar os hiperparâmetros </a:t>
            </a:r>
            <a:r>
              <a:rPr lang="pt-BR" dirty="0" smtClean="0"/>
              <a:t>ótimos, </a:t>
            </a:r>
            <a:r>
              <a:rPr lang="pt-BR" dirty="0"/>
              <a:t>mas como existem muitos hiperparâmetros para ajustar, e como treinar uma rede neural </a:t>
            </a:r>
            <a:r>
              <a:rPr lang="pt-BR" dirty="0" smtClean="0"/>
              <a:t>com um </a:t>
            </a:r>
            <a:r>
              <a:rPr lang="pt-BR" dirty="0"/>
              <a:t>grande conjunto de dados leva muito tempo, </a:t>
            </a:r>
            <a:r>
              <a:rPr lang="pt-BR" dirty="0" smtClean="0"/>
              <a:t>nós poderíamos </a:t>
            </a:r>
            <a:r>
              <a:rPr lang="pt-BR" dirty="0"/>
              <a:t>explorar apenas uma pequena parte do espaço </a:t>
            </a:r>
            <a:r>
              <a:rPr lang="pt-BR" dirty="0" smtClean="0"/>
              <a:t>de hiperparâmetros </a:t>
            </a:r>
            <a:r>
              <a:rPr lang="pt-BR" dirty="0"/>
              <a:t>em um período de tempo razoável. </a:t>
            </a:r>
            <a:endParaRPr lang="pt-BR" dirty="0" smtClean="0"/>
          </a:p>
          <a:p>
            <a:r>
              <a:rPr lang="pt-BR" dirty="0" smtClean="0"/>
              <a:t>Outra abordagem seria utilizar </a:t>
            </a:r>
            <a:r>
              <a:rPr lang="pt-BR" b="1" i="1" dirty="0"/>
              <a:t>pesquisa </a:t>
            </a:r>
            <a:r>
              <a:rPr lang="pt-BR" b="1" i="1" dirty="0" smtClean="0"/>
              <a:t>aleatória</a:t>
            </a:r>
            <a:r>
              <a:rPr lang="pt-BR" dirty="0" smtClean="0"/>
              <a:t>. Uma outra </a:t>
            </a:r>
            <a:r>
              <a:rPr lang="pt-BR" dirty="0"/>
              <a:t>opção </a:t>
            </a:r>
            <a:r>
              <a:rPr lang="pt-BR" dirty="0" smtClean="0"/>
              <a:t>seria </a:t>
            </a:r>
            <a:r>
              <a:rPr lang="pt-BR" dirty="0"/>
              <a:t>usar uma ferramenta como o </a:t>
            </a:r>
            <a:r>
              <a:rPr lang="pt-BR" b="1" i="1" dirty="0"/>
              <a:t>Oscar</a:t>
            </a:r>
            <a:r>
              <a:rPr lang="pt-BR" dirty="0"/>
              <a:t>, que implementa algoritmos mais complexos para </a:t>
            </a:r>
            <a:r>
              <a:rPr lang="pt-BR" dirty="0" smtClean="0"/>
              <a:t>nos ajudar </a:t>
            </a:r>
            <a:r>
              <a:rPr lang="pt-BR" dirty="0"/>
              <a:t>a encontrar rapidamente um bom conjunto de </a:t>
            </a:r>
            <a:r>
              <a:rPr lang="pt-BR" dirty="0" smtClean="0"/>
              <a:t>hiperparâmetros.</a:t>
            </a:r>
          </a:p>
          <a:p>
            <a:r>
              <a:rPr lang="pt-BR" dirty="0"/>
              <a:t>Ajuda a ter uma ideia de quais valores são razoáveis para </a:t>
            </a:r>
            <a:r>
              <a:rPr lang="pt-BR" dirty="0" smtClean="0"/>
              <a:t>alguns hiperparâmetros, </a:t>
            </a:r>
            <a:r>
              <a:rPr lang="pt-BR" dirty="0"/>
              <a:t>para que </a:t>
            </a:r>
            <a:r>
              <a:rPr lang="pt-BR" dirty="0" smtClean="0"/>
              <a:t>nós possamos restringir </a:t>
            </a:r>
            <a:r>
              <a:rPr lang="pt-BR" dirty="0"/>
              <a:t>o espaço de pesquisa.</a:t>
            </a:r>
          </a:p>
        </p:txBody>
      </p:sp>
    </p:spTree>
    <p:extLst>
      <p:ext uri="{BB962C8B-B14F-4D97-AF65-F5344CB8AC3E}">
        <p14:creationId xmlns:p14="http://schemas.microsoft.com/office/powerpoint/2010/main" val="419350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fino dos hiperparâmetros de uma rede </a:t>
            </a:r>
            <a:r>
              <a:rPr lang="pt-BR" dirty="0" smtClean="0"/>
              <a:t>neural: </a:t>
            </a:r>
            <a:r>
              <a:rPr lang="pt-BR" b="1" dirty="0" smtClean="0"/>
              <a:t>Número de camadas ocultas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3912" cy="441028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Para muitos problemas, </a:t>
            </a:r>
            <a:r>
              <a:rPr lang="pt-BR" dirty="0" smtClean="0"/>
              <a:t>nós podemos começar </a:t>
            </a:r>
            <a:r>
              <a:rPr lang="pt-BR" dirty="0"/>
              <a:t>com apenas </a:t>
            </a:r>
            <a:r>
              <a:rPr lang="pt-BR" dirty="0" smtClean="0"/>
              <a:t>uma </a:t>
            </a:r>
            <a:r>
              <a:rPr lang="pt-BR" dirty="0"/>
              <a:t>única camada oculta e </a:t>
            </a:r>
            <a:r>
              <a:rPr lang="pt-BR" dirty="0" smtClean="0"/>
              <a:t>mesmo assim obteremos </a:t>
            </a:r>
            <a:r>
              <a:rPr lang="pt-BR" dirty="0"/>
              <a:t>resultados razoáveis. </a:t>
            </a:r>
            <a:endParaRPr lang="pt-BR" dirty="0" smtClean="0"/>
          </a:p>
          <a:p>
            <a:r>
              <a:rPr lang="pt-BR" dirty="0" smtClean="0"/>
              <a:t>Na </a:t>
            </a:r>
            <a:r>
              <a:rPr lang="pt-BR" dirty="0"/>
              <a:t>verdade, foi demonstrado que </a:t>
            </a:r>
            <a:r>
              <a:rPr lang="pt-BR" dirty="0" smtClean="0"/>
              <a:t>uma rede </a:t>
            </a:r>
            <a:r>
              <a:rPr lang="pt-BR" dirty="0"/>
              <a:t>MLP com apenas </a:t>
            </a:r>
            <a:r>
              <a:rPr lang="pt-BR" dirty="0" smtClean="0"/>
              <a:t>uma única </a:t>
            </a:r>
            <a:r>
              <a:rPr lang="pt-BR" dirty="0"/>
              <a:t>camada oculta pode modelar até as funções mais complexas, desde </a:t>
            </a:r>
            <a:r>
              <a:rPr lang="pt-BR" dirty="0" smtClean="0"/>
              <a:t>que a rede </a:t>
            </a:r>
            <a:r>
              <a:rPr lang="pt-BR" dirty="0"/>
              <a:t>possua neurônios suficientes.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um longo tempo, esses fatos convenceram os pesquisadores de que não havia necessidade de investigar redes neurais mais </a:t>
            </a:r>
            <a:r>
              <a:rPr lang="pt-BR" dirty="0" smtClean="0"/>
              <a:t>profundas.</a:t>
            </a:r>
          </a:p>
          <a:p>
            <a:r>
              <a:rPr lang="pt-BR" dirty="0" smtClean="0"/>
              <a:t>Entretanto </a:t>
            </a:r>
            <a:r>
              <a:rPr lang="pt-BR" dirty="0"/>
              <a:t>eles </a:t>
            </a:r>
            <a:r>
              <a:rPr lang="pt-BR" dirty="0" smtClean="0"/>
              <a:t>ignoravam </a:t>
            </a:r>
            <a:r>
              <a:rPr lang="pt-BR" dirty="0"/>
              <a:t>o fato de que as redes </a:t>
            </a:r>
            <a:r>
              <a:rPr lang="pt-BR" dirty="0" smtClean="0"/>
              <a:t>profundas podem </a:t>
            </a:r>
            <a:r>
              <a:rPr lang="pt-BR" dirty="0"/>
              <a:t>modelar funções complexas usando </a:t>
            </a:r>
            <a:r>
              <a:rPr lang="pt-BR" dirty="0" smtClean="0"/>
              <a:t>muito menos </a:t>
            </a:r>
            <a:r>
              <a:rPr lang="pt-BR" dirty="0"/>
              <a:t>neurônios </a:t>
            </a:r>
            <a:r>
              <a:rPr lang="pt-BR" dirty="0" smtClean="0"/>
              <a:t>do que </a:t>
            </a:r>
            <a:r>
              <a:rPr lang="pt-BR" dirty="0"/>
              <a:t>as redes rasas, tornando-as muito mais rápidas para </a:t>
            </a:r>
            <a:r>
              <a:rPr lang="pt-BR" dirty="0" smtClean="0"/>
              <a:t>se treinar.</a:t>
            </a:r>
          </a:p>
          <a:p>
            <a:r>
              <a:rPr lang="pt-BR" dirty="0" smtClean="0"/>
              <a:t>Além disso, redes profundas tiram proveito da estrutura hierárquica presente em dados do mundo real: </a:t>
            </a:r>
            <a:r>
              <a:rPr lang="pt-BR" dirty="0"/>
              <a:t>camadas ocultas </a:t>
            </a:r>
            <a:r>
              <a:rPr lang="pt-BR" dirty="0" smtClean="0"/>
              <a:t>próximas à entrada modelam </a:t>
            </a:r>
            <a:r>
              <a:rPr lang="pt-BR" dirty="0"/>
              <a:t>estruturas de baixo </a:t>
            </a:r>
            <a:r>
              <a:rPr lang="pt-BR" dirty="0" smtClean="0"/>
              <a:t>nível (por exemplo, segmentos de linha de várias formas e orientações), </a:t>
            </a:r>
            <a:r>
              <a:rPr lang="pt-BR" dirty="0"/>
              <a:t>camadas ocultas intermediárias combinam essas estruturas de baixo nível para modelar estruturas de nível intermediário (por exemplo, quadrados, </a:t>
            </a:r>
            <a:r>
              <a:rPr lang="pt-BR" dirty="0" smtClean="0"/>
              <a:t>círculos, etc.) </a:t>
            </a:r>
            <a:r>
              <a:rPr lang="pt-BR" dirty="0"/>
              <a:t>e as camadas ocultas mais </a:t>
            </a:r>
            <a:r>
              <a:rPr lang="pt-BR" dirty="0" smtClean="0"/>
              <a:t>próximas à saída juntamente com a </a:t>
            </a:r>
            <a:r>
              <a:rPr lang="pt-BR" dirty="0"/>
              <a:t>camada de saída </a:t>
            </a:r>
            <a:r>
              <a:rPr lang="pt-BR" dirty="0" smtClean="0"/>
              <a:t>combinam </a:t>
            </a:r>
            <a:r>
              <a:rPr lang="pt-BR" dirty="0"/>
              <a:t>essas estruturas intermediárias para modelar estruturas de alto nível (por exemplo, faces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76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fino dos hiperparâmetros de uma rede neural: </a:t>
            </a:r>
            <a:r>
              <a:rPr lang="pt-BR" b="1" dirty="0"/>
              <a:t>Número de camadas ocultas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63990" cy="45002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Essa arquitetura hierárquica não apenas </a:t>
            </a:r>
            <a:r>
              <a:rPr lang="pt-BR" dirty="0" smtClean="0"/>
              <a:t>ajuda as redes profundas a </a:t>
            </a:r>
            <a:r>
              <a:rPr lang="pt-BR" dirty="0"/>
              <a:t>convergirem mais rapidamente para uma boa solução, como também melhora a capacidade de generalização para novos conjuntos de 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Desta </a:t>
            </a:r>
            <a:r>
              <a:rPr lang="pt-BR" dirty="0"/>
              <a:t>forma, </a:t>
            </a:r>
            <a:r>
              <a:rPr lang="pt-BR" dirty="0" smtClean="0"/>
              <a:t>uma rede </a:t>
            </a:r>
            <a:r>
              <a:rPr lang="pt-BR" dirty="0"/>
              <a:t>não </a:t>
            </a:r>
            <a:r>
              <a:rPr lang="pt-BR" dirty="0" smtClean="0"/>
              <a:t>precisa </a:t>
            </a:r>
            <a:r>
              <a:rPr lang="pt-BR" dirty="0"/>
              <a:t>aprender do zero todas as estruturas de baixo nível que </a:t>
            </a:r>
            <a:r>
              <a:rPr lang="pt-BR" dirty="0" smtClean="0"/>
              <a:t>ocorrem nos dados do mundo real, ela pode reutilizar os pesos de camadas mais baixas (as quais já aprenderam as estruturas de baixo nível) e precisará apenas aprender (treinar o restante das camadas) </a:t>
            </a:r>
            <a:r>
              <a:rPr lang="pt-BR" dirty="0"/>
              <a:t>apenas as estruturas de </a:t>
            </a:r>
            <a:r>
              <a:rPr lang="pt-BR" dirty="0" smtClean="0"/>
              <a:t>alto nível.</a:t>
            </a:r>
          </a:p>
          <a:p>
            <a:r>
              <a:rPr lang="pt-BR" dirty="0" smtClean="0"/>
              <a:t>Em </a:t>
            </a:r>
            <a:r>
              <a:rPr lang="pt-BR" dirty="0"/>
              <a:t>resumo, para muitos problemas, </a:t>
            </a:r>
            <a:r>
              <a:rPr lang="pt-BR" dirty="0" smtClean="0"/>
              <a:t>nós podemos </a:t>
            </a:r>
            <a:r>
              <a:rPr lang="pt-BR" dirty="0"/>
              <a:t>começar com apenas uma ou duas camadas ocultas </a:t>
            </a:r>
            <a:r>
              <a:rPr lang="pt-BR" dirty="0" smtClean="0"/>
              <a:t>e com isso obteremos bons resultados.</a:t>
            </a:r>
          </a:p>
          <a:p>
            <a:r>
              <a:rPr lang="pt-BR" dirty="0" smtClean="0"/>
              <a:t>Para </a:t>
            </a:r>
            <a:r>
              <a:rPr lang="pt-BR" dirty="0"/>
              <a:t>problemas mais complexos, </a:t>
            </a:r>
            <a:r>
              <a:rPr lang="pt-BR" dirty="0" smtClean="0"/>
              <a:t>podemos aumentar </a:t>
            </a:r>
            <a:r>
              <a:rPr lang="pt-BR" dirty="0"/>
              <a:t>gradualmente o número de camadas ocultas, até </a:t>
            </a:r>
            <a:r>
              <a:rPr lang="pt-BR" dirty="0" smtClean="0"/>
              <a:t>que a rede comece a sobreajustar </a:t>
            </a:r>
            <a:r>
              <a:rPr lang="pt-BR" dirty="0"/>
              <a:t>demais </a:t>
            </a:r>
            <a:r>
              <a:rPr lang="pt-BR" dirty="0" smtClean="0"/>
              <a:t>ao </a:t>
            </a:r>
            <a:r>
              <a:rPr lang="pt-BR" dirty="0"/>
              <a:t>conjunto de </a:t>
            </a:r>
            <a:r>
              <a:rPr lang="pt-BR" dirty="0" smtClean="0"/>
              <a:t>treinamento. </a:t>
            </a:r>
          </a:p>
          <a:p>
            <a:r>
              <a:rPr lang="pt-BR" dirty="0" smtClean="0"/>
              <a:t>Entretanto</a:t>
            </a:r>
            <a:r>
              <a:rPr lang="pt-BR" dirty="0"/>
              <a:t>, você raramente precisará treinar essas redes do zero: é muito mais comum reutilizar partes de uma rede </a:t>
            </a:r>
            <a:r>
              <a:rPr lang="pt-BR" dirty="0" smtClean="0"/>
              <a:t>pré-treinada </a:t>
            </a:r>
            <a:r>
              <a:rPr lang="pt-BR" dirty="0"/>
              <a:t>que executa uma tarefa semelhante. O treinamento será muito mais rápido e exigirá muito menos </a:t>
            </a:r>
            <a:r>
              <a:rPr lang="pt-BR" dirty="0" smtClean="0"/>
              <a:t>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6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fino dos hiperparâmetros de uma rede </a:t>
            </a:r>
            <a:r>
              <a:rPr lang="pt-BR" dirty="0" smtClean="0"/>
              <a:t>neural: </a:t>
            </a:r>
            <a:r>
              <a:rPr lang="pt-BR" b="1" dirty="0" smtClean="0"/>
              <a:t>Número de neurônios por camada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8921" cy="485998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Obviamente, o número de neurônios nas camadas de entrada e saída é determinado pelo tipo de entrada e saída que </a:t>
            </a:r>
            <a:r>
              <a:rPr lang="pt-BR" dirty="0" smtClean="0"/>
              <a:t>uma determinada tarefa </a:t>
            </a:r>
            <a:r>
              <a:rPr lang="pt-BR" dirty="0"/>
              <a:t>exige</a:t>
            </a:r>
            <a:r>
              <a:rPr lang="pt-BR" dirty="0" smtClean="0"/>
              <a:t>.</a:t>
            </a:r>
          </a:p>
          <a:p>
            <a:r>
              <a:rPr lang="pt-BR" dirty="0"/>
              <a:t>Quanto às camadas ocultas, uma prática comum é dimensioná-las para formar um </a:t>
            </a:r>
            <a:r>
              <a:rPr lang="pt-BR" b="1" i="1" dirty="0"/>
              <a:t>funil</a:t>
            </a:r>
            <a:r>
              <a:rPr lang="pt-BR" dirty="0"/>
              <a:t>, com cada vez menos neurônios em cada camada - a </a:t>
            </a:r>
            <a:r>
              <a:rPr lang="pt-BR" dirty="0" smtClean="0"/>
              <a:t>lógica por trás disso </a:t>
            </a:r>
            <a:r>
              <a:rPr lang="pt-BR" dirty="0"/>
              <a:t>é que </a:t>
            </a:r>
            <a:r>
              <a:rPr lang="pt-BR" dirty="0" smtClean="0"/>
              <a:t>muitas estruturas de </a:t>
            </a:r>
            <a:r>
              <a:rPr lang="pt-BR" dirty="0"/>
              <a:t>baixo nível podem se unir </a:t>
            </a:r>
            <a:r>
              <a:rPr lang="pt-BR" dirty="0" smtClean="0"/>
              <a:t>à um número muito menor de estruturas de </a:t>
            </a:r>
            <a:r>
              <a:rPr lang="pt-BR" dirty="0"/>
              <a:t>alto nível</a:t>
            </a:r>
            <a:r>
              <a:rPr lang="pt-BR" dirty="0" smtClean="0"/>
              <a:t>.</a:t>
            </a:r>
          </a:p>
          <a:p>
            <a:r>
              <a:rPr lang="pt-BR" dirty="0"/>
              <a:t>Assim como no número de camadas, </a:t>
            </a:r>
            <a:r>
              <a:rPr lang="pt-BR" dirty="0" smtClean="0"/>
              <a:t>nós podemos </a:t>
            </a:r>
            <a:r>
              <a:rPr lang="pt-BR" dirty="0"/>
              <a:t>tentar aumentar gradualmente o número de neurônios até que a rede comece </a:t>
            </a:r>
            <a:r>
              <a:rPr lang="pt-BR" dirty="0" smtClean="0"/>
              <a:t>a </a:t>
            </a:r>
            <a:r>
              <a:rPr lang="pt-BR" b="1" i="1" dirty="0" smtClean="0"/>
              <a:t>sobreajustar</a:t>
            </a:r>
            <a:r>
              <a:rPr lang="pt-BR" dirty="0" smtClean="0"/>
              <a:t>. </a:t>
            </a:r>
            <a:r>
              <a:rPr lang="pt-BR" dirty="0"/>
              <a:t>Em geral, </a:t>
            </a:r>
            <a:r>
              <a:rPr lang="pt-BR" dirty="0" smtClean="0"/>
              <a:t>obtem-se mais retorno aumentando-se </a:t>
            </a:r>
            <a:r>
              <a:rPr lang="pt-BR" dirty="0"/>
              <a:t>o número de camadas </a:t>
            </a:r>
            <a:r>
              <a:rPr lang="pt-BR" dirty="0" smtClean="0"/>
              <a:t>do que </a:t>
            </a:r>
            <a:r>
              <a:rPr lang="pt-BR" dirty="0"/>
              <a:t>o número de neurônios por camada</a:t>
            </a:r>
            <a:r>
              <a:rPr lang="pt-BR" dirty="0" smtClean="0"/>
              <a:t>.</a:t>
            </a:r>
          </a:p>
          <a:p>
            <a:r>
              <a:rPr lang="pt-BR" dirty="0"/>
              <a:t>Uma abordagem mais simples é escolher um modelo com mais camadas e neurônios do que </a:t>
            </a:r>
            <a:r>
              <a:rPr lang="pt-BR" dirty="0" smtClean="0"/>
              <a:t>se realmente </a:t>
            </a:r>
            <a:r>
              <a:rPr lang="pt-BR" dirty="0"/>
              <a:t>precisa e, em seguida, usar </a:t>
            </a:r>
            <a:r>
              <a:rPr lang="pt-BR" b="1" i="1" dirty="0" smtClean="0"/>
              <a:t>early stopping </a:t>
            </a:r>
            <a:r>
              <a:rPr lang="pt-BR" dirty="0" smtClean="0"/>
              <a:t>para se evitar que a rede </a:t>
            </a:r>
            <a:r>
              <a:rPr lang="pt-BR" b="1" i="1" dirty="0" smtClean="0"/>
              <a:t>sobreajuste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90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fino dos hiperparâmetros de uma rede neural</a:t>
            </a:r>
            <a:r>
              <a:rPr lang="pt-BR" dirty="0" smtClean="0"/>
              <a:t>: </a:t>
            </a:r>
            <a:r>
              <a:rPr lang="pt-BR" b="1" dirty="0" smtClean="0"/>
              <a:t>Funções de ativação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9020" cy="474006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maioria dos casos, </a:t>
            </a:r>
            <a:r>
              <a:rPr lang="pt-BR" dirty="0" smtClean="0"/>
              <a:t> podemos </a:t>
            </a:r>
            <a:r>
              <a:rPr lang="pt-BR" dirty="0"/>
              <a:t>usar a </a:t>
            </a:r>
            <a:r>
              <a:rPr lang="pt-BR" b="1" i="1" dirty="0"/>
              <a:t>função de ativação ReLU</a:t>
            </a:r>
            <a:r>
              <a:rPr lang="pt-BR" dirty="0"/>
              <a:t> nas camadas </a:t>
            </a:r>
            <a:r>
              <a:rPr lang="pt-BR" dirty="0" smtClean="0"/>
              <a:t>ocultas.</a:t>
            </a:r>
          </a:p>
          <a:p>
            <a:r>
              <a:rPr lang="pt-BR" dirty="0" smtClean="0"/>
              <a:t>A função ReLU é </a:t>
            </a:r>
            <a:r>
              <a:rPr lang="pt-BR" dirty="0"/>
              <a:t>um pouco mais </a:t>
            </a:r>
            <a:r>
              <a:rPr lang="pt-BR" dirty="0" smtClean="0"/>
              <a:t>rápida de se </a:t>
            </a:r>
            <a:r>
              <a:rPr lang="pt-BR" dirty="0"/>
              <a:t>calcular do que outras funções de </a:t>
            </a:r>
            <a:r>
              <a:rPr lang="pt-BR" dirty="0" smtClean="0"/>
              <a:t>ativação.</a:t>
            </a:r>
          </a:p>
          <a:p>
            <a:r>
              <a:rPr lang="pt-BR" dirty="0" smtClean="0"/>
              <a:t>Além disso, a probabilidade do </a:t>
            </a:r>
            <a:r>
              <a:rPr lang="pt-BR" b="1" i="1" dirty="0" smtClean="0"/>
              <a:t>gradiente descendente </a:t>
            </a:r>
            <a:r>
              <a:rPr lang="pt-BR" dirty="0" smtClean="0"/>
              <a:t>ficar preso em platôs é menor, </a:t>
            </a:r>
            <a:r>
              <a:rPr lang="pt-BR" dirty="0"/>
              <a:t>graças ao fato </a:t>
            </a:r>
            <a:r>
              <a:rPr lang="pt-BR" dirty="0" smtClean="0"/>
              <a:t>de que a função </a:t>
            </a:r>
            <a:r>
              <a:rPr lang="pt-BR" dirty="0"/>
              <a:t>ReLU</a:t>
            </a:r>
            <a:r>
              <a:rPr lang="pt-BR" dirty="0" smtClean="0"/>
              <a:t> </a:t>
            </a:r>
            <a:r>
              <a:rPr lang="pt-BR" dirty="0"/>
              <a:t>não saturar </a:t>
            </a:r>
            <a:r>
              <a:rPr lang="pt-BR" dirty="0" smtClean="0"/>
              <a:t>para valores </a:t>
            </a:r>
            <a:r>
              <a:rPr lang="pt-BR" dirty="0"/>
              <a:t>de entrada grandes (em oposição </a:t>
            </a:r>
            <a:r>
              <a:rPr lang="pt-BR" dirty="0" smtClean="0"/>
              <a:t>às </a:t>
            </a:r>
            <a:r>
              <a:rPr lang="pt-BR" b="1" i="1" dirty="0" smtClean="0"/>
              <a:t>funções de ativação logística ou tangente </a:t>
            </a:r>
            <a:r>
              <a:rPr lang="pt-BR" b="1" i="1" dirty="0"/>
              <a:t>hiperbólica</a:t>
            </a:r>
            <a:r>
              <a:rPr lang="pt-BR" dirty="0"/>
              <a:t>, que saturam em 1</a:t>
            </a:r>
            <a:r>
              <a:rPr lang="pt-BR" dirty="0" smtClean="0"/>
              <a:t>).</a:t>
            </a:r>
          </a:p>
          <a:p>
            <a:r>
              <a:rPr lang="pt-BR" dirty="0" smtClean="0"/>
              <a:t>A </a:t>
            </a:r>
            <a:r>
              <a:rPr lang="pt-BR" dirty="0"/>
              <a:t>função de ativação softmax é geralmente uma boa opção </a:t>
            </a:r>
            <a:r>
              <a:rPr lang="pt-BR" dirty="0" smtClean="0"/>
              <a:t>para </a:t>
            </a:r>
            <a:r>
              <a:rPr lang="pt-BR" dirty="0"/>
              <a:t>a camada de </a:t>
            </a:r>
            <a:r>
              <a:rPr lang="pt-BR" dirty="0" smtClean="0"/>
              <a:t>saída em tarefas </a:t>
            </a:r>
            <a:r>
              <a:rPr lang="pt-BR" dirty="0"/>
              <a:t>de classificação (quando as classes são mutuamente </a:t>
            </a:r>
            <a:r>
              <a:rPr lang="pt-BR" dirty="0" smtClean="0"/>
              <a:t>exclusivas, ou seja, quando um exemplo pertence somente à uma classe). </a:t>
            </a:r>
          </a:p>
          <a:p>
            <a:r>
              <a:rPr lang="pt-BR" dirty="0" smtClean="0"/>
              <a:t>Para </a:t>
            </a:r>
            <a:r>
              <a:rPr lang="pt-BR" dirty="0"/>
              <a:t>tarefas de regressão</a:t>
            </a:r>
            <a:r>
              <a:rPr lang="pt-BR" dirty="0" smtClean="0"/>
              <a:t>, podemos </a:t>
            </a:r>
            <a:r>
              <a:rPr lang="pt-BR" dirty="0"/>
              <a:t>simplesmente usar nenhuma função de </a:t>
            </a:r>
            <a:r>
              <a:rPr lang="pt-BR" dirty="0" smtClean="0"/>
              <a:t>ativação</a:t>
            </a:r>
            <a:r>
              <a:rPr lang="pt-BR" smtClean="0"/>
              <a:t>, que é </a:t>
            </a:r>
            <a:r>
              <a:rPr lang="pt-BR" dirty="0" smtClean="0"/>
              <a:t>também chamada de </a:t>
            </a:r>
            <a:r>
              <a:rPr lang="pt-BR" b="1" i="1" dirty="0" smtClean="0"/>
              <a:t>função de ativação identidade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3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</a:t>
            </a:r>
            <a:r>
              <a:rPr lang="pt-BR" dirty="0" smtClean="0"/>
              <a:t>uma Rede </a:t>
            </a:r>
            <a:r>
              <a:rPr lang="pt-BR" dirty="0"/>
              <a:t>MLP com a API de alto nível do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2067" cy="297942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maneira mais simples de treinar </a:t>
            </a:r>
            <a:r>
              <a:rPr lang="pt-BR" dirty="0" smtClean="0"/>
              <a:t>uma rede </a:t>
            </a:r>
            <a:r>
              <a:rPr lang="pt-BR" dirty="0"/>
              <a:t>MLP com o TensorFlow é usar a API de alto nível </a:t>
            </a:r>
            <a:r>
              <a:rPr lang="pt-BR" b="1" i="1" dirty="0" smtClean="0"/>
              <a:t>TF.Learn</a:t>
            </a:r>
            <a:r>
              <a:rPr lang="pt-BR" dirty="0" smtClean="0"/>
              <a:t>, </a:t>
            </a:r>
            <a:r>
              <a:rPr lang="pt-BR" dirty="0"/>
              <a:t>que é bastante semelhante </a:t>
            </a:r>
            <a:r>
              <a:rPr lang="pt-BR" dirty="0" smtClean="0"/>
              <a:t>às APIs da biblioteca do </a:t>
            </a:r>
            <a:r>
              <a:rPr lang="pt-BR" dirty="0"/>
              <a:t>Scikit-Learn.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classe </a:t>
            </a:r>
            <a:r>
              <a:rPr lang="pt-BR" b="1" i="1" dirty="0"/>
              <a:t>DNNClassifier</a:t>
            </a:r>
            <a:r>
              <a:rPr lang="pt-BR" dirty="0"/>
              <a:t> torna </a:t>
            </a:r>
            <a:r>
              <a:rPr lang="pt-BR" dirty="0" smtClean="0"/>
              <a:t>fácil o </a:t>
            </a:r>
            <a:r>
              <a:rPr lang="pt-BR" dirty="0"/>
              <a:t>treinamento de uma rede neural profunda com qualquer número de camadas ocultas e uma camada de saída </a:t>
            </a:r>
            <a:r>
              <a:rPr lang="pt-BR" b="1" i="1" dirty="0"/>
              <a:t>softmax</a:t>
            </a:r>
            <a:r>
              <a:rPr lang="pt-BR" dirty="0"/>
              <a:t> </a:t>
            </a:r>
            <a:r>
              <a:rPr lang="pt-BR" dirty="0" smtClean="0"/>
              <a:t>usada para </a:t>
            </a:r>
            <a:r>
              <a:rPr lang="pt-BR" dirty="0"/>
              <a:t>gerar probabilidades </a:t>
            </a:r>
            <a:r>
              <a:rPr lang="pt-BR" dirty="0" smtClean="0"/>
              <a:t>das classes estimadas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exemplo, o código </a:t>
            </a:r>
            <a:r>
              <a:rPr lang="pt-BR" dirty="0" smtClean="0"/>
              <a:t>abaixo treina uma rede </a:t>
            </a:r>
            <a:r>
              <a:rPr lang="pt-BR" dirty="0"/>
              <a:t>DNN para classificação com duas camadas ocultas (uma com 300 neurônios e a outra com 100 neurônios) e uma camada de saída </a:t>
            </a:r>
            <a:r>
              <a:rPr lang="pt-BR" b="1" i="1" dirty="0"/>
              <a:t>softmax</a:t>
            </a:r>
            <a:r>
              <a:rPr lang="pt-BR" dirty="0"/>
              <a:t> com 10 neurônios: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8165" y="4805053"/>
            <a:ext cx="98721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tensorflow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</a:p>
          <a:p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feature_columns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contrib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learn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infer_real_valued_columns_from_input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dnn_clf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contrib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learn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DNNClassifier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hidden_units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300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n_classes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feature_columns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feature_columns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dnn_clf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batch_size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steps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40000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1459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9020" cy="4351338"/>
          </a:xfrm>
        </p:spPr>
        <p:txBody>
          <a:bodyPr/>
          <a:lstStyle/>
          <a:p>
            <a:r>
              <a:rPr lang="pt-BR" dirty="0" smtClean="0"/>
              <a:t>O material já se encontra disponível </a:t>
            </a:r>
            <a:r>
              <a:rPr lang="pt-BR" dirty="0"/>
              <a:t>no site</a:t>
            </a:r>
            <a:r>
              <a:rPr lang="pt-BR" dirty="0" smtClean="0"/>
              <a:t>.</a:t>
            </a:r>
          </a:p>
          <a:p>
            <a:r>
              <a:rPr lang="pt-BR" dirty="0"/>
              <a:t>Lista #12 já está disponível no </a:t>
            </a:r>
            <a:r>
              <a:rPr lang="pt-BR" dirty="0" smtClean="0"/>
              <a:t>site e pode ser entregue até 30/06.</a:t>
            </a:r>
          </a:p>
          <a:p>
            <a:r>
              <a:rPr lang="pt-BR" dirty="0" smtClean="0"/>
              <a:t>Todas as listas, exceto a #12, devem ser entregues </a:t>
            </a:r>
            <a:r>
              <a:rPr lang="pt-BR" dirty="0"/>
              <a:t>até dia </a:t>
            </a:r>
            <a:r>
              <a:rPr lang="pt-BR" dirty="0" smtClean="0"/>
              <a:t>23/06.</a:t>
            </a:r>
          </a:p>
          <a:p>
            <a:r>
              <a:rPr lang="pt-BR" dirty="0" smtClean="0"/>
              <a:t>Prova será disponibilizada no site até Domingo, dia 21/06 e deve ser entregue até a meia noite do dia 25/06 (Quinta-Feira).</a:t>
            </a:r>
          </a:p>
          <a:p>
            <a:r>
              <a:rPr lang="pt-BR" dirty="0" smtClean="0"/>
              <a:t>Os exercícios de todas </a:t>
            </a:r>
            <a:r>
              <a:rPr lang="pt-BR" smtClean="0"/>
              <a:t>as listas </a:t>
            </a:r>
            <a:r>
              <a:rPr lang="pt-BR" dirty="0" smtClean="0"/>
              <a:t>estão também disponíveis no site para consulta.</a:t>
            </a:r>
          </a:p>
          <a:p>
            <a:r>
              <a:rPr lang="pt-BR" dirty="0" smtClean="0"/>
              <a:t>Todo material entregue fora do prazo será penalizado.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580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.pinimg.com/originals/5a/cf/c2/5acfc296101e82b8dca3031fb35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5" y="346869"/>
            <a:ext cx="4757689" cy="33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Research Nest's Machine Learning MemeFest And Summer Initiati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4" y="190821"/>
            <a:ext cx="2509308" cy="288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68" y="346868"/>
            <a:ext cx="3148862" cy="19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standing Machine Learning through Memes – mc.a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75" y="4106357"/>
            <a:ext cx="3411008" cy="23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L Meme War- This is one of my favourite Machine Learning Meme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3515293"/>
            <a:ext cx="3072342" cy="29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ep learning memes for backpropagating teens - Home | Faceboo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68" y="2895600"/>
            <a:ext cx="3299828" cy="36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uma Rede MLP com a API de alto nível do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83383"/>
            <a:ext cx="11032067" cy="867644"/>
          </a:xfrm>
        </p:spPr>
        <p:txBody>
          <a:bodyPr>
            <a:normAutofit fontScale="85000" lnSpcReduction="20000"/>
          </a:bodyPr>
          <a:lstStyle/>
          <a:p>
            <a:pPr fontAlgn="t"/>
            <a:r>
              <a:rPr lang="pt-BR" dirty="0" smtClean="0"/>
              <a:t>Se executarmos </a:t>
            </a:r>
            <a:r>
              <a:rPr lang="pt-BR" dirty="0"/>
              <a:t>esse código no conjunto de dados </a:t>
            </a:r>
            <a:r>
              <a:rPr lang="pt-BR" dirty="0" smtClean="0"/>
              <a:t>MNIST (base de dados com imagens de dígitos escritos à mão), nós podemos obtemos um </a:t>
            </a:r>
            <a:r>
              <a:rPr lang="pt-BR" dirty="0"/>
              <a:t>modelo que </a:t>
            </a:r>
            <a:r>
              <a:rPr lang="pt-BR" dirty="0" smtClean="0"/>
              <a:t>atinje </a:t>
            </a:r>
            <a:r>
              <a:rPr lang="pt-BR" dirty="0"/>
              <a:t>98,1% de precisão no conjunto de </a:t>
            </a:r>
            <a:r>
              <a:rPr lang="pt-BR" dirty="0" smtClean="0"/>
              <a:t>testes.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385733" y="2700228"/>
            <a:ext cx="34205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metrics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accuracy_score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dnn_clf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accuracy_score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y_pred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0.98180000000000001</a:t>
            </a:r>
            <a:endParaRPr lang="pt-BR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8" y="3920578"/>
            <a:ext cx="11032067" cy="564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pt-BR" dirty="0"/>
              <a:t>A biblioteca </a:t>
            </a:r>
            <a:r>
              <a:rPr lang="pt-BR" b="1" i="1" dirty="0"/>
              <a:t>TF.Learn</a:t>
            </a:r>
            <a:r>
              <a:rPr lang="pt-BR" dirty="0"/>
              <a:t> também fornece algumas funções </a:t>
            </a:r>
            <a:r>
              <a:rPr lang="pt-BR" dirty="0" smtClean="0"/>
              <a:t>úteis para </a:t>
            </a:r>
            <a:r>
              <a:rPr lang="pt-BR" dirty="0"/>
              <a:t>avaliar </a:t>
            </a:r>
            <a:r>
              <a:rPr lang="pt-BR" dirty="0" smtClean="0"/>
              <a:t>os modelos</a:t>
            </a:r>
            <a:r>
              <a:rPr lang="pt-BR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3832" y="4400754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dnn_clf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evaluate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</a:rPr>
              <a:t>'accuracy'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0.98180002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</a:rPr>
              <a:t>'global_step'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40000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</a:rPr>
              <a:t>'loss'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0.073678359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5175533"/>
            <a:ext cx="11032067" cy="1544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Sob os panos, a </a:t>
            </a:r>
            <a:r>
              <a:rPr lang="pt-BR" dirty="0"/>
              <a:t>classe </a:t>
            </a:r>
            <a:r>
              <a:rPr lang="pt-BR" b="1" dirty="0"/>
              <a:t>DNNClassifier</a:t>
            </a:r>
            <a:r>
              <a:rPr lang="pt-BR" dirty="0"/>
              <a:t> cria todas as camadas de </a:t>
            </a:r>
            <a:r>
              <a:rPr lang="pt-BR" b="1" i="1" dirty="0" smtClean="0"/>
              <a:t>nós</a:t>
            </a:r>
            <a:r>
              <a:rPr lang="pt-BR" dirty="0" smtClean="0"/>
              <a:t>, </a:t>
            </a:r>
            <a:r>
              <a:rPr lang="pt-BR" dirty="0"/>
              <a:t>com base na </a:t>
            </a:r>
            <a:r>
              <a:rPr lang="pt-BR" b="1" i="1" dirty="0"/>
              <a:t>função de ativação ReLU </a:t>
            </a:r>
            <a:r>
              <a:rPr lang="pt-BR" dirty="0"/>
              <a:t>(podemos mudar isso configurando o hiperparâmetro </a:t>
            </a:r>
            <a:r>
              <a:rPr lang="pt-BR" b="1" i="1" dirty="0" smtClean="0"/>
              <a:t>activation_fn</a:t>
            </a:r>
            <a:r>
              <a:rPr lang="pt-BR" dirty="0" smtClean="0"/>
              <a:t>). </a:t>
            </a:r>
            <a:r>
              <a:rPr lang="pt-BR" dirty="0"/>
              <a:t>A camada de saída depende da </a:t>
            </a:r>
            <a:r>
              <a:rPr lang="pt-BR" b="1" i="1" dirty="0"/>
              <a:t>função </a:t>
            </a:r>
            <a:r>
              <a:rPr lang="pt-BR" b="1" i="1" dirty="0" smtClean="0"/>
              <a:t>de ativação softmax</a:t>
            </a:r>
            <a:r>
              <a:rPr lang="pt-BR" dirty="0"/>
              <a:t>, e a função de custo </a:t>
            </a:r>
            <a:r>
              <a:rPr lang="pt-BR" dirty="0" smtClean="0"/>
              <a:t>utilizada é a da </a:t>
            </a:r>
            <a:r>
              <a:rPr lang="pt-BR" b="1" i="1" dirty="0"/>
              <a:t>entropia </a:t>
            </a:r>
            <a:r>
              <a:rPr lang="pt-BR" b="1" i="1" dirty="0" smtClean="0"/>
              <a:t>cruzada</a:t>
            </a:r>
            <a:r>
              <a:rPr lang="pt-BR" dirty="0" smtClean="0"/>
              <a:t>.</a:t>
            </a:r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 smtClean="0"/>
              <a:t>MLPWithTensorFlowHighLevelAPI.ipynb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78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</a:t>
            </a:r>
            <a:r>
              <a:rPr lang="pt-BR" dirty="0" smtClean="0"/>
              <a:t>uma Rede </a:t>
            </a:r>
            <a:r>
              <a:rPr lang="pt-BR" dirty="0"/>
              <a:t>DNN usando </a:t>
            </a:r>
            <a:r>
              <a:rPr lang="pt-BR" dirty="0" smtClean="0"/>
              <a:t>a API de baixo </a:t>
            </a:r>
            <a:r>
              <a:rPr lang="pt-BR" dirty="0"/>
              <a:t>n</a:t>
            </a:r>
            <a:r>
              <a:rPr lang="pt-BR" dirty="0" smtClean="0"/>
              <a:t>ível do TensorFlow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676775"/>
          </a:xfrm>
        </p:spPr>
        <p:txBody>
          <a:bodyPr/>
          <a:lstStyle/>
          <a:p>
            <a:r>
              <a:rPr lang="pt-BR" dirty="0" smtClean="0"/>
              <a:t>Caso desejarmos </a:t>
            </a:r>
            <a:r>
              <a:rPr lang="pt-BR" dirty="0"/>
              <a:t>ter mais controle sobre a arquitetura da </a:t>
            </a:r>
            <a:r>
              <a:rPr lang="pt-BR" dirty="0" smtClean="0"/>
              <a:t>rede neural, nós podemos, então, </a:t>
            </a:r>
            <a:r>
              <a:rPr lang="pt-BR" dirty="0"/>
              <a:t>preferir usar a API </a:t>
            </a:r>
            <a:r>
              <a:rPr lang="pt-BR" dirty="0" smtClean="0"/>
              <a:t>de baixo nível do TensorFlow.</a:t>
            </a:r>
          </a:p>
          <a:p>
            <a:r>
              <a:rPr lang="pt-BR" dirty="0" smtClean="0"/>
              <a:t>À seguir, nós vamos criar o </a:t>
            </a:r>
            <a:r>
              <a:rPr lang="pt-BR" dirty="0"/>
              <a:t>mesmo modelo </a:t>
            </a:r>
            <a:r>
              <a:rPr lang="pt-BR" dirty="0" smtClean="0"/>
              <a:t>dos slides anteriores usando a API de baixo nível e iremos implementar o algoritmo do gradiente descendente em mini-batch para treinar a rede neural para classificar imagens de dígitos escritos à mão.</a:t>
            </a:r>
          </a:p>
          <a:p>
            <a:r>
              <a:rPr lang="pt-BR" dirty="0" smtClean="0"/>
              <a:t>O </a:t>
            </a:r>
            <a:r>
              <a:rPr lang="pt-BR" dirty="0"/>
              <a:t>primeiro passo é a </a:t>
            </a:r>
            <a:r>
              <a:rPr lang="pt-BR" b="1" i="1" dirty="0"/>
              <a:t>fase de construção</a:t>
            </a:r>
            <a:r>
              <a:rPr lang="pt-BR" dirty="0"/>
              <a:t>, </a:t>
            </a:r>
            <a:r>
              <a:rPr lang="pt-BR" dirty="0" smtClean="0"/>
              <a:t>ou seja construção </a:t>
            </a:r>
            <a:r>
              <a:rPr lang="pt-BR" dirty="0"/>
              <a:t>do </a:t>
            </a:r>
            <a:r>
              <a:rPr lang="pt-BR" b="1" i="1" dirty="0" smtClean="0"/>
              <a:t>grafo de computação</a:t>
            </a:r>
            <a:r>
              <a:rPr lang="pt-BR" dirty="0" smtClean="0"/>
              <a:t>. </a:t>
            </a:r>
            <a:r>
              <a:rPr lang="pt-BR" dirty="0"/>
              <a:t>O segundo passo é a </a:t>
            </a:r>
            <a:r>
              <a:rPr lang="pt-BR" b="1" i="1" dirty="0"/>
              <a:t>fase de execução</a:t>
            </a:r>
            <a:r>
              <a:rPr lang="pt-BR" dirty="0"/>
              <a:t>, na qual </a:t>
            </a:r>
            <a:r>
              <a:rPr lang="pt-BR" dirty="0" smtClean="0"/>
              <a:t>se executa </a:t>
            </a:r>
            <a:r>
              <a:rPr lang="pt-BR" dirty="0"/>
              <a:t>o </a:t>
            </a:r>
            <a:r>
              <a:rPr lang="pt-BR" b="1" i="1" dirty="0" smtClean="0"/>
              <a:t>grafo</a:t>
            </a:r>
            <a:r>
              <a:rPr lang="pt-BR" dirty="0" smtClean="0"/>
              <a:t> para </a:t>
            </a:r>
            <a:r>
              <a:rPr lang="pt-BR" dirty="0"/>
              <a:t>treinar o </a:t>
            </a:r>
            <a:r>
              <a:rPr lang="pt-BR" dirty="0" smtClean="0"/>
              <a:t>modelo da rede neural.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26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de Construção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8333" cy="118850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</a:t>
            </a:r>
            <a:r>
              <a:rPr lang="pt-BR" dirty="0" smtClean="0"/>
              <a:t>nicialmente, importamos </a:t>
            </a:r>
            <a:r>
              <a:rPr lang="pt-BR" dirty="0"/>
              <a:t>a biblioteca tensorflow. Em </a:t>
            </a:r>
            <a:r>
              <a:rPr lang="pt-BR" dirty="0" smtClean="0"/>
              <a:t>seguida, especificamos </a:t>
            </a:r>
            <a:r>
              <a:rPr lang="pt-BR" dirty="0"/>
              <a:t>o número de entradas e saídas e </a:t>
            </a:r>
            <a:r>
              <a:rPr lang="pt-BR" dirty="0" smtClean="0"/>
              <a:t>definimos </a:t>
            </a:r>
            <a:r>
              <a:rPr lang="pt-BR" dirty="0"/>
              <a:t>o número de </a:t>
            </a:r>
            <a:r>
              <a:rPr lang="pt-BR" b="1" i="1" dirty="0" smtClean="0"/>
              <a:t>nós</a:t>
            </a:r>
            <a:r>
              <a:rPr lang="pt-BR" dirty="0" smtClean="0"/>
              <a:t> </a:t>
            </a:r>
            <a:r>
              <a:rPr lang="pt-BR" dirty="0"/>
              <a:t>ocultos em cada camada: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933" y="2861733"/>
            <a:ext cx="2760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tensorflow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n_inputs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</a:rPr>
              <a:t># MNIST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n_hidden1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300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n_hidden2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n_outputs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pt-B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16059"/>
            <a:ext cx="11218332" cy="2004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seguida, </a:t>
            </a:r>
            <a:r>
              <a:rPr lang="pt-BR" dirty="0" smtClean="0"/>
              <a:t>usamos </a:t>
            </a:r>
            <a:r>
              <a:rPr lang="pt-BR" b="1" i="1" dirty="0"/>
              <a:t>nós</a:t>
            </a:r>
            <a:r>
              <a:rPr lang="pt-BR" dirty="0"/>
              <a:t> </a:t>
            </a:r>
            <a:r>
              <a:rPr lang="pt-BR" b="1" i="1" dirty="0"/>
              <a:t>de </a:t>
            </a:r>
            <a:r>
              <a:rPr lang="pt-BR" b="1" i="1" dirty="0" smtClean="0"/>
              <a:t>placeholder </a:t>
            </a:r>
            <a:r>
              <a:rPr lang="pt-BR" dirty="0" smtClean="0"/>
              <a:t>para </a:t>
            </a:r>
            <a:r>
              <a:rPr lang="pt-BR" dirty="0"/>
              <a:t>representar os </a:t>
            </a:r>
            <a:r>
              <a:rPr lang="pt-BR" dirty="0" smtClean="0"/>
              <a:t>dados de treinamento (i.e., atributos e saídas desejadas, os rótulos):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289298" y="5571654"/>
            <a:ext cx="6316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"X"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int64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"y"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2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5331"/>
            <a:ext cx="10515600" cy="1325563"/>
          </a:xfrm>
        </p:spPr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2533"/>
            <a:ext cx="6934201" cy="5046134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Agora vamos criar a rede neural </a:t>
            </a:r>
            <a:r>
              <a:rPr lang="pt-BR" dirty="0" smtClean="0"/>
              <a:t>propriamente dita. 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nó de placeholder </a:t>
            </a:r>
            <a:r>
              <a:rPr lang="pt-BR" dirty="0" smtClean="0"/>
              <a:t>X </a:t>
            </a:r>
            <a:r>
              <a:rPr lang="pt-BR" dirty="0"/>
              <a:t>atuará como a </a:t>
            </a:r>
            <a:r>
              <a:rPr lang="pt-BR" b="1" i="1" dirty="0"/>
              <a:t>camada de </a:t>
            </a:r>
            <a:r>
              <a:rPr lang="pt-BR" b="1" i="1" dirty="0" smtClean="0"/>
              <a:t>entrada</a:t>
            </a:r>
            <a:r>
              <a:rPr lang="pt-BR" dirty="0" smtClean="0"/>
              <a:t>. </a:t>
            </a:r>
          </a:p>
          <a:p>
            <a:r>
              <a:rPr lang="pt-BR" dirty="0" smtClean="0"/>
              <a:t>Durante </a:t>
            </a:r>
            <a:r>
              <a:rPr lang="pt-BR" dirty="0"/>
              <a:t>a </a:t>
            </a:r>
            <a:r>
              <a:rPr lang="pt-BR" b="1" i="1" dirty="0"/>
              <a:t>fase de execução</a:t>
            </a:r>
            <a:r>
              <a:rPr lang="pt-BR" dirty="0"/>
              <a:t>, ele será substituído por um </a:t>
            </a:r>
            <a:r>
              <a:rPr lang="pt-BR" dirty="0" smtClean="0"/>
              <a:t>mini-batch por vez.</a:t>
            </a:r>
          </a:p>
          <a:p>
            <a:r>
              <a:rPr lang="pt-BR" dirty="0" smtClean="0"/>
              <a:t>Observe </a:t>
            </a:r>
            <a:r>
              <a:rPr lang="pt-BR" dirty="0"/>
              <a:t>que </a:t>
            </a:r>
            <a:r>
              <a:rPr lang="pt-BR" dirty="0" smtClean="0"/>
              <a:t>todos os exemplos em </a:t>
            </a:r>
            <a:r>
              <a:rPr lang="pt-BR" dirty="0"/>
              <a:t>um </a:t>
            </a:r>
            <a:r>
              <a:rPr lang="pt-BR" dirty="0" smtClean="0"/>
              <a:t>mini-batch </a:t>
            </a:r>
            <a:r>
              <a:rPr lang="pt-BR" dirty="0"/>
              <a:t>serão </a:t>
            </a:r>
            <a:r>
              <a:rPr lang="pt-BR" dirty="0" smtClean="0"/>
              <a:t>processados </a:t>
            </a:r>
            <a:r>
              <a:rPr lang="pt-BR" dirty="0"/>
              <a:t>simultaneamente pela rede </a:t>
            </a:r>
            <a:r>
              <a:rPr lang="pt-BR" dirty="0" smtClean="0"/>
              <a:t>neural. </a:t>
            </a:r>
          </a:p>
          <a:p>
            <a:r>
              <a:rPr lang="pt-BR" dirty="0" smtClean="0"/>
              <a:t>Agora criamos </a:t>
            </a:r>
            <a:r>
              <a:rPr lang="pt-BR" dirty="0"/>
              <a:t>as duas camadas ocultas e a camada de saída. As duas camadas ocultas são quase idênticas: </a:t>
            </a:r>
            <a:r>
              <a:rPr lang="pt-BR" dirty="0" smtClean="0"/>
              <a:t>elas diferem </a:t>
            </a:r>
            <a:r>
              <a:rPr lang="pt-BR" dirty="0"/>
              <a:t>apenas pelas entradas às quais estão conectadas e pelo número de </a:t>
            </a:r>
            <a:r>
              <a:rPr lang="pt-BR" b="1" i="1" dirty="0" smtClean="0"/>
              <a:t>nós</a:t>
            </a:r>
            <a:r>
              <a:rPr lang="pt-BR" dirty="0" smtClean="0"/>
              <a:t> que </a:t>
            </a:r>
            <a:r>
              <a:rPr lang="pt-BR" dirty="0"/>
              <a:t>contêm.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camada de saída também é muito </a:t>
            </a:r>
            <a:r>
              <a:rPr lang="pt-BR" dirty="0" smtClean="0"/>
              <a:t>semelhante às outras, </a:t>
            </a:r>
            <a:r>
              <a:rPr lang="pt-BR" dirty="0"/>
              <a:t>mas </a:t>
            </a:r>
            <a:r>
              <a:rPr lang="pt-BR" dirty="0" smtClean="0"/>
              <a:t>ela usa </a:t>
            </a:r>
            <a:r>
              <a:rPr lang="pt-BR" dirty="0"/>
              <a:t>uma </a:t>
            </a:r>
            <a:r>
              <a:rPr lang="pt-BR" b="1" i="1" dirty="0"/>
              <a:t>função de ativação softmax </a:t>
            </a:r>
            <a:r>
              <a:rPr lang="pt-BR" dirty="0"/>
              <a:t>em vez de </a:t>
            </a:r>
            <a:r>
              <a:rPr lang="pt-BR" b="1" i="1" dirty="0"/>
              <a:t>uma função de ativação ReLU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Para facilitar, </a:t>
            </a:r>
            <a:r>
              <a:rPr lang="pt-BR" dirty="0"/>
              <a:t>vamos criar uma </a:t>
            </a:r>
            <a:r>
              <a:rPr lang="pt-BR" dirty="0" smtClean="0"/>
              <a:t>função chamada </a:t>
            </a:r>
            <a:r>
              <a:rPr lang="pt-BR" b="1" i="1" dirty="0" smtClean="0"/>
              <a:t>neuron_layer()</a:t>
            </a:r>
            <a:r>
              <a:rPr lang="pt-BR" dirty="0" smtClean="0"/>
              <a:t> </a:t>
            </a:r>
            <a:r>
              <a:rPr lang="pt-BR" dirty="0"/>
              <a:t>que usaremos para criar uma camada por vez. </a:t>
            </a:r>
            <a:endParaRPr lang="pt-BR" dirty="0" smtClean="0"/>
          </a:p>
          <a:p>
            <a:r>
              <a:rPr lang="pt-BR" dirty="0" smtClean="0"/>
              <a:t>Serão </a:t>
            </a:r>
            <a:r>
              <a:rPr lang="pt-BR" dirty="0"/>
              <a:t>necessários </a:t>
            </a:r>
            <a:r>
              <a:rPr lang="pt-BR" dirty="0" smtClean="0"/>
              <a:t>alguns parâmetros para </a:t>
            </a:r>
            <a:r>
              <a:rPr lang="pt-BR" dirty="0"/>
              <a:t>especificar as </a:t>
            </a:r>
            <a:r>
              <a:rPr lang="pt-BR" dirty="0" smtClean="0"/>
              <a:t>entradas: </a:t>
            </a:r>
            <a:r>
              <a:rPr lang="pt-BR" dirty="0"/>
              <a:t>o número de </a:t>
            </a:r>
            <a:r>
              <a:rPr lang="pt-BR" b="1" i="1" dirty="0" smtClean="0"/>
              <a:t>nós</a:t>
            </a:r>
            <a:r>
              <a:rPr lang="pt-BR" dirty="0" smtClean="0"/>
              <a:t>, </a:t>
            </a:r>
            <a:r>
              <a:rPr lang="pt-BR" dirty="0"/>
              <a:t>a função de ativação e o nome da </a:t>
            </a:r>
            <a:r>
              <a:rPr lang="pt-BR" dirty="0" smtClean="0"/>
              <a:t>camada. O trecho da função é mostrado ao lado.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636933" y="2615274"/>
            <a:ext cx="4436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FF"/>
                </a:solidFill>
                <a:highlight>
                  <a:srgbClr val="FFFFFF"/>
                </a:highlight>
              </a:rPr>
              <a:t>neuron_layer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n_inputs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get_shape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stddev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init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truncated_normal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W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"weights"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b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zeros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"biases"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z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matmul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"relu"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relu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z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468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Construção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16733" cy="489637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Vamos analisar o código anterior </a:t>
                </a:r>
                <a:r>
                  <a:rPr lang="pt-BR" dirty="0"/>
                  <a:t>linha por linha: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Primeiro</a:t>
                </a:r>
                <a:r>
                  <a:rPr lang="pt-BR" dirty="0"/>
                  <a:t>, </a:t>
                </a:r>
                <a:r>
                  <a:rPr lang="pt-BR" dirty="0" smtClean="0"/>
                  <a:t>nós criamos </a:t>
                </a:r>
                <a:r>
                  <a:rPr lang="pt-BR" dirty="0"/>
                  <a:t>um </a:t>
                </a:r>
                <a:r>
                  <a:rPr lang="pt-BR" b="1" i="1" dirty="0"/>
                  <a:t>escopo de nome </a:t>
                </a:r>
                <a:r>
                  <a:rPr lang="pt-BR" dirty="0"/>
                  <a:t>usando o nome da </a:t>
                </a:r>
                <a:r>
                  <a:rPr lang="pt-BR" dirty="0" smtClean="0"/>
                  <a:t>camada. Esse escopo </a:t>
                </a:r>
                <a:r>
                  <a:rPr lang="pt-BR" dirty="0"/>
                  <a:t>conterá todos os </a:t>
                </a:r>
                <a:r>
                  <a:rPr lang="pt-BR" b="1" i="1" dirty="0"/>
                  <a:t>nós de computação </a:t>
                </a:r>
                <a:r>
                  <a:rPr lang="pt-BR" dirty="0"/>
                  <a:t>dessa camada de neurônios.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seguida, obtemos o número de entradas </a:t>
                </a:r>
                <a:r>
                  <a:rPr lang="pt-BR" dirty="0" smtClean="0"/>
                  <a:t>através da segunda dimensão da </a:t>
                </a:r>
                <a:r>
                  <a:rPr lang="pt-BR" dirty="0"/>
                  <a:t>matriz de </a:t>
                </a:r>
                <a:r>
                  <a:rPr lang="pt-BR" dirty="0" smtClean="0"/>
                  <a:t>entrada, sendo a </a:t>
                </a:r>
                <a:r>
                  <a:rPr lang="pt-BR" dirty="0"/>
                  <a:t>primeira </a:t>
                </a:r>
                <a:r>
                  <a:rPr lang="pt-BR" dirty="0" smtClean="0"/>
                  <a:t>dimensão o número de exemplos.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próximas três linhas criam uma variável </a:t>
                </a:r>
                <a:r>
                  <a:rPr lang="pt-BR" b="1" i="1" dirty="0"/>
                  <a:t>W</a:t>
                </a:r>
                <a:r>
                  <a:rPr lang="pt-BR" dirty="0"/>
                  <a:t> que manterá a matriz de pesos. </a:t>
                </a:r>
                <a:r>
                  <a:rPr lang="pt-BR" dirty="0" smtClean="0"/>
                  <a:t>Ela será </a:t>
                </a:r>
                <a:r>
                  <a:rPr lang="pt-BR" dirty="0"/>
                  <a:t>um tensor 2D </a:t>
                </a:r>
                <a:r>
                  <a:rPr lang="pt-BR" dirty="0" smtClean="0"/>
                  <a:t>(i.e., uma matriz) contendo </a:t>
                </a:r>
                <a:r>
                  <a:rPr lang="pt-BR" dirty="0"/>
                  <a:t>todos os pesos de conexão entre cada entrada e cada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. A matriz </a:t>
                </a:r>
                <a:r>
                  <a:rPr lang="pt-BR" b="1" i="1" dirty="0" smtClean="0"/>
                  <a:t>W</a:t>
                </a:r>
                <a:r>
                  <a:rPr lang="pt-BR" dirty="0" smtClean="0"/>
                  <a:t> é inicializada </a:t>
                </a:r>
                <a:r>
                  <a:rPr lang="pt-BR" dirty="0"/>
                  <a:t>aleatoriamente, </a:t>
                </a:r>
                <a:r>
                  <a:rPr lang="pt-BR" dirty="0" smtClean="0"/>
                  <a:t>usando-se </a:t>
                </a:r>
                <a:r>
                  <a:rPr lang="pt-BR" dirty="0"/>
                  <a:t>uma distribuição </a:t>
                </a:r>
                <a:r>
                  <a:rPr lang="pt-BR" dirty="0" smtClean="0"/>
                  <a:t>Gaussiana normal </a:t>
                </a:r>
                <a:r>
                  <a:rPr lang="pt-BR" dirty="0"/>
                  <a:t>truncada</a:t>
                </a:r>
                <a:r>
                  <a:rPr lang="pt-BR" dirty="0" smtClean="0"/>
                  <a:t> com desvio padrão igual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_</m:t>
                        </m:r>
                        <m:r>
                          <m:rPr>
                            <m:nor/>
                          </m:rPr>
                          <a:rPr lang="pt-BR" dirty="0"/>
                          <m:t>inputs</m:t>
                        </m:r>
                      </m:e>
                    </m:rad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próxima linha cria uma variável </a:t>
                </a:r>
                <a:r>
                  <a:rPr lang="pt-BR" b="1" i="1" dirty="0"/>
                  <a:t>b</a:t>
                </a:r>
                <a:r>
                  <a:rPr lang="pt-BR" dirty="0"/>
                  <a:t> para </a:t>
                </a:r>
                <a:r>
                  <a:rPr lang="pt-BR" dirty="0" smtClean="0"/>
                  <a:t>armazenar os valores de 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, </a:t>
                </a:r>
                <a:r>
                  <a:rPr lang="pt-BR" dirty="0"/>
                  <a:t>inicializada como </a:t>
                </a:r>
                <a:r>
                  <a:rPr lang="pt-BR" dirty="0" smtClean="0"/>
                  <a:t>0, com </a:t>
                </a:r>
                <a:r>
                  <a:rPr lang="pt-BR" dirty="0"/>
                  <a:t>um parâmetro de </a:t>
                </a:r>
                <a:r>
                  <a:rPr lang="pt-BR" b="1" dirty="0" smtClean="0"/>
                  <a:t>bias</a:t>
                </a:r>
                <a:r>
                  <a:rPr lang="pt-BR" dirty="0" smtClean="0"/>
                  <a:t> por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seguida, criamos um </a:t>
                </a:r>
                <a:r>
                  <a:rPr lang="pt-BR" b="1" i="1" dirty="0" smtClean="0"/>
                  <a:t>sub-grafo</a:t>
                </a:r>
                <a:r>
                  <a:rPr lang="pt-BR" dirty="0" smtClean="0"/>
                  <a:t> </a:t>
                </a:r>
                <a:r>
                  <a:rPr lang="pt-BR" dirty="0"/>
                  <a:t>para calcular </a:t>
                </a:r>
                <a:r>
                  <a:rPr lang="pt-BR" b="1" i="1" dirty="0"/>
                  <a:t>z = </a:t>
                </a:r>
                <a:r>
                  <a:rPr lang="pt-BR" b="1" i="1" dirty="0" smtClean="0"/>
                  <a:t>XW </a:t>
                </a:r>
                <a:r>
                  <a:rPr lang="pt-BR" b="1" i="1" dirty="0"/>
                  <a:t>+ b</a:t>
                </a:r>
                <a:r>
                  <a:rPr lang="pt-BR" dirty="0"/>
                  <a:t>. Essa implementação vetorizada </a:t>
                </a:r>
                <a:r>
                  <a:rPr lang="pt-BR" dirty="0" smtClean="0"/>
                  <a:t>calcula eficientemente </a:t>
                </a:r>
                <a:r>
                  <a:rPr lang="pt-BR" dirty="0"/>
                  <a:t>as somas ponderadas das entradas, mais o termo de 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 para </a:t>
                </a:r>
                <a:r>
                  <a:rPr lang="pt-BR" dirty="0"/>
                  <a:t>cada </a:t>
                </a:r>
                <a:r>
                  <a:rPr lang="pt-BR" b="1" i="1" dirty="0"/>
                  <a:t>neurônio</a:t>
                </a:r>
                <a:r>
                  <a:rPr lang="pt-BR" dirty="0"/>
                  <a:t> da camada, para todas </a:t>
                </a:r>
                <a:r>
                  <a:rPr lang="pt-BR" dirty="0" smtClean="0"/>
                  <a:t>os exemplos do mini-bacth em </a:t>
                </a:r>
                <a:r>
                  <a:rPr lang="pt-BR" dirty="0"/>
                  <a:t>apenas uma </a:t>
                </a:r>
                <a:r>
                  <a:rPr lang="pt-BR" dirty="0" smtClean="0"/>
                  <a:t>iteração.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Finalmente, se o parâmetro </a:t>
                </a:r>
                <a:r>
                  <a:rPr lang="pt-BR" dirty="0" smtClean="0"/>
                  <a:t>que especifica a </a:t>
                </a:r>
                <a:r>
                  <a:rPr lang="pt-BR" b="1" i="1" dirty="0" smtClean="0"/>
                  <a:t>função de </a:t>
                </a:r>
                <a:r>
                  <a:rPr lang="pt-BR" b="1" i="1" dirty="0"/>
                  <a:t>ativação</a:t>
                </a:r>
                <a:r>
                  <a:rPr lang="pt-BR" dirty="0"/>
                  <a:t> estiver definido como </a:t>
                </a:r>
                <a:r>
                  <a:rPr lang="pt-BR" b="1" i="1" dirty="0" smtClean="0"/>
                  <a:t>relu</a:t>
                </a:r>
                <a:r>
                  <a:rPr lang="pt-BR" dirty="0" smtClean="0"/>
                  <a:t>, </a:t>
                </a:r>
                <a:r>
                  <a:rPr lang="pt-BR" dirty="0"/>
                  <a:t>o código </a:t>
                </a:r>
                <a:r>
                  <a:rPr lang="pt-BR" dirty="0" smtClean="0"/>
                  <a:t>retorna o valor de </a:t>
                </a:r>
                <a:r>
                  <a:rPr lang="pt-BR" b="1" i="1" dirty="0" smtClean="0"/>
                  <a:t>relu(z</a:t>
                </a:r>
                <a:r>
                  <a:rPr lang="pt-BR" b="1" i="1" dirty="0"/>
                  <a:t>)</a:t>
                </a:r>
                <a:r>
                  <a:rPr lang="pt-BR" dirty="0"/>
                  <a:t> (ou seja, max (0, z)), ou então </a:t>
                </a:r>
                <a:r>
                  <a:rPr lang="pt-BR" dirty="0" smtClean="0"/>
                  <a:t>apenas o valor de </a:t>
                </a:r>
                <a:r>
                  <a:rPr lang="pt-BR" b="1" i="1" dirty="0" smtClean="0"/>
                  <a:t>z</a:t>
                </a:r>
                <a:r>
                  <a:rPr lang="pt-BR" dirty="0" smtClean="0"/>
                  <a:t> (função de ativação linear).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16733" cy="4896377"/>
              </a:xfrm>
              <a:blipFill rotWithShape="0">
                <a:blip r:embed="rId3"/>
                <a:stretch>
                  <a:fillRect l="-878" t="-3109" r="-933" b="-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42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0600" cy="196744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</a:t>
            </a:r>
            <a:r>
              <a:rPr lang="pt-BR" dirty="0" smtClean="0"/>
              <a:t>gora vamos usar a função </a:t>
            </a:r>
            <a:r>
              <a:rPr lang="pt-BR" b="1" i="1" dirty="0"/>
              <a:t>neuron_layer </a:t>
            </a:r>
            <a:r>
              <a:rPr lang="pt-BR" dirty="0" smtClean="0"/>
              <a:t>para </a:t>
            </a:r>
            <a:r>
              <a:rPr lang="pt-BR" dirty="0"/>
              <a:t>criar a rede neural </a:t>
            </a:r>
            <a:r>
              <a:rPr lang="pt-BR" dirty="0" smtClean="0"/>
              <a:t>profunda.</a:t>
            </a:r>
          </a:p>
          <a:p>
            <a:r>
              <a:rPr lang="pt-BR" dirty="0" smtClean="0"/>
              <a:t>A </a:t>
            </a:r>
            <a:r>
              <a:rPr lang="pt-BR" dirty="0"/>
              <a:t>primeira camada oculta recebe X como entrada. </a:t>
            </a:r>
            <a:r>
              <a:rPr lang="pt-BR" dirty="0" smtClean="0"/>
              <a:t>A segunda </a:t>
            </a:r>
            <a:r>
              <a:rPr lang="pt-BR" dirty="0"/>
              <a:t>recebe a saída da primeira camada oculta como entrada. E, finalmente, a camada de saída recebe a saída da segunda camada oculta como </a:t>
            </a:r>
            <a:r>
              <a:rPr lang="pt-BR" dirty="0" smtClean="0"/>
              <a:t>entrada.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365500" y="382693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"dnn"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hidden1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neuron_layer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n_hidden1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"hidden1"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hidden2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neuron_layer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hidden1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n_hidden2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"hidden2"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"relu"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logits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neuron_layer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hidden2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n_outputs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"outputs"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82112"/>
            <a:ext cx="11150600" cy="123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Observe </a:t>
            </a:r>
            <a:r>
              <a:rPr lang="pt-BR" dirty="0" smtClean="0"/>
              <a:t>que </a:t>
            </a:r>
            <a:r>
              <a:rPr lang="pt-BR" b="1" i="1" dirty="0"/>
              <a:t>logits</a:t>
            </a:r>
            <a:r>
              <a:rPr lang="pt-BR" dirty="0"/>
              <a:t> é a saída da rede neural antes de passar pela </a:t>
            </a:r>
            <a:r>
              <a:rPr lang="pt-BR" b="1" i="1" dirty="0"/>
              <a:t>função de ativação do </a:t>
            </a:r>
            <a:r>
              <a:rPr lang="pt-BR" b="1" i="1" dirty="0" smtClean="0"/>
              <a:t>softmax</a:t>
            </a:r>
            <a:r>
              <a:rPr lang="pt-BR" dirty="0" smtClean="0"/>
              <a:t>. </a:t>
            </a:r>
            <a:r>
              <a:rPr lang="pt-BR" dirty="0"/>
              <a:t>P</a:t>
            </a:r>
            <a:r>
              <a:rPr lang="pt-BR" dirty="0" smtClean="0"/>
              <a:t>or </a:t>
            </a:r>
            <a:r>
              <a:rPr lang="pt-BR" dirty="0"/>
              <a:t>razões de otimização, trataremos do cálculo do softmax posteriormente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53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7533" cy="48291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Agora que já temos o modelo de rede neural pronto, precisamos definir a </a:t>
            </a:r>
            <a:r>
              <a:rPr lang="pt-BR" b="1" i="1" dirty="0"/>
              <a:t>função de custo </a:t>
            </a:r>
            <a:r>
              <a:rPr lang="pt-BR" dirty="0"/>
              <a:t>que usaremos para treiná-lo. </a:t>
            </a:r>
            <a:endParaRPr lang="pt-BR" dirty="0" smtClean="0"/>
          </a:p>
          <a:p>
            <a:r>
              <a:rPr lang="pt-BR" dirty="0" smtClean="0"/>
              <a:t>Iremos usar a medida de </a:t>
            </a:r>
            <a:r>
              <a:rPr lang="pt-BR" b="1" i="1" dirty="0" smtClean="0"/>
              <a:t>entropia cruzada </a:t>
            </a:r>
            <a:r>
              <a:rPr lang="pt-BR" dirty="0" smtClean="0"/>
              <a:t>como </a:t>
            </a:r>
            <a:r>
              <a:rPr lang="pt-BR" b="1" i="1" dirty="0" smtClean="0"/>
              <a:t>função de custo</a:t>
            </a:r>
            <a:r>
              <a:rPr lang="pt-BR" dirty="0" smtClean="0"/>
              <a:t>. </a:t>
            </a:r>
            <a:r>
              <a:rPr lang="pt-BR" dirty="0"/>
              <a:t>O TensorFlow fornece várias funções para calcular a </a:t>
            </a:r>
            <a:r>
              <a:rPr lang="pt-BR" b="1" i="1" dirty="0"/>
              <a:t>entropia cruzada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isso, usaremos a função </a:t>
            </a:r>
            <a:r>
              <a:rPr lang="pt-BR" b="1" i="1" dirty="0" smtClean="0"/>
              <a:t>sparse_soft_max_cross_entropy_with_logits()</a:t>
            </a:r>
            <a:r>
              <a:rPr lang="pt-BR" dirty="0" smtClean="0"/>
              <a:t>. Ela é </a:t>
            </a:r>
            <a:r>
              <a:rPr lang="pt-BR" dirty="0"/>
              <a:t>equivalente a aplicar a </a:t>
            </a:r>
            <a:r>
              <a:rPr lang="pt-BR" b="1" i="1" dirty="0"/>
              <a:t>função de ativação softmax </a:t>
            </a:r>
            <a:r>
              <a:rPr lang="pt-BR" dirty="0"/>
              <a:t>e depois computar a </a:t>
            </a:r>
            <a:r>
              <a:rPr lang="pt-BR" b="1" i="1" dirty="0"/>
              <a:t>entropia cruzada</a:t>
            </a:r>
            <a:r>
              <a:rPr lang="pt-BR" dirty="0"/>
              <a:t>, mas é mais eficiente e cuida </a:t>
            </a:r>
            <a:r>
              <a:rPr lang="pt-BR" dirty="0" smtClean="0"/>
              <a:t>de </a:t>
            </a:r>
            <a:r>
              <a:rPr lang="pt-BR" dirty="0"/>
              <a:t>casos como </a:t>
            </a:r>
            <a:r>
              <a:rPr lang="pt-BR" dirty="0" smtClean="0"/>
              <a:t>quando os valores de </a:t>
            </a:r>
            <a:r>
              <a:rPr lang="pt-BR" b="1" i="1" dirty="0" smtClean="0"/>
              <a:t>logits</a:t>
            </a:r>
            <a:r>
              <a:rPr lang="pt-BR" dirty="0" smtClean="0"/>
              <a:t> são </a:t>
            </a:r>
            <a:r>
              <a:rPr lang="pt-BR" dirty="0"/>
              <a:t>iguais a </a:t>
            </a:r>
            <a:r>
              <a:rPr lang="pt-BR" dirty="0" smtClean="0"/>
              <a:t>0. </a:t>
            </a:r>
          </a:p>
          <a:p>
            <a:r>
              <a:rPr lang="pt-BR" dirty="0" smtClean="0"/>
              <a:t>Essa função </a:t>
            </a:r>
            <a:r>
              <a:rPr lang="pt-BR" dirty="0"/>
              <a:t>calcula a </a:t>
            </a:r>
            <a:r>
              <a:rPr lang="pt-BR" b="1" i="1" dirty="0"/>
              <a:t>entropia cruzada</a:t>
            </a:r>
            <a:r>
              <a:rPr lang="pt-BR" dirty="0"/>
              <a:t> com base nos </a:t>
            </a:r>
            <a:r>
              <a:rPr lang="pt-BR" b="1" i="1" dirty="0"/>
              <a:t>logits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/>
              <a:t>ou seja, a saída da </a:t>
            </a:r>
            <a:r>
              <a:rPr lang="pt-BR" dirty="0" smtClean="0"/>
              <a:t>rede neural </a:t>
            </a:r>
            <a:r>
              <a:rPr lang="pt-BR" dirty="0"/>
              <a:t>antes de passar pela </a:t>
            </a:r>
            <a:r>
              <a:rPr lang="pt-BR" b="1" i="1" dirty="0"/>
              <a:t>função de </a:t>
            </a:r>
            <a:r>
              <a:rPr lang="pt-BR" b="1" i="1" dirty="0" smtClean="0"/>
              <a:t>ativação </a:t>
            </a:r>
            <a:r>
              <a:rPr lang="pt-BR" b="1" i="1" dirty="0"/>
              <a:t>softmax</a:t>
            </a:r>
            <a:r>
              <a:rPr lang="pt-BR" dirty="0"/>
              <a:t>) e espera rótulos na forma de números inteiros que variam de 0 ao </a:t>
            </a:r>
            <a:r>
              <a:rPr lang="pt-BR" dirty="0" smtClean="0"/>
              <a:t>número total </a:t>
            </a:r>
            <a:r>
              <a:rPr lang="pt-BR" dirty="0"/>
              <a:t>de classes menos </a:t>
            </a:r>
            <a:r>
              <a:rPr lang="pt-BR" dirty="0" smtClean="0"/>
              <a:t>1.</a:t>
            </a:r>
          </a:p>
          <a:p>
            <a:r>
              <a:rPr lang="pt-BR" dirty="0"/>
              <a:t>Isso nos dará um tensor 1D contendo a </a:t>
            </a:r>
            <a:r>
              <a:rPr lang="pt-BR" b="1" i="1" dirty="0"/>
              <a:t>entropia cruzada </a:t>
            </a:r>
            <a:r>
              <a:rPr lang="pt-BR" dirty="0"/>
              <a:t>para cada </a:t>
            </a:r>
            <a:r>
              <a:rPr lang="pt-BR" dirty="0" smtClean="0"/>
              <a:t>exemplo. </a:t>
            </a:r>
            <a:r>
              <a:rPr lang="pt-BR" dirty="0"/>
              <a:t>Em seguida, podemos usar a função </a:t>
            </a:r>
            <a:r>
              <a:rPr lang="pt-BR" b="1" i="1" dirty="0" smtClean="0"/>
              <a:t>reduce_mean()</a:t>
            </a:r>
            <a:r>
              <a:rPr lang="pt-BR" dirty="0" smtClean="0"/>
              <a:t> </a:t>
            </a:r>
            <a:r>
              <a:rPr lang="pt-BR" dirty="0"/>
              <a:t>do TensorFlow para calcular a </a:t>
            </a:r>
            <a:r>
              <a:rPr lang="pt-BR" b="1" i="1" dirty="0"/>
              <a:t>entropia cruzada média</a:t>
            </a:r>
            <a:r>
              <a:rPr lang="pt-BR" dirty="0"/>
              <a:t> </a:t>
            </a:r>
            <a:r>
              <a:rPr lang="pt-BR" dirty="0" smtClean="0"/>
              <a:t>sobre </a:t>
            </a:r>
            <a:r>
              <a:rPr lang="pt-BR" dirty="0" smtClean="0"/>
              <a:t>todos </a:t>
            </a:r>
            <a:r>
              <a:rPr lang="pt-BR" dirty="0" smtClean="0"/>
              <a:t>os exemplos.</a:t>
            </a:r>
          </a:p>
        </p:txBody>
      </p:sp>
    </p:spTree>
    <p:extLst>
      <p:ext uri="{BB962C8B-B14F-4D97-AF65-F5344CB8AC3E}">
        <p14:creationId xmlns:p14="http://schemas.microsoft.com/office/powerpoint/2010/main" val="386740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13835</TotalTime>
  <Words>3651</Words>
  <Application>Microsoft Office PowerPoint</Application>
  <PresentationFormat>Widescreen</PresentationFormat>
  <Paragraphs>228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Redes Neurais Artificiais com TensorFlow</vt:lpstr>
      <vt:lpstr>Treinando uma Rede MLP com a API de alto nível do TensorFlow</vt:lpstr>
      <vt:lpstr>Treinando uma Rede MLP com a API de alto nível do TensorFlow</vt:lpstr>
      <vt:lpstr>Treinando uma Rede DNN usando a API de baixo nível do TensorFlow</vt:lpstr>
      <vt:lpstr>Fase de Construção</vt:lpstr>
      <vt:lpstr>Fase de Construção</vt:lpstr>
      <vt:lpstr>Fase de Construção</vt:lpstr>
      <vt:lpstr>Fase de Construção</vt:lpstr>
      <vt:lpstr>Fase de Construção</vt:lpstr>
      <vt:lpstr>Fase de Construção</vt:lpstr>
      <vt:lpstr>Fase de execução</vt:lpstr>
      <vt:lpstr>Fase de execução</vt:lpstr>
      <vt:lpstr>Usando o modelo treinado</vt:lpstr>
      <vt:lpstr>Ajuste fino dos hiperparâmetros de uma rede neural</vt:lpstr>
      <vt:lpstr>Ajuste fino dos hiperparâmetros de uma rede neural</vt:lpstr>
      <vt:lpstr>Ajuste fino dos hiperparâmetros de uma rede neural: Número de camadas ocultas</vt:lpstr>
      <vt:lpstr>Ajuste fino dos hiperparâmetros de uma rede neural: Número de camadas ocultas</vt:lpstr>
      <vt:lpstr>Ajuste fino dos hiperparâmetros de uma rede neural: Número de neurônios por camada</vt:lpstr>
      <vt:lpstr>Ajuste fino dos hiperparâmetros de uma rede neural: Funções de ativação</vt:lpstr>
      <vt:lpstr>Avisos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1169</cp:revision>
  <dcterms:created xsi:type="dcterms:W3CDTF">2020-04-06T23:46:10Z</dcterms:created>
  <dcterms:modified xsi:type="dcterms:W3CDTF">2020-06-20T18:27:58Z</dcterms:modified>
</cp:coreProperties>
</file>