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72" r:id="rId3"/>
    <p:sldId id="273" r:id="rId4"/>
    <p:sldId id="274" r:id="rId5"/>
    <p:sldId id="275" r:id="rId6"/>
    <p:sldId id="280" r:id="rId7"/>
    <p:sldId id="281" r:id="rId8"/>
    <p:sldId id="278" r:id="rId9"/>
    <p:sldId id="282" r:id="rId10"/>
    <p:sldId id="276" r:id="rId11"/>
    <p:sldId id="277" r:id="rId12"/>
    <p:sldId id="283" r:id="rId13"/>
    <p:sldId id="284" r:id="rId14"/>
    <p:sldId id="285" r:id="rId15"/>
    <p:sldId id="291" r:id="rId16"/>
    <p:sldId id="292" r:id="rId17"/>
    <p:sldId id="296" r:id="rId18"/>
    <p:sldId id="286" r:id="rId19"/>
    <p:sldId id="299" r:id="rId20"/>
    <p:sldId id="287" r:id="rId21"/>
    <p:sldId id="297" r:id="rId22"/>
    <p:sldId id="269" r:id="rId23"/>
    <p:sldId id="265"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2" autoAdjust="0"/>
    <p:restoredTop sz="81329" autoAdjust="0"/>
  </p:normalViewPr>
  <p:slideViewPr>
    <p:cSldViewPr snapToGrid="0">
      <p:cViewPr varScale="1">
        <p:scale>
          <a:sx n="60" d="100"/>
          <a:sy n="60" d="100"/>
        </p:scale>
        <p:origin x="10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12/05/2020</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Regressor.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ts.stackexchange.com/questions/178522/why-knn-is-a-non-linear-classifi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quando as classes não são bem separadas, as árvores são suscetíveis a sobreajustar aos dados de treinamento, de modo que a</a:t>
            </a:r>
            <a:r>
              <a:rPr lang="pt-BR" baseline="0" dirty="0" smtClean="0"/>
              <a:t> fronteira de decisão linear dos classificadores lineares</a:t>
            </a:r>
            <a:r>
              <a:rPr lang="pt-BR" dirty="0" smtClean="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Florestas de decisão aleatória (ou florestas aleatórias) são um método de aprendizado conjunto para classificação</a:t>
            </a:r>
            <a:r>
              <a:rPr lang="pt-BR" baseline="0" dirty="0" smtClean="0"/>
              <a:t> e </a:t>
            </a:r>
            <a:r>
              <a:rPr lang="pt-BR" dirty="0" smtClean="0"/>
              <a:t>regressão, que operam através da construção de uma infinidade de árvores de decisão no momento do treinamento e gerando a classe que tem</a:t>
            </a:r>
            <a:r>
              <a:rPr lang="pt-BR" baseline="0" dirty="0" smtClean="0"/>
              <a:t> o maior númerode votos</a:t>
            </a:r>
            <a:r>
              <a:rPr lang="pt-BR" dirty="0" smtClean="0"/>
              <a:t> (classificação) ou a</a:t>
            </a:r>
            <a:r>
              <a:rPr lang="pt-BR" baseline="0" dirty="0" smtClean="0"/>
              <a:t> </a:t>
            </a:r>
            <a:r>
              <a:rPr lang="pt-BR" dirty="0" smtClean="0"/>
              <a:t>média dos valores de saída das várias árvores (regressão).</a:t>
            </a:r>
            <a:r>
              <a:rPr lang="pt-BR" baseline="0" dirty="0" smtClean="0"/>
              <a:t> </a:t>
            </a:r>
            <a:r>
              <a:rPr lang="pt-BR" dirty="0" smtClean="0"/>
              <a:t>As florestas de decisão aleatória corrigem o hábito das árvores de decisão de se sobreajustar ao conjunto de treinamento.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552633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i="0" dirty="0" smtClean="0"/>
              <a:t>Observação</a:t>
            </a:r>
            <a:r>
              <a:rPr lang="pt-BR" dirty="0" smtClean="0"/>
              <a:t>:</a:t>
            </a:r>
            <a:r>
              <a:rPr lang="pt-BR" baseline="0" dirty="0" smtClean="0"/>
              <a:t> </a:t>
            </a:r>
            <a:r>
              <a:rPr lang="pt-BR" dirty="0" smtClean="0"/>
              <a:t>A</a:t>
            </a:r>
            <a:r>
              <a:rPr lang="pt-BR" baseline="0" dirty="0" smtClean="0"/>
              <a:t> biblioteca</a:t>
            </a:r>
            <a:r>
              <a:rPr lang="pt-BR" dirty="0" smtClean="0"/>
              <a:t> scikit-learn usa uma versão otimizada do algoritmo CART,</a:t>
            </a:r>
            <a:r>
              <a:rPr lang="pt-BR" baseline="0" dirty="0" smtClean="0"/>
              <a:t> porém</a:t>
            </a:r>
            <a:r>
              <a:rPr lang="pt-BR" dirty="0" smtClean="0"/>
              <a:t>, a implementação do scikit-learn não suporta variáveis categóricas por enquanto.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414534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Documentação da classe </a:t>
            </a:r>
            <a:r>
              <a:rPr lang="pt-BR" sz="1200" dirty="0" smtClean="0">
                <a:solidFill>
                  <a:srgbClr val="000000"/>
                </a:solidFill>
                <a:highlight>
                  <a:srgbClr val="FFFFFF"/>
                </a:highlight>
              </a:rPr>
              <a:t>DecisionTreeRegressor:</a:t>
            </a:r>
            <a:r>
              <a:rPr lang="pt-BR" dirty="0" smtClean="0"/>
              <a:t> </a:t>
            </a:r>
            <a:r>
              <a:rPr lang="pt-BR" dirty="0" smtClean="0">
                <a:hlinkClick r:id="rId3"/>
              </a:rPr>
              <a:t>https://scikit-learn.org/stable/modules/generated/sklearn.tree.DecisionTreeRegressor.html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229459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Uma das muitas qualidades das Árvores de Decisão é que elas exigem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muito pouca preparação de dados. Em particular, elas não necessitam de escalonamento</a:t>
            </a:r>
            <a:r>
              <a:rPr lang="pt-BR" sz="1200" b="0" i="0" kern="1200" baseline="0" dirty="0" smtClean="0">
                <a:solidFill>
                  <a:schemeClr val="tx1"/>
                </a:solidFill>
                <a:effectLst/>
                <a:latin typeface="+mn-lt"/>
                <a:ea typeface="+mn-ea"/>
                <a:cs typeface="+mn-cs"/>
              </a:rPr>
              <a:t> de atributos.</a:t>
            </a:r>
          </a:p>
          <a:p>
            <a:endParaRPr lang="pt-BR" sz="1200" b="0" i="0" kern="1200" baseline="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são um método de aprendizado supervisionado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não paramétrico usado para classificação e regressão. O objetivo é</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criar um modelo que prediz</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 valor de uma variável de</a:t>
            </a:r>
            <a:r>
              <a:rPr lang="pt-BR" sz="1200" b="0" i="0" kern="1200" baseline="0" dirty="0" smtClean="0">
                <a:solidFill>
                  <a:schemeClr val="tx1"/>
                </a:solidFill>
                <a:effectLst/>
                <a:latin typeface="+mn-lt"/>
                <a:ea typeface="+mn-ea"/>
                <a:cs typeface="+mn-cs"/>
              </a:rPr>
              <a:t> saída</a:t>
            </a:r>
            <a:r>
              <a:rPr lang="pt-BR" sz="1200" b="0" i="0" kern="1200" dirty="0" smtClean="0">
                <a:solidFill>
                  <a:schemeClr val="tx1"/>
                </a:solidFill>
                <a:effectLst/>
                <a:latin typeface="+mn-lt"/>
                <a:ea typeface="+mn-ea"/>
                <a:cs typeface="+mn-cs"/>
              </a:rPr>
              <a:t>,</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aprendendo regras simples de decisão inferidas a partir dos atributos de dados.</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não são paramétricas porque não fazem suposições sobre</a:t>
            </a:r>
            <a:r>
              <a:rPr lang="pt-BR" sz="1200" b="0" i="0" kern="1200" baseline="0" dirty="0" smtClean="0">
                <a:solidFill>
                  <a:schemeClr val="tx1"/>
                </a:solidFill>
                <a:effectLst/>
                <a:latin typeface="+mn-lt"/>
                <a:ea typeface="+mn-ea"/>
                <a:cs typeface="+mn-cs"/>
              </a:rPr>
              <a:t> a</a:t>
            </a:r>
            <a:r>
              <a:rPr lang="pt-BR" sz="1200" b="0" i="0" kern="1200" dirty="0" smtClean="0">
                <a:solidFill>
                  <a:schemeClr val="tx1"/>
                </a:solidFill>
                <a:effectLst/>
                <a:latin typeface="+mn-lt"/>
                <a:ea typeface="+mn-ea"/>
                <a:cs typeface="+mn-cs"/>
              </a:rPr>
              <a:t> distribuição dos dados. Basicamente, isso significa que o modelo é construído apenas com base nos dados</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observados. Por exemplo, Classificadores Gaussian Naive Bayes são</a:t>
            </a:r>
            <a:r>
              <a:rPr lang="pt-BR" sz="1200" b="0" i="0" kern="1200" baseline="0" dirty="0" smtClean="0">
                <a:solidFill>
                  <a:schemeClr val="tx1"/>
                </a:solidFill>
                <a:effectLst/>
                <a:latin typeface="+mn-lt"/>
                <a:ea typeface="+mn-ea"/>
                <a:cs typeface="+mn-cs"/>
              </a:rPr>
              <a:t> modelos paramêtricos, pois consideram que os atributos seguem distribuições Gaussianas.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Porque k-NN</a:t>
            </a:r>
            <a:r>
              <a:rPr lang="pt-BR" sz="1200" b="0" i="0" kern="1200" baseline="0" dirty="0" smtClean="0">
                <a:solidFill>
                  <a:schemeClr val="tx1"/>
                </a:solidFill>
                <a:effectLst/>
                <a:latin typeface="+mn-lt"/>
                <a:ea typeface="+mn-ea"/>
                <a:cs typeface="+mn-cs"/>
              </a:rPr>
              <a:t> é um classificador não-linear.</a:t>
            </a:r>
            <a:endParaRPr lang="pt-BR" sz="1200" b="0" i="0" kern="1200" dirty="0" smtClean="0">
              <a:solidFill>
                <a:schemeClr val="tx1"/>
              </a:solidFill>
              <a:effectLst/>
              <a:latin typeface="+mn-lt"/>
              <a:ea typeface="+mn-ea"/>
              <a:cs typeface="+mn-cs"/>
            </a:endParaRPr>
          </a:p>
          <a:p>
            <a:r>
              <a:rPr lang="pt-BR" dirty="0" smtClean="0">
                <a:hlinkClick r:id="rId3"/>
              </a:rPr>
              <a:t>https://stats.stackexchange.com/questions/178522/why-knn-is-a-non-linear-classifier</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159675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Um grafo não-direcionado é um grafo, isto é, um conjunto de objetos (chamados vértices ou nós) que são conectados juntos, em que todas as arestas são bidirecionais. Um grafo não-direcionado é também chamado de rede não-direcionada. Por outro lado, um grafo em que as bordas apontam em uma direção é chamado de grafo direcionado.</a:t>
            </a:r>
            <a:r>
              <a:rPr lang="pt-BR" baseline="0" dirty="0" smtClean="0"/>
              <a:t> </a:t>
            </a:r>
            <a:r>
              <a:rPr lang="pt-BR" dirty="0" smtClean="0"/>
              <a:t>Grafos não-direcionados têm arestas que não têm uma direção. As arestas indicam uma relação de mão dupla, na qual cada aresta pode ser deslocada nas duas direções.</a:t>
            </a:r>
          </a:p>
          <a:p>
            <a:endParaRPr lang="pt-BR" noProof="0" dirty="0" smtClean="0"/>
          </a:p>
          <a:p>
            <a:r>
              <a:rPr lang="pt-BR" b="1" noProof="0" dirty="0" smtClean="0"/>
              <a:t>Modelos de caixa branca </a:t>
            </a:r>
            <a:r>
              <a:rPr lang="pt-BR" noProof="0" dirty="0" smtClean="0"/>
              <a:t>são o tipo de modelo que se pode entender e explicar claramente como eles se comportam, como produzem previsões e quais são as variáveis influentes.</a:t>
            </a:r>
          </a:p>
          <a:p>
            <a:endParaRPr lang="pt-BR" noProof="0" dirty="0" smtClean="0"/>
          </a:p>
          <a:p>
            <a:r>
              <a:rPr lang="pt-BR" b="1" noProof="0" dirty="0" smtClean="0"/>
              <a:t>Modelo</a:t>
            </a:r>
            <a:r>
              <a:rPr lang="pt-BR" b="1" baseline="0" noProof="0" dirty="0" smtClean="0"/>
              <a:t> de c</a:t>
            </a:r>
            <a:r>
              <a:rPr lang="pt-BR" b="1" noProof="0" dirty="0" smtClean="0"/>
              <a:t>aixa preta</a:t>
            </a:r>
            <a:r>
              <a:rPr lang="pt-BR" noProof="0" dirty="0" smtClean="0"/>
              <a:t>: o</a:t>
            </a:r>
            <a:r>
              <a:rPr lang="pt-BR" baseline="0" noProof="0" dirty="0" smtClean="0"/>
              <a:t> </a:t>
            </a:r>
            <a:r>
              <a:rPr lang="pt-BR" noProof="0" dirty="0" smtClean="0"/>
              <a:t>funcionamento interno desses modelos é mais difícil de entender e não fornece uma estimativa da importância de cada atributo</a:t>
            </a:r>
            <a:r>
              <a:rPr lang="pt-BR" baseline="0" noProof="0" dirty="0" smtClean="0"/>
              <a:t> </a:t>
            </a:r>
            <a:r>
              <a:rPr lang="pt-BR" noProof="0" dirty="0" smtClean="0"/>
              <a:t>nas previsões do modelo, nem é fácil entender como os diferentes atributos interagem entre si. Modelos</a:t>
            </a:r>
            <a:r>
              <a:rPr lang="pt-BR" baseline="0" noProof="0" dirty="0" smtClean="0"/>
              <a:t> de caixa preta são altamente não-lineares.</a:t>
            </a:r>
            <a:endParaRPr lang="pt-BR" noProof="0"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145417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Cada nó na árvore atua como um caso de teste para algum atributo, e cada extremidade descendente do nó, ou seja, uma folha, corresponde à</a:t>
            </a:r>
            <a:r>
              <a:rPr lang="pt-BR" baseline="0" dirty="0" smtClean="0"/>
              <a:t> </a:t>
            </a:r>
            <a:r>
              <a:rPr lang="pt-BR" dirty="0" smtClean="0"/>
              <a:t>possível</a:t>
            </a:r>
            <a:r>
              <a:rPr lang="pt-BR" baseline="0" dirty="0" smtClean="0"/>
              <a:t> classe</a:t>
            </a:r>
            <a:r>
              <a:rPr lang="pt-BR" dirty="0" smtClean="0"/>
              <a:t> do exemplo de teste.</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80268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Os algoritmos da árvore de decisão transformam dados brutos em árvores de decisão baseadas em regras. O ID3 é um dos métodos de indução</a:t>
            </a:r>
            <a:r>
              <a:rPr lang="pt-BR" baseline="0" dirty="0" smtClean="0"/>
              <a:t> de</a:t>
            </a:r>
            <a:r>
              <a:rPr lang="pt-BR" dirty="0" smtClean="0"/>
              <a:t> árvores de decisão mais comuns. Ele foi introduzido em 1986 e é acrônimo de dicotomizador iterativo.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Dicotomização significa dividir-se em duas coisas completamente opostas.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É por isso que o método divide iterativamente os atributos em dois grupos, que são o atributo mais dominante e outros para construir uma árvore. Em seguida, calcula os ganhos de</a:t>
            </a:r>
            <a:r>
              <a:rPr lang="pt-BR" baseline="0" dirty="0" smtClean="0"/>
              <a:t> </a:t>
            </a:r>
            <a:r>
              <a:rPr lang="pt-BR" dirty="0" smtClean="0"/>
              <a:t>informação de cada atributo. Dessa maneira, o atributo mais dominante pode ser encontrado. Depois disso, o atributo mais dominante é colocado na árvore como um nó de decisão. Posteriormente, os</a:t>
            </a:r>
            <a:r>
              <a:rPr lang="pt-BR" baseline="0" dirty="0" smtClean="0"/>
              <a:t> valores de </a:t>
            </a:r>
            <a:r>
              <a:rPr lang="pt-BR" dirty="0" smtClean="0"/>
              <a:t>ganho de informação são calculados novamente entre os outros atributos. Assim, o próximo atributo mais dominante é encontrado. Finalmente, esse procedimento continua até chegar a uma decisão para esse ramo. Por isso, é chamado dicotomizador iterativo. </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686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ganho de informação é uma propriedade estatística que mede o quão bem um determinado atributo separa os exemplos de treinamento de acordo com sua classificação de destino.</a:t>
            </a:r>
          </a:p>
          <a:p>
            <a:endParaRPr lang="pt-BR" dirty="0" smtClean="0"/>
          </a:p>
          <a:p>
            <a:r>
              <a:rPr lang="pt-BR" dirty="0" smtClean="0"/>
              <a:t>O ganho de informação é uma diminuição da entropia. Ele calcula a diferença entre entropia antes da divisão/particionamento e a entropia média após a divisão do conjunto de dados com base nos valores do atributo fornecidos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195229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ganho de informação é uma diminuição na entropia. Ele calcula a diferença entre entropia antes da divisão e entropia média após a divisão do conjunto de dados com base nos valores de atributo fornecidos.</a:t>
            </a:r>
          </a:p>
          <a:p>
            <a:endParaRPr lang="pt-BR" dirty="0" smtClean="0"/>
          </a:p>
          <a:p>
            <a:r>
              <a:rPr lang="pt-BR" dirty="0" smtClean="0"/>
              <a:t>Uma </a:t>
            </a:r>
            <a:r>
              <a:rPr lang="pt-BR" b="1" i="1" dirty="0" smtClean="0"/>
              <a:t>árvore de decisão </a:t>
            </a:r>
            <a:r>
              <a:rPr lang="pt-BR" dirty="0" smtClean="0"/>
              <a:t>pode ser vista como uma </a:t>
            </a:r>
            <a:r>
              <a:rPr lang="pt-BR" b="1" i="1" dirty="0" smtClean="0"/>
              <a:t>fonte binária de informação </a:t>
            </a:r>
            <a:r>
              <a:rPr lang="pt-BR" dirty="0" smtClean="0"/>
              <a:t>com </a:t>
            </a:r>
            <a:r>
              <a:rPr lang="pt-BR" b="1" i="1" dirty="0" smtClean="0"/>
              <a:t>entropia</a:t>
            </a:r>
            <a:r>
              <a:rPr lang="pt-BR" dirty="0" smtClean="0"/>
              <a:t> igual a H(Goal).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380606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Deve-se usar índice gini ou entropia? A verdade é que, na maioria das vezes, não faz grande diferença: eles levam a árvores semelhantes. O</a:t>
            </a:r>
            <a:r>
              <a:rPr lang="pt-BR" baseline="0" dirty="0" smtClean="0"/>
              <a:t> índice g</a:t>
            </a:r>
            <a:r>
              <a:rPr lang="pt-BR" dirty="0" smtClean="0"/>
              <a:t>ini é um pouco mais rápido para executar os cálculos, por isso é um bom padrão. No entanto, quando as árvores diferem, o</a:t>
            </a:r>
            <a:r>
              <a:rPr lang="pt-BR" baseline="0" dirty="0" smtClean="0"/>
              <a:t> índice g</a:t>
            </a:r>
            <a:r>
              <a:rPr lang="pt-BR" dirty="0" smtClean="0"/>
              <a:t>ini tende a isolar a classe mais frequente em seu próprio ramo da árvore, enquanto a entropia tende a produzir árvores um pouco mais equilibradas</a:t>
            </a:r>
          </a:p>
          <a:p>
            <a:endParaRPr lang="pt-BR" dirty="0" smtClean="0"/>
          </a:p>
          <a:p>
            <a:r>
              <a:rPr lang="pt-BR" dirty="0" smtClean="0"/>
              <a:t>As árvores de decisão fazem muito poucas suposições sobre os dados de treinamento (em oposição aos modelos lineares, que obviamente assumem que os dados são lineares, por exemplo). Se deixada sem restrições, a estrutura da árvore se adaptará aos dados de treinamento,</a:t>
            </a:r>
            <a:r>
              <a:rPr lang="pt-BR" baseline="0" dirty="0" smtClean="0"/>
              <a:t> se ajustando a eles muito bem </a:t>
            </a:r>
            <a:r>
              <a:rPr lang="pt-BR" dirty="0" smtClean="0"/>
              <a:t>e, provavelmente, </a:t>
            </a:r>
            <a:r>
              <a:rPr lang="pt-BR" baseline="0" dirty="0" smtClean="0"/>
              <a:t>sobreajustando.</a:t>
            </a:r>
          </a:p>
          <a:p>
            <a:endParaRPr lang="pt-BR" baseline="0" dirty="0" smtClean="0"/>
          </a:p>
          <a:p>
            <a:r>
              <a:rPr lang="pt-BR" baseline="0" dirty="0" smtClean="0"/>
              <a:t>Outro tipo de mátrica também usada é a redução da variância. A redução de variância é frequentemente empregada nos casos em que a variável alvo é contínua. A redução da variação de um nó é definida como a redução total da variância da variável objetivo devido à divisão neste nó.</a:t>
            </a:r>
          </a:p>
          <a:p>
            <a:endParaRPr lang="pt-BR" baseline="0" dirty="0" smtClean="0"/>
          </a:p>
          <a:p>
            <a:r>
              <a:rPr lang="pt-BR" dirty="0" smtClean="0"/>
              <a:t>A poda é uma técnica utilizada</a:t>
            </a:r>
            <a:r>
              <a:rPr lang="pt-BR" baseline="0" dirty="0" smtClean="0"/>
              <a:t> para </a:t>
            </a:r>
            <a:r>
              <a:rPr lang="pt-BR" dirty="0" smtClean="0"/>
              <a:t>reduzir o tamanho das árvores de decisão, removendo seções da árvore que fornecem pouco poder/informação para classificar exemplos. A poda reduz a complexidade do classificador final e, portanto, melhora a precisão preditiva (ou sej,a o poder de generalizar) através da redução do sobreajuste.</a:t>
            </a:r>
          </a:p>
          <a:p>
            <a:endParaRPr lang="pt-BR" dirty="0" smtClean="0"/>
          </a:p>
          <a:p>
            <a:r>
              <a:rPr lang="pt-BR" dirty="0" smtClean="0"/>
              <a:t>Florestas aleatórias</a:t>
            </a:r>
            <a:r>
              <a:rPr lang="pt-BR" baseline="0" dirty="0" smtClean="0"/>
              <a:t> são </a:t>
            </a:r>
            <a:r>
              <a:rPr lang="pt-BR" dirty="0" smtClean="0"/>
              <a:t>modelos de ensemble (conjunto) criados à partir de muitas árvores de decisão usando subconjuntos aleatórios de atributos e votação majoritária para realizar predições.</a:t>
            </a:r>
            <a:r>
              <a:rPr lang="pt-BR" baseline="0" dirty="0" smtClean="0"/>
              <a:t> </a:t>
            </a:r>
            <a:r>
              <a:rPr lang="pt-BR" dirty="0" smtClean="0"/>
              <a:t>A idéia fundamental por trás de uma floresta aleatória é combinar muitas árvores de decisão em um único modelo. Individualmente, as predições feitas por árvores de decisão podem não ser precisas, mas combinadas, as predições ficarão mais próximas do</a:t>
            </a:r>
            <a:r>
              <a:rPr lang="pt-BR" baseline="0" dirty="0" smtClean="0"/>
              <a:t> valor real</a:t>
            </a:r>
            <a:r>
              <a:rPr lang="pt-BR" dirty="0" smtClean="0"/>
              <a:t>, na média.</a:t>
            </a:r>
          </a:p>
          <a:p>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1380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quando as classes não são bem separadas, as árvores são suscetíveis a sobreajustar aos dados de treinamento, de modo que a</a:t>
            </a:r>
            <a:r>
              <a:rPr lang="pt-BR" baseline="0" dirty="0" smtClean="0"/>
              <a:t> fronteira de decisão linear dos classificadores lineares</a:t>
            </a:r>
            <a:r>
              <a:rPr lang="pt-BR" dirty="0" smtClean="0"/>
              <a:t> generalize melhor.</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18925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12/05/2020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12/05/2020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12/05/2020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12/05/2020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12/05/2020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12/05/2020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12/05/2020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12/05/2020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smtClean="0"/>
              <a:t>Árvores de Decisão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400110"/>
          </a:xfrm>
          <a:prstGeom prst="rect">
            <a:avLst/>
          </a:prstGeom>
          <a:noFill/>
        </p:spPr>
        <p:txBody>
          <a:bodyPr wrap="square" rtlCol="0">
            <a:spAutoFit/>
          </a:bodyPr>
          <a:lstStyle/>
          <a:p>
            <a:r>
              <a:rPr lang="pt-BR" sz="2000" dirty="0"/>
              <a:t>Felipe Augusto Pereira de </a:t>
            </a:r>
            <a:r>
              <a:rPr lang="pt-BR" sz="2000" dirty="0" smtClean="0"/>
              <a:t>Figueiredo</a:t>
            </a:r>
            <a:endParaRPr lang="pt-BR" sz="2000" dirty="0"/>
          </a:p>
        </p:txBody>
      </p:sp>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907110" cy="1325563"/>
          </a:xfrm>
        </p:spPr>
        <p:txBody>
          <a:bodyPr/>
          <a:lstStyle/>
          <a:p>
            <a:r>
              <a:rPr lang="pt-BR" dirty="0"/>
              <a:t>Exemplo de Árvore de </a:t>
            </a:r>
            <a:r>
              <a:rPr lang="pt-BR" dirty="0" smtClean="0"/>
              <a:t>Decisão com </a:t>
            </a:r>
            <a:r>
              <a:rPr lang="pt-BR" dirty="0"/>
              <a:t>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35618"/>
                <a:ext cx="11146971" cy="5080492"/>
              </a:xfrm>
            </p:spPr>
            <p:txBody>
              <a:bodyPr>
                <a:normAutofit fontScale="92500" lnSpcReduction="20000"/>
              </a:bodyPr>
              <a:lstStyle/>
              <a:p>
                <a:r>
                  <a:rPr lang="pt-BR" dirty="0" smtClean="0"/>
                  <a:t>Neste exemplo, vamos construir uma árvore de decisão para predizer se jogadores irão ou não praticar um determinado esporte baseado em algumas </a:t>
                </a:r>
                <a:r>
                  <a:rPr lang="pt-BR" dirty="0"/>
                  <a:t>condições </a:t>
                </a:r>
                <a:r>
                  <a:rPr lang="pt-BR" dirty="0" smtClean="0"/>
                  <a:t>meteorológicas.</a:t>
                </a:r>
              </a:p>
              <a:p>
                <a:r>
                  <a:rPr lang="pt-BR" dirty="0" smtClean="0"/>
                  <a:t>Vamos considerar um </a:t>
                </a:r>
                <a:r>
                  <a:rPr lang="pt-BR" dirty="0"/>
                  <a:t>conjunto de dados da </a:t>
                </a:r>
                <a:r>
                  <a:rPr lang="pt-BR" dirty="0" smtClean="0"/>
                  <a:t>forma </a:t>
                </a:r>
                <a14:m>
                  <m:oMath xmlns:m="http://schemas.openxmlformats.org/officeDocument/2006/math">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1" i="1" smtClean="0">
                                <a:latin typeface="Cambria Math" panose="02040503050406030204" pitchFamily="18" charset="0"/>
                              </a:rPr>
                              <m:t>𝒙</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𝑑</m:t>
                            </m:r>
                          </m:e>
                          <m:sub>
                            <m:r>
                              <a:rPr lang="pt-BR" b="0" i="1" smtClean="0">
                                <a:latin typeface="Cambria Math" panose="02040503050406030204" pitchFamily="18" charset="0"/>
                              </a:rPr>
                              <m:t>𝑖</m:t>
                            </m:r>
                          </m:sub>
                        </m:sSub>
                      </m:e>
                    </m:d>
                  </m:oMath>
                </a14:m>
                <a:r>
                  <a:rPr lang="pt-BR" dirty="0" smtClean="0"/>
                  <a:t>, onde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𝒙</m:t>
                        </m:r>
                      </m:e>
                      <m:sub>
                        <m:r>
                          <a:rPr lang="pt-BR" i="1">
                            <a:latin typeface="Cambria Math" panose="02040503050406030204" pitchFamily="18" charset="0"/>
                          </a:rPr>
                          <m:t>𝑖</m:t>
                        </m:r>
                      </m:sub>
                    </m:sSub>
                  </m:oMath>
                </a14:m>
                <a:r>
                  <a:rPr lang="pt-BR" dirty="0" smtClean="0"/>
                  <a:t> é </a:t>
                </a:r>
                <a:r>
                  <a:rPr lang="pt-BR" dirty="0"/>
                  <a:t>um vetor de atributos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𝑑</m:t>
                        </m:r>
                      </m:e>
                      <m:sub>
                        <m:r>
                          <a:rPr lang="pt-BR" i="1">
                            <a:latin typeface="Cambria Math" panose="02040503050406030204" pitchFamily="18" charset="0"/>
                          </a:rPr>
                          <m:t>𝑖</m:t>
                        </m:r>
                      </m:sub>
                    </m:sSub>
                  </m:oMath>
                </a14:m>
                <a:r>
                  <a:rPr lang="pt-BR" dirty="0" smtClean="0"/>
                  <a:t> é </a:t>
                </a:r>
                <a:r>
                  <a:rPr lang="pt-BR" dirty="0"/>
                  <a:t>um rótulo. Nesse </a:t>
                </a:r>
                <a:r>
                  <a:rPr lang="pt-BR" dirty="0" smtClean="0"/>
                  <a:t>conjunto de dados, </a:t>
                </a:r>
                <a:r>
                  <a:rPr lang="pt-BR" dirty="0"/>
                  <a:t>cada entrada diz respeito à condição meteorológica de um dia. Os atributos </a:t>
                </a:r>
                <a:r>
                  <a:rPr lang="pt-BR" dirty="0" smtClean="0"/>
                  <a:t>são todos categóricos:</a:t>
                </a:r>
              </a:p>
              <a:p>
                <a:pPr lvl="1">
                  <a:buFont typeface="Wingdings" panose="05000000000000000000" pitchFamily="2" charset="2"/>
                  <a:buChar char="§"/>
                </a:pPr>
                <a:r>
                  <a:rPr lang="pt-BR" b="1" dirty="0" smtClean="0"/>
                  <a:t>Tempo</a:t>
                </a:r>
                <a:r>
                  <a:rPr lang="pt-BR" dirty="0" smtClean="0"/>
                  <a:t>: </a:t>
                </a:r>
                <a:r>
                  <a:rPr lang="pt-BR" dirty="0"/>
                  <a:t>{ensolarado, nublado, </a:t>
                </a:r>
                <a:r>
                  <a:rPr lang="pt-BR" dirty="0" smtClean="0"/>
                  <a:t>chuvoso}</a:t>
                </a:r>
              </a:p>
              <a:p>
                <a:pPr lvl="1">
                  <a:buFont typeface="Wingdings" panose="05000000000000000000" pitchFamily="2" charset="2"/>
                  <a:buChar char="§"/>
                </a:pPr>
                <a:r>
                  <a:rPr lang="pt-BR" b="1" dirty="0" smtClean="0"/>
                  <a:t>Temperatura</a:t>
                </a:r>
                <a:r>
                  <a:rPr lang="pt-BR" dirty="0"/>
                  <a:t>: </a:t>
                </a:r>
                <a:r>
                  <a:rPr lang="pt-BR" dirty="0" smtClean="0"/>
                  <a:t>{frio</a:t>
                </a:r>
                <a:r>
                  <a:rPr lang="pt-BR" dirty="0"/>
                  <a:t>, </a:t>
                </a:r>
                <a:r>
                  <a:rPr lang="pt-BR" dirty="0" smtClean="0"/>
                  <a:t>agradável</a:t>
                </a:r>
                <a:r>
                  <a:rPr lang="pt-BR" dirty="0"/>
                  <a:t>, </a:t>
                </a:r>
                <a:r>
                  <a:rPr lang="pt-BR" dirty="0" smtClean="0"/>
                  <a:t>quente}</a:t>
                </a:r>
              </a:p>
              <a:p>
                <a:pPr lvl="1">
                  <a:buFont typeface="Wingdings" panose="05000000000000000000" pitchFamily="2" charset="2"/>
                  <a:buChar char="§"/>
                </a:pPr>
                <a:r>
                  <a:rPr lang="pt-BR" b="1" dirty="0" smtClean="0"/>
                  <a:t>Umidade</a:t>
                </a:r>
                <a:r>
                  <a:rPr lang="pt-BR" dirty="0"/>
                  <a:t>: {alta, </a:t>
                </a:r>
                <a:r>
                  <a:rPr lang="pt-BR" dirty="0" smtClean="0"/>
                  <a:t>normal}</a:t>
                </a:r>
              </a:p>
              <a:p>
                <a:pPr lvl="1">
                  <a:buFont typeface="Wingdings" panose="05000000000000000000" pitchFamily="2" charset="2"/>
                  <a:buChar char="§"/>
                </a:pPr>
                <a:r>
                  <a:rPr lang="pt-BR" b="1" dirty="0" smtClean="0"/>
                  <a:t>Vento</a:t>
                </a:r>
                <a:r>
                  <a:rPr lang="pt-BR" dirty="0"/>
                  <a:t>: {presente, ausente</a:t>
                </a:r>
                <a:r>
                  <a:rPr lang="pt-BR" dirty="0" smtClean="0"/>
                  <a:t>}</a:t>
                </a:r>
              </a:p>
              <a:p>
                <a:r>
                  <a:rPr lang="pt-BR" dirty="0"/>
                  <a:t>Os </a:t>
                </a:r>
                <a:r>
                  <a:rPr lang="pt-BR" dirty="0" smtClean="0"/>
                  <a:t>rótulos são </a:t>
                </a:r>
                <a:r>
                  <a:rPr lang="pt-BR" dirty="0"/>
                  <a:t>apenas </a:t>
                </a:r>
                <a:r>
                  <a:rPr lang="pt-BR" dirty="0" smtClean="0"/>
                  <a:t>2: ‘positivo’ </a:t>
                </a:r>
                <a:r>
                  <a:rPr lang="pt-BR" dirty="0"/>
                  <a:t>(P</a:t>
                </a:r>
                <a:r>
                  <a:rPr lang="pt-BR" dirty="0" smtClean="0"/>
                  <a:t>), ou seja, jogar, </a:t>
                </a:r>
                <a:r>
                  <a:rPr lang="pt-BR" dirty="0"/>
                  <a:t>e </a:t>
                </a:r>
                <a:r>
                  <a:rPr lang="pt-BR" dirty="0" smtClean="0"/>
                  <a:t>‘negativo’ </a:t>
                </a:r>
                <a:r>
                  <a:rPr lang="pt-BR" dirty="0"/>
                  <a:t>(N</a:t>
                </a:r>
                <a:r>
                  <a:rPr lang="pt-BR" dirty="0" smtClean="0"/>
                  <a:t>), ou seja, não jogar, </a:t>
                </a:r>
                <a:r>
                  <a:rPr lang="pt-BR" dirty="0"/>
                  <a:t>denotando um problema genérico </a:t>
                </a:r>
                <a:r>
                  <a:rPr lang="pt-BR" dirty="0" smtClean="0"/>
                  <a:t>de duas </a:t>
                </a:r>
                <a:r>
                  <a:rPr lang="pt-BR" dirty="0"/>
                  <a:t>classes</a:t>
                </a:r>
                <a:r>
                  <a:rPr lang="pt-BR" dirty="0" smtClean="0"/>
                  <a:t>.  </a:t>
                </a:r>
              </a:p>
              <a:p>
                <a:r>
                  <a:rPr lang="pt-BR" dirty="0" smtClean="0"/>
                  <a:t>Um </a:t>
                </a:r>
                <a:r>
                  <a:rPr lang="pt-BR" dirty="0"/>
                  <a:t>exemplo de condição meteorológica de um dia </a:t>
                </a:r>
                <a:r>
                  <a:rPr lang="pt-BR" dirty="0" smtClean="0"/>
                  <a:t>poderia </a:t>
                </a:r>
                <a:r>
                  <a:rPr lang="pt-BR" dirty="0"/>
                  <a:t>ser descrito </a:t>
                </a:r>
                <a:r>
                  <a:rPr lang="pt-BR" dirty="0" smtClean="0"/>
                  <a:t>por: </a:t>
                </a:r>
                <a:r>
                  <a:rPr lang="pt-BR" dirty="0"/>
                  <a:t>{nublado, dia frio, normal, ausente</a:t>
                </a:r>
                <a:r>
                  <a:rPr lang="pt-BR" dirty="0" smtClean="0"/>
                  <a:t>}.</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35618"/>
                <a:ext cx="11146971" cy="5080492"/>
              </a:xfrm>
              <a:blipFill rotWithShape="0">
                <a:blip r:embed="rId2"/>
                <a:stretch>
                  <a:fillRect l="-820" t="-2998"/>
                </a:stretch>
              </a:blipFill>
            </p:spPr>
            <p:txBody>
              <a:bodyPr/>
              <a:lstStyle/>
              <a:p>
                <a:r>
                  <a:rPr lang="pt-BR">
                    <a:noFill/>
                  </a:rPr>
                  <a:t> </a:t>
                </a:r>
              </a:p>
            </p:txBody>
          </p:sp>
        </mc:Fallback>
      </mc:AlternateContent>
    </p:spTree>
    <p:extLst>
      <p:ext uri="{BB962C8B-B14F-4D97-AF65-F5344CB8AC3E}">
        <p14:creationId xmlns:p14="http://schemas.microsoft.com/office/powerpoint/2010/main" val="4197994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1703" cy="1325563"/>
          </a:xfrm>
        </p:spPr>
        <p:txBody>
          <a:bodyPr/>
          <a:lstStyle/>
          <a:p>
            <a:r>
              <a:rPr lang="pt-BR" dirty="0"/>
              <a:t>Exemplo de Árvore de </a:t>
            </a:r>
            <a:r>
              <a:rPr lang="pt-BR" dirty="0" smtClean="0"/>
              <a:t>Decisão com </a:t>
            </a:r>
            <a:r>
              <a:rPr lang="pt-BR" dirty="0"/>
              <a:t>método ID3</a:t>
            </a:r>
          </a:p>
        </p:txBody>
      </p:sp>
      <p:sp>
        <p:nvSpPr>
          <p:cNvPr id="3" name="Content Placeholder 2"/>
          <p:cNvSpPr>
            <a:spLocks noGrp="1"/>
          </p:cNvSpPr>
          <p:nvPr>
            <p:ph idx="1"/>
          </p:nvPr>
        </p:nvSpPr>
        <p:spPr>
          <a:xfrm>
            <a:off x="838200" y="1825626"/>
            <a:ext cx="10515600" cy="405592"/>
          </a:xfrm>
        </p:spPr>
        <p:txBody>
          <a:bodyPr>
            <a:normAutofit fontScale="92500" lnSpcReduction="20000"/>
          </a:bodyPr>
          <a:lstStyle/>
          <a:p>
            <a:r>
              <a:rPr lang="pt-BR" dirty="0"/>
              <a:t>O conjunto de treinamento </a:t>
            </a:r>
            <a:r>
              <a:rPr lang="pt-BR" dirty="0" smtClean="0"/>
              <a:t>do exemplo é dado pela tabela abaixo.</a:t>
            </a: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619136292"/>
              </p:ext>
            </p:extLst>
          </p:nvPr>
        </p:nvGraphicFramePr>
        <p:xfrm>
          <a:off x="3656333" y="2245737"/>
          <a:ext cx="4716048" cy="4351331"/>
        </p:xfrm>
        <a:graphic>
          <a:graphicData uri="http://schemas.openxmlformats.org/drawingml/2006/table">
            <a:tbl>
              <a:tblPr/>
              <a:tblGrid>
                <a:gridCol w="786008"/>
                <a:gridCol w="786008"/>
                <a:gridCol w="894865"/>
                <a:gridCol w="677151"/>
                <a:gridCol w="786008"/>
                <a:gridCol w="786008"/>
              </a:tblGrid>
              <a:tr h="257810">
                <a:tc rowSpan="2">
                  <a:txBody>
                    <a:bodyPr/>
                    <a:lstStyle/>
                    <a:p>
                      <a:pPr algn="ctr" rtl="0" fontAlgn="ctr"/>
                      <a:r>
                        <a:rPr lang="pt-BR" sz="1200" b="1" dirty="0">
                          <a:effectLst/>
                        </a:rPr>
                        <a:t>Day</a:t>
                      </a:r>
                    </a:p>
                  </a:txBody>
                  <a:tcPr marL="23580" marR="23580" marT="15720" marB="1572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smtClean="0">
                          <a:effectLst/>
                        </a:rPr>
                        <a:t>Class</a:t>
                      </a:r>
                    </a:p>
                    <a:p>
                      <a:pPr algn="ctr" rtl="0" fontAlgn="ctr"/>
                      <a:r>
                        <a:rPr lang="pt-BR" sz="1200" b="0" dirty="0" smtClean="0">
                          <a:effectLst/>
                        </a:rPr>
                        <a:t>(y)</a:t>
                      </a:r>
                      <a:endParaRPr lang="pt-BR" sz="1200" b="0" dirty="0">
                        <a:effectLst/>
                      </a:endParaRPr>
                    </a:p>
                  </a:txBody>
                  <a:tcPr marL="23580" marR="23580" marT="15720" marB="1572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84181">
                <a:tc vMerge="1">
                  <a:txBody>
                    <a:bodyPr/>
                    <a:lstStyle/>
                    <a:p>
                      <a:endParaRPr lang="pt-BR"/>
                    </a:p>
                  </a:txBody>
                  <a:tcPr/>
                </a:tc>
                <a:tc>
                  <a:txBody>
                    <a:bodyPr/>
                    <a:lstStyle/>
                    <a:p>
                      <a:pPr algn="ctr" rtl="0" fontAlgn="b"/>
                      <a:r>
                        <a:rPr lang="pt-BR" sz="1200" b="1">
                          <a:effectLst/>
                        </a:rPr>
                        <a:t>Outlook</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Temperature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Humidity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Windy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57810">
                <a:tc>
                  <a:txBody>
                    <a:bodyPr/>
                    <a:lstStyle/>
                    <a:p>
                      <a:pPr algn="ctr" rtl="0" fontAlgn="b"/>
                      <a:r>
                        <a:rPr lang="pt-BR" sz="1200">
                          <a:effectLst/>
                        </a:rPr>
                        <a:t>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5</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6</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7</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8</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9</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10</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10">
                <a:tc>
                  <a:txBody>
                    <a:bodyPr/>
                    <a:lstStyle/>
                    <a:p>
                      <a:pPr algn="ctr" rtl="0" fontAlgn="b"/>
                      <a:r>
                        <a:rPr lang="pt-BR" sz="1200">
                          <a:effectLst/>
                        </a:rPr>
                        <a:t>14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3609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69"/>
            <a:ext cx="11143592" cy="1325563"/>
          </a:xfrm>
        </p:spPr>
        <p:txBody>
          <a:bodyPr/>
          <a:lstStyle/>
          <a:p>
            <a:r>
              <a:rPr lang="pt-BR" dirty="0"/>
              <a:t>Exemplo de Árvore de </a:t>
            </a:r>
            <a:r>
              <a:rPr lang="pt-BR" dirty="0" smtClean="0"/>
              <a:t>Decisão com método ID3</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38432"/>
                <a:ext cx="11143593" cy="5230382"/>
              </a:xfrm>
            </p:spPr>
            <p:txBody>
              <a:bodyPr>
                <a:normAutofit fontScale="77500" lnSpcReduction="20000"/>
              </a:bodyPr>
              <a:lstStyle/>
              <a:p>
                <a:r>
                  <a:rPr lang="pt-BR" dirty="0" smtClean="0"/>
                  <a:t>A </a:t>
                </a:r>
                <a:r>
                  <a:rPr lang="pt-BR" b="1" i="1" dirty="0"/>
                  <a:t>entropia</a:t>
                </a:r>
                <a:r>
                  <a:rPr lang="pt-BR" dirty="0"/>
                  <a:t> do </a:t>
                </a:r>
                <a:r>
                  <a:rPr lang="pt-BR" dirty="0" smtClean="0"/>
                  <a:t>objetivo, i.e., </a:t>
                </a:r>
                <a14:m>
                  <m:oMath xmlns:m="http://schemas.openxmlformats.org/officeDocument/2006/math">
                    <m:r>
                      <a:rPr lang="pt-BR" i="1">
                        <a:latin typeface="Cambria Math" panose="02040503050406030204" pitchFamily="18" charset="0"/>
                      </a:rPr>
                      <m:t>𝑦</m:t>
                    </m:r>
                  </m:oMath>
                </a14:m>
                <a:r>
                  <a:rPr lang="pt-BR" dirty="0" smtClean="0"/>
                  <a:t>, para </a:t>
                </a:r>
                <a:r>
                  <a:rPr lang="pt-BR" dirty="0"/>
                  <a:t>todo o conjunto de treinamento </a:t>
                </a:r>
                <a:r>
                  <a:rPr lang="pt-BR" dirty="0" smtClean="0"/>
                  <a:t>é</a:t>
                </a:r>
              </a:p>
              <a:p>
                <a:pPr marL="0" indent="0" algn="ctr">
                  <a:buNone/>
                </a:pPr>
                <a14:m>
                  <m:oMath xmlns:m="http://schemas.openxmlformats.org/officeDocument/2006/math">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𝑦</m:t>
                        </m:r>
                      </m:e>
                    </m:d>
                    <m:r>
                      <a:rPr lang="pt-BR" sz="2200" b="0" i="1" smtClean="0">
                        <a:latin typeface="Cambria Math" panose="02040503050406030204" pitchFamily="18" charset="0"/>
                      </a:rPr>
                      <m:t>=−</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r>
                          <a:rPr lang="pt-BR" sz="2200" b="0" i="1" smtClean="0">
                            <a:latin typeface="Cambria Math" panose="02040503050406030204" pitchFamily="18" charset="0"/>
                          </a:rPr>
                          <m:t>+</m:t>
                        </m:r>
                        <m:d>
                          <m:dPr>
                            <m:ctrlPr>
                              <a:rPr lang="pt-BR" sz="2200" b="0" i="1" smtClean="0">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e>
                    </m:d>
                    <m:r>
                      <a:rPr lang="pt-BR" sz="2200" b="0" i="0" smtClean="0">
                        <a:latin typeface="Cambria Math" panose="02040503050406030204" pitchFamily="18" charset="0"/>
                      </a:rPr>
                      <m:t>=0.9403</m:t>
                    </m:r>
                  </m:oMath>
                </a14:m>
                <a:r>
                  <a:rPr lang="pt-BR" sz="2200" dirty="0" smtClean="0"/>
                  <a:t>.</a:t>
                </a:r>
              </a:p>
              <a:p>
                <a:r>
                  <a:rPr lang="pt-BR" dirty="0" smtClean="0"/>
                  <a:t>Encontrando o nó raíz: o </a:t>
                </a:r>
                <a:r>
                  <a:rPr lang="pt-BR" b="1" i="1" dirty="0" smtClean="0"/>
                  <a:t>ganho de informação</a:t>
                </a:r>
                <a:r>
                  <a:rPr lang="pt-BR" dirty="0" smtClean="0"/>
                  <a:t> de cada atributo é calculado como</a:t>
                </a:r>
              </a:p>
              <a:p>
                <a:pPr marL="0" indent="0">
                  <a:buNone/>
                </a:pPr>
                <a:endParaRPr lang="pt-BR" dirty="0" smtClean="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𝐨𝐮𝐭𝐥𝐨𝐨𝐤</m:t>
                          </m:r>
                        </m:e>
                      </m:d>
                      <m:r>
                        <a:rPr lang="pt-BR" sz="2200" i="1">
                          <a:latin typeface="Cambria Math" panose="02040503050406030204" pitchFamily="18" charset="0"/>
                        </a:rPr>
                        <m:t>=</m:t>
                      </m:r>
                      <m:r>
                        <a:rPr lang="pt-BR" sz="2200" b="0" i="1" smtClean="0">
                          <a:latin typeface="Cambria Math" panose="02040503050406030204" pitchFamily="18" charset="0"/>
                        </a:rPr>
                        <m:t>0.9403−</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smtClean="0">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5</m:t>
                                  </m:r>
                                </m:den>
                              </m:f>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1</m:t>
                              </m:r>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i="1">
                                      <a:latin typeface="Cambria Math" panose="02040503050406030204" pitchFamily="18" charset="0"/>
                                    </a:rPr>
                                    <m:t>5</m:t>
                                  </m:r>
                                </m:den>
                              </m:f>
                            </m:e>
                          </m:d>
                        </m:e>
                      </m:d>
                      <m:r>
                        <a:rPr lang="pt-BR" sz="2200" b="0" i="0" smtClean="0">
                          <a:latin typeface="Cambria Math" panose="02040503050406030204" pitchFamily="18" charset="0"/>
                        </a:rPr>
                        <m:t>=0.247</m:t>
                      </m:r>
                    </m:oMath>
                  </m:oMathPara>
                </a14:m>
                <a:endParaRPr lang="pt-BR" sz="2200" dirty="0" smtClean="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𝐭𝐞𝐦𝐩𝐞𝐫𝐚𝐭𝐮𝐫𝐞</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2</m:t>
                                  </m:r>
                                </m:num>
                                <m:den>
                                  <m:r>
                                    <a:rPr lang="pt-BR" sz="2200" b="0" i="1" smtClean="0">
                                      <a:latin typeface="Cambria Math" panose="02040503050406030204" pitchFamily="18" charset="0"/>
                                    </a:rPr>
                                    <m:t>4</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3</m:t>
                                  </m:r>
                                </m:num>
                                <m:den>
                                  <m:r>
                                    <a:rPr lang="pt-BR" sz="2200" b="0" i="1" smtClean="0">
                                      <a:latin typeface="Cambria Math" panose="02040503050406030204" pitchFamily="18" charset="0"/>
                                    </a:rPr>
                                    <m:t>4</m:t>
                                  </m:r>
                                </m:den>
                              </m:f>
                            </m:e>
                          </m:d>
                        </m:e>
                      </m:d>
                      <m:r>
                        <a:rPr lang="pt-BR" sz="2200">
                          <a:latin typeface="Cambria Math" panose="02040503050406030204" pitchFamily="18" charset="0"/>
                        </a:rPr>
                        <m:t>=0.</m:t>
                      </m:r>
                      <m:r>
                        <a:rPr lang="pt-BR" sz="2200" b="0" i="0" smtClean="0">
                          <a:latin typeface="Cambria Math" panose="02040503050406030204" pitchFamily="18" charset="0"/>
                        </a:rPr>
                        <m:t>029</m:t>
                      </m:r>
                    </m:oMath>
                  </m:oMathPara>
                </a14:m>
                <a:endParaRPr lang="pt-BR" sz="2200" dirty="0" smtClean="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𝐡𝐮𝐦𝐢𝐝𝐢𝐭𝐲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7</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7</m:t>
                                  </m:r>
                                </m:den>
                              </m:f>
                            </m:e>
                          </m:d>
                        </m:e>
                      </m:d>
                      <m:r>
                        <a:rPr lang="pt-BR" sz="2200">
                          <a:latin typeface="Cambria Math" panose="02040503050406030204" pitchFamily="18" charset="0"/>
                        </a:rPr>
                        <m:t>=0.</m:t>
                      </m:r>
                      <m:r>
                        <a:rPr lang="pt-BR" sz="2200" b="0" i="0" smtClean="0">
                          <a:latin typeface="Cambria Math" panose="02040503050406030204" pitchFamily="18" charset="0"/>
                        </a:rPr>
                        <m:t>1518</m:t>
                      </m:r>
                    </m:oMath>
                  </m:oMathPara>
                </a14:m>
                <a:endParaRPr lang="pt-BR" sz="2200" dirty="0" smtClean="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𝐰𝐢𝐧𝐝𝐲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8</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8</m:t>
                                  </m:r>
                                </m:den>
                              </m:f>
                            </m:e>
                          </m:d>
                        </m:e>
                      </m:d>
                      <m:r>
                        <a:rPr lang="pt-BR" sz="2200">
                          <a:latin typeface="Cambria Math" panose="02040503050406030204" pitchFamily="18" charset="0"/>
                        </a:rPr>
                        <m:t>=0.</m:t>
                      </m:r>
                      <m:r>
                        <a:rPr lang="pt-BR" sz="2200" b="0" i="0" smtClean="0">
                          <a:latin typeface="Cambria Math" panose="02040503050406030204" pitchFamily="18" charset="0"/>
                        </a:rPr>
                        <m:t>04813</m:t>
                      </m:r>
                    </m:oMath>
                  </m:oMathPara>
                </a14:m>
                <a:endParaRPr lang="pt-BR" sz="2200"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38432"/>
                <a:ext cx="11143593" cy="5230382"/>
              </a:xfrm>
              <a:blipFill rotWithShape="0">
                <a:blip r:embed="rId2"/>
                <a:stretch>
                  <a:fillRect l="-601" t="-2448"/>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956897189"/>
              </p:ext>
            </p:extLst>
          </p:nvPr>
        </p:nvGraphicFramePr>
        <p:xfrm>
          <a:off x="980091" y="2578430"/>
          <a:ext cx="2425262" cy="1508760"/>
        </p:xfrm>
        <a:graphic>
          <a:graphicData uri="http://schemas.openxmlformats.org/drawingml/2006/table">
            <a:tbl>
              <a:tblPr/>
              <a:tblGrid>
                <a:gridCol w="684266"/>
                <a:gridCol w="684266"/>
                <a:gridCol w="293254"/>
                <a:gridCol w="293254"/>
                <a:gridCol w="470222"/>
              </a:tblGrid>
              <a:tr h="240293">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40293">
                <a:tc rowSpan="3">
                  <a:txBody>
                    <a:bodyPr/>
                    <a:lstStyle/>
                    <a:p>
                      <a:pPr algn="ctr" rtl="0" fontAlgn="ctr"/>
                      <a:r>
                        <a:rPr lang="pt-BR" sz="1400" b="1" dirty="0">
                          <a:effectLst/>
                        </a:rPr>
                        <a:t>Outlook</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vMerge="1">
                  <a:txBody>
                    <a:bodyPr/>
                    <a:lstStyle/>
                    <a:p>
                      <a:endParaRPr lang="pt-BR"/>
                    </a:p>
                  </a:txBody>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vMerge="1">
                  <a:txBody>
                    <a:bodyPr/>
                    <a:lstStyle/>
                    <a:p>
                      <a:endParaRPr lang="pt-BR"/>
                    </a:p>
                  </a:txBody>
                  <a:tcPr/>
                </a:tc>
                <a:tc>
                  <a:txBody>
                    <a:bodyPr/>
                    <a:lstStyle/>
                    <a:p>
                      <a:pPr algn="ctr" rtl="0" fontAlgn="b"/>
                      <a:r>
                        <a:rPr lang="pt-BR" sz="14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0293">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9532857"/>
              </p:ext>
            </p:extLst>
          </p:nvPr>
        </p:nvGraphicFramePr>
        <p:xfrm>
          <a:off x="3638063" y="2578430"/>
          <a:ext cx="2652378" cy="1508760"/>
        </p:xfrm>
        <a:graphic>
          <a:graphicData uri="http://schemas.openxmlformats.org/drawingml/2006/table">
            <a:tbl>
              <a:tblPr/>
              <a:tblGrid>
                <a:gridCol w="1058462"/>
                <a:gridCol w="697339"/>
                <a:gridCol w="298859"/>
                <a:gridCol w="298859"/>
                <a:gridCol w="298859"/>
              </a:tblGrid>
              <a:tr h="251460">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51460">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1460">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54285095"/>
              </p:ext>
            </p:extLst>
          </p:nvPr>
        </p:nvGraphicFramePr>
        <p:xfrm>
          <a:off x="6528402" y="2578430"/>
          <a:ext cx="2364663" cy="1257300"/>
        </p:xfrm>
        <a:graphic>
          <a:graphicData uri="http://schemas.openxmlformats.org/drawingml/2006/table">
            <a:tbl>
              <a:tblPr/>
              <a:tblGrid>
                <a:gridCol w="943645"/>
                <a:gridCol w="621695"/>
                <a:gridCol w="266441"/>
                <a:gridCol w="266441"/>
                <a:gridCol w="266441"/>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dirty="0">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dirty="0">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77828383"/>
              </p:ext>
            </p:extLst>
          </p:nvPr>
        </p:nvGraphicFramePr>
        <p:xfrm>
          <a:off x="9131026" y="2578430"/>
          <a:ext cx="2401451" cy="1257300"/>
        </p:xfrm>
        <a:graphic>
          <a:graphicData uri="http://schemas.openxmlformats.org/drawingml/2006/table">
            <a:tbl>
              <a:tblPr/>
              <a:tblGrid>
                <a:gridCol w="958326"/>
                <a:gridCol w="631367"/>
                <a:gridCol w="270586"/>
                <a:gridCol w="270586"/>
                <a:gridCol w="270586"/>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8081431" y="3989594"/>
            <a:ext cx="3900361" cy="1200329"/>
          </a:xfrm>
          <a:prstGeom prst="rect">
            <a:avLst/>
          </a:prstGeom>
          <a:noFill/>
          <a:ln>
            <a:solidFill>
              <a:schemeClr val="tx1"/>
            </a:solidFill>
          </a:ln>
        </p:spPr>
        <p:txBody>
          <a:bodyPr wrap="square" rtlCol="0">
            <a:spAutoFit/>
          </a:bodyPr>
          <a:lstStyle/>
          <a:p>
            <a:r>
              <a:rPr lang="pt-BR" dirty="0" smtClean="0"/>
              <a:t>O </a:t>
            </a:r>
            <a:r>
              <a:rPr lang="pt-BR" b="1" i="1" dirty="0" smtClean="0"/>
              <a:t>ganho de informação </a:t>
            </a:r>
            <a:r>
              <a:rPr lang="pt-BR" dirty="0" smtClean="0"/>
              <a:t>é maximizado com o atributo </a:t>
            </a:r>
            <a:r>
              <a:rPr lang="pt-BR" b="1" i="1" dirty="0" smtClean="0"/>
              <a:t>outlook</a:t>
            </a:r>
            <a:r>
              <a:rPr lang="pt-BR" dirty="0" smtClean="0"/>
              <a:t>, que é, portanto, escolhido como o nó raíz da árvore.</a:t>
            </a:r>
            <a:endParaRPr lang="pt-BR"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234" y="5497115"/>
            <a:ext cx="4821992" cy="1171699"/>
          </a:xfrm>
          <a:prstGeom prst="rect">
            <a:avLst/>
          </a:prstGeom>
        </p:spPr>
      </p:pic>
      <p:sp>
        <p:nvSpPr>
          <p:cNvPr id="5" name="Rectangle 4"/>
          <p:cNvSpPr/>
          <p:nvPr/>
        </p:nvSpPr>
        <p:spPr>
          <a:xfrm>
            <a:off x="6863212" y="435089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4093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2876"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825625"/>
            <a:ext cx="10922876" cy="4351338"/>
          </a:xfrm>
        </p:spPr>
        <p:txBody>
          <a:bodyPr/>
          <a:lstStyle/>
          <a:p>
            <a:r>
              <a:rPr lang="pt-BR" dirty="0"/>
              <a:t>Agora, precisamos testar o conjunto de </a:t>
            </a:r>
            <a:r>
              <a:rPr lang="pt-BR" dirty="0" smtClean="0"/>
              <a:t>treinamento para </a:t>
            </a:r>
            <a:r>
              <a:rPr lang="pt-BR" dirty="0"/>
              <a:t>subconjuntos </a:t>
            </a:r>
            <a:r>
              <a:rPr lang="pt-BR" dirty="0" smtClean="0"/>
              <a:t>específicos do </a:t>
            </a:r>
            <a:r>
              <a:rPr lang="pt-BR" dirty="0"/>
              <a:t>atributo do </a:t>
            </a:r>
            <a:r>
              <a:rPr lang="pt-BR" b="1" i="1" dirty="0"/>
              <a:t>Outlook</a:t>
            </a:r>
            <a:r>
              <a:rPr lang="pt-BR" dirty="0" smtClean="0"/>
              <a:t>.</a:t>
            </a:r>
          </a:p>
          <a:p>
            <a:r>
              <a:rPr lang="pt-BR" dirty="0" smtClean="0"/>
              <a:t>Quando </a:t>
            </a:r>
            <a:r>
              <a:rPr lang="pt-BR" b="1" i="1" dirty="0" smtClean="0"/>
              <a:t>Outlook = overcast</a:t>
            </a:r>
            <a:r>
              <a:rPr lang="pt-BR" dirty="0" smtClean="0"/>
              <a:t>, vemos na tabela abaixo que os valores dos outros atributos não importam, sendo a classe escolhida sempre a Positiva (</a:t>
            </a:r>
            <a:r>
              <a:rPr lang="pt-BR" i="1" dirty="0" smtClean="0"/>
              <a:t>P</a:t>
            </a:r>
            <a:r>
              <a:rPr lang="pt-BR" dirty="0"/>
              <a:t>), ou seja, a decisão será sempre </a:t>
            </a:r>
            <a:r>
              <a:rPr lang="pt-BR" dirty="0" smtClean="0"/>
              <a:t>pela classe Positiva se o tempo estiver nublado.</a:t>
            </a:r>
          </a:p>
          <a:p>
            <a:r>
              <a:rPr lang="pt-BR" dirty="0" smtClean="0"/>
              <a:t>Portanto, encontramos a folha deste ramo.</a:t>
            </a:r>
          </a:p>
        </p:txBody>
      </p:sp>
      <p:graphicFrame>
        <p:nvGraphicFramePr>
          <p:cNvPr id="4" name="Table 3"/>
          <p:cNvGraphicFramePr>
            <a:graphicFrameLocks noGrp="1"/>
          </p:cNvGraphicFramePr>
          <p:nvPr>
            <p:extLst>
              <p:ext uri="{D42A27DB-BD31-4B8C-83A1-F6EECF244321}">
                <p14:modId xmlns:p14="http://schemas.microsoft.com/office/powerpoint/2010/main" val="790196921"/>
              </p:ext>
            </p:extLst>
          </p:nvPr>
        </p:nvGraphicFramePr>
        <p:xfrm>
          <a:off x="1145299" y="4969724"/>
          <a:ext cx="6115050" cy="1569720"/>
        </p:xfrm>
        <a:graphic>
          <a:graphicData uri="http://schemas.openxmlformats.org/drawingml/2006/table">
            <a:tbl>
              <a:tblPr/>
              <a:tblGrid>
                <a:gridCol w="1019175"/>
                <a:gridCol w="1019175"/>
                <a:gridCol w="1019175"/>
                <a:gridCol w="1019175"/>
                <a:gridCol w="1019175"/>
                <a:gridCol w="1019175"/>
              </a:tblGrid>
              <a:tr h="27055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17764">
                <a:tc>
                  <a:txBody>
                    <a:bodyPr/>
                    <a:lstStyle/>
                    <a:p>
                      <a:pPr algn="ctr" rtl="0" fontAlgn="b"/>
                      <a:r>
                        <a:rPr lang="pt-BR" sz="1400">
                          <a:effectLst/>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a:txBody>
                    <a:bodyPr/>
                    <a:lstStyle/>
                    <a:p>
                      <a:pPr algn="ctr" rtl="0" fontAlgn="b"/>
                      <a:r>
                        <a:rPr lang="pt-BR" sz="1400">
                          <a:effectLst/>
                        </a:rPr>
                        <a:t>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a:txBody>
                    <a:bodyPr/>
                    <a:lstStyle/>
                    <a:p>
                      <a:pPr algn="ctr" rtl="0" fontAlgn="b"/>
                      <a:r>
                        <a:rPr lang="pt-BR" sz="1400">
                          <a:effectLst/>
                        </a:rPr>
                        <a:t>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7764">
                <a:tc>
                  <a:txBody>
                    <a:bodyPr/>
                    <a:lstStyle/>
                    <a:p>
                      <a:pPr algn="ctr" rtl="0" fontAlgn="b"/>
                      <a:r>
                        <a:rPr lang="pt-BR" sz="1400">
                          <a:effectLst/>
                        </a:rPr>
                        <a:t>13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160" r="5235"/>
          <a:stretch/>
        </p:blipFill>
        <p:spPr>
          <a:xfrm>
            <a:off x="7443623" y="5077109"/>
            <a:ext cx="4624552" cy="1354949"/>
          </a:xfrm>
          <a:prstGeom prst="rect">
            <a:avLst/>
          </a:prstGeom>
        </p:spPr>
      </p:pic>
    </p:spTree>
    <p:extLst>
      <p:ext uri="{BB962C8B-B14F-4D97-AF65-F5344CB8AC3E}">
        <p14:creationId xmlns:p14="http://schemas.microsoft.com/office/powerpoint/2010/main" val="2659912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7110"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0787"/>
                <a:ext cx="8459676" cy="5013434"/>
              </a:xfrm>
            </p:spPr>
            <p:txBody>
              <a:bodyPr>
                <a:normAutofit fontScale="85000" lnSpcReduction="20000"/>
              </a:bodyPr>
              <a:lstStyle/>
              <a:p>
                <a:r>
                  <a:rPr lang="pt-BR" dirty="0" smtClean="0"/>
                  <a:t>Quando </a:t>
                </a:r>
                <a:r>
                  <a:rPr lang="pt-BR" b="1" i="1" dirty="0"/>
                  <a:t>Outlook = </a:t>
                </a:r>
                <a:r>
                  <a:rPr lang="pt-BR" b="1" i="1" dirty="0" smtClean="0"/>
                  <a:t>rain</a:t>
                </a:r>
                <a:endParaRPr lang="pt-BR" dirty="0" smtClean="0"/>
              </a:p>
              <a:p>
                <a:endParaRPr lang="pt-BR" dirty="0"/>
              </a:p>
              <a:p>
                <a:endParaRPr lang="pt-BR" dirty="0" smtClean="0"/>
              </a:p>
              <a:p>
                <a:endParaRPr lang="pt-BR" dirty="0"/>
              </a:p>
              <a:p>
                <a:endParaRPr lang="pt-BR" dirty="0" smtClean="0"/>
              </a:p>
              <a:p>
                <a:pPr marL="0" indent="0">
                  <a:buNone/>
                </a:pPr>
                <a14:m>
                  <m:oMathPara xmlns:m="http://schemas.openxmlformats.org/officeDocument/2006/math">
                    <m:oMathParaPr>
                      <m:jc m:val="left"/>
                    </m:oMathParaPr>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𝐭𝐞𝐦𝐩𝐞𝐫𝐚𝐭𝐮𝐫𝐞</m:t>
                          </m:r>
                        </m:e>
                      </m:d>
                      <m:r>
                        <a:rPr lang="pt-BR" sz="2400" i="1">
                          <a:latin typeface="Cambria Math" panose="02040503050406030204" pitchFamily="18" charset="0"/>
                        </a:rPr>
                        <m:t>=0.9403−</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0</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e>
                      </m:d>
                      <m:r>
                        <a:rPr lang="pt-BR" sz="2400">
                          <a:latin typeface="Cambria Math" panose="02040503050406030204" pitchFamily="18" charset="0"/>
                        </a:rPr>
                        <m:t>=</m:t>
                      </m:r>
                      <m:r>
                        <a:rPr lang="pt-BR" sz="2400" b="0" i="0" smtClean="0">
                          <a:latin typeface="Cambria Math" panose="02040503050406030204" pitchFamily="18" charset="0"/>
                        </a:rPr>
                        <m:t>0.02</m:t>
                      </m:r>
                    </m:oMath>
                  </m:oMathPara>
                </a14:m>
                <a:endParaRPr lang="pt-BR" sz="2400" dirty="0"/>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𝐡𝐮𝐦𝐢𝐝𝐢𝐭𝐲</m:t>
                        </m:r>
                      </m:e>
                    </m:d>
                    <m:r>
                      <a:rPr lang="pt-BR" sz="2400" i="1">
                        <a:latin typeface="Cambria Math" panose="02040503050406030204" pitchFamily="18" charset="0"/>
                      </a:rPr>
                      <m:t>=0.9403−</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r>
                      <a:rPr lang="pt-BR" sz="2400" b="0" i="0" smtClean="0">
                        <a:latin typeface="Cambria Math" panose="02040503050406030204" pitchFamily="18" charset="0"/>
                      </a:rPr>
                      <m:t>.</m:t>
                    </m:r>
                  </m:oMath>
                </a14:m>
                <a:r>
                  <a:rPr lang="pt-BR" sz="2400" dirty="0" smtClean="0"/>
                  <a:t>02</a:t>
                </a:r>
                <a:endParaRPr lang="pt-BR" sz="2400" dirty="0"/>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𝐰𝐢𝐧𝐝𝐲</m:t>
                        </m:r>
                      </m:e>
                    </m:d>
                    <m:r>
                      <a:rPr lang="pt-BR" sz="2400" i="1">
                        <a:latin typeface="Cambria Math" panose="02040503050406030204" pitchFamily="18" charset="0"/>
                      </a:rPr>
                      <m:t>=0.9403−</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oMath>
                </a14:m>
                <a:r>
                  <a:rPr lang="pt-BR" sz="2400" dirty="0" smtClean="0"/>
                  <a:t>971</a:t>
                </a:r>
              </a:p>
              <a:p>
                <a:r>
                  <a:rPr lang="pt-BR" dirty="0"/>
                  <a:t>Aqui, o </a:t>
                </a:r>
                <a:r>
                  <a:rPr lang="pt-BR" dirty="0" smtClean="0"/>
                  <a:t>atributo </a:t>
                </a:r>
                <a:r>
                  <a:rPr lang="pt-BR" b="1" i="1" dirty="0" smtClean="0"/>
                  <a:t>windy</a:t>
                </a:r>
                <a:r>
                  <a:rPr lang="pt-BR" dirty="0" smtClean="0"/>
                  <a:t> resulta no </a:t>
                </a:r>
                <a:r>
                  <a:rPr lang="pt-BR" b="1" i="1" dirty="0" smtClean="0"/>
                  <a:t>ganho de informação </a:t>
                </a:r>
                <a:r>
                  <a:rPr lang="pt-BR" dirty="0" smtClean="0"/>
                  <a:t>mais alto quando o tempo estiver chuvoso (i.e., </a:t>
                </a:r>
                <a:r>
                  <a:rPr lang="pt-BR" b="1" i="1" dirty="0"/>
                  <a:t>Outlook = rain</a:t>
                </a:r>
                <a:r>
                  <a:rPr lang="pt-BR" dirty="0" smtClean="0"/>
                  <a:t>). </a:t>
                </a:r>
              </a:p>
              <a:p>
                <a:r>
                  <a:rPr lang="pt-BR" dirty="0" smtClean="0"/>
                  <a:t>Por </a:t>
                </a:r>
                <a:r>
                  <a:rPr lang="pt-BR" dirty="0"/>
                  <a:t>isso, </a:t>
                </a:r>
                <a:r>
                  <a:rPr lang="pt-BR" dirty="0" smtClean="0"/>
                  <a:t>o atributo </a:t>
                </a:r>
                <a:r>
                  <a:rPr lang="pt-BR" b="1" i="1" dirty="0" smtClean="0"/>
                  <a:t>windy </a:t>
                </a:r>
                <a:r>
                  <a:rPr lang="pt-BR" dirty="0" smtClean="0"/>
                  <a:t>será o nó do </a:t>
                </a:r>
                <a:r>
                  <a:rPr lang="pt-BR" dirty="0"/>
                  <a:t>2º </a:t>
                </a:r>
                <a:r>
                  <a:rPr lang="pt-BR" dirty="0" smtClean="0"/>
                  <a:t>nível da árvore, no ramo </a:t>
                </a:r>
                <a:r>
                  <a:rPr lang="pt-BR" b="1" dirty="0" smtClean="0"/>
                  <a:t>rain </a:t>
                </a:r>
                <a:r>
                  <a:rPr lang="pt-BR" dirty="0" smtClean="0"/>
                  <a:t>de</a:t>
                </a:r>
                <a:r>
                  <a:rPr lang="pt-BR" b="1" dirty="0" smtClean="0"/>
                  <a:t> Outlook</a:t>
                </a:r>
                <a:r>
                  <a:rPr lang="pt-BR" dirty="0" smtClean="0"/>
                  <a:t>.</a:t>
                </a:r>
                <a:endParaRPr lang="pt-BR" dirty="0"/>
              </a:p>
              <a:p>
                <a:pPr marL="0" indent="0">
                  <a:buNone/>
                </a:pP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0787"/>
                <a:ext cx="8459676" cy="5013434"/>
              </a:xfrm>
              <a:blipFill rotWithShape="0">
                <a:blip r:embed="rId2"/>
                <a:stretch>
                  <a:fillRect l="-1009" t="-2798" r="-1802"/>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73681740"/>
              </p:ext>
            </p:extLst>
          </p:nvPr>
        </p:nvGraphicFramePr>
        <p:xfrm>
          <a:off x="1124442" y="1996699"/>
          <a:ext cx="2580457" cy="1508760"/>
        </p:xfrm>
        <a:graphic>
          <a:graphicData uri="http://schemas.openxmlformats.org/drawingml/2006/table">
            <a:tbl>
              <a:tblPr/>
              <a:tblGrid>
                <a:gridCol w="1029759"/>
                <a:gridCol w="678430"/>
                <a:gridCol w="290756"/>
                <a:gridCol w="290756"/>
                <a:gridCol w="290756"/>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1987763"/>
              </p:ext>
            </p:extLst>
          </p:nvPr>
        </p:nvGraphicFramePr>
        <p:xfrm>
          <a:off x="4054203" y="1996699"/>
          <a:ext cx="2454329" cy="1257300"/>
        </p:xfrm>
        <a:graphic>
          <a:graphicData uri="http://schemas.openxmlformats.org/drawingml/2006/table">
            <a:tbl>
              <a:tblPr/>
              <a:tblGrid>
                <a:gridCol w="979427"/>
                <a:gridCol w="645270"/>
                <a:gridCol w="276544"/>
                <a:gridCol w="276544"/>
                <a:gridCol w="276544"/>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97613137"/>
              </p:ext>
            </p:extLst>
          </p:nvPr>
        </p:nvGraphicFramePr>
        <p:xfrm>
          <a:off x="6857836" y="1996699"/>
          <a:ext cx="2440040" cy="1257300"/>
        </p:xfrm>
        <a:graphic>
          <a:graphicData uri="http://schemas.openxmlformats.org/drawingml/2006/table">
            <a:tbl>
              <a:tblPr/>
              <a:tblGrid>
                <a:gridCol w="973725"/>
                <a:gridCol w="641513"/>
                <a:gridCol w="274934"/>
                <a:gridCol w="274934"/>
                <a:gridCol w="274934"/>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dirty="0">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4671"/>
          <a:stretch/>
        </p:blipFill>
        <p:spPr>
          <a:xfrm>
            <a:off x="7924800" y="3757440"/>
            <a:ext cx="4267200" cy="1515968"/>
          </a:xfrm>
          <a:prstGeom prst="rect">
            <a:avLst/>
          </a:prstGeom>
        </p:spPr>
      </p:pic>
      <p:sp>
        <p:nvSpPr>
          <p:cNvPr id="9" name="Rectangle 8"/>
          <p:cNvSpPr/>
          <p:nvPr/>
        </p:nvSpPr>
        <p:spPr>
          <a:xfrm>
            <a:off x="6092967" y="4546189"/>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23678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3527"/>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538514"/>
            <a:ext cx="7928429" cy="5196115"/>
          </a:xfrm>
        </p:spPr>
        <p:txBody>
          <a:bodyPr>
            <a:normAutofit/>
          </a:bodyPr>
          <a:lstStyle/>
          <a:p>
            <a:r>
              <a:rPr lang="pt-BR" dirty="0" smtClean="0"/>
              <a:t>Se analisarmos a tabela com </a:t>
            </a:r>
            <a:r>
              <a:rPr lang="pt-BR" b="1" i="1" dirty="0"/>
              <a:t>Outlook = </a:t>
            </a:r>
            <a:r>
              <a:rPr lang="pt-BR" b="1" i="1" dirty="0" smtClean="0"/>
              <a:t>rain </a:t>
            </a:r>
            <a:r>
              <a:rPr lang="pt-BR" dirty="0" smtClean="0"/>
              <a:t>e </a:t>
            </a:r>
            <a:r>
              <a:rPr lang="pt-BR" b="1" dirty="0" smtClean="0"/>
              <a:t>windy = false </a:t>
            </a:r>
            <a:r>
              <a:rPr lang="pt-BR" dirty="0" smtClean="0"/>
              <a:t>percebemos que </a:t>
            </a:r>
            <a:r>
              <a:rPr lang="pt-BR" dirty="0"/>
              <a:t>a decisão será sempre </a:t>
            </a:r>
            <a:r>
              <a:rPr lang="pt-BR" dirty="0" smtClean="0"/>
              <a:t>pela classe Positiva (</a:t>
            </a:r>
            <a:r>
              <a:rPr lang="pt-BR" i="1" dirty="0" smtClean="0"/>
              <a:t>P</a:t>
            </a:r>
            <a:r>
              <a:rPr lang="pt-BR" dirty="0" smtClean="0"/>
              <a:t>).</a:t>
            </a:r>
          </a:p>
          <a:p>
            <a:pPr marL="0" indent="0">
              <a:buNone/>
            </a:pPr>
            <a:endParaRPr lang="pt-BR" dirty="0" smtClean="0"/>
          </a:p>
          <a:p>
            <a:pPr marL="0" indent="0">
              <a:buNone/>
            </a:pPr>
            <a:endParaRPr lang="pt-BR" dirty="0" smtClean="0"/>
          </a:p>
          <a:p>
            <a:r>
              <a:rPr lang="pt-BR" dirty="0"/>
              <a:t>Além </a:t>
            </a:r>
            <a:r>
              <a:rPr lang="pt-BR" dirty="0" smtClean="0"/>
              <a:t>disso, </a:t>
            </a:r>
            <a:r>
              <a:rPr lang="pt-BR" dirty="0"/>
              <a:t>a decisão sempre será </a:t>
            </a:r>
            <a:r>
              <a:rPr lang="pt-BR" dirty="0" smtClean="0"/>
              <a:t>pela classe Negativa (</a:t>
            </a:r>
            <a:r>
              <a:rPr lang="pt-BR" i="1" dirty="0" smtClean="0"/>
              <a:t>N</a:t>
            </a:r>
            <a:r>
              <a:rPr lang="pt-BR" dirty="0" smtClean="0"/>
              <a:t>) se </a:t>
            </a:r>
            <a:r>
              <a:rPr lang="pt-BR" b="1" i="1" dirty="0"/>
              <a:t>Outlook = rain </a:t>
            </a:r>
            <a:r>
              <a:rPr lang="pt-BR" dirty="0" smtClean="0"/>
              <a:t>e </a:t>
            </a:r>
            <a:r>
              <a:rPr lang="pt-BR" b="1" dirty="0"/>
              <a:t>windy = </a:t>
            </a:r>
            <a:r>
              <a:rPr lang="pt-BR" b="1" dirty="0" smtClean="0"/>
              <a:t>true</a:t>
            </a:r>
            <a:r>
              <a:rPr lang="pt-BR" dirty="0" smtClean="0"/>
              <a:t>.</a:t>
            </a:r>
          </a:p>
          <a:p>
            <a:endParaRPr lang="pt-BR" dirty="0"/>
          </a:p>
          <a:p>
            <a:endParaRPr lang="pt-BR" dirty="0" smtClean="0"/>
          </a:p>
          <a:p>
            <a:r>
              <a:rPr lang="pt-BR" dirty="0" smtClean="0"/>
              <a:t>Portanto, encontramos as folhas para os dois ramos, </a:t>
            </a:r>
            <a:r>
              <a:rPr lang="pt-BR" b="1" i="1" dirty="0" smtClean="0"/>
              <a:t>true</a:t>
            </a:r>
            <a:r>
              <a:rPr lang="pt-BR" dirty="0" smtClean="0"/>
              <a:t> e </a:t>
            </a:r>
            <a:r>
              <a:rPr lang="pt-BR" b="1" i="1" dirty="0" smtClean="0"/>
              <a:t>false </a:t>
            </a:r>
            <a:r>
              <a:rPr lang="pt-BR" dirty="0" smtClean="0"/>
              <a:t>do nó </a:t>
            </a:r>
            <a:r>
              <a:rPr lang="pt-BR" b="1" i="1" dirty="0" smtClean="0"/>
              <a:t>windy</a:t>
            </a:r>
            <a:r>
              <a:rPr lang="pt-BR" dirty="0" smtClean="0"/>
              <a:t>.</a:t>
            </a:r>
          </a:p>
          <a:p>
            <a:pPr marL="0" indent="0">
              <a:buNone/>
            </a:pP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3704691488"/>
              </p:ext>
            </p:extLst>
          </p:nvPr>
        </p:nvGraphicFramePr>
        <p:xfrm>
          <a:off x="1148441" y="4709328"/>
          <a:ext cx="6065166" cy="883920"/>
        </p:xfrm>
        <a:graphic>
          <a:graphicData uri="http://schemas.openxmlformats.org/drawingml/2006/table">
            <a:tbl>
              <a:tblPr/>
              <a:tblGrid>
                <a:gridCol w="1010861"/>
                <a:gridCol w="1010861"/>
                <a:gridCol w="1010861"/>
                <a:gridCol w="1010861"/>
                <a:gridCol w="1010861"/>
                <a:gridCol w="1010861"/>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a:effectLst/>
                        </a:rPr>
                        <a:t>Class</a:t>
                      </a:r>
                      <a:br>
                        <a:rPr lang="pt-BR" sz="1200" b="1">
                          <a:effectLst/>
                        </a:rPr>
                      </a:br>
                      <a:r>
                        <a:rPr lang="pt-BR" sz="12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200">
                          <a:effectLst/>
                        </a:rPr>
                        <a:t>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200">
                          <a:effectLst/>
                        </a:rPr>
                        <a:t>14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0091416"/>
              </p:ext>
            </p:extLst>
          </p:nvPr>
        </p:nvGraphicFramePr>
        <p:xfrm>
          <a:off x="1148441" y="2748346"/>
          <a:ext cx="6123216" cy="1104900"/>
        </p:xfrm>
        <a:graphic>
          <a:graphicData uri="http://schemas.openxmlformats.org/drawingml/2006/table">
            <a:tbl>
              <a:tblPr/>
              <a:tblGrid>
                <a:gridCol w="1020536"/>
                <a:gridCol w="1020536"/>
                <a:gridCol w="1020536"/>
                <a:gridCol w="1020536"/>
                <a:gridCol w="1020536"/>
                <a:gridCol w="1020536"/>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dirty="0">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br>
                        <a:rPr lang="pt-BR" sz="1200" b="1" dirty="0">
                          <a:effectLst/>
                        </a:rPr>
                      </a:br>
                      <a:r>
                        <a:rPr lang="pt-BR" sz="1200" b="1" dirty="0">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200">
                          <a:effectLst/>
                        </a:rPr>
                        <a:t>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200">
                          <a:effectLst/>
                        </a:rPr>
                        <a:t>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200">
                          <a:effectLst/>
                        </a:rPr>
                        <a:t>10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657" y="4414490"/>
            <a:ext cx="4841980" cy="1929160"/>
          </a:xfrm>
          <a:prstGeom prst="rect">
            <a:avLst/>
          </a:prstGeom>
        </p:spPr>
      </p:pic>
    </p:spTree>
    <p:extLst>
      <p:ext uri="{BB962C8B-B14F-4D97-AF65-F5344CB8AC3E}">
        <p14:creationId xmlns:p14="http://schemas.microsoft.com/office/powerpoint/2010/main" val="55882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34486"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43050"/>
                <a:ext cx="8581570" cy="5314950"/>
              </a:xfrm>
            </p:spPr>
            <p:txBody>
              <a:bodyPr>
                <a:normAutofit fontScale="92500" lnSpcReduction="20000"/>
              </a:bodyPr>
              <a:lstStyle/>
              <a:p>
                <a:r>
                  <a:rPr lang="pt-BR" dirty="0" smtClean="0"/>
                  <a:t>Quando </a:t>
                </a:r>
                <a:r>
                  <a:rPr lang="pt-BR" b="1" i="1" dirty="0"/>
                  <a:t>Outlook = </a:t>
                </a:r>
                <a:r>
                  <a:rPr lang="pt-BR" b="1" i="1" dirty="0" smtClean="0"/>
                  <a:t>sunny</a:t>
                </a:r>
              </a:p>
              <a:p>
                <a:pPr marL="0" indent="0">
                  <a:buNone/>
                </a:pPr>
                <a:endParaRPr lang="pt-BR" b="1" i="1" dirty="0" smtClean="0"/>
              </a:p>
              <a:p>
                <a:endParaRPr lang="pt-BR" b="1" i="1" dirty="0"/>
              </a:p>
              <a:p>
                <a:endParaRPr lang="pt-BR" b="1" i="1" dirty="0" smtClean="0"/>
              </a:p>
              <a:p>
                <a:endParaRPr lang="pt-BR" b="1" i="1" dirty="0"/>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𝐭𝐞𝐦𝐩𝐞𝐫𝐚𝐭𝐮𝐫𝐞</m:t>
                        </m:r>
                      </m:e>
                    </m:d>
                    <m:r>
                      <a:rPr lang="pt-BR" sz="2000" i="1">
                        <a:latin typeface="Cambria Math" panose="02040503050406030204" pitchFamily="18" charset="0"/>
                      </a:rPr>
                      <m:t>=0.9403−</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0</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b="0" i="1" smtClean="0">
                                    <a:latin typeface="Cambria Math" panose="02040503050406030204" pitchFamily="18" charset="0"/>
                                  </a:rPr>
                                  <m:t>1</m:t>
                                </m:r>
                              </m:den>
                            </m:f>
                          </m:e>
                        </m:d>
                      </m:e>
                    </m:d>
                    <m:r>
                      <a:rPr lang="pt-BR" sz="2000">
                        <a:latin typeface="Cambria Math" panose="02040503050406030204" pitchFamily="18" charset="0"/>
                      </a:rPr>
                      <m:t>=0.</m:t>
                    </m:r>
                  </m:oMath>
                </a14:m>
                <a:r>
                  <a:rPr lang="pt-BR" sz="2000" dirty="0" smtClean="0"/>
                  <a:t>570</a:t>
                </a:r>
                <a:endParaRPr lang="pt-BR" sz="2000" dirty="0"/>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𝐡𝐮𝐦𝐢𝐝𝐢𝐭𝐲</m:t>
                        </m:r>
                      </m:e>
                    </m:d>
                    <m:r>
                      <a:rPr lang="pt-BR" sz="2000" i="1">
                        <a:latin typeface="Cambria Math" panose="02040503050406030204" pitchFamily="18" charset="0"/>
                      </a:rPr>
                      <m:t>=0.9403−</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0</m:t>
                                </m:r>
                              </m:num>
                              <m:den>
                                <m:r>
                                  <a:rPr lang="pt-BR" sz="2000" b="0" i="1" smtClean="0">
                                    <a:latin typeface="Cambria Math" panose="02040503050406030204" pitchFamily="18" charset="0"/>
                                  </a:rPr>
                                  <m:t>3</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b="0" i="1" smtClean="0">
                                    <a:latin typeface="Cambria Math" panose="02040503050406030204" pitchFamily="18" charset="0"/>
                                  </a:rPr>
                                  <m:t>2</m:t>
                                </m:r>
                              </m:den>
                            </m:f>
                          </m:e>
                        </m:d>
                      </m:e>
                    </m:d>
                    <m:r>
                      <a:rPr lang="pt-BR" sz="2000">
                        <a:latin typeface="Cambria Math" panose="02040503050406030204" pitchFamily="18" charset="0"/>
                      </a:rPr>
                      <m:t>=0.</m:t>
                    </m:r>
                  </m:oMath>
                </a14:m>
                <a:r>
                  <a:rPr lang="pt-BR" sz="2000" dirty="0" smtClean="0"/>
                  <a:t>970</a:t>
                </a:r>
                <a:endParaRPr lang="pt-BR" sz="2000" dirty="0"/>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𝐰𝐢𝐧𝐝𝐲</m:t>
                        </m:r>
                      </m:e>
                    </m:d>
                    <m:r>
                      <a:rPr lang="pt-BR" sz="2000" i="1">
                        <a:latin typeface="Cambria Math" panose="02040503050406030204" pitchFamily="18" charset="0"/>
                      </a:rPr>
                      <m:t>=0.9403−</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3</m:t>
                                </m:r>
                              </m:den>
                            </m:f>
                          </m:e>
                        </m:d>
                      </m:e>
                    </m:d>
                    <m:r>
                      <a:rPr lang="pt-BR" sz="2000">
                        <a:latin typeface="Cambria Math" panose="02040503050406030204" pitchFamily="18" charset="0"/>
                      </a:rPr>
                      <m:t>=0.</m:t>
                    </m:r>
                  </m:oMath>
                </a14:m>
                <a:r>
                  <a:rPr lang="pt-BR" sz="2000" dirty="0" smtClean="0"/>
                  <a:t>019</a:t>
                </a:r>
                <a:endParaRPr lang="pt-BR" sz="2000" dirty="0"/>
              </a:p>
              <a:p>
                <a:r>
                  <a:rPr lang="pt-BR" dirty="0"/>
                  <a:t>Aqui, o atributo </a:t>
                </a:r>
                <a:r>
                  <a:rPr lang="pt-BR" b="1" i="1" dirty="0"/>
                  <a:t>humidity</a:t>
                </a:r>
                <a:r>
                  <a:rPr lang="pt-BR" dirty="0"/>
                  <a:t> </a:t>
                </a:r>
                <a:r>
                  <a:rPr lang="pt-BR" dirty="0" smtClean="0"/>
                  <a:t>resulta </a:t>
                </a:r>
                <a:r>
                  <a:rPr lang="pt-BR" dirty="0"/>
                  <a:t>no </a:t>
                </a:r>
                <a:r>
                  <a:rPr lang="pt-BR" b="1" i="1" dirty="0"/>
                  <a:t>ganho de informação </a:t>
                </a:r>
                <a:r>
                  <a:rPr lang="pt-BR" dirty="0"/>
                  <a:t>mais alto quando o tempo estiver </a:t>
                </a:r>
                <a:r>
                  <a:rPr lang="pt-BR" dirty="0" smtClean="0"/>
                  <a:t>ensolarado (i.e</a:t>
                </a:r>
                <a:r>
                  <a:rPr lang="pt-BR" dirty="0"/>
                  <a:t>., </a:t>
                </a:r>
                <a:r>
                  <a:rPr lang="pt-BR" b="1" i="1" dirty="0"/>
                  <a:t>Outlook = </a:t>
                </a:r>
                <a:r>
                  <a:rPr lang="pt-BR" b="1" i="1" dirty="0" smtClean="0"/>
                  <a:t>sunny</a:t>
                </a:r>
                <a:r>
                  <a:rPr lang="pt-BR" dirty="0" smtClean="0"/>
                  <a:t>). </a:t>
                </a:r>
                <a:endParaRPr lang="pt-BR" dirty="0"/>
              </a:p>
              <a:p>
                <a:r>
                  <a:rPr lang="pt-BR" dirty="0"/>
                  <a:t>Por isso, o </a:t>
                </a:r>
                <a:r>
                  <a:rPr lang="pt-BR" dirty="0" smtClean="0"/>
                  <a:t>atributo </a:t>
                </a:r>
                <a:r>
                  <a:rPr lang="pt-BR" b="1" i="1" dirty="0" smtClean="0"/>
                  <a:t>humidity</a:t>
                </a:r>
                <a:r>
                  <a:rPr lang="pt-BR" dirty="0" smtClean="0"/>
                  <a:t> será </a:t>
                </a:r>
                <a:r>
                  <a:rPr lang="pt-BR" dirty="0"/>
                  <a:t>o nó do 2º nível da </a:t>
                </a:r>
                <a:r>
                  <a:rPr lang="pt-BR" dirty="0" smtClean="0"/>
                  <a:t>árvore no ramo </a:t>
                </a:r>
                <a:r>
                  <a:rPr lang="pt-BR" b="1" i="1" dirty="0" smtClean="0"/>
                  <a:t>sunny</a:t>
                </a:r>
                <a:r>
                  <a:rPr lang="pt-BR" dirty="0" smtClean="0"/>
                  <a:t>.</a:t>
                </a:r>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43050"/>
                <a:ext cx="8581570" cy="5314950"/>
              </a:xfrm>
              <a:blipFill rotWithShape="0">
                <a:blip r:embed="rId2"/>
                <a:stretch>
                  <a:fillRect l="-1137" t="-2867" r="-1848"/>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91689574"/>
              </p:ext>
            </p:extLst>
          </p:nvPr>
        </p:nvGraphicFramePr>
        <p:xfrm>
          <a:off x="1191758" y="1954423"/>
          <a:ext cx="2523899" cy="1508760"/>
        </p:xfrm>
        <a:graphic>
          <a:graphicData uri="http://schemas.openxmlformats.org/drawingml/2006/table">
            <a:tbl>
              <a:tblPr/>
              <a:tblGrid>
                <a:gridCol w="1007190"/>
                <a:gridCol w="663560"/>
                <a:gridCol w="284383"/>
                <a:gridCol w="284383"/>
                <a:gridCol w="284383"/>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3">
                  <a:txBody>
                    <a:bodyPr/>
                    <a:lstStyle/>
                    <a:p>
                      <a:pPr algn="ctr" rtl="0" fontAlgn="ctr"/>
                      <a:r>
                        <a:rPr lang="pt-BR" sz="1400" b="1" dirty="0">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24525819"/>
              </p:ext>
            </p:extLst>
          </p:nvPr>
        </p:nvGraphicFramePr>
        <p:xfrm>
          <a:off x="4110945" y="1954423"/>
          <a:ext cx="2464028" cy="1257300"/>
        </p:xfrm>
        <a:graphic>
          <a:graphicData uri="http://schemas.openxmlformats.org/drawingml/2006/table">
            <a:tbl>
              <a:tblPr/>
              <a:tblGrid>
                <a:gridCol w="983297"/>
                <a:gridCol w="647820"/>
                <a:gridCol w="277637"/>
                <a:gridCol w="277637"/>
                <a:gridCol w="277637"/>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9805720"/>
              </p:ext>
            </p:extLst>
          </p:nvPr>
        </p:nvGraphicFramePr>
        <p:xfrm>
          <a:off x="6970261" y="1954423"/>
          <a:ext cx="2449509" cy="1257300"/>
        </p:xfrm>
        <a:graphic>
          <a:graphicData uri="http://schemas.openxmlformats.org/drawingml/2006/table">
            <a:tbl>
              <a:tblPr/>
              <a:tblGrid>
                <a:gridCol w="977504"/>
                <a:gridCol w="644002"/>
                <a:gridCol w="276001"/>
                <a:gridCol w="276001"/>
                <a:gridCol w="276001"/>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695" y="3475458"/>
            <a:ext cx="4064678" cy="1343085"/>
          </a:xfrm>
          <a:prstGeom prst="rect">
            <a:avLst/>
          </a:prstGeom>
        </p:spPr>
      </p:pic>
      <p:sp>
        <p:nvSpPr>
          <p:cNvPr id="8" name="Rectangle 7"/>
          <p:cNvSpPr/>
          <p:nvPr/>
        </p:nvSpPr>
        <p:spPr>
          <a:xfrm>
            <a:off x="6170240" y="3985072"/>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00148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75"/>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349830"/>
            <a:ext cx="10987316" cy="5508170"/>
          </a:xfrm>
        </p:spPr>
        <p:txBody>
          <a:bodyPr>
            <a:normAutofit fontScale="85000" lnSpcReduction="10000"/>
          </a:bodyPr>
          <a:lstStyle/>
          <a:p>
            <a:r>
              <a:rPr lang="pt-BR" dirty="0" smtClean="0"/>
              <a:t>Após analisarmos a tabela com </a:t>
            </a:r>
            <a:r>
              <a:rPr lang="pt-BR" b="1" i="1" dirty="0"/>
              <a:t>Outlook = </a:t>
            </a:r>
            <a:r>
              <a:rPr lang="pt-BR" b="1" i="1" dirty="0" smtClean="0"/>
              <a:t>sunny </a:t>
            </a:r>
            <a:r>
              <a:rPr lang="pt-BR" dirty="0" smtClean="0"/>
              <a:t>e </a:t>
            </a:r>
            <a:r>
              <a:rPr lang="pt-BR" b="1" i="1" dirty="0"/>
              <a:t>humidity</a:t>
            </a:r>
            <a:r>
              <a:rPr lang="pt-BR" dirty="0"/>
              <a:t> </a:t>
            </a:r>
            <a:r>
              <a:rPr lang="pt-BR" b="1" dirty="0" smtClean="0"/>
              <a:t>= </a:t>
            </a:r>
            <a:r>
              <a:rPr lang="pt-BR" b="1" i="1" dirty="0" smtClean="0"/>
              <a:t>normal</a:t>
            </a:r>
            <a:r>
              <a:rPr lang="pt-BR" b="1" dirty="0" smtClean="0"/>
              <a:t> </a:t>
            </a:r>
            <a:r>
              <a:rPr lang="pt-BR" dirty="0" smtClean="0"/>
              <a:t>percebemos que </a:t>
            </a:r>
            <a:r>
              <a:rPr lang="pt-BR" dirty="0"/>
              <a:t>a decisão será sempre </a:t>
            </a:r>
            <a:r>
              <a:rPr lang="pt-BR" dirty="0" smtClean="0"/>
              <a:t>pela classe Positiva (</a:t>
            </a:r>
            <a:r>
              <a:rPr lang="pt-BR" i="1" dirty="0" smtClean="0"/>
              <a:t>P</a:t>
            </a:r>
            <a:r>
              <a:rPr lang="pt-BR" dirty="0" smtClean="0"/>
              <a:t>).</a:t>
            </a:r>
          </a:p>
          <a:p>
            <a:pPr marL="0" indent="0">
              <a:buNone/>
            </a:pPr>
            <a:endParaRPr lang="pt-BR" dirty="0" smtClean="0"/>
          </a:p>
          <a:p>
            <a:pPr marL="0" indent="0">
              <a:buNone/>
            </a:pPr>
            <a:endParaRPr lang="pt-BR" dirty="0" smtClean="0"/>
          </a:p>
          <a:p>
            <a:pPr marL="0" indent="0">
              <a:buNone/>
            </a:pPr>
            <a:endParaRPr lang="pt-BR" dirty="0" smtClean="0"/>
          </a:p>
          <a:p>
            <a:r>
              <a:rPr lang="pt-BR" dirty="0"/>
              <a:t>Além </a:t>
            </a:r>
            <a:r>
              <a:rPr lang="pt-BR" dirty="0" smtClean="0"/>
              <a:t>disso, </a:t>
            </a:r>
            <a:r>
              <a:rPr lang="pt-BR" dirty="0"/>
              <a:t>a decisão sempre será </a:t>
            </a:r>
            <a:r>
              <a:rPr lang="pt-BR" dirty="0" smtClean="0"/>
              <a:t>pela classe Negativa (</a:t>
            </a:r>
            <a:r>
              <a:rPr lang="pt-BR" i="1" dirty="0" smtClean="0"/>
              <a:t>N</a:t>
            </a:r>
            <a:r>
              <a:rPr lang="pt-BR" dirty="0" smtClean="0"/>
              <a:t>) se </a:t>
            </a:r>
            <a:r>
              <a:rPr lang="pt-BR" b="1" i="1" dirty="0"/>
              <a:t>Outlook = </a:t>
            </a:r>
            <a:r>
              <a:rPr lang="pt-BR" b="1" i="1" dirty="0" smtClean="0"/>
              <a:t>sunny </a:t>
            </a:r>
            <a:r>
              <a:rPr lang="pt-BR" dirty="0" smtClean="0"/>
              <a:t>e</a:t>
            </a:r>
            <a:r>
              <a:rPr lang="pt-BR" b="1" i="1" dirty="0" smtClean="0"/>
              <a:t> </a:t>
            </a:r>
            <a:r>
              <a:rPr lang="pt-BR" b="1" i="1" dirty="0"/>
              <a:t>humidity</a:t>
            </a:r>
            <a:r>
              <a:rPr lang="pt-BR" dirty="0"/>
              <a:t> </a:t>
            </a:r>
            <a:r>
              <a:rPr lang="pt-BR" b="1" dirty="0"/>
              <a:t>= </a:t>
            </a:r>
            <a:r>
              <a:rPr lang="pt-BR" b="1" i="1" dirty="0" smtClean="0"/>
              <a:t>high</a:t>
            </a:r>
            <a:r>
              <a:rPr lang="pt-BR" dirty="0" smtClean="0"/>
              <a:t>.</a:t>
            </a:r>
          </a:p>
          <a:p>
            <a:pPr marL="0" indent="0">
              <a:buNone/>
            </a:pPr>
            <a:endParaRPr lang="pt-BR" dirty="0" smtClean="0"/>
          </a:p>
          <a:p>
            <a:pPr marL="0" indent="0">
              <a:buNone/>
            </a:pPr>
            <a:endParaRPr lang="pt-BR" dirty="0" smtClean="0"/>
          </a:p>
          <a:p>
            <a:endParaRPr lang="pt-BR" dirty="0"/>
          </a:p>
          <a:p>
            <a:endParaRPr lang="pt-BR" dirty="0" smtClean="0"/>
          </a:p>
          <a:p>
            <a:r>
              <a:rPr lang="pt-BR" dirty="0" smtClean="0"/>
              <a:t>Portanto, encontramos as folhas para os dois ramos, </a:t>
            </a:r>
            <a:r>
              <a:rPr lang="pt-BR" b="1" i="1" dirty="0" smtClean="0"/>
              <a:t>normal </a:t>
            </a:r>
            <a:r>
              <a:rPr lang="pt-BR" dirty="0" smtClean="0"/>
              <a:t>e </a:t>
            </a:r>
            <a:r>
              <a:rPr lang="pt-BR" b="1" i="1" dirty="0" smtClean="0"/>
              <a:t>high </a:t>
            </a:r>
            <a:r>
              <a:rPr lang="pt-BR" dirty="0" smtClean="0"/>
              <a:t>do nó </a:t>
            </a:r>
            <a:r>
              <a:rPr lang="pt-BR" b="1" i="1" dirty="0" smtClean="0"/>
              <a:t>humidity</a:t>
            </a:r>
            <a:r>
              <a:rPr lang="pt-BR" dirty="0" smtClean="0"/>
              <a:t>.</a:t>
            </a:r>
          </a:p>
          <a:p>
            <a:r>
              <a:rPr lang="pt-BR" dirty="0" smtClean="0"/>
              <a:t>Com isso, </a:t>
            </a:r>
            <a:r>
              <a:rPr lang="pt-BR" dirty="0"/>
              <a:t>a construção da </a:t>
            </a:r>
            <a:r>
              <a:rPr lang="pt-BR" b="1" i="1" dirty="0"/>
              <a:t>árvore de decisão </a:t>
            </a:r>
            <a:r>
              <a:rPr lang="pt-BR" dirty="0" smtClean="0"/>
              <a:t>se encerra e podemos </a:t>
            </a:r>
            <a:r>
              <a:rPr lang="pt-BR" dirty="0"/>
              <a:t>usar as </a:t>
            </a:r>
            <a:r>
              <a:rPr lang="pt-BR" dirty="0" smtClean="0"/>
              <a:t>regras encontradas por ela para classificar novos exemplos.</a:t>
            </a:r>
          </a:p>
        </p:txBody>
      </p:sp>
      <p:graphicFrame>
        <p:nvGraphicFramePr>
          <p:cNvPr id="6" name="Table 5"/>
          <p:cNvGraphicFramePr>
            <a:graphicFrameLocks noGrp="1"/>
          </p:cNvGraphicFramePr>
          <p:nvPr>
            <p:extLst>
              <p:ext uri="{D42A27DB-BD31-4B8C-83A1-F6EECF244321}">
                <p14:modId xmlns:p14="http://schemas.microsoft.com/office/powerpoint/2010/main" val="4287856265"/>
              </p:ext>
            </p:extLst>
          </p:nvPr>
        </p:nvGraphicFramePr>
        <p:xfrm>
          <a:off x="1136653" y="2063393"/>
          <a:ext cx="6152244" cy="1005840"/>
        </p:xfrm>
        <a:graphic>
          <a:graphicData uri="http://schemas.openxmlformats.org/drawingml/2006/table">
            <a:tbl>
              <a:tblPr/>
              <a:tblGrid>
                <a:gridCol w="1025374"/>
                <a:gridCol w="1025374"/>
                <a:gridCol w="1025374"/>
                <a:gridCol w="1025374"/>
                <a:gridCol w="1025374"/>
                <a:gridCol w="1025374"/>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400">
                          <a:effectLst/>
                        </a:rPr>
                        <a:t>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11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96083635"/>
              </p:ext>
            </p:extLst>
          </p:nvPr>
        </p:nvGraphicFramePr>
        <p:xfrm>
          <a:off x="1171126" y="4155536"/>
          <a:ext cx="6083298" cy="1257300"/>
        </p:xfrm>
        <a:graphic>
          <a:graphicData uri="http://schemas.openxmlformats.org/drawingml/2006/table">
            <a:tbl>
              <a:tblPr/>
              <a:tblGrid>
                <a:gridCol w="1013883"/>
                <a:gridCol w="1013883"/>
                <a:gridCol w="1013883"/>
                <a:gridCol w="1013883"/>
                <a:gridCol w="1013883"/>
                <a:gridCol w="1013883"/>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tr>
              <a:tr h="200025">
                <a:tc>
                  <a:txBody>
                    <a:bodyPr/>
                    <a:lstStyle/>
                    <a:p>
                      <a:pPr algn="ctr" rtl="0" fontAlgn="b"/>
                      <a:r>
                        <a:rPr lang="pt-BR" sz="1400">
                          <a:effectLst/>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239" y="3962400"/>
            <a:ext cx="4549824" cy="1450436"/>
          </a:xfrm>
          <a:prstGeom prst="rect">
            <a:avLst/>
          </a:prstGeom>
        </p:spPr>
      </p:pic>
    </p:spTree>
    <p:extLst>
      <p:ext uri="{BB962C8B-B14F-4D97-AF65-F5344CB8AC3E}">
        <p14:creationId xmlns:p14="http://schemas.microsoft.com/office/powerpoint/2010/main" val="95858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smtClean="0"/>
              <a:t>Considerações</a:t>
            </a:r>
            <a:endParaRPr lang="pt-BR" dirty="0"/>
          </a:p>
        </p:txBody>
      </p:sp>
      <p:sp>
        <p:nvSpPr>
          <p:cNvPr id="3" name="Content Placeholder 2"/>
          <p:cNvSpPr>
            <a:spLocks noGrp="1"/>
          </p:cNvSpPr>
          <p:nvPr>
            <p:ph idx="1"/>
          </p:nvPr>
        </p:nvSpPr>
        <p:spPr>
          <a:xfrm>
            <a:off x="838199" y="1434656"/>
            <a:ext cx="11158729" cy="5295328"/>
          </a:xfrm>
        </p:spPr>
        <p:txBody>
          <a:bodyPr>
            <a:normAutofit fontScale="92500" lnSpcReduction="10000"/>
          </a:bodyPr>
          <a:lstStyle/>
          <a:p>
            <a:r>
              <a:rPr lang="pt-BR" dirty="0" smtClean="0"/>
              <a:t>Uma </a:t>
            </a:r>
            <a:r>
              <a:rPr lang="pt-BR" b="1" i="1" dirty="0" smtClean="0"/>
              <a:t>árvore </a:t>
            </a:r>
            <a:r>
              <a:rPr lang="pt-BR" b="1" i="1" dirty="0"/>
              <a:t>de decisão </a:t>
            </a:r>
            <a:r>
              <a:rPr lang="pt-BR" dirty="0" smtClean="0"/>
              <a:t>transforma </a:t>
            </a:r>
            <a:r>
              <a:rPr lang="pt-BR" dirty="0"/>
              <a:t>os </a:t>
            </a:r>
            <a:r>
              <a:rPr lang="pt-BR" dirty="0" smtClean="0"/>
              <a:t>exemplos do conjunto de treinamento em uma sequência de regras que classifica os exemplos de entrada. Portanto, </a:t>
            </a:r>
            <a:r>
              <a:rPr lang="pt-BR" dirty="0"/>
              <a:t>elas são fáceis de serem interpretadas</a:t>
            </a:r>
            <a:r>
              <a:rPr lang="pt-BR" dirty="0" smtClean="0"/>
              <a:t>.</a:t>
            </a:r>
          </a:p>
          <a:p>
            <a:r>
              <a:rPr lang="pt-BR" dirty="0"/>
              <a:t>Embora </a:t>
            </a:r>
            <a:r>
              <a:rPr lang="pt-BR" dirty="0" smtClean="0"/>
              <a:t>as </a:t>
            </a:r>
            <a:r>
              <a:rPr lang="pt-BR" b="1" i="1" dirty="0" smtClean="0"/>
              <a:t>árvores </a:t>
            </a:r>
            <a:r>
              <a:rPr lang="pt-BR" b="1" i="1" dirty="0"/>
              <a:t>de decisão </a:t>
            </a:r>
            <a:r>
              <a:rPr lang="pt-BR" dirty="0"/>
              <a:t>sejam </a:t>
            </a:r>
            <a:r>
              <a:rPr lang="pt-BR" dirty="0" smtClean="0"/>
              <a:t>poderosos algoritmos de </a:t>
            </a:r>
            <a:r>
              <a:rPr lang="pt-BR" b="1" i="1" dirty="0" smtClean="0"/>
              <a:t>classificação</a:t>
            </a:r>
            <a:r>
              <a:rPr lang="pt-BR" dirty="0" smtClean="0"/>
              <a:t>, elas apresentam </a:t>
            </a:r>
            <a:r>
              <a:rPr lang="pt-BR" dirty="0"/>
              <a:t>um longo tempo de </a:t>
            </a:r>
            <a:r>
              <a:rPr lang="pt-BR" dirty="0" smtClean="0"/>
              <a:t>treinamento.</a:t>
            </a:r>
          </a:p>
          <a:p>
            <a:r>
              <a:rPr lang="pt-BR" dirty="0"/>
              <a:t>Em casos onde as classes </a:t>
            </a:r>
            <a:r>
              <a:rPr lang="pt-BR" dirty="0" smtClean="0"/>
              <a:t>são separadas por </a:t>
            </a:r>
            <a:r>
              <a:rPr lang="pt-BR" b="1" i="1" dirty="0" smtClean="0"/>
              <a:t>fronteiras </a:t>
            </a:r>
            <a:r>
              <a:rPr lang="pt-BR" b="1" i="1" dirty="0"/>
              <a:t>de decisão não-lineares</a:t>
            </a:r>
            <a:r>
              <a:rPr lang="pt-BR" dirty="0"/>
              <a:t>, as </a:t>
            </a:r>
            <a:r>
              <a:rPr lang="pt-BR" b="1" i="1" dirty="0"/>
              <a:t>árvores de decisão </a:t>
            </a:r>
            <a:r>
              <a:rPr lang="pt-BR" dirty="0"/>
              <a:t>apresentam um desempenho de </a:t>
            </a:r>
            <a:r>
              <a:rPr lang="pt-BR" b="1" i="1" dirty="0"/>
              <a:t>classificação</a:t>
            </a:r>
            <a:r>
              <a:rPr lang="pt-BR" dirty="0"/>
              <a:t> superior ao apresentado por </a:t>
            </a:r>
            <a:r>
              <a:rPr lang="pt-BR" b="1" i="1" dirty="0"/>
              <a:t>classificadores </a:t>
            </a:r>
            <a:r>
              <a:rPr lang="pt-BR" b="1" i="1" dirty="0" smtClean="0"/>
              <a:t>lineares</a:t>
            </a:r>
            <a:r>
              <a:rPr lang="pt-BR" dirty="0" smtClean="0"/>
              <a:t>.</a:t>
            </a:r>
          </a:p>
          <a:p>
            <a:pPr lvl="1">
              <a:buFont typeface="Wingdings" panose="05000000000000000000" pitchFamily="2" charset="2"/>
              <a:buChar char="§"/>
            </a:pPr>
            <a:r>
              <a:rPr lang="pt-BR" dirty="0" smtClean="0"/>
              <a:t> </a:t>
            </a:r>
            <a:r>
              <a:rPr lang="pt-BR" b="1" i="1" dirty="0"/>
              <a:t>Exemplo</a:t>
            </a:r>
            <a:r>
              <a:rPr lang="pt-BR" dirty="0" smtClean="0"/>
              <a:t>: DTTwoConcentricClassesClassification.ipynb</a:t>
            </a:r>
            <a:endParaRPr lang="pt-BR" dirty="0"/>
          </a:p>
          <a:p>
            <a:r>
              <a:rPr lang="pt-BR" dirty="0"/>
              <a:t>Entretanto, quando as classes não são bem separadas, as árvores são suscetíveis a </a:t>
            </a:r>
            <a:r>
              <a:rPr lang="pt-BR" b="1" i="1" dirty="0"/>
              <a:t>sobreajustar</a:t>
            </a:r>
            <a:r>
              <a:rPr lang="pt-BR" dirty="0"/>
              <a:t> </a:t>
            </a:r>
            <a:r>
              <a:rPr lang="pt-BR" dirty="0" smtClean="0"/>
              <a:t>ao conjunto de </a:t>
            </a:r>
            <a:r>
              <a:rPr lang="pt-BR" dirty="0"/>
              <a:t>treinamento, de modo que a </a:t>
            </a:r>
            <a:r>
              <a:rPr lang="pt-BR" b="1" i="1" dirty="0"/>
              <a:t>fronteira de decisão linear</a:t>
            </a:r>
            <a:r>
              <a:rPr lang="pt-BR" dirty="0"/>
              <a:t> dos </a:t>
            </a:r>
            <a:r>
              <a:rPr lang="pt-BR" b="1" i="1" dirty="0"/>
              <a:t>classificadores</a:t>
            </a:r>
            <a:r>
              <a:rPr lang="pt-BR" dirty="0"/>
              <a:t> </a:t>
            </a:r>
            <a:r>
              <a:rPr lang="pt-BR" b="1" i="1" dirty="0"/>
              <a:t>lineares</a:t>
            </a:r>
            <a:r>
              <a:rPr lang="pt-BR" dirty="0"/>
              <a:t> </a:t>
            </a:r>
            <a:r>
              <a:rPr lang="pt-BR" dirty="0" smtClean="0"/>
              <a:t>separe melhor as classes, apresentando melhor desempenho de </a:t>
            </a:r>
            <a:r>
              <a:rPr lang="pt-BR" b="1" i="1" dirty="0" smtClean="0"/>
              <a:t>classificação</a:t>
            </a:r>
            <a:r>
              <a:rPr lang="pt-BR" dirty="0" smtClean="0"/>
              <a:t>.</a:t>
            </a:r>
          </a:p>
          <a:p>
            <a:pPr lvl="1">
              <a:buFont typeface="Wingdings" panose="05000000000000000000" pitchFamily="2" charset="2"/>
              <a:buChar char="§"/>
            </a:pPr>
            <a:r>
              <a:rPr lang="pt-BR" b="1" i="1" dirty="0"/>
              <a:t>Exemplo</a:t>
            </a:r>
            <a:r>
              <a:rPr lang="pt-BR" dirty="0"/>
              <a:t>: </a:t>
            </a:r>
            <a:r>
              <a:rPr lang="pt-BR" dirty="0" smtClean="0"/>
              <a:t>DTTwoOverlappingClassesClassification.ipynb</a:t>
            </a:r>
          </a:p>
        </p:txBody>
      </p:sp>
    </p:spTree>
    <p:extLst>
      <p:ext uri="{BB962C8B-B14F-4D97-AF65-F5344CB8AC3E}">
        <p14:creationId xmlns:p14="http://schemas.microsoft.com/office/powerpoint/2010/main" val="2281218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smtClean="0"/>
              <a:t>Considerações</a:t>
            </a:r>
            <a:endParaRPr lang="pt-BR" dirty="0"/>
          </a:p>
        </p:txBody>
      </p:sp>
      <p:sp>
        <p:nvSpPr>
          <p:cNvPr id="3" name="Content Placeholder 2"/>
          <p:cNvSpPr>
            <a:spLocks noGrp="1"/>
          </p:cNvSpPr>
          <p:nvPr>
            <p:ph idx="1"/>
          </p:nvPr>
        </p:nvSpPr>
        <p:spPr>
          <a:xfrm>
            <a:off x="838199" y="1434656"/>
            <a:ext cx="11158729" cy="5295328"/>
          </a:xfrm>
        </p:spPr>
        <p:txBody>
          <a:bodyPr>
            <a:normAutofit fontScale="85000" lnSpcReduction="20000"/>
          </a:bodyPr>
          <a:lstStyle/>
          <a:p>
            <a:r>
              <a:rPr lang="pt-BR" b="1" i="1" dirty="0" smtClean="0"/>
              <a:t>Árvores </a:t>
            </a:r>
            <a:r>
              <a:rPr lang="pt-BR" b="1" i="1" dirty="0"/>
              <a:t>de </a:t>
            </a:r>
            <a:r>
              <a:rPr lang="pt-BR" b="1" i="1" dirty="0" smtClean="0"/>
              <a:t>decisão </a:t>
            </a:r>
            <a:r>
              <a:rPr lang="pt-BR" dirty="0" smtClean="0"/>
              <a:t>precisam de muito pouco pré-processamento dos dados</a:t>
            </a:r>
            <a:r>
              <a:rPr lang="pt-BR" dirty="0"/>
              <a:t>. Em particular, </a:t>
            </a:r>
            <a:r>
              <a:rPr lang="pt-BR" dirty="0" smtClean="0"/>
              <a:t>elas </a:t>
            </a:r>
            <a:r>
              <a:rPr lang="pt-BR" dirty="0"/>
              <a:t>não </a:t>
            </a:r>
            <a:r>
              <a:rPr lang="pt-BR" dirty="0" smtClean="0"/>
              <a:t>necessitam de </a:t>
            </a:r>
            <a:r>
              <a:rPr lang="pt-BR" b="1" i="1" dirty="0" smtClean="0"/>
              <a:t>escalonamento dos atributos</a:t>
            </a:r>
            <a:r>
              <a:rPr lang="pt-BR" dirty="0" smtClean="0"/>
              <a:t>.</a:t>
            </a:r>
          </a:p>
          <a:p>
            <a:r>
              <a:rPr lang="pt-BR" b="1" i="1" dirty="0"/>
              <a:t>Árvores de decisão </a:t>
            </a:r>
            <a:r>
              <a:rPr lang="pt-BR" dirty="0"/>
              <a:t>adoram </a:t>
            </a:r>
            <a:r>
              <a:rPr lang="pt-BR" b="1" i="1" dirty="0" smtClean="0"/>
              <a:t>fronteiras de </a:t>
            </a:r>
            <a:r>
              <a:rPr lang="pt-BR" b="1" i="1" dirty="0"/>
              <a:t>decisão ortogonais </a:t>
            </a:r>
            <a:r>
              <a:rPr lang="pt-BR" dirty="0" smtClean="0"/>
              <a:t>(observando os exemplos, vocês vão perceber que todas as </a:t>
            </a:r>
            <a:r>
              <a:rPr lang="pt-BR" b="1" i="1" dirty="0" smtClean="0"/>
              <a:t>fronteiras de decisão</a:t>
            </a:r>
            <a:r>
              <a:rPr lang="pt-BR" dirty="0" smtClean="0"/>
              <a:t> são </a:t>
            </a:r>
            <a:r>
              <a:rPr lang="pt-BR" dirty="0"/>
              <a:t>perpendiculares a </a:t>
            </a:r>
            <a:r>
              <a:rPr lang="pt-BR" dirty="0" smtClean="0"/>
              <a:t>um dos eixos), </a:t>
            </a:r>
            <a:r>
              <a:rPr lang="pt-BR" dirty="0"/>
              <a:t>o que as torna sensíveis à rotação do conjunto de treinamento</a:t>
            </a:r>
            <a:r>
              <a:rPr lang="pt-BR" dirty="0" smtClean="0"/>
              <a:t>.</a:t>
            </a:r>
          </a:p>
          <a:p>
            <a:pPr lvl="1">
              <a:buFont typeface="Wingdings" panose="05000000000000000000" pitchFamily="2" charset="2"/>
              <a:buChar char="§"/>
            </a:pPr>
            <a:r>
              <a:rPr lang="pt-BR" b="1" i="1" dirty="0"/>
              <a:t>Exemplo</a:t>
            </a:r>
            <a:r>
              <a:rPr lang="pt-BR" dirty="0"/>
              <a:t>: DTSensitivityToTrainingSetRotation.ipynb </a:t>
            </a:r>
            <a:endParaRPr lang="pt-BR" dirty="0" smtClean="0"/>
          </a:p>
          <a:p>
            <a:pPr lvl="1">
              <a:buFont typeface="Wingdings" panose="05000000000000000000" pitchFamily="2" charset="2"/>
              <a:buChar char="§"/>
            </a:pPr>
            <a:r>
              <a:rPr lang="pt-BR" dirty="0"/>
              <a:t>Uma maneira </a:t>
            </a:r>
            <a:r>
              <a:rPr lang="pt-BR" dirty="0" smtClean="0"/>
              <a:t>para minimizar esse </a:t>
            </a:r>
            <a:r>
              <a:rPr lang="pt-BR" dirty="0"/>
              <a:t>problema é usar </a:t>
            </a:r>
            <a:r>
              <a:rPr lang="pt-BR" dirty="0" smtClean="0"/>
              <a:t>a técnica conhecida como Análise de Componentes Principais (do inglês, Principal Component Analysis (PCA)).</a:t>
            </a:r>
          </a:p>
          <a:p>
            <a:r>
              <a:rPr lang="pt-BR" dirty="0"/>
              <a:t>De maneira </a:t>
            </a:r>
            <a:r>
              <a:rPr lang="pt-BR" dirty="0" smtClean="0"/>
              <a:t>geral</a:t>
            </a:r>
            <a:r>
              <a:rPr lang="pt-BR" dirty="0"/>
              <a:t>, o principal problema das </a:t>
            </a:r>
            <a:r>
              <a:rPr lang="pt-BR" b="1" i="1" dirty="0" smtClean="0"/>
              <a:t>árvores </a:t>
            </a:r>
            <a:r>
              <a:rPr lang="pt-BR" b="1" i="1" dirty="0"/>
              <a:t>de </a:t>
            </a:r>
            <a:r>
              <a:rPr lang="pt-BR" b="1" i="1" dirty="0" smtClean="0"/>
              <a:t>decisão </a:t>
            </a:r>
            <a:r>
              <a:rPr lang="pt-BR" dirty="0"/>
              <a:t>é que elas são muito sensíveis a pequenas variações nos dados de treinamento</a:t>
            </a:r>
            <a:r>
              <a:rPr lang="pt-BR" dirty="0" smtClean="0"/>
              <a:t>. Estas variações nos dados podem gerar árvores completamente diferentes.</a:t>
            </a:r>
          </a:p>
          <a:p>
            <a:pPr lvl="1">
              <a:buFont typeface="Wingdings" panose="05000000000000000000" pitchFamily="2" charset="2"/>
              <a:buChar char="§"/>
            </a:pPr>
            <a:r>
              <a:rPr lang="pt-BR" b="1" i="1" dirty="0"/>
              <a:t>Exemplo</a:t>
            </a:r>
            <a:r>
              <a:rPr lang="pt-BR" dirty="0"/>
              <a:t>: </a:t>
            </a:r>
            <a:r>
              <a:rPr lang="pt-BR" dirty="0" smtClean="0"/>
              <a:t>DTSensitivityToTrainingSetDetails.ipynb</a:t>
            </a:r>
          </a:p>
          <a:p>
            <a:pPr lvl="1">
              <a:buFont typeface="Wingdings" panose="05000000000000000000" pitchFamily="2" charset="2"/>
              <a:buChar char="§"/>
            </a:pPr>
            <a:r>
              <a:rPr lang="pt-BR" dirty="0"/>
              <a:t>As </a:t>
            </a:r>
            <a:r>
              <a:rPr lang="pt-BR" b="1" i="1" dirty="0"/>
              <a:t>florestas aleatórias </a:t>
            </a:r>
            <a:r>
              <a:rPr lang="pt-BR" dirty="0"/>
              <a:t>podem limitar essa instabilidade calculando a média das previsões feitas por diversas </a:t>
            </a:r>
            <a:r>
              <a:rPr lang="pt-BR" b="1" i="1" dirty="0"/>
              <a:t>árvores de </a:t>
            </a:r>
            <a:r>
              <a:rPr lang="pt-BR" b="1" i="1" dirty="0" smtClean="0"/>
              <a:t>decisão</a:t>
            </a:r>
            <a:r>
              <a:rPr lang="pt-BR" dirty="0" smtClean="0"/>
              <a:t>.</a:t>
            </a:r>
            <a:endParaRPr lang="pt-BR" b="1" i="1" dirty="0" smtClean="0"/>
          </a:p>
          <a:p>
            <a:r>
              <a:rPr lang="pt-BR" b="1" i="1" dirty="0"/>
              <a:t>Á</a:t>
            </a:r>
            <a:r>
              <a:rPr lang="pt-BR" b="1" i="1" dirty="0" smtClean="0"/>
              <a:t>rvores de decisão </a:t>
            </a:r>
            <a:r>
              <a:rPr lang="pt-BR" dirty="0" smtClean="0"/>
              <a:t>também podem ser utilizadas para </a:t>
            </a:r>
            <a:r>
              <a:rPr lang="pt-BR" b="1" i="1" dirty="0" smtClean="0"/>
              <a:t>regressão</a:t>
            </a:r>
            <a:r>
              <a:rPr lang="pt-BR" dirty="0" smtClean="0"/>
              <a:t>.</a:t>
            </a:r>
          </a:p>
          <a:p>
            <a:pPr lvl="1">
              <a:buFont typeface="Wingdings" panose="05000000000000000000" pitchFamily="2" charset="2"/>
              <a:buChar char="§"/>
            </a:pPr>
            <a:r>
              <a:rPr lang="pt-BR" dirty="0"/>
              <a:t>Assim como em </a:t>
            </a:r>
            <a:r>
              <a:rPr lang="pt-BR" dirty="0" smtClean="0"/>
              <a:t>tarefas de </a:t>
            </a:r>
            <a:r>
              <a:rPr lang="pt-BR" b="1" i="1" dirty="0"/>
              <a:t>classificação</a:t>
            </a:r>
            <a:r>
              <a:rPr lang="pt-BR" dirty="0"/>
              <a:t>, as </a:t>
            </a:r>
            <a:r>
              <a:rPr lang="pt-BR" b="1" i="1" dirty="0" smtClean="0"/>
              <a:t>árvores </a:t>
            </a:r>
            <a:r>
              <a:rPr lang="pt-BR" b="1" i="1" dirty="0"/>
              <a:t>de </a:t>
            </a:r>
            <a:r>
              <a:rPr lang="pt-BR" b="1" i="1" dirty="0" smtClean="0"/>
              <a:t>decisão </a:t>
            </a:r>
            <a:r>
              <a:rPr lang="pt-BR" dirty="0"/>
              <a:t>tendem a se </a:t>
            </a:r>
            <a:r>
              <a:rPr lang="pt-BR" b="1" i="1" dirty="0" smtClean="0"/>
              <a:t>sobreajustar</a:t>
            </a:r>
            <a:r>
              <a:rPr lang="pt-BR" dirty="0" smtClean="0"/>
              <a:t> ao conjunto de treinamento ao </a:t>
            </a:r>
            <a:r>
              <a:rPr lang="pt-BR" dirty="0"/>
              <a:t>lidar com tarefas de </a:t>
            </a:r>
            <a:r>
              <a:rPr lang="pt-BR" b="1" i="1" dirty="0"/>
              <a:t>regressão</a:t>
            </a:r>
            <a:r>
              <a:rPr lang="pt-BR" dirty="0" smtClean="0"/>
              <a:t>.</a:t>
            </a:r>
          </a:p>
          <a:p>
            <a:pPr lvl="1">
              <a:buFont typeface="Wingdings" panose="05000000000000000000" pitchFamily="2" charset="2"/>
              <a:buChar char="§"/>
            </a:pPr>
            <a:r>
              <a:rPr lang="pt-BR" b="1" i="1" dirty="0"/>
              <a:t>Exemplo</a:t>
            </a:r>
            <a:r>
              <a:rPr lang="pt-BR" dirty="0"/>
              <a:t>: DTNoisyQuadraticDatasetRegression.ipynb</a:t>
            </a:r>
            <a:endParaRPr lang="pt-BR" dirty="0" smtClean="0"/>
          </a:p>
        </p:txBody>
      </p:sp>
    </p:spTree>
    <p:extLst>
      <p:ext uri="{BB962C8B-B14F-4D97-AF65-F5344CB8AC3E}">
        <p14:creationId xmlns:p14="http://schemas.microsoft.com/office/powerpoint/2010/main" val="2827157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Árvores de decisão</a:t>
            </a:r>
            <a:endParaRPr lang="pt-BR" dirty="0"/>
          </a:p>
        </p:txBody>
      </p:sp>
      <p:sp>
        <p:nvSpPr>
          <p:cNvPr id="3" name="Content Placeholder 2"/>
          <p:cNvSpPr>
            <a:spLocks noGrp="1"/>
          </p:cNvSpPr>
          <p:nvPr>
            <p:ph idx="1"/>
          </p:nvPr>
        </p:nvSpPr>
        <p:spPr/>
        <p:txBody>
          <a:bodyPr>
            <a:normAutofit lnSpcReduction="10000"/>
          </a:bodyPr>
          <a:lstStyle/>
          <a:p>
            <a:r>
              <a:rPr lang="pt-BR" dirty="0" smtClean="0"/>
              <a:t>Assim como o algoritmo k-NN, uma </a:t>
            </a:r>
            <a:r>
              <a:rPr lang="pt-BR" b="1" i="1" dirty="0" smtClean="0"/>
              <a:t>árvore de decisão </a:t>
            </a:r>
            <a:r>
              <a:rPr lang="pt-BR" dirty="0" smtClean="0"/>
              <a:t>(do inglês, </a:t>
            </a:r>
            <a:r>
              <a:rPr lang="pt-BR" b="1" i="1" dirty="0" smtClean="0"/>
              <a:t>decision </a:t>
            </a:r>
            <a:r>
              <a:rPr lang="pt-BR" b="1" i="1" dirty="0"/>
              <a:t>t</a:t>
            </a:r>
            <a:r>
              <a:rPr lang="pt-BR" b="1" i="1" dirty="0" smtClean="0"/>
              <a:t>rees</a:t>
            </a:r>
            <a:r>
              <a:rPr lang="pt-BR" dirty="0" smtClean="0"/>
              <a:t>), é um algoritmo de </a:t>
            </a:r>
            <a:r>
              <a:rPr lang="pt-BR" b="1" i="1" dirty="0"/>
              <a:t>aprendizado supervisionado </a:t>
            </a:r>
            <a:r>
              <a:rPr lang="pt-BR" b="1" i="1" dirty="0" smtClean="0"/>
              <a:t>não-paramétrico e não-linear</a:t>
            </a:r>
            <a:r>
              <a:rPr lang="pt-BR" dirty="0" smtClean="0"/>
              <a:t> que pode ser utilizado tanto para </a:t>
            </a:r>
            <a:r>
              <a:rPr lang="pt-BR" b="1" i="1" dirty="0" smtClean="0"/>
              <a:t>classificação</a:t>
            </a:r>
            <a:r>
              <a:rPr lang="pt-BR" dirty="0" smtClean="0"/>
              <a:t> quanto para </a:t>
            </a:r>
            <a:r>
              <a:rPr lang="pt-BR" b="1" i="1" dirty="0" smtClean="0"/>
              <a:t>regressão</a:t>
            </a:r>
            <a:r>
              <a:rPr lang="pt-BR" dirty="0" smtClean="0"/>
              <a:t>.</a:t>
            </a:r>
          </a:p>
          <a:p>
            <a:r>
              <a:rPr lang="pt-BR" dirty="0"/>
              <a:t>O objetivo é criar um modelo que prediz o valor de uma variável de </a:t>
            </a:r>
            <a:r>
              <a:rPr lang="pt-BR" dirty="0" smtClean="0"/>
              <a:t>saída (ou seja, uma classe), </a:t>
            </a:r>
            <a:r>
              <a:rPr lang="pt-BR" dirty="0"/>
              <a:t>aprendendo regras simples de decisão inferidas a partir dos atributos </a:t>
            </a:r>
            <a:r>
              <a:rPr lang="pt-BR" dirty="0" smtClean="0"/>
              <a:t>do conjunto de treinamento.</a:t>
            </a:r>
          </a:p>
          <a:p>
            <a:r>
              <a:rPr lang="pt-BR" dirty="0"/>
              <a:t>As </a:t>
            </a:r>
            <a:r>
              <a:rPr lang="pt-BR" b="1" i="1" dirty="0"/>
              <a:t>árvores de decisão </a:t>
            </a:r>
            <a:r>
              <a:rPr lang="pt-BR" dirty="0" smtClean="0"/>
              <a:t>são </a:t>
            </a:r>
            <a:r>
              <a:rPr lang="pt-BR" dirty="0"/>
              <a:t>os componentes fundamentais das </a:t>
            </a:r>
            <a:r>
              <a:rPr lang="pt-BR" b="1" i="1" dirty="0"/>
              <a:t>florestas </a:t>
            </a:r>
            <a:r>
              <a:rPr lang="pt-BR" b="1" i="1" dirty="0" smtClean="0"/>
              <a:t>aleatórias</a:t>
            </a:r>
            <a:r>
              <a:rPr lang="pt-BR" dirty="0"/>
              <a:t> </a:t>
            </a:r>
            <a:r>
              <a:rPr lang="pt-BR" dirty="0" smtClean="0"/>
              <a:t>(do inglês, </a:t>
            </a:r>
            <a:r>
              <a:rPr lang="pt-BR" b="1" i="1" dirty="0" smtClean="0"/>
              <a:t>random forests</a:t>
            </a:r>
            <a:r>
              <a:rPr lang="pt-BR" dirty="0" smtClean="0"/>
              <a:t>) </a:t>
            </a:r>
            <a:r>
              <a:rPr lang="pt-BR" dirty="0"/>
              <a:t>que estão entre </a:t>
            </a:r>
            <a:r>
              <a:rPr lang="pt-BR" dirty="0" smtClean="0"/>
              <a:t>os mais poderosos algoritmos </a:t>
            </a:r>
            <a:r>
              <a:rPr lang="pt-BR" dirty="0"/>
              <a:t>de aprendizado de máquina disponíveis atualmente.</a:t>
            </a:r>
            <a:endParaRPr lang="pt-BR" dirty="0" smtClean="0"/>
          </a:p>
          <a:p>
            <a:endParaRPr lang="pt-BR" dirty="0"/>
          </a:p>
        </p:txBody>
      </p:sp>
    </p:spTree>
    <p:extLst>
      <p:ext uri="{BB962C8B-B14F-4D97-AF65-F5344CB8AC3E}">
        <p14:creationId xmlns:p14="http://schemas.microsoft.com/office/powerpoint/2010/main" val="3626006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669"/>
            <a:ext cx="10837986" cy="844579"/>
          </a:xfrm>
        </p:spPr>
        <p:txBody>
          <a:bodyPr>
            <a:normAutofit/>
          </a:bodyPr>
          <a:lstStyle/>
          <a:p>
            <a:r>
              <a:rPr lang="pt-BR" sz="4000" dirty="0" smtClean="0"/>
              <a:t>Classificação com árvores de decisão e SciKit-Learn</a:t>
            </a:r>
            <a:endParaRPr lang="pt-BR" sz="40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1000" r="9333" b="2600"/>
          <a:stretch/>
        </p:blipFill>
        <p:spPr>
          <a:xfrm>
            <a:off x="7048272" y="1248007"/>
            <a:ext cx="2494848" cy="2377440"/>
          </a:xfrm>
          <a:prstGeom prst="rect">
            <a:avLst/>
          </a:prstGeom>
        </p:spPr>
      </p:pic>
      <p:sp>
        <p:nvSpPr>
          <p:cNvPr id="6" name="Rectangle 5"/>
          <p:cNvSpPr/>
          <p:nvPr/>
        </p:nvSpPr>
        <p:spPr>
          <a:xfrm>
            <a:off x="838200" y="1178624"/>
            <a:ext cx="5523301" cy="4893647"/>
          </a:xfrm>
          <a:prstGeom prst="rect">
            <a:avLst/>
          </a:prstGeom>
        </p:spPr>
        <p:txBody>
          <a:bodyPr wrap="square">
            <a:spAutoFit/>
          </a:bodyPr>
          <a:lstStyle/>
          <a:p>
            <a:r>
              <a:rPr lang="pt-BR" sz="1200" dirty="0">
                <a:solidFill>
                  <a:srgbClr val="008000"/>
                </a:solidFill>
                <a:highlight>
                  <a:srgbClr val="FFFFFF"/>
                </a:highlight>
              </a:rPr>
              <a:t># Import all necessary libraries.</a:t>
            </a:r>
            <a:endParaRPr lang="pt-BR"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tree </a:t>
            </a:r>
            <a:r>
              <a:rPr lang="pt-BR" sz="1200" b="1" dirty="0">
                <a:solidFill>
                  <a:srgbClr val="0000FF"/>
                </a:solidFill>
                <a:highlight>
                  <a:srgbClr val="FFFFFF"/>
                </a:highlight>
              </a:rPr>
              <a:t>import</a:t>
            </a:r>
            <a:r>
              <a:rPr lang="pt-BR" sz="1200" dirty="0">
                <a:solidFill>
                  <a:srgbClr val="000000"/>
                </a:solidFill>
                <a:highlight>
                  <a:srgbClr val="FFFFFF"/>
                </a:highlight>
              </a:rPr>
              <a:t> DecisionTreeClassifier</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train_test_split</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make_blobs</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metrics </a:t>
            </a:r>
            <a:r>
              <a:rPr lang="pt-BR" sz="1200" b="1" dirty="0">
                <a:solidFill>
                  <a:srgbClr val="0000FF"/>
                </a:solidFill>
                <a:highlight>
                  <a:srgbClr val="FFFFFF"/>
                </a:highlight>
              </a:rPr>
              <a:t>import</a:t>
            </a:r>
            <a:r>
              <a:rPr lang="pt-BR" sz="1200" dirty="0">
                <a:solidFill>
                  <a:srgbClr val="000000"/>
                </a:solidFill>
                <a:highlight>
                  <a:srgbClr val="FFFFFF"/>
                </a:highlight>
              </a:rPr>
              <a:t> accuracy_score</a:t>
            </a:r>
          </a:p>
          <a:p>
            <a:endParaRPr lang="pt-BR" sz="1200" dirty="0">
              <a:solidFill>
                <a:srgbClr val="000000"/>
              </a:solidFill>
              <a:highlight>
                <a:srgbClr val="FFFFFF"/>
              </a:highlight>
            </a:endParaRPr>
          </a:p>
          <a:p>
            <a:r>
              <a:rPr lang="en-US" sz="1200" dirty="0">
                <a:solidFill>
                  <a:srgbClr val="008000"/>
                </a:solidFill>
                <a:highlight>
                  <a:srgbClr val="FFFFFF"/>
                </a:highlight>
              </a:rPr>
              <a:t># Define the number of examples.</a:t>
            </a:r>
            <a:endParaRPr lang="en-US"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8000"/>
                </a:solidFill>
                <a:highlight>
                  <a:srgbClr val="FFFFFF"/>
                </a:highlight>
              </a:rPr>
              <a:t># Create the dataset.</a:t>
            </a:r>
            <a:endParaRPr lang="pt-BR" sz="1200" dirty="0">
              <a:solidFill>
                <a:srgbClr val="000000"/>
              </a:solidFill>
              <a:highlight>
                <a:srgbClr val="FFFFFF"/>
              </a:highlight>
            </a:endParaRPr>
          </a:p>
          <a:p>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make_circles</a:t>
            </a:r>
            <a:r>
              <a:rPr lang="pt-BR" sz="1200" b="1" dirty="0">
                <a:solidFill>
                  <a:srgbClr val="000080"/>
                </a:solidFill>
                <a:highlight>
                  <a:srgbClr val="FFFFFF"/>
                </a:highlight>
              </a:rPr>
              <a:t>(</a:t>
            </a:r>
            <a:r>
              <a:rPr lang="pt-BR" sz="1200" dirty="0">
                <a:solidFill>
                  <a:srgbClr val="000000"/>
                </a:solidFill>
                <a:highlight>
                  <a:srgbClr val="FFFFFF"/>
                </a:highlight>
              </a:rPr>
              <a:t>n_samples</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000000"/>
                </a:solidFill>
                <a:highlight>
                  <a:srgbClr val="FFFFFF"/>
                </a:highlight>
              </a:rPr>
              <a:t> random_state</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noise</a:t>
            </a:r>
            <a:r>
              <a:rPr lang="pt-BR" sz="1200" b="1" dirty="0">
                <a:solidFill>
                  <a:srgbClr val="000080"/>
                </a:solidFill>
                <a:highlight>
                  <a:srgbClr val="FFFFFF"/>
                </a:highlight>
              </a:rPr>
              <a:t>=</a:t>
            </a:r>
            <a:r>
              <a:rPr lang="pt-BR" sz="1200" dirty="0">
                <a:solidFill>
                  <a:srgbClr val="FF0000"/>
                </a:solidFill>
                <a:highlight>
                  <a:srgbClr val="FFFFFF"/>
                </a:highlight>
              </a:rPr>
              <a:t>0.1</a:t>
            </a:r>
            <a:r>
              <a:rPr lang="pt-BR" sz="1200" b="1" dirty="0">
                <a:solidFill>
                  <a:srgbClr val="000080"/>
                </a:solidFill>
                <a:highlight>
                  <a:srgbClr val="FFFFFF"/>
                </a:highlight>
              </a:rPr>
              <a:t>,</a:t>
            </a:r>
            <a:r>
              <a:rPr lang="pt-BR" sz="1200" dirty="0">
                <a:solidFill>
                  <a:srgbClr val="000000"/>
                </a:solidFill>
                <a:highlight>
                  <a:srgbClr val="FFFFFF"/>
                </a:highlight>
              </a:rPr>
              <a:t> factor</a:t>
            </a:r>
            <a:r>
              <a:rPr lang="pt-BR" sz="1200" b="1" dirty="0">
                <a:solidFill>
                  <a:srgbClr val="000080"/>
                </a:solidFill>
                <a:highlight>
                  <a:srgbClr val="FFFFFF"/>
                </a:highlight>
              </a:rPr>
              <a:t>=</a:t>
            </a:r>
            <a:r>
              <a:rPr lang="pt-BR" sz="1200" dirty="0">
                <a:solidFill>
                  <a:srgbClr val="FF0000"/>
                </a:solidFill>
                <a:highlight>
                  <a:srgbClr val="FFFFFF"/>
                </a:highlight>
              </a:rPr>
              <a:t>0.2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Split array into random train and test subsets.</a:t>
            </a:r>
            <a:endParaRPr lang="en-US" sz="1200" dirty="0">
              <a:solidFill>
                <a:srgbClr val="000000"/>
              </a:solidFill>
              <a:highlight>
                <a:srgbClr val="FFFFFF"/>
              </a:highlight>
            </a:endParaRPr>
          </a:p>
          <a:p>
            <a:r>
              <a:rPr lang="en-US" sz="1200" dirty="0" err="1">
                <a:solidFill>
                  <a:srgbClr val="000000"/>
                </a:solidFill>
                <a:highlight>
                  <a:srgbClr val="FFFFFF"/>
                </a:highlight>
              </a:rPr>
              <a:t>x_train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x_test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y_test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train_test_split</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y</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random_state</a:t>
            </a:r>
            <a:r>
              <a:rPr lang="en-US" sz="1200" b="1" dirty="0">
                <a:solidFill>
                  <a:srgbClr val="000080"/>
                </a:solidFill>
                <a:highlight>
                  <a:srgbClr val="FFFFFF"/>
                </a:highlight>
              </a:rPr>
              <a:t>=</a:t>
            </a:r>
            <a:r>
              <a:rPr lang="en-US" sz="1200" dirty="0">
                <a:solidFill>
                  <a:srgbClr val="FF0000"/>
                </a:solidFill>
                <a:highlight>
                  <a:srgbClr val="FFFFFF"/>
                </a:highlight>
              </a:rPr>
              <a:t>23</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test_size</a:t>
            </a:r>
            <a:r>
              <a:rPr lang="en-US" sz="1200" b="1" dirty="0">
                <a:solidFill>
                  <a:srgbClr val="000080"/>
                </a:solidFill>
                <a:highlight>
                  <a:srgbClr val="FFFFFF"/>
                </a:highlight>
              </a:rPr>
              <a:t>=</a:t>
            </a:r>
            <a:r>
              <a:rPr lang="en-US" sz="1200" dirty="0">
                <a:solidFill>
                  <a:srgbClr val="FF0000"/>
                </a:solidFill>
                <a:highlight>
                  <a:srgbClr val="FFFFFF"/>
                </a:highlight>
              </a:rPr>
              <a:t>0.2</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a:t>
            </a:r>
            <a:r>
              <a:rPr lang="pt-BR" sz="1200" dirty="0" smtClean="0">
                <a:solidFill>
                  <a:srgbClr val="008000"/>
                </a:solidFill>
                <a:highlight>
                  <a:srgbClr val="FFFFFF"/>
                </a:highlight>
              </a:rPr>
              <a:t>Instantiate classifier</a:t>
            </a:r>
            <a:r>
              <a:rPr lang="pt-BR" sz="1200" dirty="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clf </a:t>
            </a:r>
            <a:r>
              <a:rPr lang="pt-BR" sz="1200" b="1" dirty="0">
                <a:solidFill>
                  <a:srgbClr val="000080"/>
                </a:solidFill>
                <a:highlight>
                  <a:srgbClr val="FFFFFF"/>
                </a:highlight>
              </a:rPr>
              <a:t>=</a:t>
            </a:r>
            <a:r>
              <a:rPr lang="pt-BR" sz="1200" dirty="0">
                <a:solidFill>
                  <a:srgbClr val="000000"/>
                </a:solidFill>
                <a:highlight>
                  <a:srgbClr val="FFFFFF"/>
                </a:highlight>
              </a:rPr>
              <a:t> DecisionTreeClassifier</a:t>
            </a:r>
            <a:r>
              <a:rPr lang="pt-BR" sz="1200" b="1" dirty="0">
                <a:solidFill>
                  <a:srgbClr val="000080"/>
                </a:solidFill>
                <a:highlight>
                  <a:srgbClr val="FFFFFF"/>
                </a:highlight>
              </a:rPr>
              <a:t>(</a:t>
            </a:r>
            <a:r>
              <a:rPr lang="pt-BR" sz="1200" dirty="0">
                <a:solidFill>
                  <a:srgbClr val="000000"/>
                </a:solidFill>
                <a:highlight>
                  <a:srgbClr val="FFFFFF"/>
                </a:highlight>
              </a:rPr>
              <a:t>criterion</a:t>
            </a:r>
            <a:r>
              <a:rPr lang="pt-BR" sz="1200" b="1" dirty="0">
                <a:solidFill>
                  <a:srgbClr val="000080"/>
                </a:solidFill>
                <a:highlight>
                  <a:srgbClr val="FFFFFF"/>
                </a:highlight>
              </a:rPr>
              <a:t>=</a:t>
            </a:r>
            <a:r>
              <a:rPr lang="pt-BR" sz="1200" dirty="0">
                <a:solidFill>
                  <a:srgbClr val="808080"/>
                </a:solidFill>
                <a:highlight>
                  <a:srgbClr val="FFFFFF"/>
                </a:highlight>
              </a:rPr>
              <a:t>'gini'</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Fit the classifier on the training features and labels.</a:t>
            </a:r>
            <a:endParaRPr lang="en-US" sz="1200" dirty="0">
              <a:solidFill>
                <a:srgbClr val="000000"/>
              </a:solidFill>
              <a:highlight>
                <a:srgbClr val="FFFFFF"/>
              </a:highlight>
            </a:endParaRPr>
          </a:p>
          <a:p>
            <a:r>
              <a:rPr lang="pt-BR" sz="1200" dirty="0">
                <a:solidFill>
                  <a:srgbClr val="000000"/>
                </a:solidFill>
                <a:highlight>
                  <a:srgbClr val="FFFFFF"/>
                </a:highlight>
              </a:rPr>
              <a:t>clf</a:t>
            </a:r>
            <a:r>
              <a:rPr lang="pt-BR" sz="1200" b="1" dirty="0">
                <a:solidFill>
                  <a:srgbClr val="000080"/>
                </a:solidFill>
                <a:highlight>
                  <a:srgbClr val="FFFFFF"/>
                </a:highlight>
              </a:rPr>
              <a:t>.</a:t>
            </a:r>
            <a:r>
              <a:rPr lang="pt-BR" sz="1200" dirty="0">
                <a:solidFill>
                  <a:srgbClr val="000000"/>
                </a:solidFill>
                <a:highlight>
                  <a:srgbClr val="FFFFFF"/>
                </a:highlight>
              </a:rPr>
              <a:t>fit</a:t>
            </a:r>
            <a:r>
              <a:rPr lang="pt-BR" sz="1200" b="1" dirty="0">
                <a:solidFill>
                  <a:srgbClr val="000080"/>
                </a:solidFill>
                <a:highlight>
                  <a:srgbClr val="FFFFFF"/>
                </a:highlight>
              </a:rPr>
              <a:t>(</a:t>
            </a:r>
            <a:r>
              <a:rPr lang="pt-BR" sz="1200" dirty="0">
                <a:solidFill>
                  <a:srgbClr val="000000"/>
                </a:solidFill>
                <a:highlight>
                  <a:srgbClr val="FFFFFF"/>
                </a:highlight>
              </a:rPr>
              <a:t>x_train</a:t>
            </a:r>
            <a:r>
              <a:rPr lang="pt-BR" sz="1200" b="1" dirty="0">
                <a:solidFill>
                  <a:srgbClr val="000080"/>
                </a:solidFill>
                <a:highlight>
                  <a:srgbClr val="FFFFFF"/>
                </a:highlight>
              </a:rPr>
              <a:t>,</a:t>
            </a:r>
            <a:r>
              <a:rPr lang="pt-BR" sz="1200" dirty="0">
                <a:solidFill>
                  <a:srgbClr val="000000"/>
                </a:solidFill>
                <a:highlight>
                  <a:srgbClr val="FFFFFF"/>
                </a:highlight>
              </a:rPr>
              <a:t> y_train</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Use the trained classifier to predict labels for the test features.</a:t>
            </a:r>
            <a:endParaRPr lang="en-US" sz="1200" dirty="0">
              <a:solidFill>
                <a:srgbClr val="000000"/>
              </a:solidFill>
              <a:highlight>
                <a:srgbClr val="FFFFFF"/>
              </a:highlight>
            </a:endParaRPr>
          </a:p>
          <a:p>
            <a:r>
              <a:rPr lang="pt-BR" sz="1200" dirty="0">
                <a:solidFill>
                  <a:srgbClr val="000000"/>
                </a:solidFill>
                <a:highlight>
                  <a:srgbClr val="FFFFFF"/>
                </a:highlight>
              </a:rPr>
              <a:t>y_pred </a:t>
            </a:r>
            <a:r>
              <a:rPr lang="pt-BR" sz="1200" b="1" dirty="0">
                <a:solidFill>
                  <a:srgbClr val="000080"/>
                </a:solidFill>
                <a:highlight>
                  <a:srgbClr val="FFFFFF"/>
                </a:highlight>
              </a:rPr>
              <a:t>=</a:t>
            </a:r>
            <a:r>
              <a:rPr lang="pt-BR" sz="1200" dirty="0">
                <a:solidFill>
                  <a:srgbClr val="000000"/>
                </a:solidFill>
                <a:highlight>
                  <a:srgbClr val="FFFFFF"/>
                </a:highlight>
              </a:rPr>
              <a:t> clf</a:t>
            </a:r>
            <a:r>
              <a:rPr lang="pt-BR" sz="1200" b="1" dirty="0">
                <a:solidFill>
                  <a:srgbClr val="000080"/>
                </a:solidFill>
                <a:highlight>
                  <a:srgbClr val="FFFFFF"/>
                </a:highlight>
              </a:rPr>
              <a:t>.</a:t>
            </a:r>
            <a:r>
              <a:rPr lang="pt-BR" sz="1200" dirty="0">
                <a:solidFill>
                  <a:srgbClr val="000000"/>
                </a:solidFill>
                <a:highlight>
                  <a:srgbClr val="FFFFFF"/>
                </a:highlight>
              </a:rPr>
              <a:t>predict</a:t>
            </a:r>
            <a:r>
              <a:rPr lang="pt-BR" sz="1200" b="1" dirty="0">
                <a:solidFill>
                  <a:srgbClr val="000080"/>
                </a:solidFill>
                <a:highlight>
                  <a:srgbClr val="FFFFFF"/>
                </a:highlight>
              </a:rPr>
              <a:t>(</a:t>
            </a:r>
            <a:r>
              <a:rPr lang="pt-BR" sz="1200" dirty="0">
                <a:solidFill>
                  <a:srgbClr val="000000"/>
                </a:solidFill>
                <a:highlight>
                  <a:srgbClr val="FFFFFF"/>
                </a:highlight>
              </a:rPr>
              <a:t>x_test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Calculate and return the accuracy on the test data </a:t>
            </a:r>
            <a:endParaRPr lang="en-US" sz="1200" dirty="0">
              <a:solidFill>
                <a:srgbClr val="000000"/>
              </a:solidFill>
              <a:highlight>
                <a:srgbClr val="FFFFFF"/>
              </a:highlight>
            </a:endParaRPr>
          </a:p>
          <a:p>
            <a:r>
              <a:rPr lang="pt-BR" sz="1200" dirty="0">
                <a:solidFill>
                  <a:srgbClr val="000000"/>
                </a:solidFill>
                <a:highlight>
                  <a:srgbClr val="FFFFFF"/>
                </a:highlight>
              </a:rPr>
              <a:t>accuracy </a:t>
            </a:r>
            <a:r>
              <a:rPr lang="pt-BR" sz="1200" b="1" dirty="0">
                <a:solidFill>
                  <a:srgbClr val="000080"/>
                </a:solidFill>
                <a:highlight>
                  <a:srgbClr val="FFFFFF"/>
                </a:highlight>
              </a:rPr>
              <a:t>=</a:t>
            </a:r>
            <a:r>
              <a:rPr lang="pt-BR" sz="1200" dirty="0">
                <a:solidFill>
                  <a:srgbClr val="000000"/>
                </a:solidFill>
                <a:highlight>
                  <a:srgbClr val="FFFFFF"/>
                </a:highlight>
              </a:rPr>
              <a:t> accuracy_score</a:t>
            </a:r>
            <a:r>
              <a:rPr lang="pt-BR" sz="1200" b="1" dirty="0">
                <a:solidFill>
                  <a:srgbClr val="000080"/>
                </a:solidFill>
                <a:highlight>
                  <a:srgbClr val="FFFFFF"/>
                </a:highlight>
              </a:rPr>
              <a:t>(</a:t>
            </a:r>
            <a:r>
              <a:rPr lang="pt-BR" sz="1200" dirty="0">
                <a:solidFill>
                  <a:srgbClr val="000000"/>
                </a:solidFill>
                <a:highlight>
                  <a:srgbClr val="FFFFFF"/>
                </a:highlight>
              </a:rPr>
              <a:t>y_test</a:t>
            </a:r>
            <a:r>
              <a:rPr lang="pt-BR" sz="1200" b="1" dirty="0">
                <a:solidFill>
                  <a:srgbClr val="000080"/>
                </a:solidFill>
                <a:highlight>
                  <a:srgbClr val="FFFFFF"/>
                </a:highlight>
              </a:rPr>
              <a:t>,</a:t>
            </a:r>
            <a:r>
              <a:rPr lang="pt-BR" sz="1200" dirty="0">
                <a:solidFill>
                  <a:srgbClr val="000000"/>
                </a:solidFill>
                <a:highlight>
                  <a:srgbClr val="FFFFFF"/>
                </a:highlight>
              </a:rPr>
              <a:t> y_pred</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6621" r="9516" b="2179"/>
          <a:stretch/>
        </p:blipFill>
        <p:spPr>
          <a:xfrm>
            <a:off x="9665153" y="1248007"/>
            <a:ext cx="2310311" cy="2328588"/>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067" t="10600" r="10533" b="2600"/>
          <a:stretch/>
        </p:blipFill>
        <p:spPr>
          <a:xfrm>
            <a:off x="7272155" y="3790791"/>
            <a:ext cx="2270965" cy="2281479"/>
          </a:xfrm>
          <a:prstGeom prst="rect">
            <a:avLst/>
          </a:prstGeom>
        </p:spPr>
      </p:pic>
      <p:sp>
        <p:nvSpPr>
          <p:cNvPr id="9" name="TextBox 8"/>
          <p:cNvSpPr txBox="1"/>
          <p:nvPr/>
        </p:nvSpPr>
        <p:spPr>
          <a:xfrm>
            <a:off x="838200" y="6249695"/>
            <a:ext cx="11137263" cy="523220"/>
          </a:xfrm>
          <a:prstGeom prst="rect">
            <a:avLst/>
          </a:prstGeom>
          <a:noFill/>
          <a:ln>
            <a:solidFill>
              <a:schemeClr val="tx1"/>
            </a:solidFill>
          </a:ln>
        </p:spPr>
        <p:txBody>
          <a:bodyPr wrap="square" rtlCol="0">
            <a:spAutoFit/>
          </a:bodyPr>
          <a:lstStyle/>
          <a:p>
            <a:r>
              <a:rPr lang="pt-BR" sz="1400" dirty="0" smtClean="0"/>
              <a:t>Exemplo de classificação de 2 classes concêntricas. As figuras mostram a distribuição das classes, fronteira de decisão, matriz de confusão e curva ROC. Conforme podemos ver a classificação do conjunto de testes é perfeita.</a:t>
            </a:r>
            <a:endParaRPr lang="pt-BR" sz="1400" dirty="0"/>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t="6600" r="6533" b="2200"/>
          <a:stretch/>
        </p:blipFill>
        <p:spPr>
          <a:xfrm>
            <a:off x="9613465" y="3706861"/>
            <a:ext cx="2510218" cy="2449340"/>
          </a:xfrm>
          <a:prstGeom prst="rect">
            <a:avLst/>
          </a:prstGeom>
        </p:spPr>
      </p:pic>
      <p:sp>
        <p:nvSpPr>
          <p:cNvPr id="11" name="TextBox 10"/>
          <p:cNvSpPr txBox="1"/>
          <p:nvPr/>
        </p:nvSpPr>
        <p:spPr>
          <a:xfrm>
            <a:off x="4178465" y="1148066"/>
            <a:ext cx="1717367" cy="461665"/>
          </a:xfrm>
          <a:prstGeom prst="rect">
            <a:avLst/>
          </a:prstGeom>
          <a:noFill/>
        </p:spPr>
        <p:txBody>
          <a:bodyPr wrap="square" rtlCol="0">
            <a:spAutoFit/>
          </a:bodyPr>
          <a:lstStyle/>
          <a:p>
            <a:r>
              <a:rPr lang="pt-BR" sz="1200" dirty="0" smtClean="0"/>
              <a:t>Importa a classe DecisionTreeClassifier.</a:t>
            </a:r>
            <a:endParaRPr lang="pt-BR" sz="1200" dirty="0"/>
          </a:p>
        </p:txBody>
      </p:sp>
      <p:cxnSp>
        <p:nvCxnSpPr>
          <p:cNvPr id="13" name="Straight Arrow Connector 12"/>
          <p:cNvCxnSpPr>
            <a:stCxn id="11" idx="1"/>
          </p:cNvCxnSpPr>
          <p:nvPr/>
        </p:nvCxnSpPr>
        <p:spPr>
          <a:xfrm flipH="1">
            <a:off x="3807725" y="1378899"/>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6470" y="2086674"/>
            <a:ext cx="2120723" cy="461665"/>
          </a:xfrm>
          <a:prstGeom prst="rect">
            <a:avLst/>
          </a:prstGeom>
          <a:noFill/>
        </p:spPr>
        <p:txBody>
          <a:bodyPr wrap="square" rtlCol="0">
            <a:spAutoFit/>
          </a:bodyPr>
          <a:lstStyle/>
          <a:p>
            <a:r>
              <a:rPr lang="pt-BR" sz="1200" dirty="0" smtClean="0"/>
              <a:t>Cria duas classes concêntricas com a função </a:t>
            </a:r>
            <a:r>
              <a:rPr lang="pt-BR" sz="1200" b="1" i="1" dirty="0" smtClean="0"/>
              <a:t>make_circles</a:t>
            </a:r>
            <a:r>
              <a:rPr lang="pt-BR" sz="1200" dirty="0" smtClean="0"/>
              <a:t>.</a:t>
            </a:r>
            <a:endParaRPr lang="pt-BR" sz="1200" dirty="0"/>
          </a:p>
        </p:txBody>
      </p:sp>
      <p:cxnSp>
        <p:nvCxnSpPr>
          <p:cNvPr id="15" name="Straight Arrow Connector 14"/>
          <p:cNvCxnSpPr/>
          <p:nvPr/>
        </p:nvCxnSpPr>
        <p:spPr>
          <a:xfrm flipH="1">
            <a:off x="2301965" y="2284058"/>
            <a:ext cx="1836755" cy="741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88442" y="2782369"/>
            <a:ext cx="1583713" cy="830997"/>
          </a:xfrm>
          <a:prstGeom prst="rect">
            <a:avLst/>
          </a:prstGeom>
          <a:noFill/>
        </p:spPr>
        <p:txBody>
          <a:bodyPr wrap="square" rtlCol="0">
            <a:spAutoFit/>
          </a:bodyPr>
          <a:lstStyle/>
          <a:p>
            <a:r>
              <a:rPr lang="pt-BR" sz="1200" dirty="0" smtClean="0"/>
              <a:t>Divide o conjunto em subconjuntos de treinamento (80%) e teste (20%).</a:t>
            </a:r>
            <a:endParaRPr lang="pt-BR" sz="1200" dirty="0"/>
          </a:p>
        </p:txBody>
      </p:sp>
      <p:cxnSp>
        <p:nvCxnSpPr>
          <p:cNvPr id="18" name="Straight Arrow Connector 17"/>
          <p:cNvCxnSpPr>
            <a:stCxn id="17" idx="1"/>
          </p:cNvCxnSpPr>
          <p:nvPr/>
        </p:nvCxnSpPr>
        <p:spPr>
          <a:xfrm flipH="1">
            <a:off x="5076967" y="3197868"/>
            <a:ext cx="611475" cy="402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62460" y="4015513"/>
            <a:ext cx="1583713" cy="276999"/>
          </a:xfrm>
          <a:prstGeom prst="rect">
            <a:avLst/>
          </a:prstGeom>
          <a:noFill/>
        </p:spPr>
        <p:txBody>
          <a:bodyPr wrap="square" rtlCol="0">
            <a:spAutoFit/>
          </a:bodyPr>
          <a:lstStyle/>
          <a:p>
            <a:r>
              <a:rPr lang="pt-BR" sz="1200" dirty="0" smtClean="0"/>
              <a:t>Instancia classificador.</a:t>
            </a:r>
            <a:endParaRPr lang="pt-BR" sz="1200" dirty="0"/>
          </a:p>
        </p:txBody>
      </p:sp>
      <p:cxnSp>
        <p:nvCxnSpPr>
          <p:cNvPr id="25" name="Straight Arrow Connector 24"/>
          <p:cNvCxnSpPr/>
          <p:nvPr/>
        </p:nvCxnSpPr>
        <p:spPr>
          <a:xfrm flipH="1">
            <a:off x="3599850" y="4128683"/>
            <a:ext cx="518973" cy="514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6849" y="4671837"/>
            <a:ext cx="1583713" cy="276999"/>
          </a:xfrm>
          <a:prstGeom prst="rect">
            <a:avLst/>
          </a:prstGeom>
          <a:noFill/>
        </p:spPr>
        <p:txBody>
          <a:bodyPr wrap="square" rtlCol="0">
            <a:spAutoFit/>
          </a:bodyPr>
          <a:lstStyle/>
          <a:p>
            <a:r>
              <a:rPr lang="pt-BR" sz="1200" dirty="0" smtClean="0"/>
              <a:t>Treina o classificador.</a:t>
            </a:r>
            <a:endParaRPr lang="pt-BR" sz="1200" dirty="0"/>
          </a:p>
        </p:txBody>
      </p:sp>
      <p:cxnSp>
        <p:nvCxnSpPr>
          <p:cNvPr id="28" name="Straight Arrow Connector 27"/>
          <p:cNvCxnSpPr/>
          <p:nvPr/>
        </p:nvCxnSpPr>
        <p:spPr>
          <a:xfrm flipH="1">
            <a:off x="2301965" y="4823984"/>
            <a:ext cx="23382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77029" y="5291093"/>
            <a:ext cx="1553533" cy="461665"/>
          </a:xfrm>
          <a:prstGeom prst="rect">
            <a:avLst/>
          </a:prstGeom>
          <a:noFill/>
        </p:spPr>
        <p:txBody>
          <a:bodyPr wrap="square" rtlCol="0">
            <a:spAutoFit/>
          </a:bodyPr>
          <a:lstStyle/>
          <a:p>
            <a:r>
              <a:rPr lang="pt-BR" sz="1200" dirty="0" smtClean="0"/>
              <a:t>Realiza predição com conjunto de testes.</a:t>
            </a:r>
            <a:endParaRPr lang="pt-BR" sz="1200" dirty="0"/>
          </a:p>
        </p:txBody>
      </p:sp>
      <p:cxnSp>
        <p:nvCxnSpPr>
          <p:cNvPr id="32" name="Straight Arrow Connector 31"/>
          <p:cNvCxnSpPr/>
          <p:nvPr/>
        </p:nvCxnSpPr>
        <p:spPr>
          <a:xfrm flipH="1" flipV="1">
            <a:off x="2688609" y="5418161"/>
            <a:ext cx="1988420" cy="76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12711" y="5759686"/>
            <a:ext cx="2339985" cy="461665"/>
          </a:xfrm>
          <a:prstGeom prst="rect">
            <a:avLst/>
          </a:prstGeom>
          <a:noFill/>
        </p:spPr>
        <p:txBody>
          <a:bodyPr wrap="square" rtlCol="0">
            <a:spAutoFit/>
          </a:bodyPr>
          <a:lstStyle/>
          <a:p>
            <a:r>
              <a:rPr lang="pt-BR" sz="1200" dirty="0" smtClean="0"/>
              <a:t>Calcula a performance do classificador no conjunto de teste.</a:t>
            </a:r>
            <a:endParaRPr lang="pt-BR" sz="1200" dirty="0"/>
          </a:p>
        </p:txBody>
      </p:sp>
      <p:cxnSp>
        <p:nvCxnSpPr>
          <p:cNvPr id="36" name="Straight Arrow Connector 35"/>
          <p:cNvCxnSpPr/>
          <p:nvPr/>
        </p:nvCxnSpPr>
        <p:spPr>
          <a:xfrm flipH="1" flipV="1">
            <a:off x="3599850" y="5949634"/>
            <a:ext cx="617777" cy="46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66628" y="813542"/>
            <a:ext cx="5352983" cy="369332"/>
          </a:xfrm>
          <a:prstGeom prst="rect">
            <a:avLst/>
          </a:prstGeom>
          <a:noFill/>
        </p:spPr>
        <p:txBody>
          <a:bodyPr wrap="square" rtlCol="0">
            <a:spAutoFit/>
          </a:bodyPr>
          <a:lstStyle/>
          <a:p>
            <a:r>
              <a:rPr lang="pt-BR" dirty="0" smtClean="0"/>
              <a:t>Exemplo</a:t>
            </a:r>
            <a:r>
              <a:rPr lang="pt-BR" dirty="0"/>
              <a:t>: DTTwoConcentricClassesClassification.ipynb</a:t>
            </a:r>
          </a:p>
        </p:txBody>
      </p:sp>
    </p:spTree>
    <p:extLst>
      <p:ext uri="{BB962C8B-B14F-4D97-AF65-F5344CB8AC3E}">
        <p14:creationId xmlns:p14="http://schemas.microsoft.com/office/powerpoint/2010/main" val="3230223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4"/>
            <a:ext cx="10515600" cy="796208"/>
          </a:xfrm>
        </p:spPr>
        <p:txBody>
          <a:bodyPr>
            <a:normAutofit/>
          </a:bodyPr>
          <a:lstStyle/>
          <a:p>
            <a:r>
              <a:rPr lang="pt-BR" sz="4000" dirty="0" smtClean="0"/>
              <a:t>Regressão com árvores </a:t>
            </a:r>
            <a:r>
              <a:rPr lang="pt-BR" sz="4000" dirty="0"/>
              <a:t>de decisão </a:t>
            </a:r>
            <a:r>
              <a:rPr lang="pt-BR" sz="4000" dirty="0" smtClean="0"/>
              <a:t>e SciKit-Learn</a:t>
            </a:r>
            <a:endParaRPr lang="pt-BR" sz="40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950" t="11354" r="9417" b="5064"/>
          <a:stretch/>
        </p:blipFill>
        <p:spPr>
          <a:xfrm>
            <a:off x="8538374" y="942619"/>
            <a:ext cx="2702256" cy="257733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2275" y="4197957"/>
            <a:ext cx="6423618" cy="1657371"/>
          </a:xfrm>
          <a:prstGeom prst="rect">
            <a:avLst/>
          </a:prstGeom>
        </p:spPr>
      </p:pic>
      <p:sp>
        <p:nvSpPr>
          <p:cNvPr id="7" name="Rectangle 6"/>
          <p:cNvSpPr/>
          <p:nvPr/>
        </p:nvSpPr>
        <p:spPr>
          <a:xfrm>
            <a:off x="838200" y="1182795"/>
            <a:ext cx="6096000" cy="5339923"/>
          </a:xfrm>
          <a:prstGeom prst="rect">
            <a:avLst/>
          </a:prstGeom>
        </p:spPr>
        <p:txBody>
          <a:bodyPr>
            <a:spAutoFit/>
          </a:bodyPr>
          <a:lstStyle/>
          <a:p>
            <a:r>
              <a:rPr lang="en-US" sz="1100" dirty="0">
                <a:solidFill>
                  <a:srgbClr val="008000"/>
                </a:solidFill>
                <a:highlight>
                  <a:srgbClr val="FFFFFF"/>
                </a:highlight>
              </a:rPr>
              <a:t># Import the necessary modules and libraries.</a:t>
            </a:r>
            <a:endParaRPr lang="en-US" sz="1100" dirty="0">
              <a:solidFill>
                <a:srgbClr val="000000"/>
              </a:solidFill>
              <a:highlight>
                <a:srgbClr val="FFFFFF"/>
              </a:highlight>
            </a:endParaRP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train_test_split</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tree </a:t>
            </a:r>
            <a:r>
              <a:rPr lang="pt-BR" sz="1100" b="1" dirty="0">
                <a:solidFill>
                  <a:srgbClr val="0000FF"/>
                </a:solidFill>
                <a:highlight>
                  <a:srgbClr val="FFFFFF"/>
                </a:highlight>
              </a:rPr>
              <a:t>import</a:t>
            </a:r>
            <a:r>
              <a:rPr lang="pt-BR" sz="1100" dirty="0">
                <a:solidFill>
                  <a:srgbClr val="000000"/>
                </a:solidFill>
                <a:highlight>
                  <a:srgbClr val="FFFFFF"/>
                </a:highlight>
              </a:rPr>
              <a:t> DecisionTreeRegressor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metrics </a:t>
            </a:r>
            <a:r>
              <a:rPr lang="pt-BR" sz="1100" b="1" dirty="0">
                <a:solidFill>
                  <a:srgbClr val="0000FF"/>
                </a:solidFill>
                <a:highlight>
                  <a:srgbClr val="FFFFFF"/>
                </a:highlight>
              </a:rPr>
              <a:t>import</a:t>
            </a:r>
            <a:r>
              <a:rPr lang="pt-BR" sz="1100" dirty="0">
                <a:solidFill>
                  <a:srgbClr val="000000"/>
                </a:solidFill>
                <a:highlight>
                  <a:srgbClr val="FFFFFF"/>
                </a:highlight>
              </a:rPr>
              <a:t> mean_squared_error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GridSearchCV</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datasets </a:t>
            </a:r>
            <a:r>
              <a:rPr lang="pt-BR" sz="1100" b="1" dirty="0">
                <a:solidFill>
                  <a:srgbClr val="0000FF"/>
                </a:solidFill>
                <a:highlight>
                  <a:srgbClr val="FFFFFF"/>
                </a:highlight>
              </a:rPr>
              <a:t>import</a:t>
            </a:r>
            <a:r>
              <a:rPr lang="pt-BR" sz="1100" dirty="0">
                <a:solidFill>
                  <a:srgbClr val="000000"/>
                </a:solidFill>
                <a:highlight>
                  <a:srgbClr val="FFFFFF"/>
                </a:highlight>
              </a:rPr>
              <a:t> make_regression</a:t>
            </a:r>
          </a:p>
          <a:p>
            <a:endParaRPr lang="pt-BR" sz="1100" dirty="0">
              <a:solidFill>
                <a:srgbClr val="000000"/>
              </a:solidFill>
              <a:highlight>
                <a:srgbClr val="FFFFFF"/>
              </a:highlight>
            </a:endParaRPr>
          </a:p>
          <a:p>
            <a:r>
              <a:rPr lang="pt-BR" sz="1100" dirty="0">
                <a:solidFill>
                  <a:srgbClr val="008000"/>
                </a:solidFill>
                <a:highlight>
                  <a:srgbClr val="FFFFFF"/>
                </a:highlight>
              </a:rPr>
              <a:t># Create datase.</a:t>
            </a:r>
            <a:endParaRPr lang="pt-BR" sz="1100" dirty="0">
              <a:solidFill>
                <a:srgbClr val="000000"/>
              </a:solidFill>
              <a:highlight>
                <a:srgbClr val="FFFFFF"/>
              </a:highlight>
            </a:endParaRPr>
          </a:p>
          <a:p>
            <a:r>
              <a:rPr lang="pt-BR" sz="1100" dirty="0">
                <a:solidFill>
                  <a:srgbClr val="00000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y </a:t>
            </a:r>
            <a:r>
              <a:rPr lang="pt-BR" sz="1100" b="1" dirty="0">
                <a:solidFill>
                  <a:srgbClr val="000080"/>
                </a:solidFill>
                <a:highlight>
                  <a:srgbClr val="FFFFFF"/>
                </a:highlight>
              </a:rPr>
              <a:t>=</a:t>
            </a:r>
            <a:r>
              <a:rPr lang="pt-BR" sz="1100" dirty="0">
                <a:solidFill>
                  <a:srgbClr val="000000"/>
                </a:solidFill>
                <a:highlight>
                  <a:srgbClr val="FFFFFF"/>
                </a:highlight>
              </a:rPr>
              <a:t> make_regression</a:t>
            </a:r>
            <a:r>
              <a:rPr lang="pt-BR" sz="1100" b="1" dirty="0">
                <a:solidFill>
                  <a:srgbClr val="000080"/>
                </a:solidFill>
                <a:highlight>
                  <a:srgbClr val="FFFFFF"/>
                </a:highlight>
              </a:rPr>
              <a:t>(</a:t>
            </a:r>
            <a:r>
              <a:rPr lang="pt-BR" sz="1100" dirty="0">
                <a:solidFill>
                  <a:srgbClr val="000000"/>
                </a:solidFill>
                <a:highlight>
                  <a:srgbClr val="FFFFFF"/>
                </a:highlight>
              </a:rPr>
              <a:t>n_samples</a:t>
            </a:r>
            <a:r>
              <a:rPr lang="pt-BR" sz="1100" b="1" dirty="0">
                <a:solidFill>
                  <a:srgbClr val="000080"/>
                </a:solidFill>
                <a:highlight>
                  <a:srgbClr val="FFFFFF"/>
                </a:highlight>
              </a:rPr>
              <a:t>=</a:t>
            </a:r>
            <a:r>
              <a:rPr lang="pt-BR" sz="1100" dirty="0">
                <a:solidFill>
                  <a:srgbClr val="FF0000"/>
                </a:solidFill>
                <a:highlight>
                  <a:srgbClr val="FFFFFF"/>
                </a:highlight>
              </a:rPr>
              <a:t>1000</a:t>
            </a:r>
            <a:r>
              <a:rPr lang="pt-BR" sz="1100" b="1" dirty="0">
                <a:solidFill>
                  <a:srgbClr val="000080"/>
                </a:solidFill>
                <a:highlight>
                  <a:srgbClr val="FFFFFF"/>
                </a:highlight>
              </a:rPr>
              <a:t>,</a:t>
            </a:r>
            <a:r>
              <a:rPr lang="pt-BR" sz="1100" dirty="0">
                <a:solidFill>
                  <a:srgbClr val="000000"/>
                </a:solidFill>
                <a:highlight>
                  <a:srgbClr val="FFFFFF"/>
                </a:highlight>
              </a:rPr>
              <a:t> n_features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n_informative</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r>
              <a:rPr lang="pt-BR" sz="1100" dirty="0">
                <a:solidFill>
                  <a:srgbClr val="000000"/>
                </a:solidFill>
                <a:highlight>
                  <a:srgbClr val="FFFFFF"/>
                </a:highlight>
              </a:rPr>
              <a:t> noise</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Split the dataset.</a:t>
            </a:r>
            <a:endParaRPr lang="pt-BR" sz="1100" dirty="0">
              <a:solidFill>
                <a:srgbClr val="000000"/>
              </a:solidFill>
              <a:highlight>
                <a:srgbClr val="FFFFFF"/>
              </a:highlight>
            </a:endParaRPr>
          </a:p>
          <a:p>
            <a:r>
              <a:rPr lang="en-US" sz="1100" dirty="0" err="1">
                <a:solidFill>
                  <a:srgbClr val="000000"/>
                </a:solidFill>
                <a:highlight>
                  <a:srgbClr val="FFFFFF"/>
                </a:highlight>
              </a:rPr>
              <a:t>X_train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X_test</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y_test</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train_test_split</a:t>
            </a:r>
            <a:r>
              <a:rPr lang="en-US" sz="1100" b="1" dirty="0">
                <a:solidFill>
                  <a:srgbClr val="000080"/>
                </a:solidFill>
                <a:highlight>
                  <a:srgbClr val="FFFFFF"/>
                </a:highlight>
              </a:rPr>
              <a:t>(</a:t>
            </a:r>
            <a:r>
              <a:rPr lang="en-US" sz="1100" dirty="0">
                <a:solidFill>
                  <a:srgbClr val="000000"/>
                </a:solidFill>
                <a:highlight>
                  <a:srgbClr val="FFFFFF"/>
                </a:highlight>
              </a:rPr>
              <a:t>X</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test_size</a:t>
            </a:r>
            <a:r>
              <a:rPr lang="en-US" sz="1100" b="1" dirty="0">
                <a:solidFill>
                  <a:srgbClr val="000080"/>
                </a:solidFill>
                <a:highlight>
                  <a:srgbClr val="FFFFFF"/>
                </a:highlight>
              </a:rPr>
              <a:t>=</a:t>
            </a:r>
            <a:r>
              <a:rPr lang="en-US" sz="1100" dirty="0">
                <a:solidFill>
                  <a:srgbClr val="FF0000"/>
                </a:solidFill>
                <a:highlight>
                  <a:srgbClr val="FFFFFF"/>
                </a:highlight>
              </a:rPr>
              <a:t>0.2</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random_state</a:t>
            </a:r>
            <a:r>
              <a:rPr lang="en-US" sz="1100" b="1" dirty="0">
                <a:solidFill>
                  <a:srgbClr val="000080"/>
                </a:solidFill>
                <a:highlight>
                  <a:srgbClr val="FFFFFF"/>
                </a:highlight>
              </a:rPr>
              <a:t>=</a:t>
            </a:r>
            <a:r>
              <a:rPr lang="en-US" sz="1100" dirty="0">
                <a:solidFill>
                  <a:srgbClr val="FF0000"/>
                </a:solidFill>
                <a:highlight>
                  <a:srgbClr val="FFFFFF"/>
                </a:highlight>
              </a:rPr>
              <a:t>42</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Set parameters for grid-search.</a:t>
            </a:r>
            <a:endParaRPr lang="pt-BR" sz="1100" dirty="0">
              <a:solidFill>
                <a:srgbClr val="000000"/>
              </a:solidFill>
              <a:highlight>
                <a:srgbClr val="FFFFFF"/>
              </a:highlight>
            </a:endParaRPr>
          </a:p>
          <a:p>
            <a:r>
              <a:rPr lang="pt-BR" sz="1100" dirty="0">
                <a:solidFill>
                  <a:srgbClr val="000000"/>
                </a:solidFill>
                <a:highlight>
                  <a:srgbClr val="FFFFFF"/>
                </a:highlight>
              </a:rPr>
              <a:t>param_grid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808080"/>
                </a:solidFill>
                <a:highlight>
                  <a:srgbClr val="FFFFFF"/>
                </a:highlight>
              </a:rPr>
              <a:t>'max_depth'</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FF"/>
                </a:solidFill>
                <a:highlight>
                  <a:srgbClr val="FFFFFF"/>
                </a:highlight>
              </a:rPr>
              <a:t>None</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808080"/>
                </a:solidFill>
                <a:highlight>
                  <a:srgbClr val="FFFFFF"/>
                </a:highlight>
              </a:rPr>
              <a:t>'min_samples_leaf'</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7</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8</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9</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Instantiate DT class.</a:t>
            </a:r>
            <a:endParaRPr lang="pt-BR" sz="1100" dirty="0">
              <a:solidFill>
                <a:srgbClr val="000000"/>
              </a:solidFill>
              <a:highlight>
                <a:srgbClr val="FFFFFF"/>
              </a:highlight>
            </a:endParaRPr>
          </a:p>
          <a:p>
            <a:r>
              <a:rPr lang="pt-BR" sz="1100" dirty="0">
                <a:solidFill>
                  <a:srgbClr val="000000"/>
                </a:solidFill>
                <a:highlight>
                  <a:srgbClr val="FFFFFF"/>
                </a:highlight>
              </a:rPr>
              <a:t>reg </a:t>
            </a:r>
            <a:r>
              <a:rPr lang="pt-BR" sz="1100" b="1" dirty="0">
                <a:solidFill>
                  <a:srgbClr val="000080"/>
                </a:solidFill>
                <a:highlight>
                  <a:srgbClr val="FFFFFF"/>
                </a:highlight>
              </a:rPr>
              <a:t>=</a:t>
            </a:r>
            <a:r>
              <a:rPr lang="pt-BR" sz="1100" dirty="0">
                <a:solidFill>
                  <a:srgbClr val="000000"/>
                </a:solidFill>
                <a:highlight>
                  <a:srgbClr val="FFFFFF"/>
                </a:highlight>
              </a:rPr>
              <a:t> DecisionTreeRegressor</a:t>
            </a:r>
            <a:r>
              <a:rPr lang="pt-BR" sz="1100" b="1" dirty="0">
                <a:solidFill>
                  <a:srgbClr val="000080"/>
                </a:solidFill>
                <a:highlight>
                  <a:srgbClr val="FFFFFF"/>
                </a:highlight>
              </a:rPr>
              <a:t>(</a:t>
            </a:r>
            <a:r>
              <a:rPr lang="pt-BR" sz="1100" dirty="0">
                <a:solidFill>
                  <a:srgbClr val="000000"/>
                </a:solidFill>
                <a:highlight>
                  <a:srgbClr val="FFFFFF"/>
                </a:highlight>
              </a:rPr>
              <a:t>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grid_search </a:t>
            </a:r>
            <a:r>
              <a:rPr lang="pt-BR" sz="1100" b="1" dirty="0">
                <a:solidFill>
                  <a:srgbClr val="000080"/>
                </a:solidFill>
                <a:highlight>
                  <a:srgbClr val="FFFFFF"/>
                </a:highlight>
              </a:rPr>
              <a:t>=</a:t>
            </a:r>
            <a:r>
              <a:rPr lang="pt-BR" sz="1100" dirty="0">
                <a:solidFill>
                  <a:srgbClr val="000000"/>
                </a:solidFill>
                <a:highlight>
                  <a:srgbClr val="FFFFFF"/>
                </a:highlight>
              </a:rPr>
              <a:t> GridSearchCV</a:t>
            </a:r>
            <a:r>
              <a:rPr lang="pt-BR" sz="1100" b="1" dirty="0">
                <a:solidFill>
                  <a:srgbClr val="000080"/>
                </a:solidFill>
                <a:highlight>
                  <a:srgbClr val="FFFFFF"/>
                </a:highlight>
              </a:rPr>
              <a:t>(</a:t>
            </a:r>
            <a:r>
              <a:rPr lang="pt-BR" sz="1100" dirty="0">
                <a:solidFill>
                  <a:srgbClr val="000000"/>
                </a:solidFill>
                <a:highlight>
                  <a:srgbClr val="FFFFFF"/>
                </a:highlight>
              </a:rPr>
              <a:t>reg</a:t>
            </a:r>
            <a:r>
              <a:rPr lang="pt-BR" sz="1100" b="1" dirty="0">
                <a:solidFill>
                  <a:srgbClr val="000080"/>
                </a:solidFill>
                <a:highlight>
                  <a:srgbClr val="FFFFFF"/>
                </a:highlight>
              </a:rPr>
              <a:t>,</a:t>
            </a:r>
            <a:r>
              <a:rPr lang="pt-BR" sz="1100" dirty="0">
                <a:solidFill>
                  <a:srgbClr val="000000"/>
                </a:solidFill>
                <a:highlight>
                  <a:srgbClr val="FFFFFF"/>
                </a:highlight>
              </a:rPr>
              <a:t> param_grid</a:t>
            </a:r>
            <a:r>
              <a:rPr lang="pt-BR" sz="1100" b="1" dirty="0">
                <a:solidFill>
                  <a:srgbClr val="000080"/>
                </a:solidFill>
                <a:highlight>
                  <a:srgbClr val="FFFFFF"/>
                </a:highlight>
              </a:rPr>
              <a:t>,</a:t>
            </a:r>
            <a:r>
              <a:rPr lang="pt-BR" sz="1100" dirty="0">
                <a:solidFill>
                  <a:srgbClr val="000000"/>
                </a:solidFill>
                <a:highlight>
                  <a:srgbClr val="FFFFFF"/>
                </a:highlight>
              </a:rPr>
              <a:t> cv</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verbose</a:t>
            </a:r>
            <a:r>
              <a:rPr lang="pt-BR" sz="1100" b="1" dirty="0">
                <a:solidFill>
                  <a:srgbClr val="000080"/>
                </a:solidFill>
                <a:highlight>
                  <a:srgbClr val="FFFFFF"/>
                </a:highlight>
              </a:rPr>
              <a:t>=</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n_jobs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Find best hyperparameters.</a:t>
            </a:r>
            <a:endParaRPr lang="pt-BR" sz="1100" dirty="0">
              <a:solidFill>
                <a:srgbClr val="000000"/>
              </a:solidFill>
              <a:highlight>
                <a:srgbClr val="FFFFFF"/>
              </a:highlight>
            </a:endParaRPr>
          </a:p>
          <a:p>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fit</a:t>
            </a:r>
            <a:r>
              <a:rPr lang="pt-BR" sz="1100" b="1" dirty="0">
                <a:solidFill>
                  <a:srgbClr val="000080"/>
                </a:solidFill>
                <a:highlight>
                  <a:srgbClr val="FFFFFF"/>
                </a:highlight>
              </a:rPr>
              <a:t>(</a:t>
            </a:r>
            <a:r>
              <a:rPr lang="pt-BR" sz="1100" dirty="0">
                <a:solidFill>
                  <a:srgbClr val="000000"/>
                </a:solidFill>
                <a:highlight>
                  <a:srgbClr val="FFFFFF"/>
                </a:highlight>
              </a:rPr>
              <a:t>X_train</a:t>
            </a:r>
            <a:r>
              <a:rPr lang="pt-BR" sz="1100" b="1" dirty="0">
                <a:solidFill>
                  <a:srgbClr val="000080"/>
                </a:solidFill>
                <a:highlight>
                  <a:srgbClr val="FFFFFF"/>
                </a:highlight>
              </a:rPr>
              <a:t>,</a:t>
            </a:r>
            <a:r>
              <a:rPr lang="pt-BR" sz="1100" dirty="0">
                <a:solidFill>
                  <a:srgbClr val="000000"/>
                </a:solidFill>
                <a:highlight>
                  <a:srgbClr val="FFFFFF"/>
                </a:highlight>
              </a:rPr>
              <a:t> y_train</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Print best parameters.</a:t>
            </a:r>
            <a:endParaRPr lang="pt-BR" sz="1100" dirty="0">
              <a:solidFill>
                <a:srgbClr val="000000"/>
              </a:solidFill>
              <a:highlight>
                <a:srgbClr val="FFFFFF"/>
              </a:highlight>
            </a:endParaRPr>
          </a:p>
          <a:p>
            <a:r>
              <a:rPr lang="pt-BR" sz="1100" b="1" dirty="0">
                <a:solidFill>
                  <a:srgbClr val="0000FF"/>
                </a:solidFill>
                <a:highlight>
                  <a:srgbClr val="FFFFFF"/>
                </a:highlight>
              </a:rPr>
              <a:t>print</a:t>
            </a:r>
            <a:r>
              <a:rPr lang="pt-BR" sz="1100" b="1" dirty="0">
                <a:solidFill>
                  <a:srgbClr val="000080"/>
                </a:solidFill>
                <a:highlight>
                  <a:srgbClr val="FFFFFF"/>
                </a:highlight>
              </a:rPr>
              <a:t>(</a:t>
            </a:r>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best_params_</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Predicting with test set.</a:t>
            </a:r>
            <a:endParaRPr lang="pt-BR" sz="1100" dirty="0">
              <a:solidFill>
                <a:srgbClr val="000000"/>
              </a:solidFill>
              <a:highlight>
                <a:srgbClr val="FFFFFF"/>
              </a:highlight>
            </a:endParaRPr>
          </a:p>
          <a:p>
            <a:r>
              <a:rPr lang="pt-BR" sz="1100" dirty="0">
                <a:solidFill>
                  <a:srgbClr val="000000"/>
                </a:solidFill>
                <a:highlight>
                  <a:srgbClr val="FFFFFF"/>
                </a:highlight>
              </a:rPr>
              <a:t>y_pred </a:t>
            </a:r>
            <a:r>
              <a:rPr lang="pt-BR" sz="1100" b="1" dirty="0">
                <a:solidFill>
                  <a:srgbClr val="000080"/>
                </a:solidFill>
                <a:highlight>
                  <a:srgbClr val="FFFFFF"/>
                </a:highlight>
              </a:rPr>
              <a:t>=</a:t>
            </a:r>
            <a:r>
              <a:rPr lang="pt-BR" sz="1100" dirty="0">
                <a:solidFill>
                  <a:srgbClr val="000000"/>
                </a:solidFill>
                <a:highlight>
                  <a:srgbClr val="FFFFFF"/>
                </a:highlight>
              </a:rPr>
              <a:t> grid_search</a:t>
            </a:r>
            <a:r>
              <a:rPr lang="pt-BR" sz="1100" b="1" dirty="0">
                <a:solidFill>
                  <a:srgbClr val="000080"/>
                </a:solidFill>
                <a:highlight>
                  <a:srgbClr val="FFFFFF"/>
                </a:highlight>
              </a:rPr>
              <a:t>.</a:t>
            </a:r>
            <a:r>
              <a:rPr lang="pt-BR" sz="1100" dirty="0">
                <a:solidFill>
                  <a:srgbClr val="000000"/>
                </a:solidFill>
                <a:highlight>
                  <a:srgbClr val="FFFFFF"/>
                </a:highlight>
              </a:rPr>
              <a:t>predict</a:t>
            </a:r>
            <a:r>
              <a:rPr lang="pt-BR" sz="1100" b="1" dirty="0">
                <a:solidFill>
                  <a:srgbClr val="000080"/>
                </a:solidFill>
                <a:highlight>
                  <a:srgbClr val="FFFFFF"/>
                </a:highlight>
              </a:rPr>
              <a:t>(</a:t>
            </a:r>
            <a:r>
              <a:rPr lang="pt-BR" sz="1100" dirty="0">
                <a:solidFill>
                  <a:srgbClr val="000000"/>
                </a:solidFill>
                <a:highlight>
                  <a:srgbClr val="FFFFFF"/>
                </a:highlight>
              </a:rPr>
              <a:t>X_test</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Calculate MSE.</a:t>
            </a:r>
            <a:endParaRPr lang="pt-BR" sz="1100" dirty="0">
              <a:solidFill>
                <a:srgbClr val="000000"/>
              </a:solidFill>
              <a:highlight>
                <a:srgbClr val="FFFFFF"/>
              </a:highlight>
            </a:endParaRPr>
          </a:p>
          <a:p>
            <a:r>
              <a:rPr lang="pt-BR" sz="1100" dirty="0">
                <a:solidFill>
                  <a:srgbClr val="000000"/>
                </a:solidFill>
                <a:highlight>
                  <a:srgbClr val="FFFFFF"/>
                </a:highlight>
              </a:rPr>
              <a:t>mse </a:t>
            </a:r>
            <a:r>
              <a:rPr lang="pt-BR" sz="1100" b="1" dirty="0">
                <a:solidFill>
                  <a:srgbClr val="000080"/>
                </a:solidFill>
                <a:highlight>
                  <a:srgbClr val="FFFFFF"/>
                </a:highlight>
              </a:rPr>
              <a:t>=</a:t>
            </a:r>
            <a:r>
              <a:rPr lang="pt-BR" sz="1100" dirty="0">
                <a:solidFill>
                  <a:srgbClr val="000000"/>
                </a:solidFill>
                <a:highlight>
                  <a:srgbClr val="FFFFFF"/>
                </a:highlight>
              </a:rPr>
              <a:t> mean_squared_error</a:t>
            </a:r>
            <a:r>
              <a:rPr lang="pt-BR" sz="1100" b="1" dirty="0">
                <a:solidFill>
                  <a:srgbClr val="000080"/>
                </a:solidFill>
                <a:highlight>
                  <a:srgbClr val="FFFFFF"/>
                </a:highlight>
              </a:rPr>
              <a:t>(</a:t>
            </a:r>
            <a:r>
              <a:rPr lang="pt-BR" sz="1100" dirty="0">
                <a:solidFill>
                  <a:srgbClr val="000000"/>
                </a:solidFill>
                <a:highlight>
                  <a:srgbClr val="FFFFFF"/>
                </a:highlight>
              </a:rPr>
              <a:t>y_test</a:t>
            </a:r>
            <a:r>
              <a:rPr lang="pt-BR" sz="1100" b="1" dirty="0">
                <a:solidFill>
                  <a:srgbClr val="000080"/>
                </a:solidFill>
                <a:highlight>
                  <a:srgbClr val="FFFFFF"/>
                </a:highlight>
              </a:rPr>
              <a:t>,</a:t>
            </a:r>
            <a:r>
              <a:rPr lang="pt-BR" sz="1100" dirty="0">
                <a:solidFill>
                  <a:srgbClr val="000000"/>
                </a:solidFill>
                <a:highlight>
                  <a:srgbClr val="FFFFFF"/>
                </a:highlight>
              </a:rPr>
              <a:t> y_pred</a:t>
            </a:r>
            <a:r>
              <a:rPr lang="pt-BR" sz="1100" b="1" dirty="0">
                <a:solidFill>
                  <a:srgbClr val="000080"/>
                </a:solidFill>
                <a:highlight>
                  <a:srgbClr val="FFFFFF"/>
                </a:highlight>
              </a:rPr>
              <a:t>)</a:t>
            </a:r>
            <a:endParaRPr lang="pt-BR" sz="1100" dirty="0"/>
          </a:p>
        </p:txBody>
      </p:sp>
      <p:sp>
        <p:nvSpPr>
          <p:cNvPr id="8" name="TextBox 7"/>
          <p:cNvSpPr txBox="1"/>
          <p:nvPr/>
        </p:nvSpPr>
        <p:spPr>
          <a:xfrm>
            <a:off x="3915078" y="6064828"/>
            <a:ext cx="8126794" cy="738664"/>
          </a:xfrm>
          <a:prstGeom prst="rect">
            <a:avLst/>
          </a:prstGeom>
          <a:noFill/>
          <a:ln>
            <a:solidFill>
              <a:schemeClr val="tx1"/>
            </a:solidFill>
          </a:ln>
        </p:spPr>
        <p:txBody>
          <a:bodyPr wrap="square" rtlCol="0">
            <a:spAutoFit/>
          </a:bodyPr>
          <a:lstStyle/>
          <a:p>
            <a:r>
              <a:rPr lang="pt-BR" sz="1400" dirty="0" smtClean="0"/>
              <a:t>Exemplo de </a:t>
            </a:r>
            <a:r>
              <a:rPr lang="pt-BR" sz="1400" b="1" i="1" dirty="0" smtClean="0"/>
              <a:t>regressão</a:t>
            </a:r>
            <a:r>
              <a:rPr lang="pt-BR" sz="1400" dirty="0" smtClean="0"/>
              <a:t> utilizando </a:t>
            </a:r>
            <a:r>
              <a:rPr lang="pt-BR" sz="1400" b="1" i="1" dirty="0" smtClean="0"/>
              <a:t>GridSearch</a:t>
            </a:r>
            <a:r>
              <a:rPr lang="pt-BR" sz="1400" dirty="0" smtClean="0"/>
              <a:t> para encontrar os valores ótimos para os hiperparâmetros </a:t>
            </a:r>
            <a:r>
              <a:rPr lang="pt-BR" sz="1400" dirty="0" smtClean="0">
                <a:solidFill>
                  <a:srgbClr val="808080"/>
                </a:solidFill>
                <a:highlight>
                  <a:srgbClr val="FFFFFF"/>
                </a:highlight>
              </a:rPr>
              <a:t>'max_depth’ </a:t>
            </a:r>
            <a:r>
              <a:rPr lang="pt-BR" sz="1400" dirty="0"/>
              <a:t>e </a:t>
            </a:r>
            <a:r>
              <a:rPr lang="pt-BR" sz="1400" dirty="0" smtClean="0">
                <a:solidFill>
                  <a:srgbClr val="808080"/>
                </a:solidFill>
                <a:highlight>
                  <a:srgbClr val="FFFFFF"/>
                </a:highlight>
              </a:rPr>
              <a:t>'min_samples_leaf’</a:t>
            </a:r>
            <a:r>
              <a:rPr lang="pt-BR" sz="1400" dirty="0" smtClean="0"/>
              <a:t>. As figuras acima mostram os dados ruidosos, a curva de regressão e a árvore de decisão do regressor.</a:t>
            </a:r>
            <a:endParaRPr lang="pt-BR" sz="1400" dirty="0"/>
          </a:p>
        </p:txBody>
      </p:sp>
      <p:sp>
        <p:nvSpPr>
          <p:cNvPr id="9" name="TextBox 8"/>
          <p:cNvSpPr txBox="1"/>
          <p:nvPr/>
        </p:nvSpPr>
        <p:spPr>
          <a:xfrm>
            <a:off x="4069283" y="1200543"/>
            <a:ext cx="1717367" cy="461665"/>
          </a:xfrm>
          <a:prstGeom prst="rect">
            <a:avLst/>
          </a:prstGeom>
          <a:noFill/>
        </p:spPr>
        <p:txBody>
          <a:bodyPr wrap="square" rtlCol="0">
            <a:spAutoFit/>
          </a:bodyPr>
          <a:lstStyle/>
          <a:p>
            <a:r>
              <a:rPr lang="pt-BR" sz="1200" dirty="0" smtClean="0"/>
              <a:t>Importa a classe DecisionTreeRegressor.</a:t>
            </a:r>
            <a:endParaRPr lang="pt-BR" sz="1200" dirty="0"/>
          </a:p>
        </p:txBody>
      </p:sp>
      <p:cxnSp>
        <p:nvCxnSpPr>
          <p:cNvPr id="10" name="Straight Arrow Connector 9"/>
          <p:cNvCxnSpPr>
            <a:stCxn id="9" idx="1"/>
          </p:cNvCxnSpPr>
          <p:nvPr/>
        </p:nvCxnSpPr>
        <p:spPr>
          <a:xfrm flipH="1">
            <a:off x="3698543" y="1431376"/>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7664" y="1893041"/>
            <a:ext cx="2529318" cy="461665"/>
          </a:xfrm>
          <a:prstGeom prst="rect">
            <a:avLst/>
          </a:prstGeom>
          <a:noFill/>
        </p:spPr>
        <p:txBody>
          <a:bodyPr wrap="square" rtlCol="0">
            <a:spAutoFit/>
          </a:bodyPr>
          <a:lstStyle/>
          <a:p>
            <a:r>
              <a:rPr lang="pt-BR" sz="1200" dirty="0" smtClean="0"/>
              <a:t>Cria dados para a regressão com a função make_regression.</a:t>
            </a:r>
            <a:endParaRPr lang="pt-BR" sz="1200" dirty="0"/>
          </a:p>
        </p:txBody>
      </p:sp>
      <p:cxnSp>
        <p:nvCxnSpPr>
          <p:cNvPr id="12" name="Straight Arrow Connector 11"/>
          <p:cNvCxnSpPr/>
          <p:nvPr/>
        </p:nvCxnSpPr>
        <p:spPr>
          <a:xfrm flipH="1">
            <a:off x="3655383" y="2090425"/>
            <a:ext cx="824532" cy="448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87845" y="2696404"/>
            <a:ext cx="2038274" cy="646331"/>
          </a:xfrm>
          <a:prstGeom prst="rect">
            <a:avLst/>
          </a:prstGeom>
          <a:noFill/>
        </p:spPr>
        <p:txBody>
          <a:bodyPr wrap="square" rtlCol="0">
            <a:spAutoFit/>
          </a:bodyPr>
          <a:lstStyle/>
          <a:p>
            <a:r>
              <a:rPr lang="pt-BR" sz="1200" dirty="0" smtClean="0"/>
              <a:t>Divide o conjunto em subconjuntos de treinamento (80%) e teste (20%).</a:t>
            </a:r>
            <a:endParaRPr lang="pt-BR" sz="1200" dirty="0"/>
          </a:p>
        </p:txBody>
      </p:sp>
      <p:cxnSp>
        <p:nvCxnSpPr>
          <p:cNvPr id="15" name="Straight Arrow Connector 14"/>
          <p:cNvCxnSpPr>
            <a:stCxn id="14" idx="1"/>
          </p:cNvCxnSpPr>
          <p:nvPr/>
        </p:nvCxnSpPr>
        <p:spPr>
          <a:xfrm flipH="1">
            <a:off x="5390867" y="3019570"/>
            <a:ext cx="596978" cy="78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58419" y="3506181"/>
            <a:ext cx="1264659" cy="461665"/>
          </a:xfrm>
          <a:prstGeom prst="rect">
            <a:avLst/>
          </a:prstGeom>
          <a:noFill/>
        </p:spPr>
        <p:txBody>
          <a:bodyPr wrap="square" rtlCol="0">
            <a:spAutoFit/>
          </a:bodyPr>
          <a:lstStyle/>
          <a:p>
            <a:r>
              <a:rPr lang="pt-BR" sz="1200" dirty="0" smtClean="0"/>
              <a:t>Lista de valores a serem testados.</a:t>
            </a:r>
            <a:endParaRPr lang="pt-BR" sz="1200" dirty="0"/>
          </a:p>
        </p:txBody>
      </p:sp>
      <p:cxnSp>
        <p:nvCxnSpPr>
          <p:cNvPr id="19" name="Straight Arrow Connector 18"/>
          <p:cNvCxnSpPr/>
          <p:nvPr/>
        </p:nvCxnSpPr>
        <p:spPr>
          <a:xfrm flipH="1" flipV="1">
            <a:off x="6482687" y="3760130"/>
            <a:ext cx="175732" cy="76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5724" y="3924846"/>
            <a:ext cx="1598476" cy="276999"/>
          </a:xfrm>
          <a:prstGeom prst="rect">
            <a:avLst/>
          </a:prstGeom>
          <a:noFill/>
        </p:spPr>
        <p:txBody>
          <a:bodyPr wrap="square" rtlCol="0">
            <a:spAutoFit/>
          </a:bodyPr>
          <a:lstStyle/>
          <a:p>
            <a:r>
              <a:rPr lang="pt-BR" sz="1200" dirty="0" smtClean="0"/>
              <a:t>Executa o grid search.</a:t>
            </a:r>
            <a:endParaRPr lang="pt-BR" sz="1200" dirty="0"/>
          </a:p>
        </p:txBody>
      </p:sp>
      <p:cxnSp>
        <p:nvCxnSpPr>
          <p:cNvPr id="22" name="Straight Arrow Connector 21"/>
          <p:cNvCxnSpPr/>
          <p:nvPr/>
        </p:nvCxnSpPr>
        <p:spPr>
          <a:xfrm flipH="1">
            <a:off x="5090615" y="4083588"/>
            <a:ext cx="282530" cy="134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90229" y="4510663"/>
            <a:ext cx="1954840" cy="461665"/>
          </a:xfrm>
          <a:prstGeom prst="rect">
            <a:avLst/>
          </a:prstGeom>
          <a:noFill/>
        </p:spPr>
        <p:txBody>
          <a:bodyPr wrap="square" rtlCol="0">
            <a:spAutoFit/>
          </a:bodyPr>
          <a:lstStyle/>
          <a:p>
            <a:r>
              <a:rPr lang="pt-BR" sz="1200" dirty="0" smtClean="0"/>
              <a:t>Imprime os valores ótimos dos hiperparâmetros.</a:t>
            </a:r>
            <a:endParaRPr lang="pt-BR" sz="1200" dirty="0"/>
          </a:p>
        </p:txBody>
      </p:sp>
      <p:cxnSp>
        <p:nvCxnSpPr>
          <p:cNvPr id="25" name="Straight Arrow Connector 24"/>
          <p:cNvCxnSpPr>
            <a:stCxn id="24" idx="1"/>
          </p:cNvCxnSpPr>
          <p:nvPr/>
        </p:nvCxnSpPr>
        <p:spPr>
          <a:xfrm flipH="1">
            <a:off x="2825087" y="4741496"/>
            <a:ext cx="265142" cy="495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4433" y="5026643"/>
            <a:ext cx="1553533" cy="461665"/>
          </a:xfrm>
          <a:prstGeom prst="rect">
            <a:avLst/>
          </a:prstGeom>
          <a:noFill/>
        </p:spPr>
        <p:txBody>
          <a:bodyPr wrap="square" rtlCol="0">
            <a:spAutoFit/>
          </a:bodyPr>
          <a:lstStyle/>
          <a:p>
            <a:r>
              <a:rPr lang="pt-BR" sz="1200" dirty="0" smtClean="0"/>
              <a:t>Realiza predição com conjunto de testes.</a:t>
            </a:r>
            <a:endParaRPr lang="pt-BR" sz="1200" dirty="0"/>
          </a:p>
        </p:txBody>
      </p:sp>
      <p:cxnSp>
        <p:nvCxnSpPr>
          <p:cNvPr id="29" name="Straight Arrow Connector 28"/>
          <p:cNvCxnSpPr/>
          <p:nvPr/>
        </p:nvCxnSpPr>
        <p:spPr>
          <a:xfrm flipH="1">
            <a:off x="3011793" y="5257475"/>
            <a:ext cx="362640" cy="576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15881" y="5581824"/>
            <a:ext cx="1670636" cy="461665"/>
          </a:xfrm>
          <a:prstGeom prst="rect">
            <a:avLst/>
          </a:prstGeom>
          <a:noFill/>
        </p:spPr>
        <p:txBody>
          <a:bodyPr wrap="square" rtlCol="0">
            <a:spAutoFit/>
          </a:bodyPr>
          <a:lstStyle/>
          <a:p>
            <a:r>
              <a:rPr lang="pt-BR" sz="1200" dirty="0" smtClean="0"/>
              <a:t>Calcula a performance com conjunto de teste.</a:t>
            </a:r>
            <a:endParaRPr lang="pt-BR" sz="1200" dirty="0"/>
          </a:p>
        </p:txBody>
      </p:sp>
      <p:cxnSp>
        <p:nvCxnSpPr>
          <p:cNvPr id="33" name="Straight Arrow Connector 32"/>
          <p:cNvCxnSpPr/>
          <p:nvPr/>
        </p:nvCxnSpPr>
        <p:spPr>
          <a:xfrm flipH="1">
            <a:off x="2939011" y="5812656"/>
            <a:ext cx="381287" cy="345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56895" y="3560551"/>
            <a:ext cx="3549142" cy="369332"/>
          </a:xfrm>
          <a:prstGeom prst="rect">
            <a:avLst/>
          </a:prstGeom>
          <a:noFill/>
        </p:spPr>
        <p:txBody>
          <a:bodyPr wrap="square" rtlCol="0">
            <a:spAutoFit/>
          </a:bodyPr>
          <a:lstStyle/>
          <a:p>
            <a:r>
              <a:rPr lang="pt-BR" dirty="0"/>
              <a:t>Exemplo: DTMakeRegression.ipynb </a:t>
            </a:r>
          </a:p>
        </p:txBody>
      </p:sp>
    </p:spTree>
    <p:extLst>
      <p:ext uri="{BB962C8B-B14F-4D97-AF65-F5344CB8AC3E}">
        <p14:creationId xmlns:p14="http://schemas.microsoft.com/office/powerpoint/2010/main" val="4247851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ed/2f/b8/ed2fb8b8566efe627ba894983bd1e3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8" y="291514"/>
            <a:ext cx="4281714" cy="2733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323771" y="3025117"/>
            <a:ext cx="4572000" cy="3429000"/>
          </a:xfrm>
          <a:prstGeom prst="rect">
            <a:avLst/>
          </a:prstGeom>
        </p:spPr>
      </p:pic>
      <p:pic>
        <p:nvPicPr>
          <p:cNvPr id="1034" name="Picture 10" descr="I love this decision tree on how to choose the right kind of pet for you. I want the giraffe.                                                                                                                                                                                 M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74" y="291514"/>
            <a:ext cx="3255283" cy="49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1825625"/>
            <a:ext cx="10967357" cy="4820104"/>
          </a:xfrm>
        </p:spPr>
        <p:txBody>
          <a:bodyPr>
            <a:normAutofit fontScale="92500" lnSpcReduction="20000"/>
          </a:bodyPr>
          <a:lstStyle/>
          <a:p>
            <a:r>
              <a:rPr lang="pt-BR" dirty="0" smtClean="0"/>
              <a:t>Formalmente, </a:t>
            </a:r>
            <a:r>
              <a:rPr lang="pt-BR" dirty="0"/>
              <a:t>uma árvore é um </a:t>
            </a:r>
            <a:r>
              <a:rPr lang="pt-BR" b="1" i="1" dirty="0"/>
              <a:t>grafo não-direcionado </a:t>
            </a:r>
            <a:r>
              <a:rPr lang="pt-BR" dirty="0"/>
              <a:t>no qual dois vértices quaisquer se conectam por um único caminho </a:t>
            </a:r>
            <a:r>
              <a:rPr lang="pt-BR" dirty="0" smtClean="0"/>
              <a:t>(ou seja, um </a:t>
            </a:r>
            <a:r>
              <a:rPr lang="pt-BR" b="1" i="1" dirty="0"/>
              <a:t>grafo acíclico não-direcionado</a:t>
            </a:r>
            <a:r>
              <a:rPr lang="pt-BR" dirty="0"/>
              <a:t>) [Wikipedia, 2019]. </a:t>
            </a:r>
            <a:endParaRPr lang="pt-BR" dirty="0" smtClean="0"/>
          </a:p>
          <a:p>
            <a:r>
              <a:rPr lang="pt-BR" dirty="0" smtClean="0"/>
              <a:t>Trata-se </a:t>
            </a:r>
            <a:r>
              <a:rPr lang="pt-BR" dirty="0"/>
              <a:t>de uma </a:t>
            </a:r>
            <a:r>
              <a:rPr lang="pt-BR" b="1" i="1" dirty="0"/>
              <a:t>estrutura de dados </a:t>
            </a:r>
            <a:r>
              <a:rPr lang="pt-BR" dirty="0" smtClean="0"/>
              <a:t>muito importante para as áreas de computação, de </a:t>
            </a:r>
            <a:r>
              <a:rPr lang="pt-BR" dirty="0"/>
              <a:t>aprendizado de máquina, tomada de decisão e teoria de </a:t>
            </a:r>
            <a:r>
              <a:rPr lang="pt-BR" dirty="0" smtClean="0"/>
              <a:t>jogos.</a:t>
            </a:r>
          </a:p>
          <a:p>
            <a:r>
              <a:rPr lang="pt-BR" dirty="0" smtClean="0"/>
              <a:t>A </a:t>
            </a:r>
            <a:r>
              <a:rPr lang="pt-BR" dirty="0"/>
              <a:t>árvore possui um nó raiz, do qual parte o processo de </a:t>
            </a:r>
            <a:r>
              <a:rPr lang="pt-BR" dirty="0" smtClean="0"/>
              <a:t>decisão. Nesse </a:t>
            </a:r>
            <a:r>
              <a:rPr lang="pt-BR" dirty="0"/>
              <a:t>processo, valores distintos de atributos geram arestas </a:t>
            </a:r>
            <a:r>
              <a:rPr lang="pt-BR" dirty="0" smtClean="0"/>
              <a:t>(i.e., ramificações) </a:t>
            </a:r>
            <a:r>
              <a:rPr lang="pt-BR" dirty="0"/>
              <a:t>e, quando se chega a um nó folha, ocorre uma atribuição de classe</a:t>
            </a:r>
            <a:r>
              <a:rPr lang="pt-BR" dirty="0" smtClean="0"/>
              <a:t>.</a:t>
            </a:r>
          </a:p>
          <a:p>
            <a:r>
              <a:rPr lang="pt-BR" b="1" i="1" dirty="0" smtClean="0"/>
              <a:t>Árvores de decisão </a:t>
            </a:r>
            <a:r>
              <a:rPr lang="pt-BR" dirty="0" smtClean="0"/>
              <a:t>são modelos </a:t>
            </a:r>
            <a:r>
              <a:rPr lang="pt-BR" dirty="0"/>
              <a:t>de </a:t>
            </a:r>
            <a:r>
              <a:rPr lang="pt-BR" b="1" i="1" dirty="0"/>
              <a:t>caixa </a:t>
            </a:r>
            <a:r>
              <a:rPr lang="pt-BR" b="1" i="1" dirty="0" smtClean="0"/>
              <a:t>branca</a:t>
            </a:r>
            <a:r>
              <a:rPr lang="pt-BR" dirty="0" smtClean="0"/>
              <a:t>, ou seja, é possível entender e explicar facilmente como o modelo realiza a classificação de exemplos baseando-se nos atributos, sendo o oposto dos modelos de </a:t>
            </a:r>
            <a:r>
              <a:rPr lang="pt-BR" b="1" i="1" dirty="0" smtClean="0"/>
              <a:t>caixa preta</a:t>
            </a:r>
            <a:r>
              <a:rPr lang="pt-BR" dirty="0" smtClean="0"/>
              <a:t>, onde os </a:t>
            </a:r>
            <a:r>
              <a:rPr lang="pt-BR" dirty="0"/>
              <a:t>resultados </a:t>
            </a:r>
            <a:r>
              <a:rPr lang="pt-BR" dirty="0" smtClean="0"/>
              <a:t>são </a:t>
            </a:r>
            <a:r>
              <a:rPr lang="pt-BR" dirty="0"/>
              <a:t>difíceis de </a:t>
            </a:r>
            <a:r>
              <a:rPr lang="pt-BR" dirty="0" smtClean="0"/>
              <a:t>interpretar e não é fácil entender como os diferentes atributos interagem entre si para gerar a saída (e.g., redes neurais artificiais).</a:t>
            </a:r>
            <a:endParaRPr lang="pt-BR" dirty="0"/>
          </a:p>
        </p:txBody>
      </p:sp>
    </p:spTree>
    <p:extLst>
      <p:ext uri="{BB962C8B-B14F-4D97-AF65-F5344CB8AC3E}">
        <p14:creationId xmlns:p14="http://schemas.microsoft.com/office/powerpoint/2010/main" val="2601733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1543051"/>
            <a:ext cx="11029951" cy="3124200"/>
          </a:xfrm>
        </p:spPr>
        <p:txBody>
          <a:bodyPr>
            <a:normAutofit lnSpcReduction="10000"/>
          </a:bodyPr>
          <a:lstStyle/>
          <a:p>
            <a:r>
              <a:rPr lang="pt-BR" dirty="0"/>
              <a:t>Na </a:t>
            </a:r>
            <a:r>
              <a:rPr lang="pt-BR" dirty="0" smtClean="0"/>
              <a:t>figura abaixo temos </a:t>
            </a:r>
            <a:r>
              <a:rPr lang="pt-BR" dirty="0"/>
              <a:t>um exemplo baseado </a:t>
            </a:r>
            <a:r>
              <a:rPr lang="pt-BR" dirty="0" smtClean="0"/>
              <a:t>num </a:t>
            </a:r>
            <a:r>
              <a:rPr lang="pt-BR" dirty="0"/>
              <a:t>conjunto de dados </a:t>
            </a:r>
            <a:r>
              <a:rPr lang="pt-BR" dirty="0" smtClean="0"/>
              <a:t>sobre se jogadores irão jogar tênis ou não. </a:t>
            </a:r>
            <a:r>
              <a:rPr lang="pt-BR" dirty="0"/>
              <a:t>Nesse conjunto, analisam-se atributos diversos para estimar </a:t>
            </a:r>
            <a:r>
              <a:rPr lang="pt-BR" dirty="0" smtClean="0"/>
              <a:t>se eles jogarão </a:t>
            </a:r>
            <a:r>
              <a:rPr lang="pt-BR" dirty="0"/>
              <a:t>ou não</a:t>
            </a:r>
            <a:r>
              <a:rPr lang="pt-BR" dirty="0" smtClean="0"/>
              <a:t>.</a:t>
            </a:r>
          </a:p>
          <a:p>
            <a:r>
              <a:rPr lang="pt-BR" dirty="0" smtClean="0"/>
              <a:t>Na figura, cada atributo (i.e., Clima, Humidade e Vento), </a:t>
            </a:r>
            <a:r>
              <a:rPr lang="pt-BR" dirty="0"/>
              <a:t>leva a uma </a:t>
            </a:r>
            <a:r>
              <a:rPr lang="pt-BR" dirty="0" smtClean="0"/>
              <a:t>resposta e</a:t>
            </a:r>
            <a:r>
              <a:rPr lang="pt-BR" dirty="0"/>
              <a:t>, para cada nó folha, atinge-se uma decisão </a:t>
            </a:r>
            <a:r>
              <a:rPr lang="pt-BR" dirty="0" smtClean="0"/>
              <a:t>sobre jogar ou não.</a:t>
            </a:r>
          </a:p>
          <a:p>
            <a:r>
              <a:rPr lang="pt-BR" dirty="0"/>
              <a:t>O uso da árvore para classificar padrões é relativamente direto, mas é preciso </a:t>
            </a:r>
            <a:r>
              <a:rPr lang="pt-BR" dirty="0" smtClean="0"/>
              <a:t>responder </a:t>
            </a:r>
            <a:r>
              <a:rPr lang="pt-BR" dirty="0"/>
              <a:t>uma questão crucial: </a:t>
            </a:r>
            <a:r>
              <a:rPr lang="pt-BR" b="1" i="1" dirty="0"/>
              <a:t>como induzir uma árvore de decisão a partir de </a:t>
            </a:r>
            <a:r>
              <a:rPr lang="pt-BR" b="1" i="1" dirty="0" smtClean="0"/>
              <a:t>dados de treinamento</a:t>
            </a:r>
            <a:r>
              <a:rPr lang="pt-BR" dirty="0" smtClean="0"/>
              <a:t>?</a:t>
            </a:r>
            <a:endParaRPr lang="pt-B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779" y="4667251"/>
            <a:ext cx="6754441" cy="2153245"/>
          </a:xfrm>
          <a:prstGeom prst="rect">
            <a:avLst/>
          </a:prstGeom>
        </p:spPr>
      </p:pic>
    </p:spTree>
    <p:extLst>
      <p:ext uri="{BB962C8B-B14F-4D97-AF65-F5344CB8AC3E}">
        <p14:creationId xmlns:p14="http://schemas.microsoft.com/office/powerpoint/2010/main" val="2094837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1034486" cy="1325563"/>
          </a:xfrm>
        </p:spPr>
        <p:txBody>
          <a:bodyPr/>
          <a:lstStyle/>
          <a:p>
            <a:r>
              <a:rPr lang="pt-BR" dirty="0" smtClean="0"/>
              <a:t>O processo de indução de uma árvore de decisão</a:t>
            </a:r>
            <a:endParaRPr lang="pt-BR" dirty="0"/>
          </a:p>
        </p:txBody>
      </p:sp>
      <p:sp>
        <p:nvSpPr>
          <p:cNvPr id="7" name="Content Placeholder 2"/>
          <p:cNvSpPr>
            <a:spLocks noGrp="1"/>
          </p:cNvSpPr>
          <p:nvPr>
            <p:ph idx="1"/>
          </p:nvPr>
        </p:nvSpPr>
        <p:spPr>
          <a:xfrm>
            <a:off x="838200" y="1626293"/>
            <a:ext cx="11034486" cy="5167311"/>
          </a:xfrm>
        </p:spPr>
        <p:txBody>
          <a:bodyPr>
            <a:normAutofit fontScale="77500" lnSpcReduction="20000"/>
          </a:bodyPr>
          <a:lstStyle/>
          <a:p>
            <a:r>
              <a:rPr lang="pt-BR" dirty="0" smtClean="0"/>
              <a:t>Uma primeira abordagem para induzir uma árvore poderia ser construir, de maneira exaustiva, todas as árvores capazes de resolver o problema de classificação e </a:t>
            </a:r>
            <a:r>
              <a:rPr lang="pt-BR" dirty="0"/>
              <a:t>selecionar a mais </a:t>
            </a:r>
            <a:r>
              <a:rPr lang="pt-BR" dirty="0" smtClean="0"/>
              <a:t>simples (Navalha de Occam). Entretanto, essa abordagem, </a:t>
            </a:r>
            <a:r>
              <a:rPr lang="pt-BR" dirty="0"/>
              <a:t>pode ser </a:t>
            </a:r>
            <a:r>
              <a:rPr lang="pt-BR" dirty="0" smtClean="0"/>
              <a:t>computacionalmente muito custosa</a:t>
            </a:r>
            <a:r>
              <a:rPr lang="pt-BR" dirty="0"/>
              <a:t>. </a:t>
            </a:r>
            <a:endParaRPr lang="pt-BR" dirty="0" smtClean="0"/>
          </a:p>
          <a:p>
            <a:r>
              <a:rPr lang="pt-BR" dirty="0"/>
              <a:t>O </a:t>
            </a:r>
            <a:r>
              <a:rPr lang="pt-BR" b="1" i="1" dirty="0"/>
              <a:t>método ID3 </a:t>
            </a:r>
            <a:r>
              <a:rPr lang="pt-BR" dirty="0"/>
              <a:t>(Iterative Dichotomiser 3), que discutiremos a seguir, é uma abordagem que não garante a obtenção da menor árvore, mas busca obter árvores apropriadas num período de tempo relativamente curto. </a:t>
            </a:r>
            <a:endParaRPr lang="pt-BR" dirty="0" smtClean="0"/>
          </a:p>
          <a:p>
            <a:r>
              <a:rPr lang="pt-BR" dirty="0"/>
              <a:t>O </a:t>
            </a:r>
            <a:r>
              <a:rPr lang="pt-BR" b="1" i="1" dirty="0"/>
              <a:t>método </a:t>
            </a:r>
            <a:r>
              <a:rPr lang="pt-BR" b="1" i="1" dirty="0" smtClean="0"/>
              <a:t>ID3</a:t>
            </a:r>
            <a:r>
              <a:rPr lang="pt-BR" dirty="0" smtClean="0"/>
              <a:t> </a:t>
            </a:r>
            <a:r>
              <a:rPr lang="pt-BR" dirty="0"/>
              <a:t>é um dos </a:t>
            </a:r>
            <a:r>
              <a:rPr lang="pt-BR" dirty="0" smtClean="0"/>
              <a:t>métodos de indução de árvores </a:t>
            </a:r>
            <a:r>
              <a:rPr lang="pt-BR" dirty="0"/>
              <a:t>de decisão mais </a:t>
            </a:r>
            <a:r>
              <a:rPr lang="pt-BR" dirty="0" smtClean="0"/>
              <a:t>utilizados.</a:t>
            </a:r>
          </a:p>
          <a:p>
            <a:r>
              <a:rPr lang="pt-BR" dirty="0" smtClean="0"/>
              <a:t>A </a:t>
            </a:r>
            <a:r>
              <a:rPr lang="pt-BR" dirty="0"/>
              <a:t>metodologia do </a:t>
            </a:r>
            <a:r>
              <a:rPr lang="pt-BR" b="1" i="1" dirty="0"/>
              <a:t>método ID3</a:t>
            </a:r>
            <a:r>
              <a:rPr lang="pt-BR" dirty="0" smtClean="0"/>
              <a:t> se baseia na </a:t>
            </a:r>
            <a:r>
              <a:rPr lang="pt-BR" b="1" i="1" dirty="0"/>
              <a:t>teoria da </a:t>
            </a:r>
            <a:r>
              <a:rPr lang="pt-BR" b="1" i="1" dirty="0" smtClean="0"/>
              <a:t>informação</a:t>
            </a:r>
            <a:r>
              <a:rPr lang="pt-BR" dirty="0" smtClean="0"/>
              <a:t> para selecionar o atributo de cada nó. </a:t>
            </a:r>
          </a:p>
          <a:p>
            <a:r>
              <a:rPr lang="pt-BR" dirty="0" smtClean="0"/>
              <a:t>A </a:t>
            </a:r>
            <a:r>
              <a:rPr lang="pt-BR" dirty="0"/>
              <a:t>ideia é escolher o </a:t>
            </a:r>
            <a:r>
              <a:rPr lang="pt-BR" b="1" i="1" dirty="0"/>
              <a:t>atributo</a:t>
            </a:r>
            <a:r>
              <a:rPr lang="pt-BR" dirty="0"/>
              <a:t> que for o mais longe possível </a:t>
            </a:r>
            <a:r>
              <a:rPr lang="pt-BR" dirty="0" smtClean="0"/>
              <a:t>em fornecer </a:t>
            </a:r>
            <a:r>
              <a:rPr lang="pt-BR" dirty="0"/>
              <a:t>uma </a:t>
            </a:r>
            <a:r>
              <a:rPr lang="pt-BR" b="1" i="1" dirty="0"/>
              <a:t>classificação</a:t>
            </a:r>
            <a:r>
              <a:rPr lang="pt-BR" dirty="0"/>
              <a:t> exata dos exemplos. Um </a:t>
            </a:r>
            <a:r>
              <a:rPr lang="pt-BR" b="1" i="1" dirty="0"/>
              <a:t>atributo perfeito</a:t>
            </a:r>
            <a:r>
              <a:rPr lang="pt-BR" dirty="0"/>
              <a:t> </a:t>
            </a:r>
            <a:r>
              <a:rPr lang="pt-BR" dirty="0" smtClean="0"/>
              <a:t>(ou seja, muito bom)</a:t>
            </a:r>
            <a:r>
              <a:rPr lang="pt-BR" b="1" i="1" dirty="0" smtClean="0"/>
              <a:t> </a:t>
            </a:r>
            <a:r>
              <a:rPr lang="pt-BR" dirty="0" smtClean="0"/>
              <a:t>divide </a:t>
            </a:r>
            <a:r>
              <a:rPr lang="pt-BR" dirty="0"/>
              <a:t>os exemplos em </a:t>
            </a:r>
            <a:r>
              <a:rPr lang="pt-BR" dirty="0" smtClean="0"/>
              <a:t>conjuntos (ou classes), </a:t>
            </a:r>
            <a:r>
              <a:rPr lang="pt-BR" dirty="0"/>
              <a:t>cada um dos quais </a:t>
            </a:r>
            <a:r>
              <a:rPr lang="pt-BR" dirty="0" smtClean="0"/>
              <a:t>contendo todos exemplos positivos </a:t>
            </a:r>
            <a:r>
              <a:rPr lang="pt-BR" dirty="0"/>
              <a:t>ou </a:t>
            </a:r>
            <a:r>
              <a:rPr lang="pt-BR" dirty="0" smtClean="0"/>
              <a:t>negativos do conjunto </a:t>
            </a:r>
            <a:r>
              <a:rPr lang="pt-BR" dirty="0"/>
              <a:t>e, </a:t>
            </a:r>
            <a:r>
              <a:rPr lang="pt-BR" dirty="0" smtClean="0"/>
              <a:t>que portanto</a:t>
            </a:r>
            <a:r>
              <a:rPr lang="pt-BR" dirty="0"/>
              <a:t>, serão </a:t>
            </a:r>
            <a:r>
              <a:rPr lang="pt-BR" b="1" i="1" dirty="0"/>
              <a:t>folhas</a:t>
            </a:r>
            <a:r>
              <a:rPr lang="pt-BR" dirty="0"/>
              <a:t> da </a:t>
            </a:r>
            <a:r>
              <a:rPr lang="pt-BR" b="1" i="1" dirty="0" smtClean="0"/>
              <a:t>árvore de decisão</a:t>
            </a:r>
            <a:r>
              <a:rPr lang="pt-BR" dirty="0" smtClean="0"/>
              <a:t>.</a:t>
            </a:r>
          </a:p>
          <a:p>
            <a:r>
              <a:rPr lang="pt-BR" dirty="0" smtClean="0"/>
              <a:t>Tudo </a:t>
            </a:r>
            <a:r>
              <a:rPr lang="pt-BR" dirty="0"/>
              <a:t>o que precisamos, então, é uma medida formal de atributo "razoavelmente bom" ou "realmente </a:t>
            </a:r>
            <a:r>
              <a:rPr lang="pt-BR" dirty="0" smtClean="0"/>
              <a:t>inútil“.</a:t>
            </a:r>
          </a:p>
          <a:p>
            <a:r>
              <a:rPr lang="pt-BR" dirty="0" smtClean="0"/>
              <a:t>O </a:t>
            </a:r>
            <a:r>
              <a:rPr lang="pt-BR" b="1" i="1" dirty="0"/>
              <a:t>método ID3</a:t>
            </a:r>
            <a:r>
              <a:rPr lang="pt-BR" dirty="0" smtClean="0"/>
              <a:t> utiliza a noção de </a:t>
            </a:r>
            <a:r>
              <a:rPr lang="pt-BR" b="1" i="1" dirty="0" smtClean="0"/>
              <a:t>ganho de informação</a:t>
            </a:r>
            <a:r>
              <a:rPr lang="pt-BR" dirty="0" smtClean="0"/>
              <a:t>, o qual é definido em termos da </a:t>
            </a:r>
            <a:r>
              <a:rPr lang="pt-BR" b="1" i="1" dirty="0" smtClean="0"/>
              <a:t>entropia</a:t>
            </a:r>
            <a:r>
              <a:rPr lang="pt-BR" dirty="0" smtClean="0"/>
              <a:t>, que é uma quantidade fundamental em </a:t>
            </a:r>
            <a:r>
              <a:rPr lang="pt-BR" b="1" i="1" dirty="0" smtClean="0"/>
              <a:t>teoria da informação</a:t>
            </a:r>
            <a:r>
              <a:rPr lang="pt-BR" dirty="0" smtClean="0"/>
              <a:t>.</a:t>
            </a:r>
          </a:p>
        </p:txBody>
      </p:sp>
    </p:spTree>
    <p:extLst>
      <p:ext uri="{BB962C8B-B14F-4D97-AF65-F5344CB8AC3E}">
        <p14:creationId xmlns:p14="http://schemas.microsoft.com/office/powerpoint/2010/main" val="427558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07"/>
            <a:ext cx="10515600" cy="910087"/>
          </a:xfrm>
        </p:spPr>
        <p:txBody>
          <a:bodyPr/>
          <a:lstStyle/>
          <a:p>
            <a:r>
              <a:rPr lang="pt-BR" dirty="0" smtClean="0"/>
              <a:t>Ganho de informação e entropia</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07584"/>
                <a:ext cx="10947400" cy="5627046"/>
              </a:xfrm>
            </p:spPr>
            <p:txBody>
              <a:bodyPr>
                <a:normAutofit fontScale="70000" lnSpcReduction="20000"/>
              </a:bodyPr>
              <a:lstStyle/>
              <a:p>
                <a:r>
                  <a:rPr lang="pt-BR" sz="3200" b="1" dirty="0" smtClean="0"/>
                  <a:t>Ganho de informação</a:t>
                </a:r>
                <a:r>
                  <a:rPr lang="pt-BR" dirty="0" smtClean="0"/>
                  <a:t>: </a:t>
                </a:r>
                <a:r>
                  <a:rPr lang="pt-BR" dirty="0"/>
                  <a:t>é uma </a:t>
                </a:r>
                <a:r>
                  <a:rPr lang="pt-BR" b="1" i="1" dirty="0"/>
                  <a:t>propriedade estatística </a:t>
                </a:r>
                <a:r>
                  <a:rPr lang="pt-BR" dirty="0"/>
                  <a:t>que mede o quão bem um determinado </a:t>
                </a:r>
                <a:r>
                  <a:rPr lang="pt-BR" b="1" i="1" dirty="0"/>
                  <a:t>atributo</a:t>
                </a:r>
                <a:r>
                  <a:rPr lang="pt-BR" dirty="0"/>
                  <a:t> separa os exemplos de treinamento de acordo com </a:t>
                </a:r>
                <a:r>
                  <a:rPr lang="pt-BR" dirty="0" smtClean="0"/>
                  <a:t>suas classes. Portanto, construir </a:t>
                </a:r>
                <a:r>
                  <a:rPr lang="pt-BR" dirty="0"/>
                  <a:t>uma </a:t>
                </a:r>
                <a:r>
                  <a:rPr lang="pt-BR" b="1" i="1" dirty="0"/>
                  <a:t>árvore de decisão </a:t>
                </a:r>
                <a:r>
                  <a:rPr lang="pt-BR" dirty="0"/>
                  <a:t>tem tudo a ver com encontrar um </a:t>
                </a:r>
                <a:r>
                  <a:rPr lang="pt-BR" b="1" i="1" dirty="0"/>
                  <a:t>atributo</a:t>
                </a:r>
                <a:r>
                  <a:rPr lang="pt-BR" dirty="0"/>
                  <a:t> que retorne o maior </a:t>
                </a:r>
                <a:r>
                  <a:rPr lang="pt-BR" b="1" i="1" dirty="0"/>
                  <a:t>ganho de </a:t>
                </a:r>
                <a:r>
                  <a:rPr lang="pt-BR" b="1" i="1" dirty="0" smtClean="0"/>
                  <a:t>informação</a:t>
                </a:r>
                <a:r>
                  <a:rPr lang="pt-BR" dirty="0" smtClean="0"/>
                  <a:t>.</a:t>
                </a:r>
                <a:endParaRPr lang="pt-BR" dirty="0"/>
              </a:p>
              <a:p>
                <a:r>
                  <a:rPr lang="pt-BR" sz="3200" b="1" dirty="0"/>
                  <a:t>Entropia</a:t>
                </a:r>
                <a:r>
                  <a:rPr lang="pt-BR" dirty="0" smtClean="0"/>
                  <a:t>: é uma medida da </a:t>
                </a:r>
                <a:r>
                  <a:rPr lang="pt-BR" b="1" i="1" dirty="0" smtClean="0"/>
                  <a:t>incerteza</a:t>
                </a:r>
                <a:r>
                  <a:rPr lang="pt-BR" dirty="0" smtClean="0"/>
                  <a:t> de uma variável aleatória. Portanto, a aquisição </a:t>
                </a:r>
                <a:r>
                  <a:rPr lang="pt-BR" dirty="0"/>
                  <a:t>de </a:t>
                </a:r>
                <a:r>
                  <a:rPr lang="pt-BR" dirty="0" smtClean="0"/>
                  <a:t>informação </a:t>
                </a:r>
                <a:r>
                  <a:rPr lang="pt-BR" dirty="0"/>
                  <a:t>corresponde a uma redução na </a:t>
                </a:r>
                <a:r>
                  <a:rPr lang="pt-BR" b="1" i="1" dirty="0" smtClean="0"/>
                  <a:t>entropia</a:t>
                </a:r>
                <a:r>
                  <a:rPr lang="pt-BR" dirty="0" smtClean="0"/>
                  <a:t>.</a:t>
                </a:r>
              </a:p>
              <a:p>
                <a:r>
                  <a:rPr lang="pt-BR" dirty="0" smtClean="0"/>
                  <a:t>Uma variável aleatória com apena um único valor (e.g., </a:t>
                </a:r>
                <a:r>
                  <a:rPr lang="pt-BR" dirty="0"/>
                  <a:t>uma moeda que </a:t>
                </a:r>
                <a:r>
                  <a:rPr lang="pt-BR" dirty="0" smtClean="0"/>
                  <a:t>sempre que </a:t>
                </a:r>
                <a:r>
                  <a:rPr lang="pt-BR" dirty="0"/>
                  <a:t>jogada cai com </a:t>
                </a:r>
                <a:r>
                  <a:rPr lang="pt-BR" b="1" i="1" dirty="0"/>
                  <a:t>cara</a:t>
                </a:r>
                <a:r>
                  <a:rPr lang="pt-BR" dirty="0"/>
                  <a:t> </a:t>
                </a:r>
                <a:r>
                  <a:rPr lang="pt-BR" dirty="0" smtClean="0"/>
                  <a:t>para </a:t>
                </a:r>
                <a:r>
                  <a:rPr lang="pt-BR" dirty="0"/>
                  <a:t>cima</a:t>
                </a:r>
                <a:r>
                  <a:rPr lang="pt-BR" dirty="0" smtClean="0"/>
                  <a:t>) não </a:t>
                </a:r>
                <a:r>
                  <a:rPr lang="pt-BR" dirty="0"/>
                  <a:t>tem nenhuma </a:t>
                </a:r>
                <a:r>
                  <a:rPr lang="pt-BR" b="1" i="1" dirty="0"/>
                  <a:t>incerteza</a:t>
                </a:r>
                <a:r>
                  <a:rPr lang="pt-BR" dirty="0"/>
                  <a:t> </a:t>
                </a:r>
                <a:r>
                  <a:rPr lang="pt-BR" dirty="0" smtClean="0"/>
                  <a:t>associada e, portanto, sua </a:t>
                </a:r>
                <a:r>
                  <a:rPr lang="pt-BR" b="1" i="1" dirty="0"/>
                  <a:t>entropia</a:t>
                </a:r>
                <a:r>
                  <a:rPr lang="pt-BR" dirty="0"/>
                  <a:t> é definida como sendo </a:t>
                </a:r>
                <a:r>
                  <a:rPr lang="pt-BR" dirty="0" smtClean="0"/>
                  <a:t>igual a </a:t>
                </a:r>
                <a:r>
                  <a:rPr lang="pt-BR" b="1" i="1" dirty="0" smtClean="0"/>
                  <a:t>zero</a:t>
                </a:r>
                <a:r>
                  <a:rPr lang="pt-BR" dirty="0"/>
                  <a:t>. Isso significa que não se ganha/adquire nenhuma informação nova ao se observar </a:t>
                </a:r>
                <a:r>
                  <a:rPr lang="pt-BR" dirty="0" smtClean="0"/>
                  <a:t>o valor.</a:t>
                </a:r>
              </a:p>
              <a:p>
                <a:r>
                  <a:rPr lang="pt-BR" dirty="0" smtClean="0"/>
                  <a:t>Por outro lado, o resultado de se arremesar uma </a:t>
                </a:r>
                <a:r>
                  <a:rPr lang="pt-BR" b="1" i="1" dirty="0" smtClean="0"/>
                  <a:t>moeda honesta </a:t>
                </a:r>
                <a:r>
                  <a:rPr lang="pt-BR" dirty="0" smtClean="0"/>
                  <a:t>é igualmente provável de resultar em </a:t>
                </a:r>
                <a:r>
                  <a:rPr lang="pt-BR" b="1" i="1" dirty="0" smtClean="0"/>
                  <a:t>cara</a:t>
                </a:r>
                <a:r>
                  <a:rPr lang="pt-BR" dirty="0" smtClean="0"/>
                  <a:t> ou </a:t>
                </a:r>
                <a:r>
                  <a:rPr lang="pt-BR" b="1" i="1" dirty="0" smtClean="0"/>
                  <a:t>coroa</a:t>
                </a:r>
                <a:r>
                  <a:rPr lang="pt-BR" dirty="0" smtClean="0"/>
                  <a:t>, associados aos valores 0 ou 1, respectivamente. Neste caso, esta varíavel tem 1 bit de entropia, significando que se necessita de 1 bit para representar os 2 possíveis resultados.</a:t>
                </a:r>
              </a:p>
              <a:p>
                <a:r>
                  <a:rPr lang="pt-BR" dirty="0" smtClean="0"/>
                  <a:t>Dessa forma, a variável aleatória que representa o resultado de se rolar um </a:t>
                </a:r>
                <a:r>
                  <a:rPr lang="pt-BR" b="1" i="1" dirty="0" smtClean="0"/>
                  <a:t>dado honesto </a:t>
                </a:r>
                <a:r>
                  <a:rPr lang="pt-BR" dirty="0" smtClean="0"/>
                  <a:t>de 4 lados, tem 2 bits de entropia, pois necessita-se de 2 bits para se representar os 4 possíveis valores.</a:t>
                </a:r>
              </a:p>
              <a:p>
                <a:r>
                  <a:rPr lang="pt-BR" dirty="0" smtClean="0"/>
                  <a:t>Agora imagine um </a:t>
                </a:r>
                <a:r>
                  <a:rPr lang="pt-BR" b="1" i="1" dirty="0" smtClean="0"/>
                  <a:t>moeda desonesta </a:t>
                </a:r>
                <a:r>
                  <a:rPr lang="pt-BR" dirty="0" smtClean="0"/>
                  <a:t>que tenha uma probabilidade de resultar em </a:t>
                </a:r>
                <a:r>
                  <a:rPr lang="pt-BR" b="1" i="1" dirty="0" smtClean="0"/>
                  <a:t>cara</a:t>
                </a:r>
                <a:r>
                  <a:rPr lang="pt-BR" dirty="0" smtClean="0"/>
                  <a:t> em 99% dos arremessos. Nesse caso, a </a:t>
                </a:r>
                <a:r>
                  <a:rPr lang="pt-BR" b="1" i="1" dirty="0" smtClean="0"/>
                  <a:t>entropia</a:t>
                </a:r>
                <a:r>
                  <a:rPr lang="pt-BR" dirty="0" smtClean="0"/>
                  <a:t> deve ser um valor positivo muito próximo de zero, pois a incerteza do resultado é muito baixa.</a:t>
                </a:r>
              </a:p>
              <a:p>
                <a:r>
                  <a:rPr lang="pt-BR" dirty="0" smtClean="0"/>
                  <a:t>Assim, a </a:t>
                </a:r>
                <a:r>
                  <a:rPr lang="pt-BR" b="1" i="1" dirty="0" smtClean="0"/>
                  <a:t>entropia</a:t>
                </a:r>
                <a:r>
                  <a:rPr lang="pt-BR" dirty="0" smtClean="0"/>
                  <a:t> de uma variável aleatória </a:t>
                </a:r>
                <a14:m>
                  <m:oMath xmlns:m="http://schemas.openxmlformats.org/officeDocument/2006/math">
                    <m:r>
                      <a:rPr lang="pt-BR" b="0" i="1" smtClean="0">
                        <a:latin typeface="Cambria Math" panose="02040503050406030204" pitchFamily="18" charset="0"/>
                      </a:rPr>
                      <m:t>𝑉</m:t>
                    </m:r>
                  </m:oMath>
                </a14:m>
                <a:r>
                  <a:rPr lang="pt-BR" dirty="0" smtClean="0"/>
                  <a:t> com valores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oMath>
                </a14:m>
                <a:r>
                  <a:rPr lang="pt-BR" dirty="0" smtClean="0"/>
                  <a:t>, onde cada um dos valores tem probabilidade </a:t>
                </a:r>
                <a14:m>
                  <m:oMath xmlns:m="http://schemas.openxmlformats.org/officeDocument/2006/math">
                    <m:r>
                      <a:rPr lang="pt-BR" b="0" i="1" smtClean="0">
                        <a:latin typeface="Cambria Math" panose="02040503050406030204" pitchFamily="18" charset="0"/>
                      </a:rPr>
                      <m:t>𝑃</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r>
                      <a:rPr lang="pt-BR" b="0" i="1" smtClean="0">
                        <a:latin typeface="Cambria Math" panose="02040503050406030204" pitchFamily="18" charset="0"/>
                      </a:rPr>
                      <m:t>)</m:t>
                    </m:r>
                  </m:oMath>
                </a14:m>
                <a:r>
                  <a:rPr lang="pt-BR" dirty="0" smtClean="0"/>
                  <a:t>, é definida como</a:t>
                </a:r>
              </a:p>
              <a:p>
                <a:pPr marL="0" indent="0" algn="ctr">
                  <a:buNone/>
                </a:pPr>
                <a14:m>
                  <m:oMath xmlns:m="http://schemas.openxmlformats.org/officeDocument/2006/math">
                    <m:r>
                      <a:rPr lang="pt-BR" b="0" i="1" smtClean="0">
                        <a:latin typeface="Cambria Math" panose="02040503050406030204" pitchFamily="18" charset="0"/>
                      </a:rPr>
                      <m:t>𝐼</m:t>
                    </m:r>
                    <m:d>
                      <m:dPr>
                        <m:ctrlPr>
                          <a:rPr lang="pt-BR" b="0" i="1" smtClean="0">
                            <a:latin typeface="Cambria Math" panose="02040503050406030204" pitchFamily="18" charset="0"/>
                          </a:rPr>
                        </m:ctrlPr>
                      </m:dPr>
                      <m:e>
                        <m:r>
                          <a:rPr lang="pt-BR" b="0" i="1" smtClean="0">
                            <a:latin typeface="Cambria Math" panose="02040503050406030204" pitchFamily="18" charset="0"/>
                          </a:rPr>
                          <m:t>𝑉</m:t>
                        </m:r>
                      </m:e>
                    </m:d>
                    <m:r>
                      <a:rPr lang="pt-BR" b="0" i="1" smtClean="0">
                        <a:latin typeface="Cambria Math" panose="02040503050406030204" pitchFamily="18" charset="0"/>
                      </a:rPr>
                      <m:t>=−</m:t>
                    </m:r>
                    <m:nary>
                      <m:naryPr>
                        <m:chr m:val="∑"/>
                        <m:supHide m:val="on"/>
                        <m:ctrlPr>
                          <a:rPr lang="pt-BR" b="0" i="1" smtClean="0">
                            <a:latin typeface="Cambria Math" panose="02040503050406030204" pitchFamily="18" charset="0"/>
                          </a:rPr>
                        </m:ctrlPr>
                      </m:naryPr>
                      <m:sub>
                        <m:r>
                          <m:rPr>
                            <m:brk m:alnAt="7"/>
                          </m:rPr>
                          <a:rPr lang="pt-BR" b="0" i="1" smtClean="0">
                            <a:latin typeface="Cambria Math" panose="02040503050406030204" pitchFamily="18" charset="0"/>
                          </a:rPr>
                          <m:t>𝑖</m:t>
                        </m:r>
                      </m:sub>
                      <m:sup/>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func>
                          <m:funcPr>
                            <m:ctrlPr>
                              <a:rPr lang="pt-BR" i="1" smtClean="0">
                                <a:latin typeface="Cambria Math" panose="02040503050406030204" pitchFamily="18" charset="0"/>
                              </a:rPr>
                            </m:ctrlPr>
                          </m:funcPr>
                          <m:fName>
                            <m:sSub>
                              <m:sSubPr>
                                <m:ctrlPr>
                                  <a:rPr lang="pt-BR" i="1" smtClean="0">
                                    <a:latin typeface="Cambria Math" panose="02040503050406030204" pitchFamily="18" charset="0"/>
                                  </a:rPr>
                                </m:ctrlPr>
                              </m:sSubPr>
                              <m:e>
                                <m:r>
                                  <m:rPr>
                                    <m:sty m:val="p"/>
                                  </m:rPr>
                                  <a:rPr lang="pt-BR" i="0" smtClean="0">
                                    <a:latin typeface="Cambria Math" panose="02040503050406030204" pitchFamily="18" charset="0"/>
                                  </a:rPr>
                                  <m:t>log</m:t>
                                </m:r>
                              </m:e>
                              <m:sub>
                                <m:r>
                                  <a:rPr lang="pt-BR" b="0" i="1" smtClean="0">
                                    <a:latin typeface="Cambria Math" panose="02040503050406030204" pitchFamily="18" charset="0"/>
                                  </a:rPr>
                                  <m:t>2</m:t>
                                </m:r>
                              </m:sub>
                            </m:sSub>
                          </m:fName>
                          <m:e>
                            <m:d>
                              <m:dPr>
                                <m:ctrlPr>
                                  <a:rPr lang="pt-BR" i="1" smtClean="0">
                                    <a:latin typeface="Cambria Math" panose="02040503050406030204" pitchFamily="18" charset="0"/>
                                  </a:rPr>
                                </m:ctrlPr>
                              </m:dPr>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e>
                            </m:d>
                          </m:e>
                        </m:func>
                      </m:e>
                    </m:nary>
                  </m:oMath>
                </a14:m>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07584"/>
                <a:ext cx="10947400" cy="5627046"/>
              </a:xfrm>
              <a:blipFill rotWithShape="0">
                <a:blip r:embed="rId3"/>
                <a:stretch>
                  <a:fillRect l="-669" t="-2275" r="-947" b="-11159"/>
                </a:stretch>
              </a:blipFill>
            </p:spPr>
            <p:txBody>
              <a:bodyPr/>
              <a:lstStyle/>
              <a:p>
                <a:r>
                  <a:rPr lang="pt-BR">
                    <a:noFill/>
                  </a:rPr>
                  <a:t> </a:t>
                </a:r>
              </a:p>
            </p:txBody>
          </p:sp>
        </mc:Fallback>
      </mc:AlternateContent>
    </p:spTree>
    <p:extLst>
      <p:ext uri="{BB962C8B-B14F-4D97-AF65-F5344CB8AC3E}">
        <p14:creationId xmlns:p14="http://schemas.microsoft.com/office/powerpoint/2010/main" val="52195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8"/>
            <a:ext cx="10515600" cy="907220"/>
          </a:xfrm>
        </p:spPr>
        <p:txBody>
          <a:bodyPr/>
          <a:lstStyle/>
          <a:p>
            <a:r>
              <a:rPr lang="pt-BR" dirty="0" smtClean="0"/>
              <a:t>Aprendizado de </a:t>
            </a:r>
            <a:r>
              <a:rPr lang="pt-BR" dirty="0"/>
              <a:t>uma árvore de decisão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56069"/>
                <a:ext cx="11223171" cy="5679584"/>
              </a:xfrm>
            </p:spPr>
            <p:txBody>
              <a:bodyPr>
                <a:normAutofit fontScale="70000" lnSpcReduction="20000"/>
              </a:bodyPr>
              <a:lstStyle/>
              <a:p>
                <a:r>
                  <a:rPr lang="pt-BR" dirty="0" smtClean="0"/>
                  <a:t>Retornando ao problema da indução (ou aprendizado) de </a:t>
                </a:r>
                <a:r>
                  <a:rPr lang="pt-BR" b="1" i="1" dirty="0" smtClean="0"/>
                  <a:t>árvores de decisão</a:t>
                </a:r>
                <a:r>
                  <a:rPr lang="pt-BR" dirty="0" smtClean="0"/>
                  <a:t> nós temos que se um conjunto de treinamento, </a:t>
                </a:r>
                <a14:m>
                  <m:oMath xmlns:m="http://schemas.openxmlformats.org/officeDocument/2006/math">
                    <m:r>
                      <a:rPr lang="pt-BR" b="0" i="1" smtClean="0">
                        <a:latin typeface="Cambria Math" panose="02040503050406030204" pitchFamily="18" charset="0"/>
                      </a:rPr>
                      <m:t>𝐸</m:t>
                    </m:r>
                  </m:oMath>
                </a14:m>
                <a:r>
                  <a:rPr lang="pt-BR" dirty="0" smtClean="0"/>
                  <a:t>, contém </a:t>
                </a:r>
                <a14:m>
                  <m:oMath xmlns:m="http://schemas.openxmlformats.org/officeDocument/2006/math">
                    <m:r>
                      <a:rPr lang="pt-BR" b="0" i="1" smtClean="0">
                        <a:latin typeface="Cambria Math" panose="02040503050406030204" pitchFamily="18" charset="0"/>
                      </a:rPr>
                      <m:t>𝑝</m:t>
                    </m:r>
                  </m:oMath>
                </a14:m>
                <a:r>
                  <a:rPr lang="pt-BR" dirty="0" smtClean="0"/>
                  <a:t> exemplos pertencentes à classe positiva (</a:t>
                </a:r>
                <a:r>
                  <a:rPr lang="pt-BR" i="1" dirty="0" smtClean="0"/>
                  <a:t>P</a:t>
                </a:r>
                <a:r>
                  <a:rPr lang="pt-BR" dirty="0" smtClean="0"/>
                  <a:t>) e </a:t>
                </a:r>
                <a14:m>
                  <m:oMath xmlns:m="http://schemas.openxmlformats.org/officeDocument/2006/math">
                    <m:r>
                      <a:rPr lang="pt-BR" b="0" i="1" smtClean="0">
                        <a:latin typeface="Cambria Math" panose="02040503050406030204" pitchFamily="18" charset="0"/>
                      </a:rPr>
                      <m:t>𝑛</m:t>
                    </m:r>
                  </m:oMath>
                </a14:m>
                <a:r>
                  <a:rPr lang="pt-BR" dirty="0" smtClean="0"/>
                  <a:t> exemplos pertencentes à classe negativa (</a:t>
                </a:r>
                <a:r>
                  <a:rPr lang="pt-BR" i="1" dirty="0" smtClean="0"/>
                  <a:t>N</a:t>
                </a:r>
                <a:r>
                  <a:rPr lang="pt-BR" dirty="0" smtClean="0"/>
                  <a:t>), então a </a:t>
                </a:r>
                <a:r>
                  <a:rPr lang="pt-BR" b="1" i="1" dirty="0" smtClean="0"/>
                  <a:t>entropia</a:t>
                </a:r>
                <a:r>
                  <a:rPr lang="pt-BR" dirty="0" smtClean="0"/>
                  <a:t> do </a:t>
                </a:r>
                <a:r>
                  <a:rPr lang="pt-BR" b="1" i="1" dirty="0" smtClean="0"/>
                  <a:t>atributo objetivo</a:t>
                </a:r>
                <a:r>
                  <a:rPr lang="pt-BR" dirty="0" smtClean="0"/>
                  <a:t> (i.e., o rótulo ou saída desejada) para todo o conjunto de treinamento é dada por</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𝐺𝑜𝑎𝑙</m:t>
                        </m:r>
                      </m:e>
                    </m:d>
                    <m:r>
                      <a:rPr lang="pt-BR" b="0" i="1" smtClean="0">
                        <a:latin typeface="Cambria Math" panose="02040503050406030204" pitchFamily="18" charset="0"/>
                      </a:rPr>
                      <m:t>=</m:t>
                    </m:r>
                    <m:r>
                      <a:rPr lang="pt-BR" b="0" i="1" smtClean="0">
                        <a:latin typeface="Cambria Math" panose="02040503050406030204" pitchFamily="18" charset="0"/>
                      </a:rPr>
                      <m:t>𝐵</m:t>
                    </m:r>
                    <m:d>
                      <m:dPr>
                        <m:ctrlPr>
                          <a:rPr lang="pt-BR" b="0" i="1" smtClean="0">
                            <a:latin typeface="Cambria Math" panose="02040503050406030204" pitchFamily="18" charset="0"/>
                          </a:rPr>
                        </m:ctrlPr>
                      </m:dPr>
                      <m:e>
                        <m:f>
                          <m:fPr>
                            <m:ctrlPr>
                              <a:rPr lang="pt-BR" b="0" i="1" smtClean="0">
                                <a:latin typeface="Cambria Math" panose="02040503050406030204" pitchFamily="18" charset="0"/>
                              </a:rPr>
                            </m:ctrlPr>
                          </m:fPr>
                          <m:num>
                            <m:r>
                              <a:rPr lang="pt-BR" b="0" i="1" smtClean="0">
                                <a:latin typeface="Cambria Math" panose="02040503050406030204" pitchFamily="18" charset="0"/>
                              </a:rPr>
                              <m:t>𝑝</m:t>
                            </m:r>
                          </m:num>
                          <m:den>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den>
                        </m:f>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e>
                    </m:d>
                  </m:oMath>
                </a14:m>
                <a:r>
                  <a:rPr lang="pt-BR" dirty="0" smtClean="0"/>
                  <a:t>.</a:t>
                </a:r>
              </a:p>
              <a:p>
                <a:r>
                  <a:rPr lang="pt-BR" dirty="0" smtClean="0"/>
                  <a:t>Portanto, </a:t>
                </a:r>
                <a:r>
                  <a:rPr lang="pt-BR" dirty="0"/>
                  <a:t>qualquer </a:t>
                </a:r>
                <a:r>
                  <a:rPr lang="pt-BR" b="1" i="1" dirty="0"/>
                  <a:t>árvore </a:t>
                </a:r>
                <a:r>
                  <a:rPr lang="pt-BR" b="1" i="1" dirty="0" smtClean="0"/>
                  <a:t>de decisão </a:t>
                </a:r>
                <a:r>
                  <a:rPr lang="pt-BR" dirty="0" smtClean="0"/>
                  <a:t>correta </a:t>
                </a:r>
                <a:r>
                  <a:rPr lang="pt-BR" dirty="0"/>
                  <a:t>para </a:t>
                </a:r>
                <a:r>
                  <a:rPr lang="pt-BR" dirty="0" smtClean="0"/>
                  <a:t>o conjunto </a:t>
                </a:r>
                <a:r>
                  <a:rPr lang="pt-BR" dirty="0"/>
                  <a:t>de treinamento </a:t>
                </a:r>
                <a14:m>
                  <m:oMath xmlns:m="http://schemas.openxmlformats.org/officeDocument/2006/math">
                    <m:r>
                      <a:rPr lang="pt-BR" i="1">
                        <a:latin typeface="Cambria Math" panose="02040503050406030204" pitchFamily="18" charset="0"/>
                      </a:rPr>
                      <m:t>𝐸</m:t>
                    </m:r>
                  </m:oMath>
                </a14:m>
                <a:r>
                  <a:rPr lang="pt-BR" dirty="0"/>
                  <a:t> classificará exemplos na mesma proporção de ocorrência das classes no conjunto de dados. Assim, a probabilidade de um </a:t>
                </a:r>
                <a:r>
                  <a:rPr lang="pt-BR" dirty="0" smtClean="0"/>
                  <a:t>exemplo ser </a:t>
                </a:r>
                <a:r>
                  <a:rPr lang="pt-BR" dirty="0"/>
                  <a:t>da classe </a:t>
                </a:r>
                <a:r>
                  <a:rPr lang="pt-BR" i="1" dirty="0"/>
                  <a:t>P</a:t>
                </a:r>
                <a:r>
                  <a:rPr lang="pt-BR" dirty="0"/>
                  <a:t> é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e a de um exemplo </a:t>
                </a:r>
                <a:r>
                  <a:rPr lang="pt-BR" dirty="0" smtClean="0"/>
                  <a:t>ser </a:t>
                </a:r>
                <a:r>
                  <a:rPr lang="pt-BR" dirty="0"/>
                  <a:t>da classe </a:t>
                </a:r>
                <a:r>
                  <a:rPr lang="pt-BR" i="1" dirty="0"/>
                  <a:t>N</a:t>
                </a:r>
                <a:r>
                  <a:rPr lang="pt-BR" dirty="0"/>
                  <a:t> 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ou </a:t>
                </a:r>
                <a14:m>
                  <m:oMath xmlns:m="http://schemas.openxmlformats.org/officeDocument/2006/math">
                    <m:r>
                      <a:rPr lang="pt-BR">
                        <a:latin typeface="Cambria Math" panose="02040503050406030204" pitchFamily="18" charset="0"/>
                      </a:rPr>
                      <m:t>(1−</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a:t>
                </a:r>
                <a:endParaRPr lang="pt-BR" dirty="0" smtClean="0"/>
              </a:p>
              <a:p>
                <a:r>
                  <a:rPr lang="pt-BR" dirty="0" smtClean="0"/>
                  <a:t>Um teste com um único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nós dá apenas parte da </a:t>
                </a:r>
                <a:r>
                  <a:rPr lang="pt-BR" b="1" i="1" dirty="0" smtClean="0"/>
                  <a:t>entropia</a:t>
                </a:r>
                <a:r>
                  <a:rPr lang="pt-BR" dirty="0" smtClean="0"/>
                  <a:t> para todo o conjunto, i.e., </a:t>
                </a:r>
                <a14:m>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𝐺𝑜𝑎𝑙</m:t>
                        </m:r>
                      </m:e>
                    </m:d>
                  </m:oMath>
                </a14:m>
                <a:r>
                  <a:rPr lang="pt-BR" dirty="0" smtClean="0"/>
                  <a:t>. Nós podemos medir exatamente o quanto cada atributo </a:t>
                </a:r>
                <a:r>
                  <a:rPr lang="pt-BR" dirty="0"/>
                  <a:t>contribui através do cálculo da </a:t>
                </a:r>
                <a:r>
                  <a:rPr lang="pt-BR" b="1" i="1" dirty="0"/>
                  <a:t>entropia</a:t>
                </a:r>
                <a:r>
                  <a:rPr lang="pt-BR" dirty="0"/>
                  <a:t> restante após o teste </a:t>
                </a:r>
                <a:r>
                  <a:rPr lang="pt-BR" dirty="0" smtClean="0"/>
                  <a:t>do atributo.</a:t>
                </a:r>
              </a:p>
              <a:p>
                <a:r>
                  <a:rPr lang="pt-BR" dirty="0" smtClean="0"/>
                  <a:t>Um atributo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oMath>
                </a14:m>
                <a:r>
                  <a:rPr lang="pt-BR" dirty="0" smtClean="0"/>
                  <a:t> com </a:t>
                </a:r>
                <a14:m>
                  <m:oMath xmlns:m="http://schemas.openxmlformats.org/officeDocument/2006/math">
                    <m:r>
                      <a:rPr lang="pt-BR" b="0" i="1" smtClean="0">
                        <a:latin typeface="Cambria Math" panose="02040503050406030204" pitchFamily="18" charset="0"/>
                      </a:rPr>
                      <m:t>𝑑</m:t>
                    </m:r>
                  </m:oMath>
                </a14:m>
                <a:r>
                  <a:rPr lang="pt-BR" dirty="0" smtClean="0"/>
                  <a:t> valores distintos divide o conjunto de treinamento </a:t>
                </a:r>
                <a14:m>
                  <m:oMath xmlns:m="http://schemas.openxmlformats.org/officeDocument/2006/math">
                    <m:r>
                      <a:rPr lang="pt-BR" b="0" i="1" smtClean="0">
                        <a:latin typeface="Cambria Math" panose="02040503050406030204" pitchFamily="18" charset="0"/>
                      </a:rPr>
                      <m:t>𝐸</m:t>
                    </m:r>
                  </m:oMath>
                </a14:m>
                <a:r>
                  <a:rPr lang="pt-BR" dirty="0" smtClean="0"/>
                  <a:t> em subconjuntos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𝑑</m:t>
                        </m:r>
                      </m:sub>
                    </m:sSub>
                  </m:oMath>
                </a14:m>
                <a:r>
                  <a:rPr lang="pt-BR" dirty="0" smtClean="0"/>
                  <a:t>. Cada subconjunto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𝑖</m:t>
                        </m:r>
                      </m:sub>
                    </m:sSub>
                  </m:oMath>
                </a14:m>
                <a:r>
                  <a:rPr lang="pt-BR" dirty="0" smtClean="0"/>
                  <a:t> possui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oMath>
                </a14:m>
                <a:r>
                  <a:rPr lang="pt-BR" dirty="0" smtClean="0"/>
                  <a:t> exemplos da classe positiva, </a:t>
                </a:r>
                <a:r>
                  <a:rPr lang="pt-BR" i="1" dirty="0" smtClean="0"/>
                  <a:t>P</a:t>
                </a:r>
                <a:r>
                  <a:rPr lang="pt-BR" dirty="0" smtClean="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oMath>
                </a14:m>
                <a:r>
                  <a:rPr lang="pt-BR" dirty="0" smtClean="0"/>
                  <a:t> exemplos da classe negativa, </a:t>
                </a:r>
                <a:r>
                  <a:rPr lang="pt-BR" i="1" dirty="0" smtClean="0"/>
                  <a:t>N</a:t>
                </a:r>
                <a:r>
                  <a:rPr lang="pt-BR" dirty="0" smtClean="0"/>
                  <a:t>. Um exemplo escolhido aleatóriamente do conjunto de treinamento tem o </a:t>
                </a:r>
                <a:r>
                  <a:rPr lang="pt-BR" i="1" dirty="0" smtClean="0"/>
                  <a:t>i</a:t>
                </a:r>
                <a:r>
                  <a:rPr lang="pt-BR" dirty="0" smtClean="0"/>
                  <a:t>-ésimo valor para o atributo com probabilidade </a:t>
                </a:r>
                <a14:m>
                  <m:oMath xmlns:m="http://schemas.openxmlformats.org/officeDocument/2006/math">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smtClean="0"/>
                  <a:t>. </a:t>
                </a:r>
                <a:r>
                  <a:rPr lang="pt-BR" dirty="0"/>
                  <a:t>Assim, a </a:t>
                </a:r>
                <a:r>
                  <a:rPr lang="pt-BR" b="1" i="1" dirty="0" smtClean="0"/>
                  <a:t>entropia</a:t>
                </a:r>
                <a:r>
                  <a:rPr lang="pt-BR" dirty="0" smtClean="0"/>
                  <a:t> restante </a:t>
                </a:r>
                <a:r>
                  <a:rPr lang="pt-BR" dirty="0"/>
                  <a:t>esperada </a:t>
                </a:r>
                <a:r>
                  <a:rPr lang="pt-BR" dirty="0" smtClean="0"/>
                  <a:t>após </a:t>
                </a:r>
                <a:r>
                  <a:rPr lang="pt-BR" dirty="0"/>
                  <a:t>o teste do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é </a:t>
                </a:r>
              </a:p>
              <a:p>
                <a:pPr marL="0" indent="0" algn="ctr">
                  <a:buNone/>
                </a:pPr>
                <a14:m>
                  <m:oMath xmlns:m="http://schemas.openxmlformats.org/officeDocument/2006/math">
                    <m:r>
                      <a:rPr lang="pt-BR" b="0" i="1" smtClean="0">
                        <a:latin typeface="Cambria Math" panose="02040503050406030204" pitchFamily="18" charset="0"/>
                      </a:rPr>
                      <m:t>𝑅𝑒𝑚𝑎𝑖𝑛𝑑𝑒𝑟</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𝑑</m:t>
                        </m:r>
                      </m:sup>
                      <m:e>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nary>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num>
                          <m:den>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en>
                        </m:f>
                      </m:e>
                    </m:d>
                  </m:oMath>
                </a14:m>
                <a:r>
                  <a:rPr lang="pt-BR" dirty="0" smtClean="0"/>
                  <a:t>.</a:t>
                </a:r>
              </a:p>
              <a:p>
                <a:r>
                  <a:rPr lang="pt-BR" dirty="0" smtClean="0"/>
                  <a:t>O </a:t>
                </a:r>
                <a:r>
                  <a:rPr lang="pt-BR" b="1" i="1" dirty="0"/>
                  <a:t>ganho de informação </a:t>
                </a:r>
                <a:r>
                  <a:rPr lang="pt-BR" dirty="0" smtClean="0"/>
                  <a:t>com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a:t>
                </a:r>
                <a:r>
                  <a:rPr lang="pt-BR" dirty="0"/>
                  <a:t>é a redução </a:t>
                </a:r>
                <a:r>
                  <a:rPr lang="pt-BR" dirty="0" smtClean="0"/>
                  <a:t>na </a:t>
                </a:r>
                <a:r>
                  <a:rPr lang="pt-BR" b="1" i="1" dirty="0" smtClean="0"/>
                  <a:t>entropia</a:t>
                </a:r>
                <a:r>
                  <a:rPr lang="pt-BR" dirty="0" smtClean="0"/>
                  <a:t> total do conjunto de treinamento, que é dada por</a:t>
                </a:r>
                <a:endParaRPr lang="pt-BR" dirty="0"/>
              </a:p>
              <a:p>
                <a:pPr marL="0" indent="0" algn="ctr">
                  <a:buNone/>
                </a:pPr>
                <a14:m>
                  <m:oMath xmlns:m="http://schemas.openxmlformats.org/officeDocument/2006/math">
                    <m:r>
                      <a:rPr lang="pt-BR" b="0" i="1" smtClean="0">
                        <a:latin typeface="Cambria Math" panose="02040503050406030204" pitchFamily="18" charset="0"/>
                      </a:rPr>
                      <m:t>𝐺𝑎𝑖𝑛</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r>
                      <a:rPr lang="pt-BR" b="0" i="1" smtClean="0">
                        <a:latin typeface="Cambria Math" panose="02040503050406030204" pitchFamily="18" charset="0"/>
                      </a:rPr>
                      <m:t>−</m:t>
                    </m:r>
                    <m:r>
                      <a:rPr lang="pt-BR" i="1">
                        <a:latin typeface="Cambria Math" panose="02040503050406030204" pitchFamily="18" charset="0"/>
                      </a:rPr>
                      <m:t>𝑅𝑒𝑚𝑎𝑖𝑛𝑑𝑒𝑟</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oMath>
                </a14:m>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56069"/>
                <a:ext cx="11223171" cy="5679584"/>
              </a:xfrm>
              <a:blipFill rotWithShape="0">
                <a:blip r:embed="rId3"/>
                <a:stretch>
                  <a:fillRect l="-489" t="-1931" r="-652"/>
                </a:stretch>
              </a:blipFill>
            </p:spPr>
            <p:txBody>
              <a:bodyPr/>
              <a:lstStyle/>
              <a:p>
                <a:r>
                  <a:rPr lang="pt-BR">
                    <a:noFill/>
                  </a:rPr>
                  <a:t> </a:t>
                </a:r>
              </a:p>
            </p:txBody>
          </p:sp>
        </mc:Fallback>
      </mc:AlternateContent>
    </p:spTree>
    <p:extLst>
      <p:ext uri="{BB962C8B-B14F-4D97-AF65-F5344CB8AC3E}">
        <p14:creationId xmlns:p14="http://schemas.microsoft.com/office/powerpoint/2010/main" val="176402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034486" cy="4662261"/>
              </a:xfrm>
            </p:spPr>
            <p:txBody>
              <a:bodyPr>
                <a:normAutofit fontScale="77500" lnSpcReduction="20000"/>
              </a:bodyPr>
              <a:lstStyle/>
              <a:p>
                <a:r>
                  <a:rPr lang="pt-BR" dirty="0" smtClean="0"/>
                  <a:t>A ideia por trás do </a:t>
                </a:r>
                <a:r>
                  <a:rPr lang="pt-BR" b="1" i="1" dirty="0" smtClean="0"/>
                  <a:t>método ID3 </a:t>
                </a:r>
                <a:r>
                  <a:rPr lang="pt-BR" dirty="0" smtClean="0"/>
                  <a:t>é </a:t>
                </a:r>
                <a:r>
                  <a:rPr lang="pt-BR" dirty="0"/>
                  <a:t>maximizar </a:t>
                </a:r>
                <a:r>
                  <a:rPr lang="pt-BR" dirty="0" smtClean="0"/>
                  <a:t>o </a:t>
                </a:r>
                <a:r>
                  <a:rPr lang="pt-BR" b="1" i="1" dirty="0" smtClean="0"/>
                  <a:t>ganho </a:t>
                </a:r>
                <a:r>
                  <a:rPr lang="pt-BR" b="1" i="1" dirty="0"/>
                  <a:t>de informação</a:t>
                </a:r>
                <a:r>
                  <a:rPr lang="pt-BR" dirty="0"/>
                  <a:t> e então usar o procedimento recursivamente para os 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Ou seja, </a:t>
                </a:r>
                <a:r>
                  <a:rPr lang="pt-BR" dirty="0" smtClean="0"/>
                  <a:t>escolhe-se </a:t>
                </a:r>
                <a:r>
                  <a:rPr lang="pt-BR" dirty="0"/>
                  <a:t>o atributo que gera a primeira ramificação e, então, se repete o processo para construir as subárvores.</a:t>
                </a:r>
              </a:p>
              <a:p>
                <a:r>
                  <a:rPr lang="pt-BR" dirty="0" smtClean="0"/>
                  <a:t>O processo por trás do </a:t>
                </a:r>
                <a:r>
                  <a:rPr lang="pt-BR" b="1" dirty="0"/>
                  <a:t>m</a:t>
                </a:r>
                <a:r>
                  <a:rPr lang="pt-BR" b="1" dirty="0" smtClean="0"/>
                  <a:t>étodo </a:t>
                </a:r>
                <a:r>
                  <a:rPr lang="pt-BR" b="1" dirty="0"/>
                  <a:t>ID3 </a:t>
                </a:r>
                <a:r>
                  <a:rPr lang="pt-BR" dirty="0" smtClean="0"/>
                  <a:t>pode ser resumido através da seguinte sequência de passos:</a:t>
                </a:r>
              </a:p>
              <a:p>
                <a:pPr marL="914400" lvl="1" indent="-457200">
                  <a:buFont typeface="+mj-lt"/>
                  <a:buAutoNum type="alphaLcParenR"/>
                </a:pPr>
                <a:r>
                  <a:rPr lang="pt-BR" dirty="0" smtClean="0"/>
                  <a:t>Cálculo da </a:t>
                </a:r>
                <a:r>
                  <a:rPr lang="pt-BR" b="1" i="1" dirty="0"/>
                  <a:t>entropia</a:t>
                </a:r>
                <a:r>
                  <a:rPr lang="pt-BR" dirty="0"/>
                  <a:t> do </a:t>
                </a:r>
                <a:r>
                  <a:rPr lang="pt-BR" dirty="0" smtClean="0"/>
                  <a:t>objetivo para </a:t>
                </a:r>
                <a:r>
                  <a:rPr lang="pt-BR" dirty="0"/>
                  <a:t>todo o conjunto de </a:t>
                </a:r>
                <a:r>
                  <a:rPr lang="pt-BR" dirty="0" smtClean="0"/>
                  <a:t>treinamento.</a:t>
                </a:r>
              </a:p>
              <a:p>
                <a:pPr marL="914400" lvl="1" indent="-457200">
                  <a:buFont typeface="+mj-lt"/>
                  <a:buAutoNum type="alphaLcParenR"/>
                </a:pPr>
                <a:r>
                  <a:rPr lang="pt-BR" dirty="0"/>
                  <a:t>Cálculo </a:t>
                </a:r>
                <a:r>
                  <a:rPr lang="pt-BR" dirty="0" smtClean="0"/>
                  <a:t>do </a:t>
                </a:r>
                <a:r>
                  <a:rPr lang="pt-BR" b="1" i="1" dirty="0"/>
                  <a:t>ganho de informação </a:t>
                </a:r>
                <a:r>
                  <a:rPr lang="pt-BR" dirty="0"/>
                  <a:t>de cada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oMath>
                </a14:m>
                <a:r>
                  <a:rPr lang="pt-BR" dirty="0"/>
                  <a:t> do conjunto de treinamento </a:t>
                </a:r>
                <a14:m>
                  <m:oMath xmlns:m="http://schemas.openxmlformats.org/officeDocument/2006/math">
                    <m:r>
                      <a:rPr lang="pt-BR" i="1">
                        <a:latin typeface="Cambria Math" panose="02040503050406030204" pitchFamily="18" charset="0"/>
                      </a:rPr>
                      <m:t>𝐸</m:t>
                    </m:r>
                  </m:oMath>
                </a14:m>
                <a:r>
                  <a:rPr lang="pt-BR" dirty="0" smtClean="0"/>
                  <a:t>.</a:t>
                </a:r>
              </a:p>
              <a:p>
                <a:pPr marL="914400" lvl="1" indent="-457200">
                  <a:buFont typeface="+mj-lt"/>
                  <a:buAutoNum type="alphaLcParenR"/>
                </a:pPr>
                <a:r>
                  <a:rPr lang="pt-BR" dirty="0" smtClean="0"/>
                  <a:t>Particionamento do </a:t>
                </a:r>
                <a:r>
                  <a:rPr lang="pt-BR" dirty="0"/>
                  <a:t>conjunto </a:t>
                </a:r>
                <a14:m>
                  <m:oMath xmlns:m="http://schemas.openxmlformats.org/officeDocument/2006/math">
                    <m:r>
                      <a:rPr lang="pt-BR" b="0" i="1" smtClean="0">
                        <a:latin typeface="Cambria Math" panose="02040503050406030204" pitchFamily="18" charset="0"/>
                      </a:rPr>
                      <m:t>𝐸</m:t>
                    </m:r>
                  </m:oMath>
                </a14:m>
                <a:r>
                  <a:rPr lang="pt-BR" dirty="0" smtClean="0"/>
                  <a:t> </a:t>
                </a:r>
                <a:r>
                  <a:rPr lang="pt-BR" dirty="0"/>
                  <a:t>em </a:t>
                </a:r>
                <a:r>
                  <a:rPr lang="pt-BR" dirty="0" smtClean="0"/>
                  <a:t>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usando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para o qual o </a:t>
                </a:r>
                <a:r>
                  <a:rPr lang="pt-BR" b="1" i="1" dirty="0"/>
                  <a:t>ganho de informação </a:t>
                </a:r>
                <a:r>
                  <a:rPr lang="pt-BR" dirty="0"/>
                  <a:t>resultante após a divisão é maximizado.</a:t>
                </a:r>
              </a:p>
              <a:p>
                <a:pPr marL="914400" lvl="1" indent="-457200">
                  <a:buFont typeface="+mj-lt"/>
                  <a:buAutoNum type="alphaLcParenR"/>
                </a:pPr>
                <a:r>
                  <a:rPr lang="pt-BR" dirty="0" smtClean="0"/>
                  <a:t>Criação de um </a:t>
                </a:r>
                <a:r>
                  <a:rPr lang="pt-BR" dirty="0"/>
                  <a:t>nó da árvore de decisão contendo </a:t>
                </a:r>
                <a:r>
                  <a:rPr lang="pt-BR" dirty="0" smtClean="0"/>
                  <a:t>o atributo que </a:t>
                </a:r>
                <a:r>
                  <a:rPr lang="pt-BR" dirty="0"/>
                  <a:t>maximizou o </a:t>
                </a:r>
                <a:r>
                  <a:rPr lang="pt-BR" b="1" i="1" dirty="0"/>
                  <a:t>ganho de </a:t>
                </a:r>
                <a:r>
                  <a:rPr lang="pt-BR" b="1" i="1" dirty="0" smtClean="0"/>
                  <a:t>informação</a:t>
                </a:r>
                <a:r>
                  <a:rPr lang="pt-BR" dirty="0" smtClean="0"/>
                  <a:t>.</a:t>
                </a:r>
                <a:endParaRPr lang="pt-BR" dirty="0"/>
              </a:p>
              <a:p>
                <a:pPr marL="914400" lvl="1" indent="-457200">
                  <a:buFont typeface="+mj-lt"/>
                  <a:buAutoNum type="alphaLcParenR"/>
                </a:pPr>
                <a:r>
                  <a:rPr lang="pt-BR" dirty="0" smtClean="0"/>
                  <a:t>Repetir </a:t>
                </a:r>
                <a:r>
                  <a:rPr lang="pt-BR" dirty="0"/>
                  <a:t>os itens </a:t>
                </a:r>
                <a:r>
                  <a:rPr lang="pt-BR" dirty="0" smtClean="0"/>
                  <a:t>b) </a:t>
                </a:r>
                <a:r>
                  <a:rPr lang="pt-BR" dirty="0"/>
                  <a:t>até </a:t>
                </a:r>
                <a:r>
                  <a:rPr lang="pt-BR" dirty="0" smtClean="0"/>
                  <a:t>d) </a:t>
                </a:r>
                <a:r>
                  <a:rPr lang="pt-BR" dirty="0"/>
                  <a:t>em subconjuntos usando os atributos </a:t>
                </a:r>
                <a:r>
                  <a:rPr lang="pt-BR" dirty="0" smtClean="0"/>
                  <a:t>restantes. Esse </a:t>
                </a:r>
                <a:r>
                  <a:rPr lang="pt-BR" dirty="0"/>
                  <a:t>processo continua até que a árvore classifique perfeitamente os exemplos de treinamento ou até que todos os atributos tenham sido utilizados</a:t>
                </a:r>
                <a:r>
                  <a:rPr lang="pt-BR" dirty="0" smtClean="0"/>
                  <a:t>.</a:t>
                </a:r>
              </a:p>
              <a:p>
                <a:r>
                  <a:rPr lang="pt-BR" dirty="0"/>
                  <a:t>O </a:t>
                </a:r>
                <a:r>
                  <a:rPr lang="pt-BR" b="1" i="1" dirty="0"/>
                  <a:t>ID3</a:t>
                </a:r>
                <a:r>
                  <a:rPr lang="pt-BR" dirty="0"/>
                  <a:t> segue a </a:t>
                </a:r>
                <a:r>
                  <a:rPr lang="pt-BR" dirty="0" smtClean="0"/>
                  <a:t>regra: um </a:t>
                </a:r>
                <a:r>
                  <a:rPr lang="pt-BR" dirty="0"/>
                  <a:t>ramo com uma </a:t>
                </a:r>
                <a:r>
                  <a:rPr lang="pt-BR" b="1" i="1" dirty="0"/>
                  <a:t>entropia</a:t>
                </a:r>
                <a:r>
                  <a:rPr lang="pt-BR" dirty="0"/>
                  <a:t> </a:t>
                </a:r>
                <a:r>
                  <a:rPr lang="pt-BR" dirty="0" smtClean="0"/>
                  <a:t>igual a </a:t>
                </a:r>
                <a:r>
                  <a:rPr lang="pt-BR" dirty="0"/>
                  <a:t>zero é </a:t>
                </a:r>
                <a:r>
                  <a:rPr lang="pt-BR" dirty="0" smtClean="0"/>
                  <a:t>uma </a:t>
                </a:r>
                <a:r>
                  <a:rPr lang="pt-BR" b="1" i="1" dirty="0"/>
                  <a:t>folha</a:t>
                </a:r>
                <a:r>
                  <a:rPr lang="pt-BR" dirty="0"/>
                  <a:t> e um </a:t>
                </a:r>
                <a:r>
                  <a:rPr lang="pt-BR" dirty="0" smtClean="0"/>
                  <a:t>ramo com </a:t>
                </a:r>
                <a:r>
                  <a:rPr lang="pt-BR" b="1" i="1" dirty="0"/>
                  <a:t>entropia</a:t>
                </a:r>
                <a:r>
                  <a:rPr lang="pt-BR" dirty="0"/>
                  <a:t> </a:t>
                </a:r>
                <a:r>
                  <a:rPr lang="pt-BR" dirty="0" smtClean="0"/>
                  <a:t>maior do que </a:t>
                </a:r>
                <a:r>
                  <a:rPr lang="pt-BR" dirty="0"/>
                  <a:t>zero precisa de </a:t>
                </a:r>
                <a:r>
                  <a:rPr lang="pt-BR" dirty="0" smtClean="0"/>
                  <a:t>partição adicional</a:t>
                </a:r>
                <a:r>
                  <a:rPr lang="pt-BR" dirty="0"/>
                  <a:t>.</a:t>
                </a:r>
              </a:p>
              <a:p>
                <a:r>
                  <a:rPr lang="pt-BR" dirty="0" smtClean="0"/>
                  <a:t>O </a:t>
                </a:r>
                <a:r>
                  <a:rPr lang="pt-BR" b="1" dirty="0"/>
                  <a:t>método ID3 </a:t>
                </a:r>
                <a:r>
                  <a:rPr lang="pt-BR" dirty="0" smtClean="0"/>
                  <a:t>será exemplificado através do exemplo apresentado à seguir.</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34486" cy="4662261"/>
              </a:xfrm>
              <a:blipFill rotWithShape="0">
                <a:blip r:embed="rId2"/>
                <a:stretch>
                  <a:fillRect l="-663" t="-2614" r="-552"/>
                </a:stretch>
              </a:blipFill>
            </p:spPr>
            <p:txBody>
              <a:bodyPr/>
              <a:lstStyle/>
              <a:p>
                <a:r>
                  <a:rPr lang="pt-BR">
                    <a:noFill/>
                  </a:rPr>
                  <a:t> </a:t>
                </a:r>
              </a:p>
            </p:txBody>
          </p:sp>
        </mc:Fallback>
      </mc:AlternateContent>
    </p:spTree>
    <p:extLst>
      <p:ext uri="{BB962C8B-B14F-4D97-AF65-F5344CB8AC3E}">
        <p14:creationId xmlns:p14="http://schemas.microsoft.com/office/powerpoint/2010/main" val="397004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Observações</a:t>
            </a:r>
            <a:endParaRPr lang="pt-BR" dirty="0"/>
          </a:p>
        </p:txBody>
      </p:sp>
      <p:sp>
        <p:nvSpPr>
          <p:cNvPr id="3" name="Content Placeholder 2"/>
          <p:cNvSpPr>
            <a:spLocks noGrp="1"/>
          </p:cNvSpPr>
          <p:nvPr>
            <p:ph idx="1"/>
          </p:nvPr>
        </p:nvSpPr>
        <p:spPr>
          <a:xfrm>
            <a:off x="838199" y="1825624"/>
            <a:ext cx="10889343" cy="4763861"/>
          </a:xfrm>
        </p:spPr>
        <p:txBody>
          <a:bodyPr>
            <a:normAutofit fontScale="77500" lnSpcReduction="20000"/>
          </a:bodyPr>
          <a:lstStyle/>
          <a:p>
            <a:r>
              <a:rPr lang="pt-BR" dirty="0" smtClean="0"/>
              <a:t>Além </a:t>
            </a:r>
            <a:r>
              <a:rPr lang="pt-BR" dirty="0"/>
              <a:t>do </a:t>
            </a:r>
            <a:r>
              <a:rPr lang="pt-BR" b="1" i="1" dirty="0"/>
              <a:t>ganho de </a:t>
            </a:r>
            <a:r>
              <a:rPr lang="pt-BR" b="1" i="1" dirty="0" smtClean="0"/>
              <a:t>informação</a:t>
            </a:r>
            <a:r>
              <a:rPr lang="pt-BR" dirty="0" smtClean="0"/>
              <a:t>, existem outras </a:t>
            </a:r>
            <a:r>
              <a:rPr lang="pt-BR" dirty="0"/>
              <a:t>métricas que podem ser usadas para definir as </a:t>
            </a:r>
            <a:r>
              <a:rPr lang="pt-BR" dirty="0" smtClean="0"/>
              <a:t>partições. </a:t>
            </a:r>
            <a:r>
              <a:rPr lang="pt-BR" dirty="0"/>
              <a:t>Uma possibilidade é usar métricas de </a:t>
            </a:r>
            <a:r>
              <a:rPr lang="pt-BR" dirty="0" smtClean="0"/>
              <a:t>distância/divergência</a:t>
            </a:r>
            <a:r>
              <a:rPr lang="pt-BR" dirty="0"/>
              <a:t>, como o </a:t>
            </a:r>
            <a:r>
              <a:rPr lang="pt-BR" b="1" i="1" dirty="0"/>
              <a:t>índice de </a:t>
            </a:r>
            <a:r>
              <a:rPr lang="pt-BR" b="1" i="1" dirty="0" smtClean="0"/>
              <a:t>Gini</a:t>
            </a:r>
            <a:r>
              <a:rPr lang="pt-BR" dirty="0" smtClean="0"/>
              <a:t>.</a:t>
            </a:r>
          </a:p>
          <a:p>
            <a:r>
              <a:rPr lang="pt-BR" dirty="0" smtClean="0"/>
              <a:t>Caso </a:t>
            </a:r>
            <a:r>
              <a:rPr lang="pt-BR" dirty="0"/>
              <a:t>haja </a:t>
            </a:r>
            <a:r>
              <a:rPr lang="pt-BR" dirty="0" smtClean="0"/>
              <a:t>exemplos ruidosos</a:t>
            </a:r>
            <a:r>
              <a:rPr lang="pt-BR" dirty="0"/>
              <a:t>, ou seja, </a:t>
            </a:r>
            <a:r>
              <a:rPr lang="pt-BR" dirty="0" smtClean="0"/>
              <a:t>exemplos que </a:t>
            </a:r>
            <a:r>
              <a:rPr lang="pt-BR" dirty="0"/>
              <a:t>não </a:t>
            </a:r>
            <a:r>
              <a:rPr lang="pt-BR" dirty="0" smtClean="0"/>
              <a:t>são totalmente “consistentes”, </a:t>
            </a:r>
            <a:r>
              <a:rPr lang="pt-BR" dirty="0"/>
              <a:t>passa a ser necessária uma análise estatística mais ampla, incluindo, por exemplo, </a:t>
            </a:r>
            <a:r>
              <a:rPr lang="pt-BR" b="1" i="1" dirty="0"/>
              <a:t>testes de </a:t>
            </a:r>
            <a:r>
              <a:rPr lang="pt-BR" b="1" i="1" dirty="0" smtClean="0"/>
              <a:t>hipóteses</a:t>
            </a:r>
            <a:r>
              <a:rPr lang="pt-BR" dirty="0" smtClean="0"/>
              <a:t>.</a:t>
            </a:r>
          </a:p>
          <a:p>
            <a:r>
              <a:rPr lang="pt-BR" dirty="0" smtClean="0"/>
              <a:t>Outro </a:t>
            </a:r>
            <a:r>
              <a:rPr lang="pt-BR" dirty="0"/>
              <a:t>ponto importante é, se for o caso, </a:t>
            </a:r>
            <a:r>
              <a:rPr lang="pt-BR" dirty="0" smtClean="0"/>
              <a:t>deve-se buscar </a:t>
            </a:r>
            <a:r>
              <a:rPr lang="pt-BR" dirty="0"/>
              <a:t>metodologias para </a:t>
            </a:r>
            <a:r>
              <a:rPr lang="pt-BR" dirty="0" smtClean="0"/>
              <a:t>se lidar </a:t>
            </a:r>
            <a:r>
              <a:rPr lang="pt-BR" dirty="0"/>
              <a:t>com atributos faltantes</a:t>
            </a:r>
            <a:r>
              <a:rPr lang="pt-BR" dirty="0" smtClean="0"/>
              <a:t>.</a:t>
            </a:r>
          </a:p>
          <a:p>
            <a:r>
              <a:rPr lang="pt-BR" dirty="0"/>
              <a:t>O conjunto de treinamento é a base para definirmos a </a:t>
            </a:r>
            <a:r>
              <a:rPr lang="pt-BR" b="1" i="1" dirty="0"/>
              <a:t>árvore de decisão</a:t>
            </a:r>
            <a:r>
              <a:rPr lang="pt-BR" dirty="0"/>
              <a:t>. Um conjunto que contenha inconsistências, como, por exemplo, dois </a:t>
            </a:r>
            <a:r>
              <a:rPr lang="pt-BR" dirty="0" smtClean="0"/>
              <a:t>exemplos com </a:t>
            </a:r>
            <a:r>
              <a:rPr lang="pt-BR" dirty="0"/>
              <a:t>os mesmos atributos e classes diferentes, precisará ser reconsiderado (os atributos podem não ser suficientes, por exemplo, precisando de mais atributos</a:t>
            </a:r>
            <a:r>
              <a:rPr lang="pt-BR" dirty="0" smtClean="0"/>
              <a:t>).</a:t>
            </a:r>
          </a:p>
          <a:p>
            <a:r>
              <a:rPr lang="pt-BR" dirty="0" smtClean="0"/>
              <a:t>Um problema muito </a:t>
            </a:r>
            <a:r>
              <a:rPr lang="pt-BR" dirty="0"/>
              <a:t>comum das </a:t>
            </a:r>
            <a:r>
              <a:rPr lang="pt-BR" b="1" i="1" dirty="0"/>
              <a:t>árvores de decisão</a:t>
            </a:r>
            <a:r>
              <a:rPr lang="pt-BR" dirty="0"/>
              <a:t>, </a:t>
            </a:r>
            <a:r>
              <a:rPr lang="pt-BR" dirty="0" smtClean="0"/>
              <a:t>especialmente quando se tem um número muito grande de atributos, é o </a:t>
            </a:r>
            <a:r>
              <a:rPr lang="pt-BR" b="1" i="1" dirty="0" smtClean="0"/>
              <a:t>sobreajuste</a:t>
            </a:r>
            <a:r>
              <a:rPr lang="pt-BR" dirty="0" smtClean="0"/>
              <a:t>. Existem duas formas para se minimizar este problema:</a:t>
            </a:r>
          </a:p>
          <a:p>
            <a:pPr lvl="1"/>
            <a:r>
              <a:rPr lang="pt-BR" dirty="0" smtClean="0"/>
              <a:t>Podar as árvores de decisão (tree prunning).</a:t>
            </a:r>
          </a:p>
          <a:p>
            <a:pPr lvl="1"/>
            <a:r>
              <a:rPr lang="pt-BR" dirty="0" smtClean="0"/>
              <a:t>Ou utilizar </a:t>
            </a:r>
            <a:r>
              <a:rPr lang="pt-BR" b="1" i="1" dirty="0" smtClean="0"/>
              <a:t>florestas aleatórias</a:t>
            </a:r>
            <a:r>
              <a:rPr lang="pt-BR" dirty="0" smtClean="0"/>
              <a:t>.</a:t>
            </a:r>
            <a:endParaRPr lang="pt-BR" dirty="0"/>
          </a:p>
        </p:txBody>
      </p:sp>
    </p:spTree>
    <p:extLst>
      <p:ext uri="{BB962C8B-B14F-4D97-AF65-F5344CB8AC3E}">
        <p14:creationId xmlns:p14="http://schemas.microsoft.com/office/powerpoint/2010/main" val="270372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13254</TotalTime>
  <Words>3986</Words>
  <Application>Microsoft Office PowerPoint</Application>
  <PresentationFormat>Widescreen</PresentationFormat>
  <Paragraphs>642</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Wingdings</vt:lpstr>
      <vt:lpstr>Office Theme</vt:lpstr>
      <vt:lpstr>TP555 - Inteligência Artificial e Machine Learning: Árvores de Decisão</vt:lpstr>
      <vt:lpstr>Árvores de decisão</vt:lpstr>
      <vt:lpstr>Árvores de decisão</vt:lpstr>
      <vt:lpstr>Árvores de decisão</vt:lpstr>
      <vt:lpstr>O processo de indução de uma árvore de decisão</vt:lpstr>
      <vt:lpstr>Ganho de informação e entropia</vt:lpstr>
      <vt:lpstr>Aprendizado de uma árvore de decisão</vt:lpstr>
      <vt:lpstr>Método ID3</vt:lpstr>
      <vt:lpstr>Observações</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Considerações</vt:lpstr>
      <vt:lpstr>Considerações</vt:lpstr>
      <vt:lpstr>Classificação com árvores de decisão e SciKit-Learn</vt:lpstr>
      <vt:lpstr>Regressão com árvores de decisão e SciKit-Learn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828</cp:revision>
  <dcterms:created xsi:type="dcterms:W3CDTF">2020-04-06T23:46:10Z</dcterms:created>
  <dcterms:modified xsi:type="dcterms:W3CDTF">2020-05-13T00:58:27Z</dcterms:modified>
</cp:coreProperties>
</file>