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E376-E4D7-4982-989E-1E62B8FCF279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2C707-F918-4B90-A1A9-B60CC78632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41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https://colab.research.google.com/drive/1gBilrFTn6crCBr4OPmPfS7AaDgdZL1Wf?usp=sharing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2C707-F918-4B90-A1A9-B60CC78632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4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https</a:t>
            </a:r>
            <a:r>
              <a:rPr lang="pt-BR" dirty="0" smtClean="0"/>
              <a:t>://colab.research.google.com/drive/1gBilrFTn6crCBr4OPmPfS7AaDgdZL1Wf?usp=sharing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2C707-F918-4B90-A1A9-B60CC78632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Referência:</a:t>
            </a:r>
          </a:p>
          <a:p>
            <a:r>
              <a:rPr lang="pt-BR" dirty="0" smtClean="0"/>
              <a:t>https</a:t>
            </a:r>
            <a:r>
              <a:rPr lang="pt-BR" dirty="0" smtClean="0"/>
              <a:t>://colab.research.google.com/drive/1gBilrFTn6crCBr4OPmPfS7AaDgdZL1Wf?usp=sharing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2C707-F918-4B90-A1A9-B60CC78632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0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0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4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3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7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2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A638-3094-47FF-A2E9-436973C60924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9220-F88C-43EC-8304-8B32E832BF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9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Autoencoders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3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857772" y="2083873"/>
            <a:ext cx="10531493" cy="2974949"/>
            <a:chOff x="11610" y="1155825"/>
            <a:chExt cx="10531493" cy="2974949"/>
          </a:xfrm>
        </p:grpSpPr>
        <p:sp>
          <p:nvSpPr>
            <p:cNvPr id="67" name="Oval 66"/>
            <p:cNvSpPr/>
            <p:nvPr/>
          </p:nvSpPr>
          <p:spPr>
            <a:xfrm>
              <a:off x="2100204" y="1980370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2100204" y="2716094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3828498" y="1244646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3828498" y="1980370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3828498" y="2716094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3812732" y="3451818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2919354" y="1592801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 flipH="1">
              <a:off x="2919354" y="2350039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2919354" y="3107277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Straight Arrow Connector 21"/>
            <p:cNvCxnSpPr>
              <a:stCxn id="15" idx="6"/>
              <a:endCxn id="19" idx="2"/>
            </p:cNvCxnSpPr>
            <p:nvPr/>
          </p:nvCxnSpPr>
          <p:spPr>
            <a:xfrm flipH="1">
              <a:off x="3439616" y="1504777"/>
              <a:ext cx="388882" cy="3481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6"/>
              <a:endCxn id="20" idx="2"/>
            </p:cNvCxnSpPr>
            <p:nvPr/>
          </p:nvCxnSpPr>
          <p:spPr>
            <a:xfrm flipH="1">
              <a:off x="3439616" y="1504777"/>
              <a:ext cx="388882" cy="11053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6"/>
              <a:endCxn id="21" idx="2"/>
            </p:cNvCxnSpPr>
            <p:nvPr/>
          </p:nvCxnSpPr>
          <p:spPr>
            <a:xfrm flipH="1">
              <a:off x="3439616" y="1504777"/>
              <a:ext cx="388882" cy="186263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6"/>
              <a:endCxn id="19" idx="2"/>
            </p:cNvCxnSpPr>
            <p:nvPr/>
          </p:nvCxnSpPr>
          <p:spPr>
            <a:xfrm flipH="1" flipV="1">
              <a:off x="3439616" y="1852932"/>
              <a:ext cx="388882" cy="3875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20" idx="2"/>
            </p:cNvCxnSpPr>
            <p:nvPr/>
          </p:nvCxnSpPr>
          <p:spPr>
            <a:xfrm flipH="1" flipV="1">
              <a:off x="3439616" y="2610170"/>
              <a:ext cx="388882" cy="3660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1" idx="2"/>
            </p:cNvCxnSpPr>
            <p:nvPr/>
          </p:nvCxnSpPr>
          <p:spPr>
            <a:xfrm flipH="1" flipV="1">
              <a:off x="3439616" y="3367408"/>
              <a:ext cx="373116" cy="3445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6"/>
              <a:endCxn id="20" idx="2"/>
            </p:cNvCxnSpPr>
            <p:nvPr/>
          </p:nvCxnSpPr>
          <p:spPr>
            <a:xfrm flipH="1">
              <a:off x="3439616" y="2240501"/>
              <a:ext cx="388882" cy="3696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6"/>
              <a:endCxn id="21" idx="2"/>
            </p:cNvCxnSpPr>
            <p:nvPr/>
          </p:nvCxnSpPr>
          <p:spPr>
            <a:xfrm flipH="1">
              <a:off x="3439616" y="2240501"/>
              <a:ext cx="388882" cy="11269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19" idx="2"/>
            </p:cNvCxnSpPr>
            <p:nvPr/>
          </p:nvCxnSpPr>
          <p:spPr>
            <a:xfrm flipH="1" flipV="1">
              <a:off x="3439616" y="1852932"/>
              <a:ext cx="388882" cy="11232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6"/>
              <a:endCxn id="19" idx="2"/>
            </p:cNvCxnSpPr>
            <p:nvPr/>
          </p:nvCxnSpPr>
          <p:spPr>
            <a:xfrm flipH="1" flipV="1">
              <a:off x="3439616" y="1852932"/>
              <a:ext cx="373116" cy="18590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6"/>
              <a:endCxn id="21" idx="2"/>
            </p:cNvCxnSpPr>
            <p:nvPr/>
          </p:nvCxnSpPr>
          <p:spPr>
            <a:xfrm flipH="1">
              <a:off x="3439616" y="2976225"/>
              <a:ext cx="388882" cy="3911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6"/>
              <a:endCxn id="20" idx="2"/>
            </p:cNvCxnSpPr>
            <p:nvPr/>
          </p:nvCxnSpPr>
          <p:spPr>
            <a:xfrm flipH="1" flipV="1">
              <a:off x="3439616" y="2610170"/>
              <a:ext cx="373116" cy="110177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6"/>
            </p:cNvCxnSpPr>
            <p:nvPr/>
          </p:nvCxnSpPr>
          <p:spPr>
            <a:xfrm flipH="1">
              <a:off x="2620466" y="1852932"/>
              <a:ext cx="298888" cy="3875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6"/>
            </p:cNvCxnSpPr>
            <p:nvPr/>
          </p:nvCxnSpPr>
          <p:spPr>
            <a:xfrm flipH="1">
              <a:off x="2620466" y="2610170"/>
              <a:ext cx="298888" cy="3660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1" idx="6"/>
            </p:cNvCxnSpPr>
            <p:nvPr/>
          </p:nvCxnSpPr>
          <p:spPr>
            <a:xfrm flipH="1" flipV="1">
              <a:off x="2620466" y="2976225"/>
              <a:ext cx="298888" cy="3911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6"/>
            </p:cNvCxnSpPr>
            <p:nvPr/>
          </p:nvCxnSpPr>
          <p:spPr>
            <a:xfrm flipH="1" flipV="1">
              <a:off x="2620466" y="2240501"/>
              <a:ext cx="298888" cy="11269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0" idx="6"/>
            </p:cNvCxnSpPr>
            <p:nvPr/>
          </p:nvCxnSpPr>
          <p:spPr>
            <a:xfrm flipH="1" flipV="1">
              <a:off x="2620466" y="2240501"/>
              <a:ext cx="298888" cy="3696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9" idx="6"/>
            </p:cNvCxnSpPr>
            <p:nvPr/>
          </p:nvCxnSpPr>
          <p:spPr>
            <a:xfrm flipH="1">
              <a:off x="2620466" y="1852932"/>
              <a:ext cx="298888" cy="11232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271772" y="2151681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71772" y="2886225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0" name="Straight Arrow Connector 199"/>
            <p:cNvCxnSpPr>
              <a:stCxn id="123" idx="3"/>
              <a:endCxn id="67" idx="2"/>
            </p:cNvCxnSpPr>
            <p:nvPr/>
          </p:nvCxnSpPr>
          <p:spPr>
            <a:xfrm flipV="1">
              <a:off x="1415772" y="2240501"/>
              <a:ext cx="684432" cy="1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24" idx="3"/>
              <a:endCxn id="68" idx="2"/>
            </p:cNvCxnSpPr>
            <p:nvPr/>
          </p:nvCxnSpPr>
          <p:spPr>
            <a:xfrm>
              <a:off x="1415772" y="2976225"/>
              <a:ext cx="684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Left Brace 212"/>
            <p:cNvSpPr/>
            <p:nvPr/>
          </p:nvSpPr>
          <p:spPr>
            <a:xfrm>
              <a:off x="392166" y="2080593"/>
              <a:ext cx="348343" cy="10634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TextBox 213"/>
            <p:cNvSpPr txBox="1"/>
            <p:nvPr/>
          </p:nvSpPr>
          <p:spPr>
            <a:xfrm rot="16200000">
              <a:off x="-464124" y="2453059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Entradas</a:t>
              </a:r>
              <a:endParaRPr lang="pt-BR" b="1" dirty="0"/>
            </a:p>
          </p:txBody>
        </p:sp>
        <p:sp>
          <p:nvSpPr>
            <p:cNvPr id="69" name="Oval 68"/>
            <p:cNvSpPr/>
            <p:nvPr/>
          </p:nvSpPr>
          <p:spPr>
            <a:xfrm flipH="1">
              <a:off x="6396453" y="1277778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 flipH="1">
              <a:off x="6396453" y="2013502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 flipH="1">
              <a:off x="6396453" y="2749226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6380687" y="3484950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8093215" y="2013502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8093215" y="2749226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7274065" y="1625933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/>
            <p:cNvSpPr/>
            <p:nvPr/>
          </p:nvSpPr>
          <p:spPr>
            <a:xfrm>
              <a:off x="7274065" y="2383171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/>
            <p:cNvSpPr/>
            <p:nvPr/>
          </p:nvSpPr>
          <p:spPr>
            <a:xfrm>
              <a:off x="7274065" y="3140409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8" name="Straight Arrow Connector 77"/>
            <p:cNvCxnSpPr>
              <a:stCxn id="75" idx="6"/>
            </p:cNvCxnSpPr>
            <p:nvPr/>
          </p:nvCxnSpPr>
          <p:spPr>
            <a:xfrm>
              <a:off x="7794327" y="1886064"/>
              <a:ext cx="298888" cy="38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6" idx="6"/>
            </p:cNvCxnSpPr>
            <p:nvPr/>
          </p:nvCxnSpPr>
          <p:spPr>
            <a:xfrm>
              <a:off x="7794327" y="2643302"/>
              <a:ext cx="298888" cy="366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6"/>
            </p:cNvCxnSpPr>
            <p:nvPr/>
          </p:nvCxnSpPr>
          <p:spPr>
            <a:xfrm flipV="1">
              <a:off x="7794327" y="3009357"/>
              <a:ext cx="298888" cy="391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6"/>
            </p:cNvCxnSpPr>
            <p:nvPr/>
          </p:nvCxnSpPr>
          <p:spPr>
            <a:xfrm flipV="1">
              <a:off x="7794327" y="2273633"/>
              <a:ext cx="298888" cy="1126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6"/>
            </p:cNvCxnSpPr>
            <p:nvPr/>
          </p:nvCxnSpPr>
          <p:spPr>
            <a:xfrm flipV="1">
              <a:off x="7794327" y="2273633"/>
              <a:ext cx="298888" cy="369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5" idx="6"/>
            </p:cNvCxnSpPr>
            <p:nvPr/>
          </p:nvCxnSpPr>
          <p:spPr>
            <a:xfrm>
              <a:off x="7794327" y="1886064"/>
              <a:ext cx="298888" cy="1123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9" idx="2"/>
              <a:endCxn id="75" idx="2"/>
            </p:cNvCxnSpPr>
            <p:nvPr/>
          </p:nvCxnSpPr>
          <p:spPr>
            <a:xfrm>
              <a:off x="6916715" y="1537909"/>
              <a:ext cx="357350" cy="348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9" idx="2"/>
              <a:endCxn id="76" idx="2"/>
            </p:cNvCxnSpPr>
            <p:nvPr/>
          </p:nvCxnSpPr>
          <p:spPr>
            <a:xfrm>
              <a:off x="6916715" y="1537909"/>
              <a:ext cx="357350" cy="1105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9" idx="2"/>
              <a:endCxn id="77" idx="2"/>
            </p:cNvCxnSpPr>
            <p:nvPr/>
          </p:nvCxnSpPr>
          <p:spPr>
            <a:xfrm>
              <a:off x="6916715" y="1537909"/>
              <a:ext cx="357350" cy="186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2"/>
              <a:endCxn id="75" idx="2"/>
            </p:cNvCxnSpPr>
            <p:nvPr/>
          </p:nvCxnSpPr>
          <p:spPr>
            <a:xfrm flipV="1">
              <a:off x="6916715" y="1886064"/>
              <a:ext cx="357350" cy="38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0" idx="2"/>
              <a:endCxn id="76" idx="2"/>
            </p:cNvCxnSpPr>
            <p:nvPr/>
          </p:nvCxnSpPr>
          <p:spPr>
            <a:xfrm>
              <a:off x="6916715" y="2273633"/>
              <a:ext cx="357350" cy="369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0" idx="2"/>
              <a:endCxn id="77" idx="2"/>
            </p:cNvCxnSpPr>
            <p:nvPr/>
          </p:nvCxnSpPr>
          <p:spPr>
            <a:xfrm>
              <a:off x="6916715" y="2273633"/>
              <a:ext cx="357350" cy="1126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1" idx="2"/>
              <a:endCxn id="75" idx="2"/>
            </p:cNvCxnSpPr>
            <p:nvPr/>
          </p:nvCxnSpPr>
          <p:spPr>
            <a:xfrm flipV="1">
              <a:off x="6916715" y="1886064"/>
              <a:ext cx="357350" cy="1123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1" idx="2"/>
              <a:endCxn id="76" idx="2"/>
            </p:cNvCxnSpPr>
            <p:nvPr/>
          </p:nvCxnSpPr>
          <p:spPr>
            <a:xfrm flipV="1">
              <a:off x="6916715" y="2643302"/>
              <a:ext cx="357350" cy="366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1" idx="2"/>
              <a:endCxn id="77" idx="2"/>
            </p:cNvCxnSpPr>
            <p:nvPr/>
          </p:nvCxnSpPr>
          <p:spPr>
            <a:xfrm>
              <a:off x="6916715" y="3009357"/>
              <a:ext cx="357350" cy="391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2" idx="2"/>
              <a:endCxn id="75" idx="2"/>
            </p:cNvCxnSpPr>
            <p:nvPr/>
          </p:nvCxnSpPr>
          <p:spPr>
            <a:xfrm flipV="1">
              <a:off x="6900949" y="1886064"/>
              <a:ext cx="373116" cy="1859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2" idx="2"/>
              <a:endCxn id="76" idx="2"/>
            </p:cNvCxnSpPr>
            <p:nvPr/>
          </p:nvCxnSpPr>
          <p:spPr>
            <a:xfrm flipV="1">
              <a:off x="6900949" y="2643302"/>
              <a:ext cx="373116" cy="1101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2" idx="2"/>
              <a:endCxn id="77" idx="2"/>
            </p:cNvCxnSpPr>
            <p:nvPr/>
          </p:nvCxnSpPr>
          <p:spPr>
            <a:xfrm flipV="1">
              <a:off x="6900949" y="3400540"/>
              <a:ext cx="373116" cy="344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3" idx="2"/>
              <a:endCxn id="97" idx="1"/>
            </p:cNvCxnSpPr>
            <p:nvPr/>
          </p:nvCxnSpPr>
          <p:spPr>
            <a:xfrm>
              <a:off x="8613477" y="2273633"/>
              <a:ext cx="684432" cy="1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9297909" y="2184813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Arrow Connector 97"/>
            <p:cNvCxnSpPr>
              <a:stCxn id="74" idx="2"/>
              <a:endCxn id="99" idx="1"/>
            </p:cNvCxnSpPr>
            <p:nvPr/>
          </p:nvCxnSpPr>
          <p:spPr>
            <a:xfrm>
              <a:off x="8613477" y="3009357"/>
              <a:ext cx="684432" cy="1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9297909" y="2920537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Left Brace 99"/>
            <p:cNvSpPr/>
            <p:nvPr/>
          </p:nvSpPr>
          <p:spPr>
            <a:xfrm rot="10800000">
              <a:off x="9825428" y="2111568"/>
              <a:ext cx="348343" cy="10634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9698037" y="2458634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Saídas</a:t>
              </a:r>
              <a:endParaRPr lang="pt-BR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666970" y="1155825"/>
              <a:ext cx="2836791" cy="29749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77738" y="3759826"/>
              <a:ext cx="1323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/>
                <a:t>Transmissor</a:t>
              </a:r>
              <a:endParaRPr lang="pt-BR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816000" y="1155825"/>
              <a:ext cx="909373" cy="297333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Canal</a:t>
              </a:r>
            </a:p>
            <a:p>
              <a:pPr algn="ctr"/>
              <a:r>
                <a:rPr lang="pt-BR" b="1" dirty="0" smtClean="0"/>
                <a:t>(e.g., AWGN)</a:t>
              </a:r>
              <a:endParaRPr lang="pt-BR" b="1" dirty="0"/>
            </a:p>
          </p:txBody>
        </p:sp>
        <p:cxnSp>
          <p:nvCxnSpPr>
            <p:cNvPr id="6" name="Straight Arrow Connector 5"/>
            <p:cNvCxnSpPr>
              <a:stCxn id="15" idx="2"/>
            </p:cNvCxnSpPr>
            <p:nvPr/>
          </p:nvCxnSpPr>
          <p:spPr>
            <a:xfrm>
              <a:off x="4348760" y="1504777"/>
              <a:ext cx="467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6" idx="2"/>
            </p:cNvCxnSpPr>
            <p:nvPr/>
          </p:nvCxnSpPr>
          <p:spPr>
            <a:xfrm>
              <a:off x="4348760" y="2240501"/>
              <a:ext cx="467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7" idx="2"/>
            </p:cNvCxnSpPr>
            <p:nvPr/>
          </p:nvCxnSpPr>
          <p:spPr>
            <a:xfrm>
              <a:off x="4348760" y="2976225"/>
              <a:ext cx="467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8" idx="2"/>
            </p:cNvCxnSpPr>
            <p:nvPr/>
          </p:nvCxnSpPr>
          <p:spPr>
            <a:xfrm>
              <a:off x="4332994" y="3711949"/>
              <a:ext cx="4830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28" idx="3"/>
              <a:endCxn id="69" idx="6"/>
            </p:cNvCxnSpPr>
            <p:nvPr/>
          </p:nvCxnSpPr>
          <p:spPr>
            <a:xfrm>
              <a:off x="6065566" y="1535933"/>
              <a:ext cx="330887" cy="1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29" idx="3"/>
              <a:endCxn id="70" idx="6"/>
            </p:cNvCxnSpPr>
            <p:nvPr/>
          </p:nvCxnSpPr>
          <p:spPr>
            <a:xfrm>
              <a:off x="6060177" y="2273633"/>
              <a:ext cx="3362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225441" y="1155825"/>
              <a:ext cx="2776247" cy="29749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Arrow Connector 42"/>
            <p:cNvCxnSpPr>
              <a:stCxn id="123" idx="3"/>
              <a:endCxn id="68" idx="2"/>
            </p:cNvCxnSpPr>
            <p:nvPr/>
          </p:nvCxnSpPr>
          <p:spPr>
            <a:xfrm>
              <a:off x="1415772" y="2241681"/>
              <a:ext cx="684432" cy="73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24" idx="3"/>
              <a:endCxn id="67" idx="2"/>
            </p:cNvCxnSpPr>
            <p:nvPr/>
          </p:nvCxnSpPr>
          <p:spPr>
            <a:xfrm flipV="1">
              <a:off x="1415772" y="2240501"/>
              <a:ext cx="684432" cy="73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5921566" y="1445933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16177" y="2183633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912872" y="2920675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910760" y="3654078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7" name="Straight Arrow Connector 136"/>
            <p:cNvCxnSpPr>
              <a:stCxn id="135" idx="3"/>
              <a:endCxn id="71" idx="6"/>
            </p:cNvCxnSpPr>
            <p:nvPr/>
          </p:nvCxnSpPr>
          <p:spPr>
            <a:xfrm flipV="1">
              <a:off x="6056872" y="3009357"/>
              <a:ext cx="339581" cy="1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6" idx="3"/>
              <a:endCxn id="72" idx="6"/>
            </p:cNvCxnSpPr>
            <p:nvPr/>
          </p:nvCxnSpPr>
          <p:spPr>
            <a:xfrm>
              <a:off x="6054760" y="3744078"/>
              <a:ext cx="325927" cy="1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28" idx="3"/>
              <a:endCxn id="70" idx="6"/>
            </p:cNvCxnSpPr>
            <p:nvPr/>
          </p:nvCxnSpPr>
          <p:spPr>
            <a:xfrm>
              <a:off x="6065566" y="1535933"/>
              <a:ext cx="330887" cy="73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28" idx="3"/>
              <a:endCxn id="71" idx="6"/>
            </p:cNvCxnSpPr>
            <p:nvPr/>
          </p:nvCxnSpPr>
          <p:spPr>
            <a:xfrm>
              <a:off x="6065566" y="1535933"/>
              <a:ext cx="330887" cy="1473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72" idx="6"/>
            </p:cNvCxnSpPr>
            <p:nvPr/>
          </p:nvCxnSpPr>
          <p:spPr>
            <a:xfrm>
              <a:off x="6197522" y="1535933"/>
              <a:ext cx="183165" cy="2209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9" idx="3"/>
              <a:endCxn id="69" idx="6"/>
            </p:cNvCxnSpPr>
            <p:nvPr/>
          </p:nvCxnSpPr>
          <p:spPr>
            <a:xfrm flipV="1">
              <a:off x="6060177" y="1537909"/>
              <a:ext cx="336276" cy="73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9" idx="3"/>
              <a:endCxn id="71" idx="5"/>
            </p:cNvCxnSpPr>
            <p:nvPr/>
          </p:nvCxnSpPr>
          <p:spPr>
            <a:xfrm>
              <a:off x="6060177" y="2273633"/>
              <a:ext cx="412467" cy="919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29" idx="3"/>
              <a:endCxn id="72" idx="6"/>
            </p:cNvCxnSpPr>
            <p:nvPr/>
          </p:nvCxnSpPr>
          <p:spPr>
            <a:xfrm>
              <a:off x="6060177" y="2273633"/>
              <a:ext cx="320510" cy="1471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35" idx="3"/>
              <a:endCxn id="69" idx="6"/>
            </p:cNvCxnSpPr>
            <p:nvPr/>
          </p:nvCxnSpPr>
          <p:spPr>
            <a:xfrm flipV="1">
              <a:off x="6056872" y="1537909"/>
              <a:ext cx="339581" cy="1472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35" idx="3"/>
              <a:endCxn id="70" idx="6"/>
            </p:cNvCxnSpPr>
            <p:nvPr/>
          </p:nvCxnSpPr>
          <p:spPr>
            <a:xfrm flipV="1">
              <a:off x="6056872" y="2273633"/>
              <a:ext cx="339581" cy="73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35" idx="3"/>
              <a:endCxn id="72" idx="6"/>
            </p:cNvCxnSpPr>
            <p:nvPr/>
          </p:nvCxnSpPr>
          <p:spPr>
            <a:xfrm>
              <a:off x="6056872" y="3010675"/>
              <a:ext cx="323815" cy="73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36" idx="3"/>
              <a:endCxn id="69" idx="6"/>
            </p:cNvCxnSpPr>
            <p:nvPr/>
          </p:nvCxnSpPr>
          <p:spPr>
            <a:xfrm flipV="1">
              <a:off x="6054760" y="1537909"/>
              <a:ext cx="341693" cy="2206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36" idx="3"/>
              <a:endCxn id="70" idx="6"/>
            </p:cNvCxnSpPr>
            <p:nvPr/>
          </p:nvCxnSpPr>
          <p:spPr>
            <a:xfrm flipV="1">
              <a:off x="6054760" y="2273633"/>
              <a:ext cx="341693" cy="1470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36" idx="3"/>
              <a:endCxn id="71" idx="6"/>
            </p:cNvCxnSpPr>
            <p:nvPr/>
          </p:nvCxnSpPr>
          <p:spPr>
            <a:xfrm flipV="1">
              <a:off x="6054760" y="3009357"/>
              <a:ext cx="341693" cy="734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8" idx="1"/>
            </p:cNvCxnSpPr>
            <p:nvPr/>
          </p:nvCxnSpPr>
          <p:spPr>
            <a:xfrm>
              <a:off x="5725373" y="1535933"/>
              <a:ext cx="196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29" idx="1"/>
            </p:cNvCxnSpPr>
            <p:nvPr/>
          </p:nvCxnSpPr>
          <p:spPr>
            <a:xfrm>
              <a:off x="5714567" y="2272866"/>
              <a:ext cx="201610" cy="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endCxn id="135" idx="1"/>
            </p:cNvCxnSpPr>
            <p:nvPr/>
          </p:nvCxnSpPr>
          <p:spPr>
            <a:xfrm>
              <a:off x="5714567" y="3009357"/>
              <a:ext cx="198305" cy="1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endCxn id="136" idx="1"/>
            </p:cNvCxnSpPr>
            <p:nvPr/>
          </p:nvCxnSpPr>
          <p:spPr>
            <a:xfrm>
              <a:off x="5714567" y="3744078"/>
              <a:ext cx="196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 rot="5400000">
              <a:off x="508015" y="2476382"/>
              <a:ext cx="920028" cy="259658"/>
              <a:chOff x="1558737" y="4865550"/>
              <a:chExt cx="433668" cy="216001"/>
            </a:xfrm>
          </p:grpSpPr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 rot="16200000">
                <a:off x="1558970" y="4865318"/>
                <a:ext cx="216000" cy="216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1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 rot="16200000">
                <a:off x="1776172" y="4865317"/>
                <a:ext cx="216000" cy="216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5400000">
              <a:off x="9228328" y="2517434"/>
              <a:ext cx="920028" cy="259658"/>
              <a:chOff x="1558737" y="4865550"/>
              <a:chExt cx="433668" cy="216001"/>
            </a:xfrm>
          </p:grpSpPr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 rot="16200000">
                <a:off x="1558970" y="4865318"/>
                <a:ext cx="216000" cy="216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1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 rot="16200000">
                <a:off x="1776172" y="4865317"/>
                <a:ext cx="216000" cy="216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7959580" y="3754766"/>
              <a:ext cx="1043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/>
                <a:t>Receptor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 flipH="1">
            <a:off x="3199368" y="216302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/>
          <p:cNvSpPr/>
          <p:nvPr/>
        </p:nvSpPr>
        <p:spPr>
          <a:xfrm flipH="1">
            <a:off x="3199368" y="2898753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Oval 70"/>
          <p:cNvSpPr/>
          <p:nvPr/>
        </p:nvSpPr>
        <p:spPr>
          <a:xfrm flipH="1">
            <a:off x="3199368" y="3634477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>
            <a:off x="3183602" y="474926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>
            <a:off x="4281700" y="2511184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>
            <a:off x="4281700" y="3268422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>
            <a:off x="4288137" y="4261945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Straight Arrow Connector 83"/>
          <p:cNvCxnSpPr>
            <a:stCxn id="69" idx="2"/>
            <a:endCxn id="75" idx="2"/>
          </p:cNvCxnSpPr>
          <p:nvPr/>
        </p:nvCxnSpPr>
        <p:spPr>
          <a:xfrm>
            <a:off x="3719630" y="2423160"/>
            <a:ext cx="562070" cy="34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9" idx="2"/>
            <a:endCxn id="76" idx="2"/>
          </p:cNvCxnSpPr>
          <p:nvPr/>
        </p:nvCxnSpPr>
        <p:spPr>
          <a:xfrm>
            <a:off x="3719630" y="2423160"/>
            <a:ext cx="562070" cy="110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2"/>
            <a:endCxn id="77" idx="2"/>
          </p:cNvCxnSpPr>
          <p:nvPr/>
        </p:nvCxnSpPr>
        <p:spPr>
          <a:xfrm>
            <a:off x="3719630" y="2423160"/>
            <a:ext cx="568507" cy="209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2"/>
            <a:endCxn id="75" idx="2"/>
          </p:cNvCxnSpPr>
          <p:nvPr/>
        </p:nvCxnSpPr>
        <p:spPr>
          <a:xfrm flipV="1">
            <a:off x="3719630" y="2771315"/>
            <a:ext cx="562070" cy="3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76" idx="2"/>
          </p:cNvCxnSpPr>
          <p:nvPr/>
        </p:nvCxnSpPr>
        <p:spPr>
          <a:xfrm>
            <a:off x="3719630" y="3158884"/>
            <a:ext cx="562070" cy="36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77" idx="2"/>
          </p:cNvCxnSpPr>
          <p:nvPr/>
        </p:nvCxnSpPr>
        <p:spPr>
          <a:xfrm>
            <a:off x="3719630" y="3158884"/>
            <a:ext cx="568507" cy="136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1" idx="2"/>
            <a:endCxn id="75" idx="2"/>
          </p:cNvCxnSpPr>
          <p:nvPr/>
        </p:nvCxnSpPr>
        <p:spPr>
          <a:xfrm flipV="1">
            <a:off x="3719630" y="2771315"/>
            <a:ext cx="562070" cy="112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2"/>
            <a:endCxn id="76" idx="2"/>
          </p:cNvCxnSpPr>
          <p:nvPr/>
        </p:nvCxnSpPr>
        <p:spPr>
          <a:xfrm flipV="1">
            <a:off x="3719630" y="3528553"/>
            <a:ext cx="562070" cy="36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1" idx="2"/>
            <a:endCxn id="77" idx="2"/>
          </p:cNvCxnSpPr>
          <p:nvPr/>
        </p:nvCxnSpPr>
        <p:spPr>
          <a:xfrm>
            <a:off x="3719630" y="3894608"/>
            <a:ext cx="568507" cy="62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2" idx="2"/>
            <a:endCxn id="75" idx="2"/>
          </p:cNvCxnSpPr>
          <p:nvPr/>
        </p:nvCxnSpPr>
        <p:spPr>
          <a:xfrm flipV="1">
            <a:off x="3703864" y="2771315"/>
            <a:ext cx="577836" cy="223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2"/>
            <a:endCxn id="76" idx="2"/>
          </p:cNvCxnSpPr>
          <p:nvPr/>
        </p:nvCxnSpPr>
        <p:spPr>
          <a:xfrm flipV="1">
            <a:off x="3703864" y="3528553"/>
            <a:ext cx="577836" cy="1480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2" idx="2"/>
            <a:endCxn id="77" idx="2"/>
          </p:cNvCxnSpPr>
          <p:nvPr/>
        </p:nvCxnSpPr>
        <p:spPr>
          <a:xfrm flipV="1">
            <a:off x="3703864" y="4522076"/>
            <a:ext cx="584273" cy="48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5" idx="6"/>
            <a:endCxn id="218" idx="3"/>
          </p:cNvCxnSpPr>
          <p:nvPr/>
        </p:nvCxnSpPr>
        <p:spPr>
          <a:xfrm>
            <a:off x="4801962" y="2771315"/>
            <a:ext cx="361048" cy="2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>
            <a:off x="-145943" y="1874995"/>
            <a:ext cx="348343" cy="3252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-2096703" y="3315042"/>
            <a:ext cx="32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Mensagens com k bits</a:t>
            </a:r>
            <a:endParaRPr lang="pt-BR" b="1" dirty="0"/>
          </a:p>
        </p:txBody>
      </p:sp>
      <p:cxnSp>
        <p:nvCxnSpPr>
          <p:cNvPr id="118" name="Straight Arrow Connector 117"/>
          <p:cNvCxnSpPr>
            <a:stCxn id="128" idx="3"/>
            <a:endCxn id="69" idx="6"/>
          </p:cNvCxnSpPr>
          <p:nvPr/>
        </p:nvCxnSpPr>
        <p:spPr>
          <a:xfrm>
            <a:off x="2261473" y="2421184"/>
            <a:ext cx="93789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29" idx="3"/>
            <a:endCxn id="70" idx="6"/>
          </p:cNvCxnSpPr>
          <p:nvPr/>
        </p:nvCxnSpPr>
        <p:spPr>
          <a:xfrm>
            <a:off x="2256084" y="3158884"/>
            <a:ext cx="943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028356" y="2041076"/>
            <a:ext cx="1876689" cy="32528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ctangle 127"/>
          <p:cNvSpPr/>
          <p:nvPr/>
        </p:nvSpPr>
        <p:spPr>
          <a:xfrm>
            <a:off x="2117473" y="233118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ctangle 128"/>
          <p:cNvSpPr/>
          <p:nvPr/>
        </p:nvSpPr>
        <p:spPr>
          <a:xfrm>
            <a:off x="2112084" y="306888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ctangle 134"/>
          <p:cNvSpPr/>
          <p:nvPr/>
        </p:nvSpPr>
        <p:spPr>
          <a:xfrm>
            <a:off x="2108779" y="3805926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ctangle 135"/>
          <p:cNvSpPr/>
          <p:nvPr/>
        </p:nvSpPr>
        <p:spPr>
          <a:xfrm>
            <a:off x="2106667" y="4918397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Straight Arrow Connector 136"/>
          <p:cNvCxnSpPr>
            <a:stCxn id="135" idx="3"/>
            <a:endCxn id="71" idx="6"/>
          </p:cNvCxnSpPr>
          <p:nvPr/>
        </p:nvCxnSpPr>
        <p:spPr>
          <a:xfrm flipV="1">
            <a:off x="2252779" y="3894608"/>
            <a:ext cx="946589" cy="1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6" idx="3"/>
            <a:endCxn id="72" idx="6"/>
          </p:cNvCxnSpPr>
          <p:nvPr/>
        </p:nvCxnSpPr>
        <p:spPr>
          <a:xfrm>
            <a:off x="2250667" y="5008397"/>
            <a:ext cx="932935" cy="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8" idx="3"/>
            <a:endCxn id="70" idx="6"/>
          </p:cNvCxnSpPr>
          <p:nvPr/>
        </p:nvCxnSpPr>
        <p:spPr>
          <a:xfrm>
            <a:off x="2261473" y="2421184"/>
            <a:ext cx="937895" cy="73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8" idx="3"/>
            <a:endCxn id="71" idx="6"/>
          </p:cNvCxnSpPr>
          <p:nvPr/>
        </p:nvCxnSpPr>
        <p:spPr>
          <a:xfrm>
            <a:off x="2261473" y="2421184"/>
            <a:ext cx="937895" cy="147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8" idx="3"/>
            <a:endCxn id="72" idx="6"/>
          </p:cNvCxnSpPr>
          <p:nvPr/>
        </p:nvCxnSpPr>
        <p:spPr>
          <a:xfrm>
            <a:off x="2261473" y="2421184"/>
            <a:ext cx="922129" cy="2588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9" idx="3"/>
            <a:endCxn id="69" idx="6"/>
          </p:cNvCxnSpPr>
          <p:nvPr/>
        </p:nvCxnSpPr>
        <p:spPr>
          <a:xfrm flipV="1">
            <a:off x="2256084" y="2423160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29" idx="3"/>
            <a:endCxn id="71" idx="6"/>
          </p:cNvCxnSpPr>
          <p:nvPr/>
        </p:nvCxnSpPr>
        <p:spPr>
          <a:xfrm>
            <a:off x="2256084" y="3158884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9" idx="3"/>
            <a:endCxn id="72" idx="6"/>
          </p:cNvCxnSpPr>
          <p:nvPr/>
        </p:nvCxnSpPr>
        <p:spPr>
          <a:xfrm>
            <a:off x="2256084" y="3158884"/>
            <a:ext cx="927518" cy="1850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35" idx="3"/>
            <a:endCxn id="69" idx="6"/>
          </p:cNvCxnSpPr>
          <p:nvPr/>
        </p:nvCxnSpPr>
        <p:spPr>
          <a:xfrm flipV="1">
            <a:off x="2252779" y="2423160"/>
            <a:ext cx="946589" cy="147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5" idx="3"/>
            <a:endCxn id="70" idx="6"/>
          </p:cNvCxnSpPr>
          <p:nvPr/>
        </p:nvCxnSpPr>
        <p:spPr>
          <a:xfrm flipV="1">
            <a:off x="2252779" y="3158884"/>
            <a:ext cx="946589" cy="73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5" idx="3"/>
            <a:endCxn id="72" idx="6"/>
          </p:cNvCxnSpPr>
          <p:nvPr/>
        </p:nvCxnSpPr>
        <p:spPr>
          <a:xfrm>
            <a:off x="2252779" y="3895926"/>
            <a:ext cx="930823" cy="111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36" idx="3"/>
            <a:endCxn id="69" idx="6"/>
          </p:cNvCxnSpPr>
          <p:nvPr/>
        </p:nvCxnSpPr>
        <p:spPr>
          <a:xfrm flipV="1">
            <a:off x="2250667" y="2423160"/>
            <a:ext cx="948701" cy="258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36" idx="3"/>
            <a:endCxn id="70" idx="6"/>
          </p:cNvCxnSpPr>
          <p:nvPr/>
        </p:nvCxnSpPr>
        <p:spPr>
          <a:xfrm flipV="1">
            <a:off x="2250667" y="3158884"/>
            <a:ext cx="948701" cy="1849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36" idx="3"/>
            <a:endCxn id="71" idx="6"/>
          </p:cNvCxnSpPr>
          <p:nvPr/>
        </p:nvCxnSpPr>
        <p:spPr>
          <a:xfrm flipV="1">
            <a:off x="2250667" y="3894608"/>
            <a:ext cx="948701" cy="111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684567" y="4945385"/>
            <a:ext cx="122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Transmissor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5400000">
                <a:off x="3253961" y="4200294"/>
                <a:ext cx="6055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53961" y="4200294"/>
                <a:ext cx="60550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 rot="5400000">
                <a:off x="1830630" y="4205872"/>
                <a:ext cx="9326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30630" y="4205872"/>
                <a:ext cx="93261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 rot="5400000">
                <a:off x="4438736" y="3779655"/>
                <a:ext cx="4401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438736" y="3779655"/>
                <a:ext cx="44017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>
            <a:stCxn id="76" idx="6"/>
            <a:endCxn id="219" idx="3"/>
          </p:cNvCxnSpPr>
          <p:nvPr/>
        </p:nvCxnSpPr>
        <p:spPr>
          <a:xfrm flipV="1">
            <a:off x="4801962" y="3528191"/>
            <a:ext cx="357592" cy="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7" idx="6"/>
            <a:endCxn id="220" idx="3"/>
          </p:cNvCxnSpPr>
          <p:nvPr/>
        </p:nvCxnSpPr>
        <p:spPr>
          <a:xfrm>
            <a:off x="4808399" y="4522076"/>
            <a:ext cx="355669" cy="1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563718" y="2041076"/>
            <a:ext cx="909373" cy="32539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Canal AWGN</a:t>
            </a:r>
            <a:endParaRPr lang="pt-BR" b="1" dirty="0"/>
          </a:p>
        </p:txBody>
      </p:sp>
      <p:sp>
        <p:nvSpPr>
          <p:cNvPr id="150" name="Oval 149"/>
          <p:cNvSpPr/>
          <p:nvPr/>
        </p:nvSpPr>
        <p:spPr>
          <a:xfrm>
            <a:off x="8351556" y="218546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Oval 150"/>
          <p:cNvSpPr/>
          <p:nvPr/>
        </p:nvSpPr>
        <p:spPr>
          <a:xfrm>
            <a:off x="8351556" y="2921193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Oval 151"/>
          <p:cNvSpPr/>
          <p:nvPr/>
        </p:nvSpPr>
        <p:spPr>
          <a:xfrm>
            <a:off x="8351556" y="3656917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Oval 152"/>
          <p:cNvSpPr/>
          <p:nvPr/>
        </p:nvSpPr>
        <p:spPr>
          <a:xfrm>
            <a:off x="8367322" y="477170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Oval 155"/>
          <p:cNvSpPr/>
          <p:nvPr/>
        </p:nvSpPr>
        <p:spPr>
          <a:xfrm flipH="1">
            <a:off x="7269224" y="2533624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Oval 156"/>
          <p:cNvSpPr/>
          <p:nvPr/>
        </p:nvSpPr>
        <p:spPr>
          <a:xfrm flipH="1">
            <a:off x="7269224" y="3290862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Oval 157"/>
          <p:cNvSpPr/>
          <p:nvPr/>
        </p:nvSpPr>
        <p:spPr>
          <a:xfrm flipH="1">
            <a:off x="7262787" y="4284385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9" name="Straight Arrow Connector 158"/>
          <p:cNvCxnSpPr>
            <a:stCxn id="150" idx="2"/>
            <a:endCxn id="156" idx="2"/>
          </p:cNvCxnSpPr>
          <p:nvPr/>
        </p:nvCxnSpPr>
        <p:spPr>
          <a:xfrm flipH="1">
            <a:off x="7789486" y="2445600"/>
            <a:ext cx="562070" cy="3481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2"/>
            <a:endCxn id="157" idx="2"/>
          </p:cNvCxnSpPr>
          <p:nvPr/>
        </p:nvCxnSpPr>
        <p:spPr>
          <a:xfrm flipH="1">
            <a:off x="7789486" y="2445600"/>
            <a:ext cx="562070" cy="11053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0" idx="2"/>
            <a:endCxn id="158" idx="2"/>
          </p:cNvCxnSpPr>
          <p:nvPr/>
        </p:nvCxnSpPr>
        <p:spPr>
          <a:xfrm flipH="1">
            <a:off x="7783049" y="2445600"/>
            <a:ext cx="568507" cy="20989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1" idx="2"/>
            <a:endCxn id="156" idx="2"/>
          </p:cNvCxnSpPr>
          <p:nvPr/>
        </p:nvCxnSpPr>
        <p:spPr>
          <a:xfrm flipH="1" flipV="1">
            <a:off x="7789486" y="2793755"/>
            <a:ext cx="562070" cy="387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1" idx="2"/>
            <a:endCxn id="157" idx="2"/>
          </p:cNvCxnSpPr>
          <p:nvPr/>
        </p:nvCxnSpPr>
        <p:spPr>
          <a:xfrm flipH="1">
            <a:off x="7789486" y="3181324"/>
            <a:ext cx="562070" cy="369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58" idx="2"/>
          </p:cNvCxnSpPr>
          <p:nvPr/>
        </p:nvCxnSpPr>
        <p:spPr>
          <a:xfrm flipH="1">
            <a:off x="7783049" y="3181324"/>
            <a:ext cx="568507" cy="136319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2" idx="2"/>
            <a:endCxn id="156" idx="2"/>
          </p:cNvCxnSpPr>
          <p:nvPr/>
        </p:nvCxnSpPr>
        <p:spPr>
          <a:xfrm flipH="1" flipV="1">
            <a:off x="7789486" y="2793755"/>
            <a:ext cx="562070" cy="11232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2" idx="2"/>
            <a:endCxn id="157" idx="2"/>
          </p:cNvCxnSpPr>
          <p:nvPr/>
        </p:nvCxnSpPr>
        <p:spPr>
          <a:xfrm flipH="1" flipV="1">
            <a:off x="7789486" y="3550993"/>
            <a:ext cx="562070" cy="3660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2" idx="2"/>
            <a:endCxn id="158" idx="2"/>
          </p:cNvCxnSpPr>
          <p:nvPr/>
        </p:nvCxnSpPr>
        <p:spPr>
          <a:xfrm flipH="1">
            <a:off x="7783049" y="3917048"/>
            <a:ext cx="568507" cy="6274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3" idx="2"/>
            <a:endCxn id="156" idx="2"/>
          </p:cNvCxnSpPr>
          <p:nvPr/>
        </p:nvCxnSpPr>
        <p:spPr>
          <a:xfrm flipH="1" flipV="1">
            <a:off x="7789486" y="2793755"/>
            <a:ext cx="577836" cy="22380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3" idx="2"/>
            <a:endCxn id="157" idx="2"/>
          </p:cNvCxnSpPr>
          <p:nvPr/>
        </p:nvCxnSpPr>
        <p:spPr>
          <a:xfrm flipH="1" flipV="1">
            <a:off x="7789486" y="3550993"/>
            <a:ext cx="577836" cy="14808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3" idx="2"/>
            <a:endCxn id="158" idx="2"/>
          </p:cNvCxnSpPr>
          <p:nvPr/>
        </p:nvCxnSpPr>
        <p:spPr>
          <a:xfrm flipH="1" flipV="1">
            <a:off x="7783049" y="4544516"/>
            <a:ext cx="584273" cy="4873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6"/>
            <a:endCxn id="211" idx="1"/>
          </p:cNvCxnSpPr>
          <p:nvPr/>
        </p:nvCxnSpPr>
        <p:spPr>
          <a:xfrm flipH="1">
            <a:off x="6899717" y="2793755"/>
            <a:ext cx="369507" cy="7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eft Brace 174"/>
          <p:cNvSpPr/>
          <p:nvPr/>
        </p:nvSpPr>
        <p:spPr>
          <a:xfrm flipH="1">
            <a:off x="10558396" y="2063516"/>
            <a:ext cx="348343" cy="3252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Straight Arrow Connector 175"/>
          <p:cNvCxnSpPr>
            <a:stCxn id="179" idx="3"/>
            <a:endCxn id="150" idx="6"/>
          </p:cNvCxnSpPr>
          <p:nvPr/>
        </p:nvCxnSpPr>
        <p:spPr>
          <a:xfrm flipH="1">
            <a:off x="8871818" y="2443624"/>
            <a:ext cx="937895" cy="19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3"/>
            <a:endCxn id="151" idx="6"/>
          </p:cNvCxnSpPr>
          <p:nvPr/>
        </p:nvCxnSpPr>
        <p:spPr>
          <a:xfrm flipH="1">
            <a:off x="8871818" y="3181324"/>
            <a:ext cx="9432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 flipH="1">
            <a:off x="7166141" y="2063516"/>
            <a:ext cx="1876689" cy="32528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ctangle 178"/>
          <p:cNvSpPr/>
          <p:nvPr/>
        </p:nvSpPr>
        <p:spPr>
          <a:xfrm flipH="1">
            <a:off x="9809713" y="235362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ctangle 179"/>
          <p:cNvSpPr/>
          <p:nvPr/>
        </p:nvSpPr>
        <p:spPr>
          <a:xfrm flipH="1">
            <a:off x="9815102" y="309132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ctangle 180"/>
          <p:cNvSpPr/>
          <p:nvPr/>
        </p:nvSpPr>
        <p:spPr>
          <a:xfrm flipH="1">
            <a:off x="9818407" y="3828366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ctangle 181"/>
          <p:cNvSpPr/>
          <p:nvPr/>
        </p:nvSpPr>
        <p:spPr>
          <a:xfrm flipH="1">
            <a:off x="9820519" y="4940837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4" name="Straight Arrow Connector 183"/>
          <p:cNvCxnSpPr>
            <a:stCxn id="181" idx="3"/>
            <a:endCxn id="152" idx="6"/>
          </p:cNvCxnSpPr>
          <p:nvPr/>
        </p:nvCxnSpPr>
        <p:spPr>
          <a:xfrm flipH="1" flipV="1">
            <a:off x="8871818" y="3917048"/>
            <a:ext cx="946589" cy="13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3"/>
            <a:endCxn id="153" idx="6"/>
          </p:cNvCxnSpPr>
          <p:nvPr/>
        </p:nvCxnSpPr>
        <p:spPr>
          <a:xfrm flipH="1">
            <a:off x="8887584" y="5030837"/>
            <a:ext cx="932935" cy="10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9" idx="3"/>
            <a:endCxn id="151" idx="6"/>
          </p:cNvCxnSpPr>
          <p:nvPr/>
        </p:nvCxnSpPr>
        <p:spPr>
          <a:xfrm flipH="1">
            <a:off x="8871818" y="2443624"/>
            <a:ext cx="937895" cy="7377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9" idx="3"/>
            <a:endCxn id="152" idx="6"/>
          </p:cNvCxnSpPr>
          <p:nvPr/>
        </p:nvCxnSpPr>
        <p:spPr>
          <a:xfrm flipH="1">
            <a:off x="8871818" y="2443624"/>
            <a:ext cx="937895" cy="14734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9" idx="3"/>
            <a:endCxn id="153" idx="6"/>
          </p:cNvCxnSpPr>
          <p:nvPr/>
        </p:nvCxnSpPr>
        <p:spPr>
          <a:xfrm flipH="1">
            <a:off x="8887584" y="2443624"/>
            <a:ext cx="922129" cy="25882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0" idx="3"/>
            <a:endCxn id="150" idx="6"/>
          </p:cNvCxnSpPr>
          <p:nvPr/>
        </p:nvCxnSpPr>
        <p:spPr>
          <a:xfrm flipH="1" flipV="1">
            <a:off x="8871818" y="2445600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0" idx="3"/>
            <a:endCxn id="152" idx="6"/>
          </p:cNvCxnSpPr>
          <p:nvPr/>
        </p:nvCxnSpPr>
        <p:spPr>
          <a:xfrm flipH="1">
            <a:off x="8871818" y="3181324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3"/>
            <a:endCxn id="153" idx="6"/>
          </p:cNvCxnSpPr>
          <p:nvPr/>
        </p:nvCxnSpPr>
        <p:spPr>
          <a:xfrm flipH="1">
            <a:off x="8887584" y="3181324"/>
            <a:ext cx="927518" cy="18505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1" idx="3"/>
            <a:endCxn id="150" idx="6"/>
          </p:cNvCxnSpPr>
          <p:nvPr/>
        </p:nvCxnSpPr>
        <p:spPr>
          <a:xfrm flipH="1" flipV="1">
            <a:off x="8871818" y="2445600"/>
            <a:ext cx="946589" cy="14727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1" idx="3"/>
            <a:endCxn id="151" idx="6"/>
          </p:cNvCxnSpPr>
          <p:nvPr/>
        </p:nvCxnSpPr>
        <p:spPr>
          <a:xfrm flipH="1" flipV="1">
            <a:off x="8871818" y="3181324"/>
            <a:ext cx="946589" cy="7370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1" idx="3"/>
            <a:endCxn id="153" idx="6"/>
          </p:cNvCxnSpPr>
          <p:nvPr/>
        </p:nvCxnSpPr>
        <p:spPr>
          <a:xfrm flipH="1">
            <a:off x="8887584" y="3918366"/>
            <a:ext cx="930823" cy="1113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2" idx="3"/>
            <a:endCxn id="150" idx="6"/>
          </p:cNvCxnSpPr>
          <p:nvPr/>
        </p:nvCxnSpPr>
        <p:spPr>
          <a:xfrm flipH="1" flipV="1">
            <a:off x="8871818" y="2445600"/>
            <a:ext cx="948701" cy="25852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2" idx="3"/>
            <a:endCxn id="151" idx="6"/>
          </p:cNvCxnSpPr>
          <p:nvPr/>
        </p:nvCxnSpPr>
        <p:spPr>
          <a:xfrm flipH="1" flipV="1">
            <a:off x="8871818" y="3181324"/>
            <a:ext cx="948701" cy="18495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2" idx="3"/>
            <a:endCxn id="152" idx="6"/>
          </p:cNvCxnSpPr>
          <p:nvPr/>
        </p:nvCxnSpPr>
        <p:spPr>
          <a:xfrm flipH="1" flipV="1">
            <a:off x="8871818" y="3917048"/>
            <a:ext cx="948701" cy="11137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 flipH="1">
            <a:off x="7158356" y="4967825"/>
            <a:ext cx="122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Receptor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 rot="16200000" flipH="1">
                <a:off x="8211716" y="4222734"/>
                <a:ext cx="6055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8211716" y="4222734"/>
                <a:ext cx="60550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 rot="16200000" flipH="1">
                <a:off x="9307946" y="4228312"/>
                <a:ext cx="9326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307946" y="4228312"/>
                <a:ext cx="93261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 rot="16200000" flipH="1">
                <a:off x="7192275" y="3802095"/>
                <a:ext cx="4401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192275" y="3802095"/>
                <a:ext cx="44017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>
            <a:stCxn id="157" idx="6"/>
            <a:endCxn id="212" idx="1"/>
          </p:cNvCxnSpPr>
          <p:nvPr/>
        </p:nvCxnSpPr>
        <p:spPr>
          <a:xfrm flipH="1" flipV="1">
            <a:off x="6896261" y="3549186"/>
            <a:ext cx="372963" cy="180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8" idx="6"/>
            <a:endCxn id="215" idx="1"/>
          </p:cNvCxnSpPr>
          <p:nvPr/>
        </p:nvCxnSpPr>
        <p:spPr>
          <a:xfrm flipH="1" flipV="1">
            <a:off x="6900775" y="4544252"/>
            <a:ext cx="362012" cy="2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 flipH="1">
            <a:off x="6755717" y="2704468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ctangle 211"/>
          <p:cNvSpPr/>
          <p:nvPr/>
        </p:nvSpPr>
        <p:spPr>
          <a:xfrm flipH="1">
            <a:off x="6752261" y="3459186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ctangle 214"/>
          <p:cNvSpPr/>
          <p:nvPr/>
        </p:nvSpPr>
        <p:spPr>
          <a:xfrm flipH="1">
            <a:off x="6756775" y="4454252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Straight Arrow Connector 114"/>
          <p:cNvCxnSpPr>
            <a:stCxn id="211" idx="1"/>
            <a:endCxn id="157" idx="6"/>
          </p:cNvCxnSpPr>
          <p:nvPr/>
        </p:nvCxnSpPr>
        <p:spPr>
          <a:xfrm>
            <a:off x="6899717" y="2794468"/>
            <a:ext cx="369507" cy="75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12" idx="1"/>
            <a:endCxn id="158" idx="6"/>
          </p:cNvCxnSpPr>
          <p:nvPr/>
        </p:nvCxnSpPr>
        <p:spPr>
          <a:xfrm>
            <a:off x="6896261" y="3549186"/>
            <a:ext cx="366526" cy="99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12" idx="1"/>
            <a:endCxn id="156" idx="6"/>
          </p:cNvCxnSpPr>
          <p:nvPr/>
        </p:nvCxnSpPr>
        <p:spPr>
          <a:xfrm flipV="1">
            <a:off x="6896261" y="2793755"/>
            <a:ext cx="372963" cy="755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15" idx="1"/>
            <a:endCxn id="157" idx="6"/>
          </p:cNvCxnSpPr>
          <p:nvPr/>
        </p:nvCxnSpPr>
        <p:spPr>
          <a:xfrm flipV="1">
            <a:off x="6900775" y="3550993"/>
            <a:ext cx="368449" cy="993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11" idx="1"/>
            <a:endCxn id="158" idx="6"/>
          </p:cNvCxnSpPr>
          <p:nvPr/>
        </p:nvCxnSpPr>
        <p:spPr>
          <a:xfrm>
            <a:off x="6899717" y="2794468"/>
            <a:ext cx="363070" cy="175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15" idx="1"/>
            <a:endCxn id="156" idx="6"/>
          </p:cNvCxnSpPr>
          <p:nvPr/>
        </p:nvCxnSpPr>
        <p:spPr>
          <a:xfrm flipV="1">
            <a:off x="6900775" y="2793755"/>
            <a:ext cx="368449" cy="175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 flipH="1">
            <a:off x="5163010" y="2683473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ctangle 218"/>
          <p:cNvSpPr/>
          <p:nvPr/>
        </p:nvSpPr>
        <p:spPr>
          <a:xfrm flipH="1">
            <a:off x="5159554" y="3438191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ctangle 219"/>
          <p:cNvSpPr/>
          <p:nvPr/>
        </p:nvSpPr>
        <p:spPr>
          <a:xfrm flipH="1">
            <a:off x="5164068" y="4433257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" name="Straight Arrow Connector 223"/>
          <p:cNvCxnSpPr>
            <a:stCxn id="218" idx="1"/>
          </p:cNvCxnSpPr>
          <p:nvPr/>
        </p:nvCxnSpPr>
        <p:spPr>
          <a:xfrm>
            <a:off x="5307010" y="2773473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1"/>
          </p:cNvCxnSpPr>
          <p:nvPr/>
        </p:nvCxnSpPr>
        <p:spPr>
          <a:xfrm flipV="1">
            <a:off x="5303554" y="3526746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0" idx="1"/>
          </p:cNvCxnSpPr>
          <p:nvPr/>
        </p:nvCxnSpPr>
        <p:spPr>
          <a:xfrm>
            <a:off x="5308068" y="4523257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15" idx="3"/>
          </p:cNvCxnSpPr>
          <p:nvPr/>
        </p:nvCxnSpPr>
        <p:spPr>
          <a:xfrm>
            <a:off x="6473091" y="4544252"/>
            <a:ext cx="283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212" idx="3"/>
          </p:cNvCxnSpPr>
          <p:nvPr/>
        </p:nvCxnSpPr>
        <p:spPr>
          <a:xfrm>
            <a:off x="6473091" y="3549186"/>
            <a:ext cx="279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endCxn id="211" idx="3"/>
          </p:cNvCxnSpPr>
          <p:nvPr/>
        </p:nvCxnSpPr>
        <p:spPr>
          <a:xfrm>
            <a:off x="6457888" y="2790034"/>
            <a:ext cx="297829" cy="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9421887" y="3505294"/>
            <a:ext cx="325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Mensagens</a:t>
            </a:r>
            <a:endParaRPr lang="pt-BR" b="1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10002676" y="2728788"/>
            <a:ext cx="492443" cy="1821977"/>
            <a:chOff x="8096901" y="3138035"/>
            <a:chExt cx="492443" cy="1821977"/>
          </a:xfrm>
        </p:grpSpPr>
        <p:sp>
          <p:nvSpPr>
            <p:cNvPr id="198" name="Rectangle 197"/>
            <p:cNvSpPr>
              <a:spLocks noChangeAspect="1"/>
            </p:cNvSpPr>
            <p:nvPr/>
          </p:nvSpPr>
          <p:spPr>
            <a:xfrm>
              <a:off x="8323755" y="3138035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1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>
              <a:spLocks noChangeAspect="1"/>
            </p:cNvSpPr>
            <p:nvPr/>
          </p:nvSpPr>
          <p:spPr>
            <a:xfrm>
              <a:off x="8323755" y="3465061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8323755" y="3798437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1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>
              <a:spLocks noChangeAspect="1"/>
            </p:cNvSpPr>
            <p:nvPr/>
          </p:nvSpPr>
          <p:spPr>
            <a:xfrm>
              <a:off x="8319849" y="4630747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0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 rot="16200000" flipH="1">
                  <a:off x="8091600" y="4133006"/>
                  <a:ext cx="50304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8091600" y="4133006"/>
                  <a:ext cx="503045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Group 254"/>
          <p:cNvGrpSpPr/>
          <p:nvPr/>
        </p:nvGrpSpPr>
        <p:grpSpPr>
          <a:xfrm>
            <a:off x="-119362" y="2469439"/>
            <a:ext cx="492443" cy="1821977"/>
            <a:chOff x="8096901" y="3138035"/>
            <a:chExt cx="492443" cy="1821977"/>
          </a:xfrm>
        </p:grpSpPr>
        <p:sp>
          <p:nvSpPr>
            <p:cNvPr id="256" name="Rectangle 255"/>
            <p:cNvSpPr>
              <a:spLocks noChangeAspect="1"/>
            </p:cNvSpPr>
            <p:nvPr/>
          </p:nvSpPr>
          <p:spPr>
            <a:xfrm>
              <a:off x="8323755" y="3138035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1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>
              <a:spLocks noChangeAspect="1"/>
            </p:cNvSpPr>
            <p:nvPr/>
          </p:nvSpPr>
          <p:spPr>
            <a:xfrm>
              <a:off x="8323755" y="3465061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8" name="Rectangle 257"/>
            <p:cNvSpPr>
              <a:spLocks noChangeAspect="1"/>
            </p:cNvSpPr>
            <p:nvPr/>
          </p:nvSpPr>
          <p:spPr>
            <a:xfrm>
              <a:off x="8323755" y="3798437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1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8319849" y="4630747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0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 rot="16200000" flipH="1">
                  <a:off x="8091600" y="4133006"/>
                  <a:ext cx="50304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8091600" y="4133006"/>
                  <a:ext cx="503045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5" name="Rectangle 264"/>
          <p:cNvSpPr/>
          <p:nvPr/>
        </p:nvSpPr>
        <p:spPr>
          <a:xfrm>
            <a:off x="6018404" y="60188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https://colab.research.google.com/drive/1gBilrFTn6crCBr4OPmPfS7AaDgdZL1Wf?usp=sharing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254" y="106711"/>
            <a:ext cx="575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Placeholders: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</a:t>
            </a:r>
            <a:r>
              <a:rPr lang="pt-BR" dirty="0" smtClean="0"/>
              <a:t>atch_size: tamanho do mini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oise_std: deviso padrão do ruído AWGN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</a:t>
            </a:r>
            <a:r>
              <a:rPr lang="pt-BR" dirty="0" smtClean="0"/>
              <a:t>earning_rate: passo de aprendizagem</a:t>
            </a:r>
          </a:p>
          <a:p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2836122" y="1519566"/>
            <a:ext cx="12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 </a:t>
            </a:r>
            <a:r>
              <a:rPr lang="pt-BR" sz="1400" dirty="0" smtClean="0"/>
              <a:t>nós</a:t>
            </a:r>
          </a:p>
          <a:p>
            <a:pPr algn="ctr"/>
            <a:r>
              <a:rPr lang="pt-BR" sz="1400" dirty="0" smtClean="0"/>
              <a:t>Ativação: relu</a:t>
            </a:r>
            <a:endParaRPr lang="pt-BR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902467" y="1518350"/>
            <a:ext cx="137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</a:t>
            </a:r>
            <a:r>
              <a:rPr lang="pt-BR" sz="1400" dirty="0" smtClean="0"/>
              <a:t> </a:t>
            </a:r>
            <a:r>
              <a:rPr lang="pt-BR" sz="1400" dirty="0" smtClean="0"/>
              <a:t>nós</a:t>
            </a:r>
          </a:p>
          <a:p>
            <a:pPr algn="ctr"/>
            <a:r>
              <a:rPr lang="pt-BR" sz="1400" dirty="0" smtClean="0"/>
              <a:t>Ativação: None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7979752" y="406367"/>
            <a:ext cx="3385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Função de custo: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sparse_softmax_cross_entropy</a:t>
            </a:r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1117354" y="2329453"/>
            <a:ext cx="388629" cy="2796700"/>
            <a:chOff x="1226961" y="2331184"/>
            <a:chExt cx="388629" cy="2796700"/>
          </a:xfrm>
        </p:grpSpPr>
        <p:sp>
          <p:nvSpPr>
            <p:cNvPr id="5" name="Rectangle 4"/>
            <p:cNvSpPr/>
            <p:nvPr/>
          </p:nvSpPr>
          <p:spPr>
            <a:xfrm>
              <a:off x="1226961" y="2331184"/>
              <a:ext cx="380627" cy="279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43794" y="3556088"/>
              <a:ext cx="2774260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One-bit encoding</a:t>
              </a:r>
              <a:endParaRPr lang="pt-BR" dirty="0"/>
            </a:p>
          </p:txBody>
        </p:sp>
      </p:grpSp>
      <p:cxnSp>
        <p:nvCxnSpPr>
          <p:cNvPr id="9" name="Straight Arrow Connector 8"/>
          <p:cNvCxnSpPr>
            <a:endCxn id="128" idx="1"/>
          </p:cNvCxnSpPr>
          <p:nvPr/>
        </p:nvCxnSpPr>
        <p:spPr>
          <a:xfrm>
            <a:off x="1490966" y="2421184"/>
            <a:ext cx="626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9" idx="1"/>
          </p:cNvCxnSpPr>
          <p:nvPr/>
        </p:nvCxnSpPr>
        <p:spPr>
          <a:xfrm>
            <a:off x="1508735" y="3157896"/>
            <a:ext cx="603349" cy="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35" idx="1"/>
          </p:cNvCxnSpPr>
          <p:nvPr/>
        </p:nvCxnSpPr>
        <p:spPr>
          <a:xfrm>
            <a:off x="1490966" y="3894609"/>
            <a:ext cx="617813" cy="1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36" idx="1"/>
          </p:cNvCxnSpPr>
          <p:nvPr/>
        </p:nvCxnSpPr>
        <p:spPr>
          <a:xfrm>
            <a:off x="1493991" y="5005865"/>
            <a:ext cx="612676" cy="2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4589" y="2176798"/>
            <a:ext cx="61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  <a:endParaRPr lang="pt-BR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497981" y="2883470"/>
            <a:ext cx="62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485034" y="3592743"/>
            <a:ext cx="62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3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/>
              <p:cNvSpPr txBox="1"/>
              <p:nvPr/>
            </p:nvSpPr>
            <p:spPr>
              <a:xfrm>
                <a:off x="1472767" y="4697338"/>
                <a:ext cx="847709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67" y="4697338"/>
                <a:ext cx="847709" cy="311560"/>
              </a:xfrm>
              <a:prstGeom prst="rect">
                <a:avLst/>
              </a:prstGeom>
              <a:blipFill rotWithShape="0">
                <a:blip r:embed="rId11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>
            <a:off x="6870239" y="1541143"/>
            <a:ext cx="12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 </a:t>
            </a:r>
            <a:r>
              <a:rPr lang="pt-BR" sz="1400" dirty="0" smtClean="0"/>
              <a:t>nós</a:t>
            </a:r>
          </a:p>
          <a:p>
            <a:pPr algn="ctr"/>
            <a:r>
              <a:rPr lang="pt-BR" sz="1400" dirty="0" smtClean="0"/>
              <a:t>Ativação: relu</a:t>
            </a:r>
            <a:endParaRPr lang="pt-BR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936584" y="1539927"/>
            <a:ext cx="137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</a:t>
            </a:r>
            <a:r>
              <a:rPr lang="pt-BR" sz="1400" dirty="0" smtClean="0"/>
              <a:t> nós</a:t>
            </a:r>
          </a:p>
          <a:p>
            <a:pPr algn="ctr"/>
            <a:r>
              <a:rPr lang="pt-BR" sz="1400" dirty="0" smtClean="0"/>
              <a:t>Ativação: None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759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 flipH="1">
            <a:off x="3721872" y="216302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/>
          <p:cNvSpPr/>
          <p:nvPr/>
        </p:nvSpPr>
        <p:spPr>
          <a:xfrm flipH="1">
            <a:off x="3721872" y="2898753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Oval 70"/>
          <p:cNvSpPr/>
          <p:nvPr/>
        </p:nvSpPr>
        <p:spPr>
          <a:xfrm flipH="1">
            <a:off x="3721872" y="3634477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 flipH="1">
            <a:off x="3706106" y="474926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>
            <a:off x="4804204" y="2511184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>
            <a:off x="4804204" y="3268422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>
            <a:off x="4810641" y="4261945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Straight Arrow Connector 83"/>
          <p:cNvCxnSpPr>
            <a:stCxn id="69" idx="2"/>
            <a:endCxn id="75" idx="2"/>
          </p:cNvCxnSpPr>
          <p:nvPr/>
        </p:nvCxnSpPr>
        <p:spPr>
          <a:xfrm>
            <a:off x="4242134" y="2423160"/>
            <a:ext cx="562070" cy="34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9" idx="2"/>
            <a:endCxn id="76" idx="2"/>
          </p:cNvCxnSpPr>
          <p:nvPr/>
        </p:nvCxnSpPr>
        <p:spPr>
          <a:xfrm>
            <a:off x="4242134" y="2423160"/>
            <a:ext cx="562070" cy="110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2"/>
            <a:endCxn id="77" idx="2"/>
          </p:cNvCxnSpPr>
          <p:nvPr/>
        </p:nvCxnSpPr>
        <p:spPr>
          <a:xfrm>
            <a:off x="4242134" y="2423160"/>
            <a:ext cx="568507" cy="209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2"/>
            <a:endCxn id="75" idx="2"/>
          </p:cNvCxnSpPr>
          <p:nvPr/>
        </p:nvCxnSpPr>
        <p:spPr>
          <a:xfrm flipV="1">
            <a:off x="4242134" y="2771315"/>
            <a:ext cx="562070" cy="3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76" idx="2"/>
          </p:cNvCxnSpPr>
          <p:nvPr/>
        </p:nvCxnSpPr>
        <p:spPr>
          <a:xfrm>
            <a:off x="4242134" y="3158884"/>
            <a:ext cx="562070" cy="36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77" idx="2"/>
          </p:cNvCxnSpPr>
          <p:nvPr/>
        </p:nvCxnSpPr>
        <p:spPr>
          <a:xfrm>
            <a:off x="4242134" y="3158884"/>
            <a:ext cx="568507" cy="136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1" idx="2"/>
            <a:endCxn id="75" idx="2"/>
          </p:cNvCxnSpPr>
          <p:nvPr/>
        </p:nvCxnSpPr>
        <p:spPr>
          <a:xfrm flipV="1">
            <a:off x="4242134" y="2771315"/>
            <a:ext cx="562070" cy="112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2"/>
            <a:endCxn id="76" idx="2"/>
          </p:cNvCxnSpPr>
          <p:nvPr/>
        </p:nvCxnSpPr>
        <p:spPr>
          <a:xfrm flipV="1">
            <a:off x="4242134" y="3528553"/>
            <a:ext cx="562070" cy="36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1" idx="2"/>
            <a:endCxn id="77" idx="2"/>
          </p:cNvCxnSpPr>
          <p:nvPr/>
        </p:nvCxnSpPr>
        <p:spPr>
          <a:xfrm>
            <a:off x="4242134" y="3894608"/>
            <a:ext cx="568507" cy="62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2" idx="2"/>
            <a:endCxn id="75" idx="2"/>
          </p:cNvCxnSpPr>
          <p:nvPr/>
        </p:nvCxnSpPr>
        <p:spPr>
          <a:xfrm flipV="1">
            <a:off x="4226368" y="2771315"/>
            <a:ext cx="577836" cy="223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2"/>
            <a:endCxn id="76" idx="2"/>
          </p:cNvCxnSpPr>
          <p:nvPr/>
        </p:nvCxnSpPr>
        <p:spPr>
          <a:xfrm flipV="1">
            <a:off x="4226368" y="3528553"/>
            <a:ext cx="577836" cy="1480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2" idx="2"/>
            <a:endCxn id="77" idx="2"/>
          </p:cNvCxnSpPr>
          <p:nvPr/>
        </p:nvCxnSpPr>
        <p:spPr>
          <a:xfrm flipV="1">
            <a:off x="4226368" y="4522076"/>
            <a:ext cx="584273" cy="48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5" idx="6"/>
            <a:endCxn id="218" idx="3"/>
          </p:cNvCxnSpPr>
          <p:nvPr/>
        </p:nvCxnSpPr>
        <p:spPr>
          <a:xfrm>
            <a:off x="5324466" y="2771315"/>
            <a:ext cx="361048" cy="2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>
            <a:off x="10972323" y="2345717"/>
            <a:ext cx="348343" cy="2768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-933284" y="3448102"/>
            <a:ext cx="32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Mensagens com k bits</a:t>
            </a:r>
            <a:endParaRPr lang="pt-BR" b="1" dirty="0"/>
          </a:p>
        </p:txBody>
      </p:sp>
      <p:cxnSp>
        <p:nvCxnSpPr>
          <p:cNvPr id="118" name="Straight Arrow Connector 117"/>
          <p:cNvCxnSpPr>
            <a:stCxn id="128" idx="3"/>
            <a:endCxn id="69" idx="6"/>
          </p:cNvCxnSpPr>
          <p:nvPr/>
        </p:nvCxnSpPr>
        <p:spPr>
          <a:xfrm>
            <a:off x="2783977" y="2421184"/>
            <a:ext cx="93789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29" idx="3"/>
            <a:endCxn id="70" idx="6"/>
          </p:cNvCxnSpPr>
          <p:nvPr/>
        </p:nvCxnSpPr>
        <p:spPr>
          <a:xfrm>
            <a:off x="2778588" y="3158884"/>
            <a:ext cx="943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550860" y="2041076"/>
            <a:ext cx="1876689" cy="32528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ctangle 127"/>
          <p:cNvSpPr/>
          <p:nvPr/>
        </p:nvSpPr>
        <p:spPr>
          <a:xfrm>
            <a:off x="2639977" y="233118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ctangle 128"/>
          <p:cNvSpPr/>
          <p:nvPr/>
        </p:nvSpPr>
        <p:spPr>
          <a:xfrm>
            <a:off x="2634588" y="306888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ctangle 134"/>
          <p:cNvSpPr/>
          <p:nvPr/>
        </p:nvSpPr>
        <p:spPr>
          <a:xfrm>
            <a:off x="2631283" y="3805926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ctangle 135"/>
          <p:cNvSpPr/>
          <p:nvPr/>
        </p:nvSpPr>
        <p:spPr>
          <a:xfrm>
            <a:off x="2629171" y="4918397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Straight Arrow Connector 136"/>
          <p:cNvCxnSpPr>
            <a:stCxn id="135" idx="3"/>
            <a:endCxn id="71" idx="6"/>
          </p:cNvCxnSpPr>
          <p:nvPr/>
        </p:nvCxnSpPr>
        <p:spPr>
          <a:xfrm flipV="1">
            <a:off x="2775283" y="3894608"/>
            <a:ext cx="946589" cy="1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6" idx="3"/>
            <a:endCxn id="72" idx="6"/>
          </p:cNvCxnSpPr>
          <p:nvPr/>
        </p:nvCxnSpPr>
        <p:spPr>
          <a:xfrm>
            <a:off x="2773171" y="5008397"/>
            <a:ext cx="932935" cy="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8" idx="3"/>
            <a:endCxn id="70" idx="6"/>
          </p:cNvCxnSpPr>
          <p:nvPr/>
        </p:nvCxnSpPr>
        <p:spPr>
          <a:xfrm>
            <a:off x="2783977" y="2421184"/>
            <a:ext cx="937895" cy="73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8" idx="3"/>
            <a:endCxn id="71" idx="6"/>
          </p:cNvCxnSpPr>
          <p:nvPr/>
        </p:nvCxnSpPr>
        <p:spPr>
          <a:xfrm>
            <a:off x="2783977" y="2421184"/>
            <a:ext cx="937895" cy="147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8" idx="3"/>
            <a:endCxn id="72" idx="6"/>
          </p:cNvCxnSpPr>
          <p:nvPr/>
        </p:nvCxnSpPr>
        <p:spPr>
          <a:xfrm>
            <a:off x="2783977" y="2421184"/>
            <a:ext cx="922129" cy="2588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9" idx="3"/>
            <a:endCxn id="69" idx="6"/>
          </p:cNvCxnSpPr>
          <p:nvPr/>
        </p:nvCxnSpPr>
        <p:spPr>
          <a:xfrm flipV="1">
            <a:off x="2778588" y="2423160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29" idx="3"/>
            <a:endCxn id="71" idx="6"/>
          </p:cNvCxnSpPr>
          <p:nvPr/>
        </p:nvCxnSpPr>
        <p:spPr>
          <a:xfrm>
            <a:off x="2778588" y="3158884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9" idx="3"/>
            <a:endCxn id="72" idx="6"/>
          </p:cNvCxnSpPr>
          <p:nvPr/>
        </p:nvCxnSpPr>
        <p:spPr>
          <a:xfrm>
            <a:off x="2778588" y="3158884"/>
            <a:ext cx="927518" cy="1850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35" idx="3"/>
            <a:endCxn id="69" idx="6"/>
          </p:cNvCxnSpPr>
          <p:nvPr/>
        </p:nvCxnSpPr>
        <p:spPr>
          <a:xfrm flipV="1">
            <a:off x="2775283" y="2423160"/>
            <a:ext cx="946589" cy="147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5" idx="3"/>
            <a:endCxn id="70" idx="6"/>
          </p:cNvCxnSpPr>
          <p:nvPr/>
        </p:nvCxnSpPr>
        <p:spPr>
          <a:xfrm flipV="1">
            <a:off x="2775283" y="3158884"/>
            <a:ext cx="946589" cy="73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5" idx="3"/>
            <a:endCxn id="72" idx="6"/>
          </p:cNvCxnSpPr>
          <p:nvPr/>
        </p:nvCxnSpPr>
        <p:spPr>
          <a:xfrm>
            <a:off x="2775283" y="3895926"/>
            <a:ext cx="930823" cy="111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36" idx="3"/>
            <a:endCxn id="69" idx="6"/>
          </p:cNvCxnSpPr>
          <p:nvPr/>
        </p:nvCxnSpPr>
        <p:spPr>
          <a:xfrm flipV="1">
            <a:off x="2773171" y="2423160"/>
            <a:ext cx="948701" cy="258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36" idx="3"/>
            <a:endCxn id="70" idx="6"/>
          </p:cNvCxnSpPr>
          <p:nvPr/>
        </p:nvCxnSpPr>
        <p:spPr>
          <a:xfrm flipV="1">
            <a:off x="2773171" y="3158884"/>
            <a:ext cx="948701" cy="1849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36" idx="3"/>
            <a:endCxn id="71" idx="6"/>
          </p:cNvCxnSpPr>
          <p:nvPr/>
        </p:nvCxnSpPr>
        <p:spPr>
          <a:xfrm flipV="1">
            <a:off x="2773171" y="3894608"/>
            <a:ext cx="948701" cy="1113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4207071" y="4945385"/>
            <a:ext cx="122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Transmissor</a:t>
            </a:r>
            <a:endParaRPr lang="pt-BR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 rot="5400000">
                <a:off x="3776465" y="4200294"/>
                <a:ext cx="6055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76465" y="4200294"/>
                <a:ext cx="60550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 rot="5400000">
                <a:off x="2353134" y="4205872"/>
                <a:ext cx="9326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53134" y="4205872"/>
                <a:ext cx="93261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 rot="5400000">
                <a:off x="4961240" y="3779655"/>
                <a:ext cx="4401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61240" y="3779655"/>
                <a:ext cx="44017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>
            <a:stCxn id="76" idx="6"/>
            <a:endCxn id="219" idx="3"/>
          </p:cNvCxnSpPr>
          <p:nvPr/>
        </p:nvCxnSpPr>
        <p:spPr>
          <a:xfrm flipV="1">
            <a:off x="5324466" y="3528191"/>
            <a:ext cx="357592" cy="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7" idx="6"/>
            <a:endCxn id="220" idx="3"/>
          </p:cNvCxnSpPr>
          <p:nvPr/>
        </p:nvCxnSpPr>
        <p:spPr>
          <a:xfrm>
            <a:off x="5330903" y="4522076"/>
            <a:ext cx="355669" cy="1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086222" y="2041076"/>
            <a:ext cx="909373" cy="32539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Canal AWGN</a:t>
            </a:r>
            <a:endParaRPr lang="pt-BR" b="1" dirty="0"/>
          </a:p>
        </p:txBody>
      </p:sp>
      <p:sp>
        <p:nvSpPr>
          <p:cNvPr id="150" name="Oval 149"/>
          <p:cNvSpPr/>
          <p:nvPr/>
        </p:nvSpPr>
        <p:spPr>
          <a:xfrm>
            <a:off x="8874060" y="218546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Oval 150"/>
          <p:cNvSpPr/>
          <p:nvPr/>
        </p:nvSpPr>
        <p:spPr>
          <a:xfrm>
            <a:off x="8874060" y="2921193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Oval 151"/>
          <p:cNvSpPr/>
          <p:nvPr/>
        </p:nvSpPr>
        <p:spPr>
          <a:xfrm>
            <a:off x="8874060" y="3656917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Oval 152"/>
          <p:cNvSpPr/>
          <p:nvPr/>
        </p:nvSpPr>
        <p:spPr>
          <a:xfrm>
            <a:off x="8889826" y="4771709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Oval 155"/>
          <p:cNvSpPr/>
          <p:nvPr/>
        </p:nvSpPr>
        <p:spPr>
          <a:xfrm flipH="1">
            <a:off x="7791728" y="2533624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Oval 156"/>
          <p:cNvSpPr/>
          <p:nvPr/>
        </p:nvSpPr>
        <p:spPr>
          <a:xfrm flipH="1">
            <a:off x="7791728" y="3290862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Oval 157"/>
          <p:cNvSpPr/>
          <p:nvPr/>
        </p:nvSpPr>
        <p:spPr>
          <a:xfrm flipH="1">
            <a:off x="7785291" y="4284385"/>
            <a:ext cx="520262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9" name="Straight Arrow Connector 158"/>
          <p:cNvCxnSpPr>
            <a:stCxn id="150" idx="2"/>
            <a:endCxn id="156" idx="2"/>
          </p:cNvCxnSpPr>
          <p:nvPr/>
        </p:nvCxnSpPr>
        <p:spPr>
          <a:xfrm flipH="1">
            <a:off x="8311990" y="2445600"/>
            <a:ext cx="562070" cy="3481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2"/>
            <a:endCxn id="157" idx="2"/>
          </p:cNvCxnSpPr>
          <p:nvPr/>
        </p:nvCxnSpPr>
        <p:spPr>
          <a:xfrm flipH="1">
            <a:off x="8311990" y="2445600"/>
            <a:ext cx="562070" cy="11053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0" idx="2"/>
            <a:endCxn id="158" idx="2"/>
          </p:cNvCxnSpPr>
          <p:nvPr/>
        </p:nvCxnSpPr>
        <p:spPr>
          <a:xfrm flipH="1">
            <a:off x="8305553" y="2445600"/>
            <a:ext cx="568507" cy="20989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1" idx="2"/>
            <a:endCxn id="156" idx="2"/>
          </p:cNvCxnSpPr>
          <p:nvPr/>
        </p:nvCxnSpPr>
        <p:spPr>
          <a:xfrm flipH="1" flipV="1">
            <a:off x="8311990" y="2793755"/>
            <a:ext cx="562070" cy="387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1" idx="2"/>
            <a:endCxn id="157" idx="2"/>
          </p:cNvCxnSpPr>
          <p:nvPr/>
        </p:nvCxnSpPr>
        <p:spPr>
          <a:xfrm flipH="1">
            <a:off x="8311990" y="3181324"/>
            <a:ext cx="562070" cy="3696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58" idx="2"/>
          </p:cNvCxnSpPr>
          <p:nvPr/>
        </p:nvCxnSpPr>
        <p:spPr>
          <a:xfrm flipH="1">
            <a:off x="8305553" y="3181324"/>
            <a:ext cx="568507" cy="136319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2" idx="2"/>
            <a:endCxn id="156" idx="2"/>
          </p:cNvCxnSpPr>
          <p:nvPr/>
        </p:nvCxnSpPr>
        <p:spPr>
          <a:xfrm flipH="1" flipV="1">
            <a:off x="8311990" y="2793755"/>
            <a:ext cx="562070" cy="11232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2" idx="2"/>
            <a:endCxn id="157" idx="2"/>
          </p:cNvCxnSpPr>
          <p:nvPr/>
        </p:nvCxnSpPr>
        <p:spPr>
          <a:xfrm flipH="1" flipV="1">
            <a:off x="8311990" y="3550993"/>
            <a:ext cx="562070" cy="3660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2" idx="2"/>
            <a:endCxn id="158" idx="2"/>
          </p:cNvCxnSpPr>
          <p:nvPr/>
        </p:nvCxnSpPr>
        <p:spPr>
          <a:xfrm flipH="1">
            <a:off x="8305553" y="3917048"/>
            <a:ext cx="568507" cy="6274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3" idx="2"/>
            <a:endCxn id="156" idx="2"/>
          </p:cNvCxnSpPr>
          <p:nvPr/>
        </p:nvCxnSpPr>
        <p:spPr>
          <a:xfrm flipH="1" flipV="1">
            <a:off x="8311990" y="2793755"/>
            <a:ext cx="577836" cy="22380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3" idx="2"/>
            <a:endCxn id="157" idx="2"/>
          </p:cNvCxnSpPr>
          <p:nvPr/>
        </p:nvCxnSpPr>
        <p:spPr>
          <a:xfrm flipH="1" flipV="1">
            <a:off x="8311990" y="3550993"/>
            <a:ext cx="577836" cy="148084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3" idx="2"/>
            <a:endCxn id="158" idx="2"/>
          </p:cNvCxnSpPr>
          <p:nvPr/>
        </p:nvCxnSpPr>
        <p:spPr>
          <a:xfrm flipH="1" flipV="1">
            <a:off x="8305553" y="4544516"/>
            <a:ext cx="584273" cy="4873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6"/>
            <a:endCxn id="211" idx="1"/>
          </p:cNvCxnSpPr>
          <p:nvPr/>
        </p:nvCxnSpPr>
        <p:spPr>
          <a:xfrm flipH="1">
            <a:off x="7422221" y="2793755"/>
            <a:ext cx="369507" cy="7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9" idx="3"/>
            <a:endCxn id="150" idx="6"/>
          </p:cNvCxnSpPr>
          <p:nvPr/>
        </p:nvCxnSpPr>
        <p:spPr>
          <a:xfrm flipH="1">
            <a:off x="9394322" y="2443624"/>
            <a:ext cx="937895" cy="19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3"/>
            <a:endCxn id="151" idx="6"/>
          </p:cNvCxnSpPr>
          <p:nvPr/>
        </p:nvCxnSpPr>
        <p:spPr>
          <a:xfrm flipH="1">
            <a:off x="9394322" y="3181324"/>
            <a:ext cx="9432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 flipH="1">
            <a:off x="7688645" y="2063516"/>
            <a:ext cx="1876689" cy="32528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ctangle 178"/>
          <p:cNvSpPr/>
          <p:nvPr/>
        </p:nvSpPr>
        <p:spPr>
          <a:xfrm flipH="1">
            <a:off x="10332217" y="235362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ctangle 179"/>
          <p:cNvSpPr/>
          <p:nvPr/>
        </p:nvSpPr>
        <p:spPr>
          <a:xfrm flipH="1">
            <a:off x="10337606" y="3091324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ctangle 180"/>
          <p:cNvSpPr/>
          <p:nvPr/>
        </p:nvSpPr>
        <p:spPr>
          <a:xfrm flipH="1">
            <a:off x="10340911" y="3828366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ctangle 181"/>
          <p:cNvSpPr/>
          <p:nvPr/>
        </p:nvSpPr>
        <p:spPr>
          <a:xfrm flipH="1">
            <a:off x="10343023" y="4940837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4" name="Straight Arrow Connector 183"/>
          <p:cNvCxnSpPr>
            <a:stCxn id="181" idx="3"/>
            <a:endCxn id="152" idx="6"/>
          </p:cNvCxnSpPr>
          <p:nvPr/>
        </p:nvCxnSpPr>
        <p:spPr>
          <a:xfrm flipH="1" flipV="1">
            <a:off x="9394322" y="3917048"/>
            <a:ext cx="946589" cy="13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3"/>
            <a:endCxn id="153" idx="6"/>
          </p:cNvCxnSpPr>
          <p:nvPr/>
        </p:nvCxnSpPr>
        <p:spPr>
          <a:xfrm flipH="1">
            <a:off x="9410088" y="5030837"/>
            <a:ext cx="932935" cy="10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9" idx="3"/>
            <a:endCxn id="151" idx="6"/>
          </p:cNvCxnSpPr>
          <p:nvPr/>
        </p:nvCxnSpPr>
        <p:spPr>
          <a:xfrm flipH="1">
            <a:off x="9394322" y="2443624"/>
            <a:ext cx="937895" cy="7377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9" idx="3"/>
            <a:endCxn id="152" idx="6"/>
          </p:cNvCxnSpPr>
          <p:nvPr/>
        </p:nvCxnSpPr>
        <p:spPr>
          <a:xfrm flipH="1">
            <a:off x="9394322" y="2443624"/>
            <a:ext cx="937895" cy="14734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9" idx="3"/>
            <a:endCxn id="153" idx="6"/>
          </p:cNvCxnSpPr>
          <p:nvPr/>
        </p:nvCxnSpPr>
        <p:spPr>
          <a:xfrm flipH="1">
            <a:off x="9410088" y="2443624"/>
            <a:ext cx="922129" cy="25882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0" idx="3"/>
            <a:endCxn id="150" idx="6"/>
          </p:cNvCxnSpPr>
          <p:nvPr/>
        </p:nvCxnSpPr>
        <p:spPr>
          <a:xfrm flipH="1" flipV="1">
            <a:off x="9394322" y="2445600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0" idx="3"/>
            <a:endCxn id="152" idx="6"/>
          </p:cNvCxnSpPr>
          <p:nvPr/>
        </p:nvCxnSpPr>
        <p:spPr>
          <a:xfrm flipH="1">
            <a:off x="9394322" y="3181324"/>
            <a:ext cx="943284" cy="735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3"/>
            <a:endCxn id="153" idx="6"/>
          </p:cNvCxnSpPr>
          <p:nvPr/>
        </p:nvCxnSpPr>
        <p:spPr>
          <a:xfrm flipH="1">
            <a:off x="9410088" y="3181324"/>
            <a:ext cx="927518" cy="18505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1" idx="3"/>
            <a:endCxn id="150" idx="6"/>
          </p:cNvCxnSpPr>
          <p:nvPr/>
        </p:nvCxnSpPr>
        <p:spPr>
          <a:xfrm flipH="1" flipV="1">
            <a:off x="9394322" y="2445600"/>
            <a:ext cx="946589" cy="14727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1" idx="3"/>
            <a:endCxn id="151" idx="6"/>
          </p:cNvCxnSpPr>
          <p:nvPr/>
        </p:nvCxnSpPr>
        <p:spPr>
          <a:xfrm flipH="1" flipV="1">
            <a:off x="9394322" y="3181324"/>
            <a:ext cx="946589" cy="7370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1" idx="3"/>
            <a:endCxn id="153" idx="6"/>
          </p:cNvCxnSpPr>
          <p:nvPr/>
        </p:nvCxnSpPr>
        <p:spPr>
          <a:xfrm flipH="1">
            <a:off x="9410088" y="3918366"/>
            <a:ext cx="930823" cy="1113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2" idx="3"/>
            <a:endCxn id="150" idx="6"/>
          </p:cNvCxnSpPr>
          <p:nvPr/>
        </p:nvCxnSpPr>
        <p:spPr>
          <a:xfrm flipH="1" flipV="1">
            <a:off x="9394322" y="2445600"/>
            <a:ext cx="948701" cy="25852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2" idx="3"/>
            <a:endCxn id="151" idx="6"/>
          </p:cNvCxnSpPr>
          <p:nvPr/>
        </p:nvCxnSpPr>
        <p:spPr>
          <a:xfrm flipH="1" flipV="1">
            <a:off x="9394322" y="3181324"/>
            <a:ext cx="948701" cy="18495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2" idx="3"/>
            <a:endCxn id="152" idx="6"/>
          </p:cNvCxnSpPr>
          <p:nvPr/>
        </p:nvCxnSpPr>
        <p:spPr>
          <a:xfrm flipH="1" flipV="1">
            <a:off x="9394322" y="3917048"/>
            <a:ext cx="948701" cy="11137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 flipH="1">
            <a:off x="7680860" y="4967825"/>
            <a:ext cx="122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Receptor</a:t>
            </a:r>
            <a:endParaRPr lang="pt-BR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 rot="16200000" flipH="1">
                <a:off x="8734220" y="4222734"/>
                <a:ext cx="6055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8734220" y="4222734"/>
                <a:ext cx="60550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/>
              <p:cNvSpPr txBox="1"/>
              <p:nvPr/>
            </p:nvSpPr>
            <p:spPr>
              <a:xfrm rot="16200000" flipH="1">
                <a:off x="9830450" y="4228312"/>
                <a:ext cx="9326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9830450" y="4228312"/>
                <a:ext cx="93261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 rot="16200000" flipH="1">
                <a:off x="7714779" y="3802095"/>
                <a:ext cx="4401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714779" y="3802095"/>
                <a:ext cx="44017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>
            <a:stCxn id="157" idx="6"/>
            <a:endCxn id="212" idx="1"/>
          </p:cNvCxnSpPr>
          <p:nvPr/>
        </p:nvCxnSpPr>
        <p:spPr>
          <a:xfrm flipH="1" flipV="1">
            <a:off x="7418765" y="3549186"/>
            <a:ext cx="372963" cy="180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8" idx="6"/>
            <a:endCxn id="215" idx="1"/>
          </p:cNvCxnSpPr>
          <p:nvPr/>
        </p:nvCxnSpPr>
        <p:spPr>
          <a:xfrm flipH="1" flipV="1">
            <a:off x="7423279" y="4544252"/>
            <a:ext cx="362012" cy="2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 flipH="1">
            <a:off x="7278221" y="2704468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ctangle 211"/>
          <p:cNvSpPr/>
          <p:nvPr/>
        </p:nvSpPr>
        <p:spPr>
          <a:xfrm flipH="1">
            <a:off x="7274765" y="3459186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ctangle 214"/>
          <p:cNvSpPr/>
          <p:nvPr/>
        </p:nvSpPr>
        <p:spPr>
          <a:xfrm flipH="1">
            <a:off x="7279279" y="4454252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Straight Arrow Connector 114"/>
          <p:cNvCxnSpPr>
            <a:stCxn id="211" idx="1"/>
            <a:endCxn id="157" idx="6"/>
          </p:cNvCxnSpPr>
          <p:nvPr/>
        </p:nvCxnSpPr>
        <p:spPr>
          <a:xfrm>
            <a:off x="7422221" y="2794468"/>
            <a:ext cx="369507" cy="75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12" idx="1"/>
            <a:endCxn id="158" idx="6"/>
          </p:cNvCxnSpPr>
          <p:nvPr/>
        </p:nvCxnSpPr>
        <p:spPr>
          <a:xfrm>
            <a:off x="7418765" y="3549186"/>
            <a:ext cx="366526" cy="99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12" idx="1"/>
            <a:endCxn id="156" idx="6"/>
          </p:cNvCxnSpPr>
          <p:nvPr/>
        </p:nvCxnSpPr>
        <p:spPr>
          <a:xfrm flipV="1">
            <a:off x="7418765" y="2793755"/>
            <a:ext cx="372963" cy="755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15" idx="1"/>
            <a:endCxn id="157" idx="6"/>
          </p:cNvCxnSpPr>
          <p:nvPr/>
        </p:nvCxnSpPr>
        <p:spPr>
          <a:xfrm flipV="1">
            <a:off x="7423279" y="3550993"/>
            <a:ext cx="368449" cy="993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11" idx="1"/>
            <a:endCxn id="158" idx="6"/>
          </p:cNvCxnSpPr>
          <p:nvPr/>
        </p:nvCxnSpPr>
        <p:spPr>
          <a:xfrm>
            <a:off x="7422221" y="2794468"/>
            <a:ext cx="363070" cy="175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15" idx="1"/>
            <a:endCxn id="156" idx="6"/>
          </p:cNvCxnSpPr>
          <p:nvPr/>
        </p:nvCxnSpPr>
        <p:spPr>
          <a:xfrm flipV="1">
            <a:off x="7423279" y="2793755"/>
            <a:ext cx="368449" cy="175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 flipH="1">
            <a:off x="5685514" y="2683473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ctangle 218"/>
          <p:cNvSpPr/>
          <p:nvPr/>
        </p:nvSpPr>
        <p:spPr>
          <a:xfrm flipH="1">
            <a:off x="5682058" y="3438191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ctangle 219"/>
          <p:cNvSpPr/>
          <p:nvPr/>
        </p:nvSpPr>
        <p:spPr>
          <a:xfrm flipH="1">
            <a:off x="5686572" y="4433257"/>
            <a:ext cx="144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" name="Straight Arrow Connector 223"/>
          <p:cNvCxnSpPr>
            <a:stCxn id="218" idx="1"/>
          </p:cNvCxnSpPr>
          <p:nvPr/>
        </p:nvCxnSpPr>
        <p:spPr>
          <a:xfrm>
            <a:off x="5829514" y="2773473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1"/>
          </p:cNvCxnSpPr>
          <p:nvPr/>
        </p:nvCxnSpPr>
        <p:spPr>
          <a:xfrm flipV="1">
            <a:off x="5826058" y="3526746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0" idx="1"/>
          </p:cNvCxnSpPr>
          <p:nvPr/>
        </p:nvCxnSpPr>
        <p:spPr>
          <a:xfrm>
            <a:off x="5830572" y="4523257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15" idx="3"/>
          </p:cNvCxnSpPr>
          <p:nvPr/>
        </p:nvCxnSpPr>
        <p:spPr>
          <a:xfrm>
            <a:off x="6995595" y="4544252"/>
            <a:ext cx="283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212" idx="3"/>
          </p:cNvCxnSpPr>
          <p:nvPr/>
        </p:nvCxnSpPr>
        <p:spPr>
          <a:xfrm>
            <a:off x="6995595" y="3549186"/>
            <a:ext cx="279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endCxn id="211" idx="3"/>
          </p:cNvCxnSpPr>
          <p:nvPr/>
        </p:nvCxnSpPr>
        <p:spPr>
          <a:xfrm>
            <a:off x="6980392" y="2790034"/>
            <a:ext cx="297829" cy="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682098" y="2700099"/>
            <a:ext cx="492443" cy="1821977"/>
            <a:chOff x="8096901" y="3138035"/>
            <a:chExt cx="492443" cy="1821977"/>
          </a:xfrm>
        </p:grpSpPr>
        <p:sp>
          <p:nvSpPr>
            <p:cNvPr id="256" name="Rectangle 255"/>
            <p:cNvSpPr>
              <a:spLocks noChangeAspect="1"/>
            </p:cNvSpPr>
            <p:nvPr/>
          </p:nvSpPr>
          <p:spPr>
            <a:xfrm>
              <a:off x="8323755" y="3138035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1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>
              <a:spLocks noChangeAspect="1"/>
            </p:cNvSpPr>
            <p:nvPr/>
          </p:nvSpPr>
          <p:spPr>
            <a:xfrm>
              <a:off x="8323755" y="3465061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8" name="Rectangle 257"/>
            <p:cNvSpPr>
              <a:spLocks noChangeAspect="1"/>
            </p:cNvSpPr>
            <p:nvPr/>
          </p:nvSpPr>
          <p:spPr>
            <a:xfrm>
              <a:off x="8323755" y="3798437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1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8319849" y="4630747"/>
              <a:ext cx="259657" cy="329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0</a:t>
              </a:r>
              <a:endParaRPr lang="pt-B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 rot="16200000" flipH="1">
                  <a:off x="8091600" y="4133006"/>
                  <a:ext cx="50304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8091600" y="4133006"/>
                  <a:ext cx="503045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262254" y="106711"/>
            <a:ext cx="575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Placeholders: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</a:t>
            </a:r>
            <a:r>
              <a:rPr lang="pt-BR" dirty="0" smtClean="0"/>
              <a:t>atch_size: tamanho do mini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oise_std: deviso padrão do ruído AWGN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</a:t>
            </a:r>
            <a:r>
              <a:rPr lang="pt-BR" dirty="0" smtClean="0"/>
              <a:t>earning_rate: passo de aprendizagem</a:t>
            </a:r>
          </a:p>
          <a:p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3358626" y="1519566"/>
            <a:ext cx="12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 </a:t>
            </a:r>
            <a:r>
              <a:rPr lang="pt-BR" sz="1400" dirty="0" smtClean="0"/>
              <a:t>nós</a:t>
            </a:r>
          </a:p>
          <a:p>
            <a:pPr algn="ctr"/>
            <a:r>
              <a:rPr lang="pt-BR" sz="1400" dirty="0" smtClean="0"/>
              <a:t>Ativação: relu</a:t>
            </a:r>
            <a:endParaRPr lang="pt-BR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424971" y="1518350"/>
            <a:ext cx="137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</a:t>
            </a:r>
            <a:r>
              <a:rPr lang="pt-BR" sz="1400" dirty="0" smtClean="0"/>
              <a:t> </a:t>
            </a:r>
            <a:r>
              <a:rPr lang="pt-BR" sz="1400" dirty="0" smtClean="0"/>
              <a:t>nós</a:t>
            </a:r>
          </a:p>
          <a:p>
            <a:pPr algn="ctr"/>
            <a:r>
              <a:rPr lang="pt-BR" sz="1400" dirty="0" smtClean="0"/>
              <a:t>Ativação: None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7979752" y="406367"/>
            <a:ext cx="3385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Função de custo: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sparse_softmax_cross_entropy</a:t>
            </a:r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1639858" y="2329453"/>
            <a:ext cx="388629" cy="2796700"/>
            <a:chOff x="1226961" y="2331184"/>
            <a:chExt cx="388629" cy="2796700"/>
          </a:xfrm>
        </p:grpSpPr>
        <p:sp>
          <p:nvSpPr>
            <p:cNvPr id="5" name="Rectangle 4"/>
            <p:cNvSpPr/>
            <p:nvPr/>
          </p:nvSpPr>
          <p:spPr>
            <a:xfrm>
              <a:off x="1226961" y="2331184"/>
              <a:ext cx="380627" cy="279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43794" y="3556088"/>
              <a:ext cx="2774260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One-bit encoding</a:t>
              </a:r>
              <a:endParaRPr lang="pt-BR" dirty="0"/>
            </a:p>
          </p:txBody>
        </p:sp>
      </p:grpSp>
      <p:cxnSp>
        <p:nvCxnSpPr>
          <p:cNvPr id="9" name="Straight Arrow Connector 8"/>
          <p:cNvCxnSpPr>
            <a:endCxn id="128" idx="1"/>
          </p:cNvCxnSpPr>
          <p:nvPr/>
        </p:nvCxnSpPr>
        <p:spPr>
          <a:xfrm>
            <a:off x="2013470" y="2421184"/>
            <a:ext cx="626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9" idx="1"/>
          </p:cNvCxnSpPr>
          <p:nvPr/>
        </p:nvCxnSpPr>
        <p:spPr>
          <a:xfrm>
            <a:off x="2031239" y="3157896"/>
            <a:ext cx="603349" cy="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35" idx="1"/>
          </p:cNvCxnSpPr>
          <p:nvPr/>
        </p:nvCxnSpPr>
        <p:spPr>
          <a:xfrm>
            <a:off x="2013470" y="3894609"/>
            <a:ext cx="617813" cy="1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36" idx="1"/>
          </p:cNvCxnSpPr>
          <p:nvPr/>
        </p:nvCxnSpPr>
        <p:spPr>
          <a:xfrm>
            <a:off x="2016495" y="5005865"/>
            <a:ext cx="612676" cy="2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7093" y="2176798"/>
            <a:ext cx="61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  <a:endParaRPr lang="pt-BR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020485" y="2883470"/>
            <a:ext cx="62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007538" y="3592743"/>
            <a:ext cx="62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3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/>
              <p:cNvSpPr txBox="1"/>
              <p:nvPr/>
            </p:nvSpPr>
            <p:spPr>
              <a:xfrm>
                <a:off x="1995271" y="4697338"/>
                <a:ext cx="847709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71" y="4697338"/>
                <a:ext cx="847709" cy="311560"/>
              </a:xfrm>
              <a:prstGeom prst="rect">
                <a:avLst/>
              </a:prstGeom>
              <a:blipFill rotWithShape="0">
                <a:blip r:embed="rId11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>
            <a:off x="7392743" y="1541143"/>
            <a:ext cx="12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 </a:t>
            </a:r>
            <a:r>
              <a:rPr lang="pt-BR" sz="1400" dirty="0" smtClean="0"/>
              <a:t>nós</a:t>
            </a:r>
          </a:p>
          <a:p>
            <a:pPr algn="ctr"/>
            <a:r>
              <a:rPr lang="pt-BR" sz="1400" dirty="0" smtClean="0"/>
              <a:t>Ativação: relu</a:t>
            </a:r>
            <a:endParaRPr lang="pt-BR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459088" y="1539927"/>
            <a:ext cx="137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</a:t>
            </a:r>
            <a:r>
              <a:rPr lang="pt-BR" sz="1400" dirty="0" smtClean="0"/>
              <a:t> nós</a:t>
            </a:r>
          </a:p>
          <a:p>
            <a:pPr algn="ctr"/>
            <a:r>
              <a:rPr lang="pt-BR" sz="1400" dirty="0" smtClean="0"/>
              <a:t>Ativação: None</a:t>
            </a:r>
            <a:endParaRPr lang="pt-BR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10332217" y="2289460"/>
            <a:ext cx="61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  <a:endParaRPr lang="pt-BR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0325564" y="3009217"/>
            <a:ext cx="62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28110" y="3777258"/>
            <a:ext cx="62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3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/>
              <p:cNvSpPr txBox="1"/>
              <p:nvPr/>
            </p:nvSpPr>
            <p:spPr>
              <a:xfrm>
                <a:off x="10472957" y="4866524"/>
                <a:ext cx="847709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sz="1400" dirty="0"/>
              </a:p>
            </p:txBody>
          </p:sp>
        </mc:Choice>
        <mc:Fallback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957" y="4866524"/>
                <a:ext cx="847709" cy="311560"/>
              </a:xfrm>
              <a:prstGeom prst="rect">
                <a:avLst/>
              </a:prstGeom>
              <a:blipFill rotWithShape="0">
                <a:blip r:embed="rId11"/>
                <a:stretch>
                  <a:fillRect l="-2158" b="-21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/>
          <p:cNvSpPr txBox="1"/>
          <p:nvPr/>
        </p:nvSpPr>
        <p:spPr>
          <a:xfrm rot="16200000">
            <a:off x="9962628" y="3555941"/>
            <a:ext cx="27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Mensagens recuperadas</a:t>
            </a:r>
            <a:endParaRPr lang="pt-BR" b="1" dirty="0"/>
          </a:p>
        </p:txBody>
      </p:sp>
      <p:sp>
        <p:nvSpPr>
          <p:cNvPr id="239" name="Left Brace 238"/>
          <p:cNvSpPr/>
          <p:nvPr/>
        </p:nvSpPr>
        <p:spPr>
          <a:xfrm rot="10800000">
            <a:off x="1167454" y="2329453"/>
            <a:ext cx="348343" cy="2768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8495" y="1518350"/>
            <a:ext cx="11023272" cy="3798056"/>
            <a:chOff x="508495" y="1518350"/>
            <a:chExt cx="11023272" cy="3798056"/>
          </a:xfrm>
        </p:grpSpPr>
        <p:sp>
          <p:nvSpPr>
            <p:cNvPr id="69" name="Oval 68"/>
            <p:cNvSpPr/>
            <p:nvPr/>
          </p:nvSpPr>
          <p:spPr>
            <a:xfrm flipH="1">
              <a:off x="3721872" y="2163029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 flipH="1">
              <a:off x="3721872" y="2898753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 flipH="1">
              <a:off x="3721872" y="3634477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3706106" y="4749269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4804204" y="2511184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/>
            <p:cNvSpPr/>
            <p:nvPr/>
          </p:nvSpPr>
          <p:spPr>
            <a:xfrm>
              <a:off x="4804204" y="3268422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/>
            <p:cNvSpPr/>
            <p:nvPr/>
          </p:nvSpPr>
          <p:spPr>
            <a:xfrm>
              <a:off x="4810641" y="4261945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>
              <a:stCxn id="69" idx="2"/>
              <a:endCxn id="75" idx="2"/>
            </p:cNvCxnSpPr>
            <p:nvPr/>
          </p:nvCxnSpPr>
          <p:spPr>
            <a:xfrm>
              <a:off x="4242134" y="2423160"/>
              <a:ext cx="562070" cy="348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9" idx="2"/>
              <a:endCxn id="76" idx="2"/>
            </p:cNvCxnSpPr>
            <p:nvPr/>
          </p:nvCxnSpPr>
          <p:spPr>
            <a:xfrm>
              <a:off x="4242134" y="2423160"/>
              <a:ext cx="562070" cy="1105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9" idx="2"/>
              <a:endCxn id="77" idx="2"/>
            </p:cNvCxnSpPr>
            <p:nvPr/>
          </p:nvCxnSpPr>
          <p:spPr>
            <a:xfrm>
              <a:off x="4242134" y="2423160"/>
              <a:ext cx="568507" cy="2098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2"/>
              <a:endCxn id="75" idx="2"/>
            </p:cNvCxnSpPr>
            <p:nvPr/>
          </p:nvCxnSpPr>
          <p:spPr>
            <a:xfrm flipV="1">
              <a:off x="4242134" y="2771315"/>
              <a:ext cx="562070" cy="38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0" idx="2"/>
              <a:endCxn id="76" idx="2"/>
            </p:cNvCxnSpPr>
            <p:nvPr/>
          </p:nvCxnSpPr>
          <p:spPr>
            <a:xfrm>
              <a:off x="4242134" y="3158884"/>
              <a:ext cx="562070" cy="369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0" idx="2"/>
              <a:endCxn id="77" idx="2"/>
            </p:cNvCxnSpPr>
            <p:nvPr/>
          </p:nvCxnSpPr>
          <p:spPr>
            <a:xfrm>
              <a:off x="4242134" y="3158884"/>
              <a:ext cx="568507" cy="1363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1" idx="2"/>
              <a:endCxn id="75" idx="2"/>
            </p:cNvCxnSpPr>
            <p:nvPr/>
          </p:nvCxnSpPr>
          <p:spPr>
            <a:xfrm flipV="1">
              <a:off x="4242134" y="2771315"/>
              <a:ext cx="562070" cy="1123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1" idx="2"/>
              <a:endCxn id="76" idx="2"/>
            </p:cNvCxnSpPr>
            <p:nvPr/>
          </p:nvCxnSpPr>
          <p:spPr>
            <a:xfrm flipV="1">
              <a:off x="4242134" y="3528553"/>
              <a:ext cx="562070" cy="366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1" idx="2"/>
              <a:endCxn id="77" idx="2"/>
            </p:cNvCxnSpPr>
            <p:nvPr/>
          </p:nvCxnSpPr>
          <p:spPr>
            <a:xfrm>
              <a:off x="4242134" y="3894608"/>
              <a:ext cx="568507" cy="627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2" idx="2"/>
              <a:endCxn id="75" idx="2"/>
            </p:cNvCxnSpPr>
            <p:nvPr/>
          </p:nvCxnSpPr>
          <p:spPr>
            <a:xfrm flipV="1">
              <a:off x="4226368" y="2771315"/>
              <a:ext cx="577836" cy="2238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2" idx="2"/>
              <a:endCxn id="76" idx="2"/>
            </p:cNvCxnSpPr>
            <p:nvPr/>
          </p:nvCxnSpPr>
          <p:spPr>
            <a:xfrm flipV="1">
              <a:off x="4226368" y="3528553"/>
              <a:ext cx="577836" cy="1480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2" idx="2"/>
              <a:endCxn id="77" idx="2"/>
            </p:cNvCxnSpPr>
            <p:nvPr/>
          </p:nvCxnSpPr>
          <p:spPr>
            <a:xfrm flipV="1">
              <a:off x="4226368" y="4522076"/>
              <a:ext cx="584273" cy="487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5" idx="6"/>
              <a:endCxn id="218" idx="3"/>
            </p:cNvCxnSpPr>
            <p:nvPr/>
          </p:nvCxnSpPr>
          <p:spPr>
            <a:xfrm>
              <a:off x="5324466" y="2771315"/>
              <a:ext cx="361048" cy="21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Left Brace 99"/>
            <p:cNvSpPr/>
            <p:nvPr/>
          </p:nvSpPr>
          <p:spPr>
            <a:xfrm>
              <a:off x="10972323" y="2345717"/>
              <a:ext cx="348343" cy="27689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-933284" y="3448102"/>
              <a:ext cx="3252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Mensagens com k bits</a:t>
              </a:r>
              <a:endParaRPr lang="pt-BR" b="1" dirty="0"/>
            </a:p>
          </p:txBody>
        </p:sp>
        <p:cxnSp>
          <p:nvCxnSpPr>
            <p:cNvPr id="118" name="Straight Arrow Connector 117"/>
            <p:cNvCxnSpPr>
              <a:stCxn id="128" idx="3"/>
              <a:endCxn id="69" idx="6"/>
            </p:cNvCxnSpPr>
            <p:nvPr/>
          </p:nvCxnSpPr>
          <p:spPr>
            <a:xfrm>
              <a:off x="2783977" y="2421184"/>
              <a:ext cx="937895" cy="1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29" idx="3"/>
              <a:endCxn id="70" idx="6"/>
            </p:cNvCxnSpPr>
            <p:nvPr/>
          </p:nvCxnSpPr>
          <p:spPr>
            <a:xfrm>
              <a:off x="2778588" y="3158884"/>
              <a:ext cx="9432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550860" y="2041076"/>
              <a:ext cx="1876689" cy="32528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639977" y="2331184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34588" y="3068884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31283" y="3805926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629171" y="4918397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7" name="Straight Arrow Connector 136"/>
            <p:cNvCxnSpPr>
              <a:stCxn id="135" idx="3"/>
              <a:endCxn id="71" idx="6"/>
            </p:cNvCxnSpPr>
            <p:nvPr/>
          </p:nvCxnSpPr>
          <p:spPr>
            <a:xfrm flipV="1">
              <a:off x="2775283" y="3894608"/>
              <a:ext cx="946589" cy="1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6" idx="3"/>
              <a:endCxn id="72" idx="6"/>
            </p:cNvCxnSpPr>
            <p:nvPr/>
          </p:nvCxnSpPr>
          <p:spPr>
            <a:xfrm>
              <a:off x="2773171" y="5008397"/>
              <a:ext cx="932935" cy="1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28" idx="3"/>
              <a:endCxn id="70" idx="6"/>
            </p:cNvCxnSpPr>
            <p:nvPr/>
          </p:nvCxnSpPr>
          <p:spPr>
            <a:xfrm>
              <a:off x="2783977" y="2421184"/>
              <a:ext cx="937895" cy="73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28" idx="3"/>
              <a:endCxn id="71" idx="6"/>
            </p:cNvCxnSpPr>
            <p:nvPr/>
          </p:nvCxnSpPr>
          <p:spPr>
            <a:xfrm>
              <a:off x="2783977" y="2421184"/>
              <a:ext cx="937895" cy="1473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28" idx="3"/>
              <a:endCxn id="72" idx="6"/>
            </p:cNvCxnSpPr>
            <p:nvPr/>
          </p:nvCxnSpPr>
          <p:spPr>
            <a:xfrm>
              <a:off x="2783977" y="2421184"/>
              <a:ext cx="922129" cy="258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9" idx="3"/>
              <a:endCxn id="69" idx="6"/>
            </p:cNvCxnSpPr>
            <p:nvPr/>
          </p:nvCxnSpPr>
          <p:spPr>
            <a:xfrm flipV="1">
              <a:off x="2778588" y="2423160"/>
              <a:ext cx="943284" cy="73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9" idx="3"/>
              <a:endCxn id="71" idx="6"/>
            </p:cNvCxnSpPr>
            <p:nvPr/>
          </p:nvCxnSpPr>
          <p:spPr>
            <a:xfrm>
              <a:off x="2778588" y="3158884"/>
              <a:ext cx="943284" cy="73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29" idx="3"/>
              <a:endCxn id="72" idx="6"/>
            </p:cNvCxnSpPr>
            <p:nvPr/>
          </p:nvCxnSpPr>
          <p:spPr>
            <a:xfrm>
              <a:off x="2778588" y="3158884"/>
              <a:ext cx="927518" cy="18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35" idx="3"/>
              <a:endCxn id="69" idx="6"/>
            </p:cNvCxnSpPr>
            <p:nvPr/>
          </p:nvCxnSpPr>
          <p:spPr>
            <a:xfrm flipV="1">
              <a:off x="2775283" y="2423160"/>
              <a:ext cx="946589" cy="1472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35" idx="3"/>
              <a:endCxn id="70" idx="6"/>
            </p:cNvCxnSpPr>
            <p:nvPr/>
          </p:nvCxnSpPr>
          <p:spPr>
            <a:xfrm flipV="1">
              <a:off x="2775283" y="3158884"/>
              <a:ext cx="946589" cy="73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35" idx="3"/>
              <a:endCxn id="72" idx="6"/>
            </p:cNvCxnSpPr>
            <p:nvPr/>
          </p:nvCxnSpPr>
          <p:spPr>
            <a:xfrm>
              <a:off x="2775283" y="3895926"/>
              <a:ext cx="930823" cy="1113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36" idx="3"/>
              <a:endCxn id="69" idx="6"/>
            </p:cNvCxnSpPr>
            <p:nvPr/>
          </p:nvCxnSpPr>
          <p:spPr>
            <a:xfrm flipV="1">
              <a:off x="2773171" y="2423160"/>
              <a:ext cx="948701" cy="2585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36" idx="3"/>
              <a:endCxn id="70" idx="6"/>
            </p:cNvCxnSpPr>
            <p:nvPr/>
          </p:nvCxnSpPr>
          <p:spPr>
            <a:xfrm flipV="1">
              <a:off x="2773171" y="3158884"/>
              <a:ext cx="948701" cy="18495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36" idx="3"/>
              <a:endCxn id="71" idx="6"/>
            </p:cNvCxnSpPr>
            <p:nvPr/>
          </p:nvCxnSpPr>
          <p:spPr>
            <a:xfrm flipV="1">
              <a:off x="2773171" y="3894608"/>
              <a:ext cx="948701" cy="1113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4207071" y="4945385"/>
              <a:ext cx="12282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/>
                <a:t>Transmissor</a:t>
              </a:r>
              <a:endParaRPr lang="pt-BR" sz="1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 rot="5400000">
                  <a:off x="3776465" y="4200294"/>
                  <a:ext cx="60550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76465" y="4200294"/>
                  <a:ext cx="605509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 rot="5400000">
                  <a:off x="2353134" y="4205872"/>
                  <a:ext cx="93261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353134" y="4205872"/>
                  <a:ext cx="932610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 rot="5400000">
                  <a:off x="4961240" y="3779655"/>
                  <a:ext cx="44017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61240" y="3779655"/>
                  <a:ext cx="440175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>
              <a:stCxn id="76" idx="6"/>
              <a:endCxn id="219" idx="3"/>
            </p:cNvCxnSpPr>
            <p:nvPr/>
          </p:nvCxnSpPr>
          <p:spPr>
            <a:xfrm flipV="1">
              <a:off x="5324466" y="3528191"/>
              <a:ext cx="357592" cy="3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77" idx="6"/>
              <a:endCxn id="220" idx="3"/>
            </p:cNvCxnSpPr>
            <p:nvPr/>
          </p:nvCxnSpPr>
          <p:spPr>
            <a:xfrm>
              <a:off x="5330903" y="4522076"/>
              <a:ext cx="355669" cy="1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6086222" y="2041076"/>
              <a:ext cx="909373" cy="325393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Canal AWGN</a:t>
              </a:r>
              <a:endParaRPr lang="pt-BR" b="1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8874060" y="2185469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Oval 150"/>
            <p:cNvSpPr/>
            <p:nvPr/>
          </p:nvSpPr>
          <p:spPr>
            <a:xfrm>
              <a:off x="8874060" y="2921193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Oval 151"/>
            <p:cNvSpPr/>
            <p:nvPr/>
          </p:nvSpPr>
          <p:spPr>
            <a:xfrm>
              <a:off x="8874060" y="3656917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Oval 152"/>
            <p:cNvSpPr/>
            <p:nvPr/>
          </p:nvSpPr>
          <p:spPr>
            <a:xfrm>
              <a:off x="8889826" y="4771709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7791728" y="2533624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7791728" y="3290862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7785291" y="4284385"/>
              <a:ext cx="520262" cy="520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9" name="Straight Arrow Connector 158"/>
            <p:cNvCxnSpPr>
              <a:stCxn id="150" idx="2"/>
              <a:endCxn id="156" idx="2"/>
            </p:cNvCxnSpPr>
            <p:nvPr/>
          </p:nvCxnSpPr>
          <p:spPr>
            <a:xfrm flipH="1">
              <a:off x="8311990" y="2445600"/>
              <a:ext cx="562070" cy="3481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0" idx="2"/>
              <a:endCxn id="157" idx="2"/>
            </p:cNvCxnSpPr>
            <p:nvPr/>
          </p:nvCxnSpPr>
          <p:spPr>
            <a:xfrm flipH="1">
              <a:off x="8311990" y="2445600"/>
              <a:ext cx="562070" cy="11053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0" idx="2"/>
              <a:endCxn id="158" idx="2"/>
            </p:cNvCxnSpPr>
            <p:nvPr/>
          </p:nvCxnSpPr>
          <p:spPr>
            <a:xfrm flipH="1">
              <a:off x="8305553" y="2445600"/>
              <a:ext cx="568507" cy="20989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1" idx="2"/>
              <a:endCxn id="156" idx="2"/>
            </p:cNvCxnSpPr>
            <p:nvPr/>
          </p:nvCxnSpPr>
          <p:spPr>
            <a:xfrm flipH="1" flipV="1">
              <a:off x="8311990" y="2793755"/>
              <a:ext cx="562070" cy="3875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51" idx="2"/>
              <a:endCxn id="157" idx="2"/>
            </p:cNvCxnSpPr>
            <p:nvPr/>
          </p:nvCxnSpPr>
          <p:spPr>
            <a:xfrm flipH="1">
              <a:off x="8311990" y="3181324"/>
              <a:ext cx="562070" cy="3696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1" idx="2"/>
              <a:endCxn id="158" idx="2"/>
            </p:cNvCxnSpPr>
            <p:nvPr/>
          </p:nvCxnSpPr>
          <p:spPr>
            <a:xfrm flipH="1">
              <a:off x="8305553" y="3181324"/>
              <a:ext cx="568507" cy="13631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2" idx="2"/>
              <a:endCxn id="156" idx="2"/>
            </p:cNvCxnSpPr>
            <p:nvPr/>
          </p:nvCxnSpPr>
          <p:spPr>
            <a:xfrm flipH="1" flipV="1">
              <a:off x="8311990" y="2793755"/>
              <a:ext cx="562070" cy="11232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52" idx="2"/>
              <a:endCxn id="157" idx="2"/>
            </p:cNvCxnSpPr>
            <p:nvPr/>
          </p:nvCxnSpPr>
          <p:spPr>
            <a:xfrm flipH="1" flipV="1">
              <a:off x="8311990" y="3550993"/>
              <a:ext cx="562070" cy="3660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152" idx="2"/>
              <a:endCxn id="158" idx="2"/>
            </p:cNvCxnSpPr>
            <p:nvPr/>
          </p:nvCxnSpPr>
          <p:spPr>
            <a:xfrm flipH="1">
              <a:off x="8305553" y="3917048"/>
              <a:ext cx="568507" cy="62746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3" idx="2"/>
              <a:endCxn id="156" idx="2"/>
            </p:cNvCxnSpPr>
            <p:nvPr/>
          </p:nvCxnSpPr>
          <p:spPr>
            <a:xfrm flipH="1" flipV="1">
              <a:off x="8311990" y="2793755"/>
              <a:ext cx="577836" cy="223808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53" idx="2"/>
              <a:endCxn id="157" idx="2"/>
            </p:cNvCxnSpPr>
            <p:nvPr/>
          </p:nvCxnSpPr>
          <p:spPr>
            <a:xfrm flipH="1" flipV="1">
              <a:off x="8311990" y="3550993"/>
              <a:ext cx="577836" cy="14808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53" idx="2"/>
              <a:endCxn id="158" idx="2"/>
            </p:cNvCxnSpPr>
            <p:nvPr/>
          </p:nvCxnSpPr>
          <p:spPr>
            <a:xfrm flipH="1" flipV="1">
              <a:off x="8305553" y="4544516"/>
              <a:ext cx="584273" cy="4873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6" idx="6"/>
              <a:endCxn id="211" idx="1"/>
            </p:cNvCxnSpPr>
            <p:nvPr/>
          </p:nvCxnSpPr>
          <p:spPr>
            <a:xfrm flipH="1">
              <a:off x="7422221" y="2793755"/>
              <a:ext cx="369507" cy="7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79" idx="3"/>
              <a:endCxn id="150" idx="6"/>
            </p:cNvCxnSpPr>
            <p:nvPr/>
          </p:nvCxnSpPr>
          <p:spPr>
            <a:xfrm flipH="1">
              <a:off x="9394322" y="2443624"/>
              <a:ext cx="937895" cy="19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80" idx="3"/>
              <a:endCxn id="151" idx="6"/>
            </p:cNvCxnSpPr>
            <p:nvPr/>
          </p:nvCxnSpPr>
          <p:spPr>
            <a:xfrm flipH="1">
              <a:off x="9394322" y="3181324"/>
              <a:ext cx="9432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flipH="1">
              <a:off x="7688645" y="2063516"/>
              <a:ext cx="1876689" cy="32528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0332217" y="2353624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0337606" y="3091324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10340911" y="3828366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0343023" y="4940837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4" name="Straight Arrow Connector 183"/>
            <p:cNvCxnSpPr>
              <a:stCxn id="181" idx="3"/>
              <a:endCxn id="152" idx="6"/>
            </p:cNvCxnSpPr>
            <p:nvPr/>
          </p:nvCxnSpPr>
          <p:spPr>
            <a:xfrm flipH="1" flipV="1">
              <a:off x="9394322" y="3917048"/>
              <a:ext cx="946589" cy="13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82" idx="3"/>
              <a:endCxn id="153" idx="6"/>
            </p:cNvCxnSpPr>
            <p:nvPr/>
          </p:nvCxnSpPr>
          <p:spPr>
            <a:xfrm flipH="1">
              <a:off x="9410088" y="5030837"/>
              <a:ext cx="932935" cy="10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79" idx="3"/>
              <a:endCxn id="151" idx="6"/>
            </p:cNvCxnSpPr>
            <p:nvPr/>
          </p:nvCxnSpPr>
          <p:spPr>
            <a:xfrm flipH="1">
              <a:off x="9394322" y="2443624"/>
              <a:ext cx="937895" cy="7377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9" idx="3"/>
              <a:endCxn id="152" idx="6"/>
            </p:cNvCxnSpPr>
            <p:nvPr/>
          </p:nvCxnSpPr>
          <p:spPr>
            <a:xfrm flipH="1">
              <a:off x="9394322" y="2443624"/>
              <a:ext cx="937895" cy="14734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79" idx="3"/>
              <a:endCxn id="153" idx="6"/>
            </p:cNvCxnSpPr>
            <p:nvPr/>
          </p:nvCxnSpPr>
          <p:spPr>
            <a:xfrm flipH="1">
              <a:off x="9410088" y="2443624"/>
              <a:ext cx="922129" cy="25882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0" idx="3"/>
              <a:endCxn id="150" idx="6"/>
            </p:cNvCxnSpPr>
            <p:nvPr/>
          </p:nvCxnSpPr>
          <p:spPr>
            <a:xfrm flipH="1" flipV="1">
              <a:off x="9394322" y="2445600"/>
              <a:ext cx="943284" cy="7357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80" idx="3"/>
              <a:endCxn id="152" idx="6"/>
            </p:cNvCxnSpPr>
            <p:nvPr/>
          </p:nvCxnSpPr>
          <p:spPr>
            <a:xfrm flipH="1">
              <a:off x="9394322" y="3181324"/>
              <a:ext cx="943284" cy="7357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80" idx="3"/>
              <a:endCxn id="153" idx="6"/>
            </p:cNvCxnSpPr>
            <p:nvPr/>
          </p:nvCxnSpPr>
          <p:spPr>
            <a:xfrm flipH="1">
              <a:off x="9410088" y="3181324"/>
              <a:ext cx="927518" cy="18505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81" idx="3"/>
              <a:endCxn id="150" idx="6"/>
            </p:cNvCxnSpPr>
            <p:nvPr/>
          </p:nvCxnSpPr>
          <p:spPr>
            <a:xfrm flipH="1" flipV="1">
              <a:off x="9394322" y="2445600"/>
              <a:ext cx="946589" cy="147276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81" idx="3"/>
              <a:endCxn id="151" idx="6"/>
            </p:cNvCxnSpPr>
            <p:nvPr/>
          </p:nvCxnSpPr>
          <p:spPr>
            <a:xfrm flipH="1" flipV="1">
              <a:off x="9394322" y="3181324"/>
              <a:ext cx="946589" cy="73704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1" idx="3"/>
              <a:endCxn id="153" idx="6"/>
            </p:cNvCxnSpPr>
            <p:nvPr/>
          </p:nvCxnSpPr>
          <p:spPr>
            <a:xfrm flipH="1">
              <a:off x="9410088" y="3918366"/>
              <a:ext cx="930823" cy="11134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2" idx="3"/>
              <a:endCxn id="150" idx="6"/>
            </p:cNvCxnSpPr>
            <p:nvPr/>
          </p:nvCxnSpPr>
          <p:spPr>
            <a:xfrm flipH="1" flipV="1">
              <a:off x="9394322" y="2445600"/>
              <a:ext cx="948701" cy="25852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82" idx="3"/>
              <a:endCxn id="151" idx="6"/>
            </p:cNvCxnSpPr>
            <p:nvPr/>
          </p:nvCxnSpPr>
          <p:spPr>
            <a:xfrm flipH="1" flipV="1">
              <a:off x="9394322" y="3181324"/>
              <a:ext cx="948701" cy="18495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82" idx="3"/>
              <a:endCxn id="152" idx="6"/>
            </p:cNvCxnSpPr>
            <p:nvPr/>
          </p:nvCxnSpPr>
          <p:spPr>
            <a:xfrm flipH="1" flipV="1">
              <a:off x="9394322" y="3917048"/>
              <a:ext cx="948701" cy="11137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 flipH="1">
              <a:off x="7680860" y="4967825"/>
              <a:ext cx="12282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 dirty="0" smtClean="0"/>
                <a:t>Receptor</a:t>
              </a:r>
              <a:endParaRPr lang="pt-BR" sz="1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/>
                <p:cNvSpPr txBox="1"/>
                <p:nvPr/>
              </p:nvSpPr>
              <p:spPr>
                <a:xfrm rot="16200000" flipH="1">
                  <a:off x="8734220" y="4222734"/>
                  <a:ext cx="60550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8734220" y="4222734"/>
                  <a:ext cx="605509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/>
                <p:cNvSpPr txBox="1"/>
                <p:nvPr/>
              </p:nvSpPr>
              <p:spPr>
                <a:xfrm rot="16200000" flipH="1">
                  <a:off x="9830450" y="4228312"/>
                  <a:ext cx="93261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9830450" y="4228312"/>
                  <a:ext cx="932610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/>
                <p:cNvSpPr txBox="1"/>
                <p:nvPr/>
              </p:nvSpPr>
              <p:spPr>
                <a:xfrm rot="16200000" flipH="1">
                  <a:off x="7714779" y="3802095"/>
                  <a:ext cx="44017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>
            <p:sp>
              <p:nvSpPr>
                <p:cNvPr id="208" name="TextBox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7714779" y="3802095"/>
                  <a:ext cx="440175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157" idx="6"/>
              <a:endCxn id="212" idx="1"/>
            </p:cNvCxnSpPr>
            <p:nvPr/>
          </p:nvCxnSpPr>
          <p:spPr>
            <a:xfrm flipH="1" flipV="1">
              <a:off x="7418765" y="3549186"/>
              <a:ext cx="372963" cy="18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58" idx="6"/>
              <a:endCxn id="215" idx="1"/>
            </p:cNvCxnSpPr>
            <p:nvPr/>
          </p:nvCxnSpPr>
          <p:spPr>
            <a:xfrm flipH="1" flipV="1">
              <a:off x="7423279" y="4544252"/>
              <a:ext cx="362012" cy="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 flipH="1">
              <a:off x="7278221" y="2704468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ctangle 211"/>
            <p:cNvSpPr/>
            <p:nvPr/>
          </p:nvSpPr>
          <p:spPr>
            <a:xfrm flipH="1">
              <a:off x="7274765" y="3459186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7279279" y="4454252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Arrow Connector 114"/>
            <p:cNvCxnSpPr>
              <a:stCxn id="211" idx="1"/>
              <a:endCxn id="157" idx="6"/>
            </p:cNvCxnSpPr>
            <p:nvPr/>
          </p:nvCxnSpPr>
          <p:spPr>
            <a:xfrm>
              <a:off x="7422221" y="2794468"/>
              <a:ext cx="369507" cy="756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212" idx="1"/>
              <a:endCxn id="158" idx="6"/>
            </p:cNvCxnSpPr>
            <p:nvPr/>
          </p:nvCxnSpPr>
          <p:spPr>
            <a:xfrm>
              <a:off x="7418765" y="3549186"/>
              <a:ext cx="366526" cy="995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212" idx="1"/>
              <a:endCxn id="156" idx="6"/>
            </p:cNvCxnSpPr>
            <p:nvPr/>
          </p:nvCxnSpPr>
          <p:spPr>
            <a:xfrm flipV="1">
              <a:off x="7418765" y="2793755"/>
              <a:ext cx="372963" cy="755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215" idx="1"/>
              <a:endCxn id="157" idx="6"/>
            </p:cNvCxnSpPr>
            <p:nvPr/>
          </p:nvCxnSpPr>
          <p:spPr>
            <a:xfrm flipV="1">
              <a:off x="7423279" y="3550993"/>
              <a:ext cx="368449" cy="993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211" idx="1"/>
              <a:endCxn id="158" idx="6"/>
            </p:cNvCxnSpPr>
            <p:nvPr/>
          </p:nvCxnSpPr>
          <p:spPr>
            <a:xfrm>
              <a:off x="7422221" y="2794468"/>
              <a:ext cx="363070" cy="1750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215" idx="1"/>
              <a:endCxn id="156" idx="6"/>
            </p:cNvCxnSpPr>
            <p:nvPr/>
          </p:nvCxnSpPr>
          <p:spPr>
            <a:xfrm flipV="1">
              <a:off x="7423279" y="2793755"/>
              <a:ext cx="368449" cy="1750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 flipH="1">
              <a:off x="5685514" y="2683473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ctangle 218"/>
            <p:cNvSpPr/>
            <p:nvPr/>
          </p:nvSpPr>
          <p:spPr>
            <a:xfrm flipH="1">
              <a:off x="5682058" y="3438191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ctangle 219"/>
            <p:cNvSpPr/>
            <p:nvPr/>
          </p:nvSpPr>
          <p:spPr>
            <a:xfrm flipH="1">
              <a:off x="5686572" y="4433257"/>
              <a:ext cx="144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4" name="Straight Arrow Connector 223"/>
            <p:cNvCxnSpPr>
              <a:stCxn id="218" idx="1"/>
            </p:cNvCxnSpPr>
            <p:nvPr/>
          </p:nvCxnSpPr>
          <p:spPr>
            <a:xfrm>
              <a:off x="5829514" y="2773473"/>
              <a:ext cx="25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19" idx="1"/>
            </p:cNvCxnSpPr>
            <p:nvPr/>
          </p:nvCxnSpPr>
          <p:spPr>
            <a:xfrm flipV="1">
              <a:off x="5826058" y="3526746"/>
              <a:ext cx="25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0" idx="1"/>
            </p:cNvCxnSpPr>
            <p:nvPr/>
          </p:nvCxnSpPr>
          <p:spPr>
            <a:xfrm>
              <a:off x="5830572" y="4523257"/>
              <a:ext cx="25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15" idx="3"/>
            </p:cNvCxnSpPr>
            <p:nvPr/>
          </p:nvCxnSpPr>
          <p:spPr>
            <a:xfrm>
              <a:off x="6995595" y="4544252"/>
              <a:ext cx="283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endCxn id="212" idx="3"/>
            </p:cNvCxnSpPr>
            <p:nvPr/>
          </p:nvCxnSpPr>
          <p:spPr>
            <a:xfrm>
              <a:off x="6995595" y="3549186"/>
              <a:ext cx="2791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endCxn id="211" idx="3"/>
            </p:cNvCxnSpPr>
            <p:nvPr/>
          </p:nvCxnSpPr>
          <p:spPr>
            <a:xfrm>
              <a:off x="6980392" y="2790034"/>
              <a:ext cx="297829" cy="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254"/>
            <p:cNvGrpSpPr/>
            <p:nvPr/>
          </p:nvGrpSpPr>
          <p:grpSpPr>
            <a:xfrm>
              <a:off x="682098" y="2700099"/>
              <a:ext cx="492443" cy="1821977"/>
              <a:chOff x="8096901" y="3138035"/>
              <a:chExt cx="492443" cy="1821977"/>
            </a:xfrm>
          </p:grpSpPr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8323755" y="3138035"/>
                <a:ext cx="259657" cy="329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1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8323755" y="3465061"/>
                <a:ext cx="259657" cy="329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8323755" y="3798437"/>
                <a:ext cx="259657" cy="329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1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8319849" y="4630747"/>
                <a:ext cx="259657" cy="329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0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/>
                  <p:cNvSpPr txBox="1"/>
                  <p:nvPr/>
                </p:nvSpPr>
                <p:spPr>
                  <a:xfrm rot="16200000" flipH="1">
                    <a:off x="8091600" y="4133006"/>
                    <a:ext cx="50304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pt-BR" sz="3200" dirty="0"/>
                  </a:p>
                </p:txBody>
              </p:sp>
            </mc:Choice>
            <mc:Fallback xmlns="">
              <p:sp>
                <p:nvSpPr>
                  <p:cNvPr id="260" name="TextBox 2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8091600" y="4133006"/>
                    <a:ext cx="503045" cy="49244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3358626" y="1519566"/>
              <a:ext cx="12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M </a:t>
              </a:r>
              <a:r>
                <a:rPr lang="pt-BR" sz="1400" dirty="0" smtClean="0"/>
                <a:t>nós</a:t>
              </a:r>
            </a:p>
            <a:p>
              <a:pPr algn="ctr"/>
              <a:r>
                <a:rPr lang="pt-BR" sz="1400" dirty="0" smtClean="0"/>
                <a:t>Ativação: relu</a:t>
              </a:r>
              <a:endParaRPr lang="pt-BR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424971" y="1518350"/>
              <a:ext cx="1379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</a:t>
              </a:r>
              <a:r>
                <a:rPr lang="pt-BR" sz="1400" dirty="0" smtClean="0"/>
                <a:t> </a:t>
              </a:r>
              <a:r>
                <a:rPr lang="pt-BR" sz="1400" dirty="0" smtClean="0"/>
                <a:t>nós</a:t>
              </a:r>
            </a:p>
            <a:p>
              <a:pPr algn="ctr"/>
              <a:r>
                <a:rPr lang="pt-BR" sz="1400" dirty="0" smtClean="0"/>
                <a:t>Ativação: None</a:t>
              </a:r>
              <a:endParaRPr lang="pt-BR" sz="1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39858" y="2329453"/>
              <a:ext cx="388629" cy="2796700"/>
              <a:chOff x="1226961" y="2331184"/>
              <a:chExt cx="388629" cy="27967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26961" y="2331184"/>
                <a:ext cx="380627" cy="2796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6200000">
                <a:off x="43794" y="3556088"/>
                <a:ext cx="277426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One-bit encoding</a:t>
                </a:r>
                <a:endParaRPr lang="pt-BR" dirty="0"/>
              </a:p>
            </p:txBody>
          </p:sp>
        </p:grpSp>
        <p:cxnSp>
          <p:nvCxnSpPr>
            <p:cNvPr id="9" name="Straight Arrow Connector 8"/>
            <p:cNvCxnSpPr>
              <a:endCxn id="128" idx="1"/>
            </p:cNvCxnSpPr>
            <p:nvPr/>
          </p:nvCxnSpPr>
          <p:spPr>
            <a:xfrm>
              <a:off x="2013470" y="2421184"/>
              <a:ext cx="6265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29" idx="1"/>
            </p:cNvCxnSpPr>
            <p:nvPr/>
          </p:nvCxnSpPr>
          <p:spPr>
            <a:xfrm>
              <a:off x="2031239" y="3157896"/>
              <a:ext cx="603349" cy="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135" idx="1"/>
            </p:cNvCxnSpPr>
            <p:nvPr/>
          </p:nvCxnSpPr>
          <p:spPr>
            <a:xfrm>
              <a:off x="2013470" y="3894609"/>
              <a:ext cx="617813" cy="1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136" idx="1"/>
            </p:cNvCxnSpPr>
            <p:nvPr/>
          </p:nvCxnSpPr>
          <p:spPr>
            <a:xfrm>
              <a:off x="2016495" y="5005865"/>
              <a:ext cx="612676" cy="2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17093" y="2176798"/>
              <a:ext cx="612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  <a:endParaRPr lang="pt-BR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20485" y="2883470"/>
              <a:ext cx="628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07538" y="3592743"/>
              <a:ext cx="620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3</a:t>
              </a:r>
              <a:endParaRPr lang="pt-BR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1995271" y="4697338"/>
                  <a:ext cx="847709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M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271" y="4697338"/>
                  <a:ext cx="847709" cy="3115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58" t="-196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/>
            <p:cNvSpPr txBox="1"/>
            <p:nvPr/>
          </p:nvSpPr>
          <p:spPr>
            <a:xfrm>
              <a:off x="7392743" y="1541143"/>
              <a:ext cx="1215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M </a:t>
              </a:r>
              <a:r>
                <a:rPr lang="pt-BR" sz="1400" dirty="0" smtClean="0"/>
                <a:t>nós</a:t>
              </a:r>
            </a:p>
            <a:p>
              <a:pPr algn="ctr"/>
              <a:r>
                <a:rPr lang="pt-BR" sz="1400" dirty="0" smtClean="0"/>
                <a:t>Ativação: relu</a:t>
              </a:r>
              <a:endParaRPr lang="pt-BR" sz="1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59088" y="1539927"/>
              <a:ext cx="1379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</a:t>
              </a:r>
              <a:r>
                <a:rPr lang="pt-BR" sz="1400" dirty="0" smtClean="0"/>
                <a:t> nós</a:t>
              </a:r>
            </a:p>
            <a:p>
              <a:pPr algn="ctr"/>
              <a:r>
                <a:rPr lang="pt-BR" sz="1400" dirty="0" smtClean="0"/>
                <a:t>Ativação: None</a:t>
              </a:r>
              <a:endParaRPr lang="pt-BR" sz="14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0332217" y="2289460"/>
              <a:ext cx="612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  <a:endParaRPr lang="pt-BR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325564" y="3009217"/>
              <a:ext cx="628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0328110" y="3777258"/>
              <a:ext cx="620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3</a:t>
              </a:r>
              <a:endParaRPr lang="pt-BR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10472957" y="4866524"/>
                  <a:ext cx="847709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/>
                    <a:t>M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957" y="4866524"/>
                  <a:ext cx="847709" cy="3115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58" b="-215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/>
            <p:cNvSpPr txBox="1"/>
            <p:nvPr/>
          </p:nvSpPr>
          <p:spPr>
            <a:xfrm rot="16200000">
              <a:off x="9962628" y="3555941"/>
              <a:ext cx="276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Mensagens recuperadas</a:t>
              </a:r>
              <a:endParaRPr lang="pt-BR" b="1" dirty="0"/>
            </a:p>
          </p:txBody>
        </p:sp>
        <p:sp>
          <p:nvSpPr>
            <p:cNvPr id="239" name="Left Brace 238"/>
            <p:cNvSpPr/>
            <p:nvPr/>
          </p:nvSpPr>
          <p:spPr>
            <a:xfrm rot="10800000">
              <a:off x="1167454" y="2329453"/>
              <a:ext cx="348343" cy="27689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437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242</Words>
  <Application>Microsoft Office PowerPoint</Application>
  <PresentationFormat>Widescreen</PresentationFormat>
  <Paragraphs>132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Autoencoders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Felipe Augusto Pereira de Figueiredo</dc:creator>
  <cp:lastModifiedBy>Felipe Augusto Pereira de Figueiredo</cp:lastModifiedBy>
  <cp:revision>23</cp:revision>
  <dcterms:created xsi:type="dcterms:W3CDTF">2021-05-17T15:03:06Z</dcterms:created>
  <dcterms:modified xsi:type="dcterms:W3CDTF">2021-06-02T14:49:00Z</dcterms:modified>
</cp:coreProperties>
</file>