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6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2" r:id="rId12"/>
    <p:sldId id="283" r:id="rId13"/>
    <p:sldId id="269" r:id="rId14"/>
    <p:sldId id="265" r:id="rId15"/>
    <p:sldId id="271" r:id="rId16"/>
    <p:sldId id="281" r:id="rId17"/>
    <p:sldId id="28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2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3" y="819807"/>
            <a:ext cx="11648293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Aprendizado em Redes Neurais com Múltiplas Camadas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das equações de retro-propagação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42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A derivação é bastante similar à feita para o cálculo do gradiente para o regressor logístico, com exceção que devemos usar a regra da cadeia mais de uma vez.</a:t>
                </a:r>
              </a:p>
              <a:p>
                <a:r>
                  <a:rPr lang="pt-BR" dirty="0" smtClean="0"/>
                  <a:t>Dada 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, nós começamos calculando apenas o gradiente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na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-ésima saída. O gradiente para essa equação de </a:t>
                </a:r>
                <a:r>
                  <a:rPr lang="pt-BR" b="1" i="1" dirty="0" smtClean="0"/>
                  <a:t>custo</a:t>
                </a:r>
                <a:r>
                  <a:rPr lang="pt-BR" dirty="0" smtClean="0"/>
                  <a:t> com relação aos pesos conectando a camada escondida à camada de saída será igual a zero exceto para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que se conectam ao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nó de saída. Para aqueles pesos, nós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definido como antes.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4268"/>
              </a:xfrm>
              <a:blipFill rotWithShape="0">
                <a:blip r:embed="rId2"/>
                <a:stretch>
                  <a:fillRect l="-928" t="-2369" r="-812" b="-6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29579"/>
          </a:xfrm>
        </p:spPr>
        <p:txBody>
          <a:bodyPr/>
          <a:lstStyle/>
          <a:p>
            <a:r>
              <a:rPr lang="pt-BR" dirty="0" smtClean="0"/>
              <a:t>Derivação das equações de retro-propagação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33341"/>
                <a:ext cx="11353801" cy="572465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obtermos o gradiente com respeito aos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conectando a camada de entrada à camada oculta, nós precisamos expandir as ativações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e reaplicar a </a:t>
                </a:r>
                <a:r>
                  <a:rPr lang="pt-BR" b="1" i="1" dirty="0" smtClean="0"/>
                  <a:t>regra da cadeia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sequência, veremos a derivação com bastante detalhes com o intuito de observarmos como o operador de derivada parcial propaga de volta pela rede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definido como </a:t>
                </a:r>
                <a:r>
                  <a:rPr lang="pt-BR" dirty="0" smtClean="0"/>
                  <a:t>antes.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33341"/>
                <a:ext cx="11353801" cy="5724659"/>
              </a:xfrm>
              <a:blipFill rotWithShape="0">
                <a:blip r:embed="rId2"/>
                <a:stretch>
                  <a:fillRect l="-644" t="-21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Derivação das equações de retro-propagação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Através das derivações anteriores, nós obtemos as regras de atualização obtidas anteriormente através da análise intuitiva.</a:t>
            </a:r>
          </a:p>
          <a:p>
            <a:r>
              <a:rPr lang="pt-BR" dirty="0" smtClean="0"/>
              <a:t>Fica claro através dos cálculos anteriores que o processo pode se continuado para redes neurais com mais de uma camada escondida, o que justifica o algortimo apresentado anteriormente.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79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are GPUs necessary for training Deep Learning models? | Funny friday  memes, Bookworm problems, Book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7" y="190611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ke - be like a neural network - devR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21" y="190611"/>
            <a:ext cx="4005419" cy="34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N U ARE TRAINING NEURAL NETWORK FOR AND U HEAR a BIC THUNDER OUTSIDE |  Programmer Humor Meme on ME.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2"/>
          <a:stretch/>
        </p:blipFill>
        <p:spPr bwMode="auto">
          <a:xfrm>
            <a:off x="8470221" y="391251"/>
            <a:ext cx="2999123" cy="30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ing neural networks without human intervention | Hacker N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2" y="4085823"/>
            <a:ext cx="4503268" cy="225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f it turns out that i'm a neural network and my life is just back-log  training - what if meme | Meme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11" y="4354822"/>
            <a:ext cx="2308629" cy="230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volutional Neural Networks: Introdu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21" y="4085823"/>
            <a:ext cx="3831521" cy="21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2070251"/>
            <a:ext cx="6012023" cy="2685664"/>
            <a:chOff x="2694280" y="2070251"/>
            <a:chExt cx="6012023" cy="2685664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1429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119322" y="2203752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322" y="2203752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entrada</a:t>
              </a:r>
              <a:endParaRPr lang="pt-B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ativação</a:t>
              </a:r>
              <a:endParaRPr lang="pt-B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Saída</a:t>
              </a:r>
              <a:endParaRPr lang="pt-BR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entrada</a:t>
              </a:r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902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9027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4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4044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94009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94009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656698" y="2164047"/>
              <a:ext cx="1505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Peso do bias</a:t>
              </a:r>
              <a:endParaRPr lang="pt-BR" sz="1600" dirty="0"/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saída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5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451041" y="1794560"/>
            <a:ext cx="6135596" cy="1843029"/>
            <a:chOff x="1451041" y="1794560"/>
            <a:chExt cx="6135596" cy="1843029"/>
          </a:xfrm>
        </p:grpSpPr>
        <p:sp>
          <p:nvSpPr>
            <p:cNvPr id="4" name="Oval 3"/>
            <p:cNvSpPr/>
            <p:nvPr/>
          </p:nvSpPr>
          <p:spPr>
            <a:xfrm>
              <a:off x="2958172" y="298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445319" y="298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958172" y="190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32466" y="244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  <a:endParaRPr lang="pt-B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445319" y="190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cxnSp>
          <p:nvCxnSpPr>
            <p:cNvPr id="11" name="Straight Arrow Connector 10"/>
            <p:cNvCxnSpPr>
              <a:stCxn id="6" idx="6"/>
              <a:endCxn id="8" idx="2"/>
            </p:cNvCxnSpPr>
            <p:nvPr/>
          </p:nvCxnSpPr>
          <p:spPr>
            <a:xfrm>
              <a:off x="3498172" y="2176074"/>
              <a:ext cx="9471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8" idx="2"/>
            </p:cNvCxnSpPr>
            <p:nvPr/>
          </p:nvCxnSpPr>
          <p:spPr>
            <a:xfrm flipV="1">
              <a:off x="3498172" y="2176074"/>
              <a:ext cx="947147" cy="10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5" idx="2"/>
            </p:cNvCxnSpPr>
            <p:nvPr/>
          </p:nvCxnSpPr>
          <p:spPr>
            <a:xfrm>
              <a:off x="3498172" y="3256074"/>
              <a:ext cx="9471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2"/>
            </p:cNvCxnSpPr>
            <p:nvPr/>
          </p:nvCxnSpPr>
          <p:spPr>
            <a:xfrm>
              <a:off x="3498172" y="2176074"/>
              <a:ext cx="947147" cy="10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7" idx="2"/>
            </p:cNvCxnSpPr>
            <p:nvPr/>
          </p:nvCxnSpPr>
          <p:spPr>
            <a:xfrm>
              <a:off x="4985319" y="2176074"/>
              <a:ext cx="947147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6"/>
              <a:endCxn id="7" idx="2"/>
            </p:cNvCxnSpPr>
            <p:nvPr/>
          </p:nvCxnSpPr>
          <p:spPr>
            <a:xfrm flipV="1">
              <a:off x="4985319" y="2716074"/>
              <a:ext cx="947147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453025" y="2032074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51041" y="3112075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6" idx="3"/>
              <a:endCxn id="6" idx="2"/>
            </p:cNvCxnSpPr>
            <p:nvPr/>
          </p:nvCxnSpPr>
          <p:spPr>
            <a:xfrm>
              <a:off x="1741025" y="2176074"/>
              <a:ext cx="12171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4" idx="2"/>
            </p:cNvCxnSpPr>
            <p:nvPr/>
          </p:nvCxnSpPr>
          <p:spPr>
            <a:xfrm>
              <a:off x="1741025" y="2176074"/>
              <a:ext cx="1217147" cy="10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  <a:endCxn id="6" idx="2"/>
            </p:cNvCxnSpPr>
            <p:nvPr/>
          </p:nvCxnSpPr>
          <p:spPr>
            <a:xfrm flipV="1">
              <a:off x="1739041" y="2176074"/>
              <a:ext cx="1219131" cy="1080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3"/>
              <a:endCxn id="4" idx="2"/>
            </p:cNvCxnSpPr>
            <p:nvPr/>
          </p:nvCxnSpPr>
          <p:spPr>
            <a:xfrm flipV="1">
              <a:off x="1739041" y="3256074"/>
              <a:ext cx="12191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" idx="6"/>
            </p:cNvCxnSpPr>
            <p:nvPr/>
          </p:nvCxnSpPr>
          <p:spPr>
            <a:xfrm>
              <a:off x="6472466" y="2716074"/>
              <a:ext cx="641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13494" y="2531408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494" y="2531408"/>
                  <a:ext cx="47314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025057" y="1794560"/>
                  <a:ext cx="634854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057" y="1794560"/>
                  <a:ext cx="634854" cy="3815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025057" y="3256074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057" y="3256074"/>
                  <a:ext cx="640175" cy="3815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964274" y="2176073"/>
                  <a:ext cx="634854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274" y="2176073"/>
                  <a:ext cx="634854" cy="3815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958953" y="2873564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953" y="2873564"/>
                  <a:ext cx="640175" cy="3815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654318" y="1794560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318" y="1794560"/>
                  <a:ext cx="640175" cy="3815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654318" y="3249658"/>
                  <a:ext cx="633187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4,6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318" y="3249658"/>
                  <a:ext cx="633187" cy="3815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243384" y="2032074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5,7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84" y="2032074"/>
                  <a:ext cx="640175" cy="3815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34652" y="3058900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6,7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52" y="3058900"/>
                  <a:ext cx="640175" cy="3815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655209" y="2153153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209" y="2153153"/>
                  <a:ext cx="640175" cy="3815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661306" y="2864935"/>
                  <a:ext cx="633187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4,5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306" y="2864935"/>
                  <a:ext cx="633187" cy="3815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8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0579"/>
            <a:ext cx="10515600" cy="845489"/>
          </a:xfrm>
        </p:spPr>
        <p:txBody>
          <a:bodyPr/>
          <a:lstStyle/>
          <a:p>
            <a:r>
              <a:rPr lang="pt-BR" dirty="0" smtClean="0"/>
              <a:t>Rede Neural com </a:t>
            </a:r>
            <a:r>
              <a:rPr lang="pt-BR" dirty="0"/>
              <a:t>Múltiplas Camadas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7886"/>
                <a:ext cx="11242184" cy="37606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Uma </a:t>
                </a:r>
                <a:r>
                  <a:rPr lang="pt-BR" b="1" i="1" dirty="0"/>
                  <a:t>ligação</a:t>
                </a:r>
                <a:r>
                  <a:rPr lang="pt-BR" dirty="0"/>
                  <a:t>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para 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serve para propagar </a:t>
                </a:r>
                <a:r>
                  <a:rPr lang="pt-BR" dirty="0" smtClean="0"/>
                  <a:t>o sinal de </a:t>
                </a:r>
                <a:r>
                  <a:rPr lang="pt-BR" dirty="0"/>
                  <a:t>ativação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para 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. Cada </a:t>
                </a:r>
                <a:r>
                  <a:rPr lang="pt-BR" b="1" i="1" dirty="0"/>
                  <a:t>ligação</a:t>
                </a:r>
                <a:r>
                  <a:rPr lang="pt-BR" dirty="0"/>
                  <a:t> tem um </a:t>
                </a:r>
                <a:r>
                  <a:rPr lang="pt-BR" b="1" i="1" dirty="0"/>
                  <a:t>peso</a:t>
                </a:r>
                <a:r>
                  <a:rPr lang="pt-BR" dirty="0"/>
                  <a:t> associado,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que determina a </a:t>
                </a:r>
                <a:r>
                  <a:rPr lang="pt-BR" b="1" i="1" dirty="0"/>
                  <a:t>força</a:t>
                </a:r>
                <a:r>
                  <a:rPr lang="pt-BR" dirty="0"/>
                  <a:t> e </a:t>
                </a:r>
                <a:r>
                  <a:rPr lang="pt-BR" b="1" i="1" dirty="0"/>
                  <a:t>sinal</a:t>
                </a:r>
                <a:r>
                  <a:rPr lang="pt-BR" dirty="0"/>
                  <a:t> da </a:t>
                </a:r>
                <a:r>
                  <a:rPr lang="pt-BR" b="1" i="1" dirty="0"/>
                  <a:t>ligação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Assim como nos modelos </a:t>
                </a:r>
                <a:r>
                  <a:rPr lang="pt-BR" dirty="0" smtClean="0"/>
                  <a:t>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tem </a:t>
                </a:r>
                <a:r>
                  <a:rPr lang="pt-BR" dirty="0"/>
                  <a:t>a entrada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sempre com valor igual a 1 e um peso associado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Ou seja, esta entrada não está conectada a </a:t>
                </a:r>
                <a:r>
                  <a:rPr lang="pt-BR" dirty="0" smtClean="0"/>
                  <a:t>nenhum outro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calcula inicialmente uma soma ponderada de suas entrada da seguinte forma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aplica uma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(ou de limiar),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ao somatório acima para obter sua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Existem vários tipos de </a:t>
                </a:r>
                <a:r>
                  <a:rPr lang="pt-BR" b="1" i="1" dirty="0" smtClean="0"/>
                  <a:t>funções de 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que podem ser utilizadas pelos </a:t>
                </a:r>
                <a:r>
                  <a:rPr lang="pt-BR" b="1" i="1" dirty="0" smtClean="0"/>
                  <a:t>nós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Após termos decidido qual função de ativação utilizar, conectamos os neurônios para formar uma rede.</a:t>
                </a:r>
              </a:p>
              <a:p>
                <a:r>
                  <a:rPr lang="pt-BR" dirty="0" smtClean="0"/>
                  <a:t>Os </a:t>
                </a:r>
                <a:r>
                  <a:rPr lang="pt-BR" b="1" i="1" dirty="0" smtClean="0"/>
                  <a:t>nós</a:t>
                </a:r>
                <a:r>
                  <a:rPr lang="pt-BR" dirty="0" smtClean="0"/>
                  <a:t> podem ser conectados de forma a se formar redes </a:t>
                </a:r>
                <a:r>
                  <a:rPr lang="pt-BR" b="1" i="1" dirty="0" smtClean="0"/>
                  <a:t>feed-forward</a:t>
                </a:r>
                <a:r>
                  <a:rPr lang="pt-BR" dirty="0" smtClean="0"/>
                  <a:t> (conexões em apenas uma direção) ou </a:t>
                </a:r>
                <a:r>
                  <a:rPr lang="pt-BR" b="1" i="1" dirty="0" smtClean="0"/>
                  <a:t>recorrentes</a:t>
                </a:r>
                <a:r>
                  <a:rPr lang="pt-BR" dirty="0" smtClean="0"/>
                  <a:t> (saídas se conectam às entradas). Nós focaremos nas redes do tipo </a:t>
                </a:r>
                <a:r>
                  <a:rPr lang="pt-BR" b="1" i="1" dirty="0" smtClean="0"/>
                  <a:t>feed-forward</a:t>
                </a:r>
                <a:r>
                  <a:rPr lang="pt-BR" dirty="0" smtClean="0"/>
                  <a:t>, onde cada nó recebe como entradas as saídas de todos os nós anteriores.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7886"/>
                <a:ext cx="11242184" cy="3760632"/>
              </a:xfrm>
              <a:blipFill rotWithShape="0">
                <a:blip r:embed="rId3"/>
                <a:stretch>
                  <a:fillRect l="-325" t="-2593" b="-9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8804" y="5280336"/>
                <a:ext cx="3860800" cy="12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a saída do nó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é o peso conectando a saída do nó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</a:t>
                </a:r>
                <a:r>
                  <a:rPr lang="pt-BR" dirty="0" smtClean="0"/>
                  <a:t> este nó, </a:t>
                </a:r>
                <a:r>
                  <a:rPr lang="pt-BR" dirty="0"/>
                  <a:t>o</a:t>
                </a:r>
                <a:r>
                  <a:rPr lang="pt-BR" dirty="0" smtClean="0"/>
                  <a:t> nó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04" y="5280336"/>
                <a:ext cx="3860800" cy="1264705"/>
              </a:xfrm>
              <a:prstGeom prst="rect">
                <a:avLst/>
              </a:prstGeom>
              <a:blipFill rotWithShape="0">
                <a:blip r:embed="rId4"/>
                <a:stretch>
                  <a:fillRect l="-1264" t="-33173" r="-948" b="-6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4666"/>
          <a:stretch/>
        </p:blipFill>
        <p:spPr>
          <a:xfrm>
            <a:off x="1983346" y="4951640"/>
            <a:ext cx="4530546" cy="19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Dividir para conquistar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Considere uma rede neural do tipo </a:t>
                </a:r>
                <a:r>
                  <a:rPr lang="pt-BR" b="1" i="1" dirty="0" smtClean="0"/>
                  <a:t>feed-forward</a:t>
                </a:r>
                <a:r>
                  <a:rPr lang="pt-BR" dirty="0" smtClean="0"/>
                  <a:t> com múltiplas camadas.</a:t>
                </a:r>
              </a:p>
              <a:p>
                <a:r>
                  <a:rPr lang="pt-BR" dirty="0" smtClean="0"/>
                  <a:t>Para uma função de custo, ou </a:t>
                </a:r>
                <a:r>
                  <a:rPr lang="pt-BR" b="1" i="1" dirty="0" smtClean="0"/>
                  <a:t>loss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ou seja, uma função que use o método dos mínimos quadrados para calcular o erro, então, para qualquer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a derivada da função de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em relação ao peso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o índice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varia ao longo dos nós da camada de saída,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 smtClean="0"/>
                  <a:t> são vetores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é a saída do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-ésimo nó.</a:t>
                </a:r>
              </a:p>
              <a:p>
                <a:r>
                  <a:rPr lang="pt-BR" dirty="0" smtClean="0"/>
                  <a:t>Cada termo do somatório final é simplesmente o gradiante da função de custo para 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-ésima saída da rede, computado como se as outras saídas não existissem, ou seja, elas são desconsideradas.</a:t>
                </a:r>
              </a:p>
              <a:p>
                <a:r>
                  <a:rPr lang="pt-BR" dirty="0" smtClean="0"/>
                  <a:t>Desta forma, como pode ser percebido, nós podemos </a:t>
                </a:r>
                <a:r>
                  <a:rPr lang="pt-BR" dirty="0"/>
                  <a:t>decompor </a:t>
                </a:r>
                <a:r>
                  <a:rPr lang="pt-BR" dirty="0" smtClean="0"/>
                  <a:t>um </a:t>
                </a:r>
                <a:r>
                  <a:rPr lang="pt-BR" dirty="0"/>
                  <a:t>problema de aprendizado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-saídas </a:t>
                </a:r>
                <a:r>
                  <a:rPr lang="pt-BR" dirty="0"/>
                  <a:t>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problemas de </a:t>
                </a:r>
                <a:r>
                  <a:rPr lang="pt-BR" dirty="0" smtClean="0"/>
                  <a:t>aprendizado</a:t>
                </a:r>
                <a:r>
                  <a:rPr lang="pt-BR" dirty="0"/>
                  <a:t>, desde que nos lembremos de somar as contribuições </a:t>
                </a:r>
                <a:r>
                  <a:rPr lang="pt-BR" dirty="0" smtClean="0"/>
                  <a:t>do </a:t>
                </a:r>
                <a:r>
                  <a:rPr lang="pt-BR" dirty="0"/>
                  <a:t>gradiente de cada um deles ao atualizar os </a:t>
                </a:r>
                <a:r>
                  <a:rPr lang="pt-BR" dirty="0" smtClean="0"/>
                  <a:t>pesos.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  <a:blipFill rotWithShape="0">
                <a:blip r:embed="rId2"/>
                <a:stretch>
                  <a:fillRect l="-928" t="-288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Retropropagação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 maior complicação vem da adição de camadas escondidas (ou ocultas) à rede. </a:t>
                </a:r>
              </a:p>
              <a:p>
                <a:r>
                  <a:rPr lang="pt-BR" dirty="0" smtClean="0"/>
                  <a:t>Enquanto o erro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na camada de saída é claro, o erro nas camadas escondidas parece algo </a:t>
                </a:r>
                <a:r>
                  <a:rPr lang="pt-BR" b="1" i="1" dirty="0" smtClean="0"/>
                  <a:t>misterioso</a:t>
                </a:r>
                <a:r>
                  <a:rPr lang="pt-BR" dirty="0" smtClean="0"/>
                  <a:t> devido ao fato de que os dados de treinamento não dizerem qual valor os nós escondidos devem ter.</a:t>
                </a:r>
              </a:p>
              <a:p>
                <a:r>
                  <a:rPr lang="pt-BR" dirty="0"/>
                  <a:t>Felizmente, acontece que podemos </a:t>
                </a:r>
                <a:r>
                  <a:rPr lang="pt-BR" b="1" i="1" dirty="0" smtClean="0"/>
                  <a:t>retropropagar</a:t>
                </a:r>
                <a:r>
                  <a:rPr lang="pt-BR" dirty="0" smtClean="0"/>
                  <a:t> (do Inglês, back-propagate) o erro da camada de saída para as camadas escondidas.</a:t>
                </a:r>
              </a:p>
              <a:p>
                <a:r>
                  <a:rPr lang="pt-BR" dirty="0"/>
                  <a:t>O processo de retropropagação surge diretamente da derivação </a:t>
                </a:r>
                <a:r>
                  <a:rPr lang="pt-BR" dirty="0" smtClean="0"/>
                  <a:t>do </a:t>
                </a:r>
                <a:r>
                  <a:rPr lang="pt-BR" dirty="0"/>
                  <a:t>gradiente geral de </a:t>
                </a:r>
                <a:r>
                  <a:rPr lang="pt-BR" dirty="0" smtClean="0"/>
                  <a:t>erro.</a:t>
                </a:r>
              </a:p>
              <a:p>
                <a:r>
                  <a:rPr lang="pt-BR" dirty="0" smtClean="0"/>
                  <a:t>Inicialmente, vou descrever o processo através de uma justificativa intuitiva, então, em seguida, apresentarei a derivação.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 por trás da retropropagação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</p:spPr>
            <p:txBody>
              <a:bodyPr/>
              <a:lstStyle/>
              <a:p>
                <a:r>
                  <a:rPr lang="pt-BR" dirty="0" smtClean="0"/>
                  <a:t>O gradiante </a:t>
                </a:r>
                <a:r>
                  <a:rPr lang="pt-BR" dirty="0"/>
                  <a:t>da função de custo para 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-ésima saída da </a:t>
                </a:r>
                <a:r>
                  <a:rPr lang="pt-BR" dirty="0" smtClean="0"/>
                  <a:t>rede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𝒘𝒙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. Para a derivação acima, nós utilizamos a </a:t>
                </a:r>
                <a:r>
                  <a:rPr lang="pt-BR" b="1" i="1" dirty="0" smtClean="0"/>
                  <a:t>regra da cadeia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  <a:blipFill rotWithShape="0"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7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Intuição por trás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5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 derivada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 da função logistica satisfaz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)(1 −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 smtClean="0"/>
                  <a:t>, desta forma nós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Portanto</a:t>
                </a:r>
                <a:r>
                  <a:rPr lang="pt-BR" dirty="0"/>
                  <a:t>, a regra de atualização dos pesos para a camada de saída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/>
              </a:p>
              <a:p>
                <a:r>
                  <a:rPr lang="pt-BR" dirty="0" smtClean="0"/>
                  <a:t>Nós temos múltiplos nós de saída, então deixemos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ser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-ésimo componente do vetor de erro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seráconveniente definirmos um erro modificado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de forma que a regra de atualização dos pesos se torna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535"/>
              </a:xfrm>
              <a:blipFill rotWithShape="0">
                <a:blip r:embed="rId2"/>
                <a:stretch>
                  <a:fillRect l="-1043" t="-2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1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Intuição por trás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90006" cy="48258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atualizar as conexões entre os nós de entrada e os nós escondidos, nós precisamos definir uma quantidade análoga ao termo de erro para os nós de saída.</a:t>
                </a:r>
              </a:p>
              <a:p>
                <a:r>
                  <a:rPr lang="pt-BR" dirty="0" smtClean="0"/>
                  <a:t>É aqui onde nós realizamos a </a:t>
                </a:r>
                <a:r>
                  <a:rPr lang="pt-BR" b="1" i="1" dirty="0" smtClean="0"/>
                  <a:t>retropropagação</a:t>
                </a:r>
                <a:r>
                  <a:rPr lang="pt-BR" dirty="0" smtClean="0"/>
                  <a:t>. A ideia é que o nó escondido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é “responsável” por uma fração do erro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em cada um dos nós de saída ao qual ele se conecta.</a:t>
                </a:r>
              </a:p>
              <a:p>
                <a:r>
                  <a:rPr lang="pt-BR" dirty="0" smtClean="0"/>
                  <a:t>Portanto,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são divididos de acordo com a força da conexão entre o nó escondido e o nó de saída e são propagados de volta para fornecer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para a camada escondida.</a:t>
                </a:r>
              </a:p>
              <a:p>
                <a:r>
                  <a:rPr lang="pt-BR" dirty="0" smtClean="0"/>
                  <a:t>A regra de propagação para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 smtClean="0"/>
                  <a:t> é a seguinte: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90006" cy="4825898"/>
              </a:xfrm>
              <a:blipFill rotWithShape="0">
                <a:blip r:embed="rId2"/>
                <a:stretch>
                  <a:fillRect l="-888" t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Intuição por trás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4252" cy="4796401"/>
              </a:xfrm>
            </p:spPr>
            <p:txBody>
              <a:bodyPr/>
              <a:lstStyle/>
              <a:p>
                <a:r>
                  <a:rPr lang="pt-BR" dirty="0" smtClean="0"/>
                  <a:t>Agora, a regra de atualização dos pesos para os pesos entre as entradas e a camada escondida é essencialmente idêntica à regra de atualização para a camada de saída: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Assim, o processo de retropropagação pode ser resumido da seguinte forma: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Calcule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 smtClean="0"/>
                  <a:t> para os nós de saída, utilizando o erro observado.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Começando </a:t>
                </a:r>
                <a:r>
                  <a:rPr lang="pt-BR" dirty="0"/>
                  <a:t>com a camada de saída, repita o seguinte para cada camada da rede, até que </a:t>
                </a:r>
                <a:r>
                  <a:rPr lang="pt-BR" dirty="0" smtClean="0"/>
                  <a:t>a </a:t>
                </a:r>
                <a:r>
                  <a:rPr lang="pt-BR" dirty="0"/>
                  <a:t>primeira camada oculta seja </a:t>
                </a:r>
                <a:r>
                  <a:rPr lang="pt-BR" dirty="0" smtClean="0"/>
                  <a:t>alcançada: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Propague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 smtClean="0"/>
                  <a:t> de volta para a camada anterior.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Atualize os pesos entre as duas camadas.</a:t>
                </a:r>
              </a:p>
              <a:p>
                <a:pPr lvl="2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4252" cy="4796401"/>
              </a:xfrm>
              <a:blipFill rotWithShape="0">
                <a:blip r:embed="rId2"/>
                <a:stretch>
                  <a:fillRect l="-994" t="-2033" r="-1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326" y="1536647"/>
            <a:ext cx="5395452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 detalhado de retropropagação para redes com múltiplas camadas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1034252" cy="6954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200" b="1" dirty="0" smtClean="0"/>
                  <a:t>function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BackPropagateLearning</a:t>
                </a:r>
                <a:r>
                  <a:rPr lang="en-US" sz="1200" dirty="0" smtClean="0"/>
                  <a:t>(</a:t>
                </a:r>
                <a:r>
                  <a:rPr lang="en-US" sz="1200" i="1" dirty="0" err="1" smtClean="0"/>
                  <a:t>exemplos</a:t>
                </a:r>
                <a:r>
                  <a:rPr lang="en-US" sz="1200" dirty="0"/>
                  <a:t>, </a:t>
                </a:r>
                <a:r>
                  <a:rPr lang="en-US" sz="1200" i="1" dirty="0" err="1" smtClean="0"/>
                  <a:t>rede</a:t>
                </a:r>
                <a:r>
                  <a:rPr lang="en-US" sz="1200" dirty="0" smtClean="0"/>
                  <a:t>) </a:t>
                </a:r>
                <a:r>
                  <a:rPr lang="en-US" sz="1200" b="1" dirty="0"/>
                  <a:t>returns</a:t>
                </a:r>
                <a:r>
                  <a:rPr lang="en-US" sz="1200" dirty="0"/>
                  <a:t> </a:t>
                </a:r>
                <a:r>
                  <a:rPr lang="en-US" sz="1200" dirty="0" err="1" smtClean="0"/>
                  <a:t>uma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rede</a:t>
                </a:r>
                <a:r>
                  <a:rPr lang="en-US" sz="1200" dirty="0" smtClean="0"/>
                  <a:t> neural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200" dirty="0"/>
                  <a:t> </a:t>
                </a:r>
                <a:r>
                  <a:rPr lang="en-US" sz="1200" dirty="0" smtClean="0"/>
                  <a:t>  </a:t>
                </a:r>
                <a:r>
                  <a:rPr lang="en-US" sz="1200" b="1" dirty="0" smtClean="0"/>
                  <a:t>inputs</a:t>
                </a:r>
                <a:r>
                  <a:rPr lang="en-US" sz="1200" dirty="0" smtClean="0"/>
                  <a:t>: </a:t>
                </a:r>
                <a:r>
                  <a:rPr lang="en-US" sz="1200" i="1" dirty="0" err="1" smtClean="0"/>
                  <a:t>exemplos</a:t>
                </a:r>
                <a:r>
                  <a:rPr lang="en-US" sz="1200" dirty="0" smtClean="0"/>
                  <a:t>, um </a:t>
                </a:r>
                <a:r>
                  <a:rPr lang="en-US" sz="1200" dirty="0" err="1" smtClean="0"/>
                  <a:t>conjunto</a:t>
                </a:r>
                <a:r>
                  <a:rPr lang="en-US" sz="1200" dirty="0" smtClean="0"/>
                  <a:t> de </a:t>
                </a:r>
                <a:r>
                  <a:rPr lang="en-US" sz="1200" dirty="0" err="1" smtClean="0"/>
                  <a:t>exemplos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cada</a:t>
                </a:r>
                <a:r>
                  <a:rPr lang="en-US" sz="1200" dirty="0" smtClean="0"/>
                  <a:t> um com </a:t>
                </a:r>
                <a:r>
                  <a:rPr lang="en-US" sz="1200" dirty="0" err="1" smtClean="0"/>
                  <a:t>vetor</a:t>
                </a:r>
                <a:r>
                  <a:rPr lang="en-US" sz="1200" dirty="0" smtClean="0"/>
                  <a:t> de entrada x e </a:t>
                </a:r>
                <a:r>
                  <a:rPr lang="en-US" sz="1200" dirty="0" err="1" smtClean="0"/>
                  <a:t>vetor</a:t>
                </a:r>
                <a:r>
                  <a:rPr lang="en-US" sz="1200" dirty="0" smtClean="0"/>
                  <a:t> de </a:t>
                </a:r>
                <a:r>
                  <a:rPr lang="en-US" sz="1200" dirty="0" err="1" smtClean="0"/>
                  <a:t>saída</a:t>
                </a:r>
                <a:r>
                  <a:rPr lang="en-US" sz="1200" dirty="0" smtClean="0"/>
                  <a:t> y.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200" dirty="0"/>
                  <a:t> </a:t>
                </a:r>
                <a:r>
                  <a:rPr lang="en-US" sz="1200" dirty="0" smtClean="0"/>
                  <a:t>               </a:t>
                </a:r>
                <a:r>
                  <a:rPr lang="en-US" sz="1200" i="1" dirty="0" err="1" smtClean="0"/>
                  <a:t>rede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uma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rede</a:t>
                </a:r>
                <a:r>
                  <a:rPr lang="en-US" sz="1200" dirty="0" smtClean="0"/>
                  <a:t> multi-</a:t>
                </a:r>
                <a:r>
                  <a:rPr lang="en-US" sz="1200" dirty="0" err="1" smtClean="0"/>
                  <a:t>camadas</a:t>
                </a:r>
                <a:r>
                  <a:rPr lang="en-US" sz="1200" dirty="0" smtClean="0"/>
                  <a:t> com L </a:t>
                </a:r>
                <a:r>
                  <a:rPr lang="en-US" sz="1200" dirty="0" err="1" smtClean="0"/>
                  <a:t>camadas</a:t>
                </a:r>
                <a:r>
                  <a:rPr lang="en-US" sz="1200" dirty="0" smtClean="0"/>
                  <a:t>,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200" dirty="0" smtClean="0"/>
                  <a:t>, activation function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</a:t>
                </a:r>
                <a:r>
                  <a:rPr lang="pt-BR" sz="1200" b="1" dirty="0" smtClean="0"/>
                  <a:t>local variables</a:t>
                </a:r>
                <a:r>
                  <a:rPr lang="pt-BR" sz="1200" dirty="0" smtClean="0"/>
                  <a:t>: </a:t>
                </a: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200" dirty="0" smtClean="0"/>
                  <a:t>, um vetor de erros, indexado pelo nó da rede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</a:t>
                </a:r>
                <a:r>
                  <a:rPr lang="pt-BR" sz="1200" b="1" dirty="0" smtClean="0"/>
                  <a:t>repeat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b="1" dirty="0" smtClean="0"/>
                  <a:t>for each </a:t>
                </a:r>
                <a:r>
                  <a:rPr lang="pt-BR" sz="1200" dirty="0" smtClean="0"/>
                  <a:t>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200" dirty="0" smtClean="0"/>
                  <a:t>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rede </a:t>
                </a:r>
                <a:r>
                  <a:rPr lang="pt-BR" sz="1200" b="1" dirty="0" smtClean="0"/>
                  <a:t>do</a:t>
                </a:r>
                <a:r>
                  <a:rPr lang="pt-BR" sz="12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pt-BR" sz="1200" dirty="0" smtClean="0"/>
                  <a:t> um número aleatório com valor pequeno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exemplo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sz="1200" b="1" dirty="0" smtClean="0"/>
                  <a:t> in</a:t>
                </a:r>
                <a:r>
                  <a:rPr lang="pt-BR" sz="1200" dirty="0" smtClean="0"/>
                  <a:t> exemplos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    </a:t>
                </a:r>
                <a:r>
                  <a:rPr lang="pt-BR" sz="1200" dirty="0" smtClean="0"/>
                  <a:t>    /*</a:t>
                </a:r>
                <a:r>
                  <a:rPr lang="pt-BR" sz="1200" dirty="0" smtClean="0"/>
                  <a:t>propague </a:t>
                </a:r>
                <a:r>
                  <a:rPr lang="pt-BR" sz="1200" dirty="0"/>
                  <a:t>as entradas para frente para computar as </a:t>
                </a:r>
                <a:r>
                  <a:rPr lang="pt-BR" sz="1200" dirty="0" smtClean="0"/>
                  <a:t>saídas*/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i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de entrada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dirty="0" smtClean="0"/>
                  <a:t>l=2 </a:t>
                </a:r>
                <a:r>
                  <a:rPr lang="pt-BR" sz="1200" b="1" dirty="0" smtClean="0"/>
                  <a:t>to</a:t>
                </a:r>
                <a:r>
                  <a:rPr lang="pt-BR" sz="1200" dirty="0" smtClean="0"/>
                  <a:t> L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j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l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/*</a:t>
                </a:r>
                <a:r>
                  <a:rPr lang="pt-BR" sz="1200" dirty="0" smtClean="0"/>
                  <a:t>propague os valores deltas para trás, partindo da camada de saída para a camada de entrada*/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j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de saída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</a:t>
                </a:r>
                <a:r>
                  <a:rPr lang="pt-BR" sz="1200" dirty="0" smtClean="0"/>
                  <a:t>   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dirty="0" smtClean="0"/>
                  <a:t>l = L -1 </a:t>
                </a:r>
                <a:r>
                  <a:rPr lang="pt-BR" sz="1200" b="1" dirty="0" smtClean="0"/>
                  <a:t>to</a:t>
                </a:r>
                <a:r>
                  <a:rPr lang="pt-BR" sz="1200" dirty="0" smtClean="0"/>
                  <a:t> 1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i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l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</a:t>
                </a:r>
                <a:r>
                  <a:rPr lang="pt-BR" sz="1200" dirty="0" smtClean="0"/>
                  <a:t>    /*</a:t>
                </a:r>
                <a:r>
                  <a:rPr lang="pt-BR" sz="1200" dirty="0" smtClean="0"/>
                  <a:t>atualize cada um dos pesos da rede usando ps valores </a:t>
                </a:r>
                <a:r>
                  <a:rPr lang="pt-BR" sz="1200" dirty="0" smtClean="0"/>
                  <a:t>delta*/</a:t>
                </a:r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200" dirty="0" smtClean="0"/>
                  <a:t>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rede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</a:t>
                </a:r>
                <a:r>
                  <a:rPr lang="pt-BR" sz="1200" b="1" dirty="0" smtClean="0"/>
                  <a:t>until</a:t>
                </a:r>
                <a:r>
                  <a:rPr lang="pt-BR" sz="1200" dirty="0" smtClean="0"/>
                  <a:t> algum critério de parad seja satisfeito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</a:t>
                </a:r>
                <a:r>
                  <a:rPr lang="pt-BR" sz="1200" b="1" dirty="0" smtClean="0"/>
                  <a:t>return</a:t>
                </a:r>
                <a:r>
                  <a:rPr lang="pt-BR" sz="1200" dirty="0" smtClean="0"/>
                  <a:t> rede</a:t>
                </a:r>
                <a:endParaRPr lang="pt-BR" sz="1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1034252" cy="6954592"/>
              </a:xfrm>
              <a:blipFill rotWithShape="0">
                <a:blip r:embed="rId2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16918</TotalTime>
  <Words>407</Words>
  <Application>Microsoft Office PowerPoint</Application>
  <PresentationFormat>Widescreen</PresentationFormat>
  <Paragraphs>141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TP555 - Inteligência Artificial e Machine Learning: Aprendizado em Redes Neurais com Múltiplas Camadas</vt:lpstr>
      <vt:lpstr>Rede Neural com Múltiplas Camadas</vt:lpstr>
      <vt:lpstr>Dividir para conquistar</vt:lpstr>
      <vt:lpstr>Retropropagação</vt:lpstr>
      <vt:lpstr>Intuição por trás da retropropagação</vt:lpstr>
      <vt:lpstr>Intuição por trás da retropropagação</vt:lpstr>
      <vt:lpstr>Intuição por trás da retropropagação</vt:lpstr>
      <vt:lpstr>Intuição por trás da retropropagação</vt:lpstr>
      <vt:lpstr>Algoritmo detalhado de retropropagação para redes com múltiplas camadas</vt:lpstr>
      <vt:lpstr>Derivação das equações de retro-propagação</vt:lpstr>
      <vt:lpstr>Derivação das equações de retro-propagação</vt:lpstr>
      <vt:lpstr>Derivação das equações de retro-propagação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1285</cp:revision>
  <dcterms:created xsi:type="dcterms:W3CDTF">2020-04-06T23:46:10Z</dcterms:created>
  <dcterms:modified xsi:type="dcterms:W3CDTF">2021-01-07T01:34:58Z</dcterms:modified>
</cp:coreProperties>
</file>