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7" r:id="rId2"/>
    <p:sldId id="292" r:id="rId3"/>
    <p:sldId id="270" r:id="rId4"/>
    <p:sldId id="271" r:id="rId5"/>
    <p:sldId id="272" r:id="rId6"/>
    <p:sldId id="273" r:id="rId7"/>
    <p:sldId id="274" r:id="rId8"/>
    <p:sldId id="294" r:id="rId9"/>
    <p:sldId id="275" r:id="rId10"/>
    <p:sldId id="293" r:id="rId11"/>
    <p:sldId id="276" r:id="rId12"/>
    <p:sldId id="295" r:id="rId13"/>
    <p:sldId id="277" r:id="rId14"/>
    <p:sldId id="300" r:id="rId15"/>
    <p:sldId id="279" r:id="rId16"/>
    <p:sldId id="280" r:id="rId17"/>
    <p:sldId id="281" r:id="rId18"/>
    <p:sldId id="282" r:id="rId19"/>
    <p:sldId id="283" r:id="rId20"/>
    <p:sldId id="284" r:id="rId21"/>
    <p:sldId id="285" r:id="rId22"/>
    <p:sldId id="301" r:id="rId23"/>
    <p:sldId id="306" r:id="rId24"/>
    <p:sldId id="286" r:id="rId25"/>
    <p:sldId id="287" r:id="rId26"/>
    <p:sldId id="288" r:id="rId27"/>
    <p:sldId id="269" r:id="rId28"/>
    <p:sldId id="265" r:id="rId29"/>
    <p:sldId id="289" r:id="rId30"/>
    <p:sldId id="291" r:id="rId31"/>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705D73-259D-4B4E-ABB2-E57AB6724C68}" v="47" dt="2021-05-31T18:23:01.0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19" autoAdjust="0"/>
    <p:restoredTop sz="94434" autoAdjust="0"/>
  </p:normalViewPr>
  <p:slideViewPr>
    <p:cSldViewPr snapToGrid="0">
      <p:cViewPr>
        <p:scale>
          <a:sx n="100" d="100"/>
          <a:sy n="100" d="100"/>
        </p:scale>
        <p:origin x="-102" y="210"/>
      </p:cViewPr>
      <p:guideLst/>
    </p:cSldViewPr>
  </p:slideViewPr>
  <p:outlineViewPr>
    <p:cViewPr>
      <p:scale>
        <a:sx n="33" d="100"/>
        <a:sy n="33" d="100"/>
      </p:scale>
      <p:origin x="0" y="-618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8F705D73-259D-4B4E-ABB2-E57AB6724C68}"/>
    <pc:docChg chg="modSld">
      <pc:chgData name="Felipe Augusto Pereira de Figueiredo" userId="e1771b70d906f94b" providerId="Windows Live" clId="Web-{8F705D73-259D-4B4E-ABB2-E57AB6724C68}" dt="2021-05-31T18:22:08.217" v="21" actId="20577"/>
      <pc:docMkLst>
        <pc:docMk/>
      </pc:docMkLst>
      <pc:sldChg chg="modSp">
        <pc:chgData name="Felipe Augusto Pereira de Figueiredo" userId="e1771b70d906f94b" providerId="Windows Live" clId="Web-{8F705D73-259D-4B4E-ABB2-E57AB6724C68}" dt="2021-05-31T18:22:08.217" v="21" actId="20577"/>
        <pc:sldMkLst>
          <pc:docMk/>
          <pc:sldMk cId="2393580740" sldId="288"/>
        </pc:sldMkLst>
        <pc:spChg chg="mod">
          <ac:chgData name="Felipe Augusto Pereira de Figueiredo" userId="e1771b70d906f94b" providerId="Windows Live" clId="Web-{8F705D73-259D-4B4E-ABB2-E57AB6724C68}" dt="2021-05-31T18:22:08.217" v="21" actId="20577"/>
          <ac:spMkLst>
            <pc:docMk/>
            <pc:sldMk cId="2393580740" sldId="288"/>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C82C08-3EFC-4473-8294-F0E229C19EFF}" type="datetimeFigureOut">
              <a:rPr lang="pt-BR" smtClean="0"/>
              <a:t>04/11/2021</a:t>
            </a:fld>
            <a:endParaRPr lang="pt-B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30A2A4-8C14-4B1A-AD48-7B6401078BF7}" type="slidenum">
              <a:rPr lang="pt-BR" smtClean="0"/>
              <a:t>‹#›</a:t>
            </a:fld>
            <a:endParaRPr lang="pt-BR"/>
          </a:p>
        </p:txBody>
      </p:sp>
    </p:spTree>
    <p:extLst>
      <p:ext uri="{BB962C8B-B14F-4D97-AF65-F5344CB8AC3E}">
        <p14:creationId xmlns:p14="http://schemas.microsoft.com/office/powerpoint/2010/main" val="3008136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en.wikipedia.org/wiki/Cross_entropy"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www.tensorflow.org/tensorboard/hyperparameter_tuning_with_hparams"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oscar.calldesk.ai/"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b="1"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42659398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dirty="0"/>
                  <a:t>A criação de escopo de nomes para cada camada é opcional, mas a</a:t>
                </a:r>
                <a:r>
                  <a:rPr lang="pt-BR" baseline="0" dirty="0"/>
                  <a:t> vizualização no</a:t>
                </a:r>
                <a:r>
                  <a:rPr lang="pt-BR" dirty="0"/>
                  <a:t> grafo ficará muito melhor no TensorBoard se seus nós estiverem bem organizados.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dirty="0"/>
                  <a:t>A matriz de pesos W tem dimensão igual a n_inputs</a:t>
                </a:r>
                <a:r>
                  <a:rPr lang="pt-BR" baseline="0" dirty="0"/>
                  <a:t> x</a:t>
                </a:r>
                <a:r>
                  <a:rPr lang="pt-BR" dirty="0"/>
                  <a:t> n_neurons.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dirty="0"/>
                  <a:t>O uso de</a:t>
                </a:r>
                <a:r>
                  <a:rPr lang="pt-BR" baseline="0" dirty="0"/>
                  <a:t> um </a:t>
                </a:r>
                <a:r>
                  <a:rPr lang="pt-BR" dirty="0"/>
                  <a:t>desvio padrão igual a </a:t>
                </a:r>
                <a14:m>
                  <m:oMath xmlns:m="http://schemas.openxmlformats.org/officeDocument/2006/math">
                    <m:r>
                      <a:rPr lang="pt-BR" b="0" i="1" smtClean="0">
                        <a:latin typeface="Cambria Math" panose="02040503050406030204" pitchFamily="18" charset="0"/>
                      </a:rPr>
                      <m:t>2/</m:t>
                    </m:r>
                    <m:rad>
                      <m:radPr>
                        <m:degHide m:val="on"/>
                        <m:ctrlPr>
                          <a:rPr lang="pt-BR" b="0" i="1" smtClean="0">
                            <a:latin typeface="Cambria Math" panose="02040503050406030204" pitchFamily="18" charset="0"/>
                          </a:rPr>
                        </m:ctrlPr>
                      </m:radPr>
                      <m:deg/>
                      <m:e>
                        <m:r>
                          <m:rPr>
                            <m:nor/>
                          </m:rPr>
                          <a:rPr lang="pt-BR" dirty="0"/>
                          <m:t>n</m:t>
                        </m:r>
                        <m:r>
                          <m:rPr>
                            <m:nor/>
                          </m:rPr>
                          <a:rPr lang="pt-BR" dirty="0"/>
                          <m:t>_</m:t>
                        </m:r>
                        <m:r>
                          <m:rPr>
                            <m:nor/>
                          </m:rPr>
                          <a:rPr lang="pt-BR" dirty="0"/>
                          <m:t>inputs</m:t>
                        </m:r>
                      </m:e>
                    </m:rad>
                  </m:oMath>
                </a14:m>
                <a:r>
                  <a:rPr lang="pt-BR" dirty="0"/>
                  <a:t> ajuda o algoritmo a convergir muito mais rapidamente. É importante inicializar pesos das conexões aleatoriamente para todas as camadas ocultas, para evitar simetrias que o algoritmo do</a:t>
                </a:r>
                <a:r>
                  <a:rPr lang="pt-BR" baseline="0" dirty="0"/>
                  <a:t> gradiente descendente </a:t>
                </a:r>
                <a:r>
                  <a:rPr lang="pt-BR" dirty="0"/>
                  <a:t>não conseguiria se desvencilhar.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dirty="0"/>
                  <a:t>O uso de uma distribuição normal truncada em vez de uma distribuição normal regular garante que não haverá pesos com valores muito grandes , o que pode atrasar o processo de treinamento.</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dirty="0"/>
                  <a:t>No</a:t>
                </a:r>
                <a:r>
                  <a:rPr lang="pt-BR" baseline="0" dirty="0"/>
                  <a:t> caso da variável b sendo incializada com zeros</a:t>
                </a:r>
                <a:r>
                  <a:rPr lang="pt-BR" dirty="0"/>
                  <a:t> não há problema de simetria.</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pt-BR" b="1" dirty="0"/>
                  <a:t>OBS</a:t>
                </a:r>
                <a:r>
                  <a:rPr lang="pt-BR" dirty="0"/>
                  <a:t>.: Para a camada de saída, a função de ativação </a:t>
                </a:r>
                <a:r>
                  <a:rPr lang="pt-BR" b="1" i="1" dirty="0"/>
                  <a:t>softmax</a:t>
                </a:r>
                <a:r>
                  <a:rPr lang="pt-BR" dirty="0"/>
                  <a:t> é geralmente uma boa opção para tarefas de </a:t>
                </a:r>
                <a:r>
                  <a:rPr lang="pt-BR" b="1" i="1" dirty="0"/>
                  <a:t>classificação</a:t>
                </a:r>
                <a:r>
                  <a:rPr lang="pt-BR" dirty="0"/>
                  <a:t> (quando as classes são mutuamente exclusivas). Para tarefas de regressão, você pode simplesmente usar nenhuma função de ativação.</a:t>
                </a:r>
              </a:p>
            </p:txBody>
          </p:sp>
        </mc:Choice>
        <mc:Fallback xmlns="">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dirty="0" smtClean="0"/>
                  <a:t>A criação de escopo de nomes para cada camada é opcional, mas a</a:t>
                </a:r>
                <a:r>
                  <a:rPr lang="pt-BR" baseline="0" dirty="0" smtClean="0"/>
                  <a:t> vizualização no</a:t>
                </a:r>
                <a:r>
                  <a:rPr lang="pt-BR" dirty="0" smtClean="0"/>
                  <a:t> grafo ficará muito melhor no TensorBoard se seus nós estiverem bem organizados.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dirty="0" smtClean="0"/>
                  <a:t>A matriz de pesos W tem dimensão igual a n_inputs</a:t>
                </a:r>
                <a:r>
                  <a:rPr lang="pt-BR" baseline="0" dirty="0" smtClean="0"/>
                  <a:t> x</a:t>
                </a:r>
                <a:r>
                  <a:rPr lang="pt-BR" dirty="0" smtClean="0"/>
                  <a:t> n_neurons.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dirty="0" smtClean="0"/>
                  <a:t>O uso de</a:t>
                </a:r>
                <a:r>
                  <a:rPr lang="pt-BR" baseline="0" dirty="0" smtClean="0"/>
                  <a:t> um </a:t>
                </a:r>
                <a:r>
                  <a:rPr lang="pt-BR" dirty="0" smtClean="0"/>
                  <a:t>desvio padrão igual a </a:t>
                </a:r>
                <a:r>
                  <a:rPr lang="pt-BR" b="0" i="0" smtClean="0">
                    <a:latin typeface="Cambria Math" panose="02040503050406030204" pitchFamily="18" charset="0"/>
                  </a:rPr>
                  <a:t>2/√(</a:t>
                </a:r>
                <a:r>
                  <a:rPr lang="pt-BR" b="0" i="0" dirty="0">
                    <a:latin typeface="Cambria Math" panose="02040503050406030204" pitchFamily="18" charset="0"/>
                  </a:rPr>
                  <a:t>"</a:t>
                </a:r>
                <a:r>
                  <a:rPr lang="pt-BR" i="0" dirty="0"/>
                  <a:t>n_inputs</a:t>
                </a:r>
                <a:r>
                  <a:rPr lang="pt-BR" i="0" dirty="0">
                    <a:latin typeface="Cambria Math" panose="02040503050406030204" pitchFamily="18" charset="0"/>
                  </a:rPr>
                  <a:t>" </a:t>
                </a:r>
                <a:r>
                  <a:rPr lang="pt-BR" b="0" i="0" smtClean="0">
                    <a:latin typeface="Cambria Math" panose="02040503050406030204" pitchFamily="18" charset="0"/>
                  </a:rPr>
                  <a:t>)</a:t>
                </a:r>
                <a:r>
                  <a:rPr lang="pt-BR" dirty="0" smtClean="0"/>
                  <a:t> ajuda o algoritmo a convergir muito mais rapidamente. É importante inicializar pesos das conexões aleatoriamente para todas as camadas ocultas, para evitar simetrias que o algoritmo do</a:t>
                </a:r>
                <a:r>
                  <a:rPr lang="pt-BR" baseline="0" dirty="0" smtClean="0"/>
                  <a:t> gradiente descendente </a:t>
                </a:r>
                <a:r>
                  <a:rPr lang="pt-BR" dirty="0" smtClean="0"/>
                  <a:t>não conseguiria se desvencilhar.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dirty="0" smtClean="0"/>
                  <a:t>O uso de uma distribuição normal truncada em vez de uma distribuição normal regular garante que não haverá pesos com valores muito </a:t>
                </a:r>
                <a:r>
                  <a:rPr lang="pt-BR" dirty="0" smtClean="0"/>
                  <a:t>grandes </a:t>
                </a:r>
                <a:r>
                  <a:rPr lang="pt-BR" dirty="0" smtClean="0"/>
                  <a:t>, o que pode atrasar o processo de treinamento.</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dirty="0" smtClean="0"/>
                  <a:t>No</a:t>
                </a:r>
                <a:r>
                  <a:rPr lang="pt-BR" baseline="0" dirty="0" smtClean="0"/>
                  <a:t> caso da variável b sendo incializada com zeros</a:t>
                </a:r>
                <a:r>
                  <a:rPr lang="pt-BR" dirty="0" smtClean="0"/>
                  <a:t> não há problema de simetria.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pt-BR" dirty="0"/>
              </a:p>
            </p:txBody>
          </p:sp>
        </mc:Fallback>
      </mc:AlternateContent>
      <p:sp>
        <p:nvSpPr>
          <p:cNvPr id="4" name="Slide Number Placeholder 3"/>
          <p:cNvSpPr>
            <a:spLocks noGrp="1"/>
          </p:cNvSpPr>
          <p:nvPr>
            <p:ph type="sldNum" sz="quarter" idx="10"/>
          </p:nvPr>
        </p:nvSpPr>
        <p:spPr/>
        <p:txBody>
          <a:bodyPr/>
          <a:lstStyle/>
          <a:p>
            <a:fld id="{F430A2A4-8C14-4B1A-AD48-7B6401078BF7}" type="slidenum">
              <a:rPr lang="pt-BR" smtClean="0"/>
              <a:t>10</a:t>
            </a:fld>
            <a:endParaRPr lang="pt-BR"/>
          </a:p>
        </p:txBody>
      </p:sp>
    </p:spTree>
    <p:extLst>
      <p:ext uri="{BB962C8B-B14F-4D97-AF65-F5344CB8AC3E}">
        <p14:creationId xmlns:p14="http://schemas.microsoft.com/office/powerpoint/2010/main" val="28767535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Observe que mais uma vez usamos um </a:t>
            </a:r>
            <a:r>
              <a:rPr lang="pt-BR" b="1" i="1" dirty="0"/>
              <a:t>escopo de nome</a:t>
            </a:r>
            <a:r>
              <a:rPr lang="pt-BR" b="0" i="0" baseline="0" dirty="0"/>
              <a:t> para deixar o código mais claro.</a:t>
            </a:r>
          </a:p>
          <a:p>
            <a:endParaRPr lang="pt-BR" b="0" i="0" baseline="0" dirty="0"/>
          </a:p>
          <a:p>
            <a:r>
              <a:rPr lang="pt-BR" b="0" i="0" baseline="0" dirty="0"/>
              <a:t>Como sabemos, o TensorFlow apresenta muitas funções úteis para criar camadas de redes neurais; portanto, muitas vezes não há necessidade de se definir sua própria função </a:t>
            </a:r>
            <a:r>
              <a:rPr lang="pt-BR" b="1" i="1" baseline="0" dirty="0"/>
              <a:t>neuron_layer()</a:t>
            </a:r>
            <a:r>
              <a:rPr lang="pt-BR" b="0" i="0" baseline="0" dirty="0"/>
              <a:t> como acabamos de fazer. Por exemplo, a função </a:t>
            </a:r>
            <a:r>
              <a:rPr lang="pt-BR" b="1" i="1" baseline="0" dirty="0"/>
              <a:t>fully_connected()</a:t>
            </a:r>
            <a:r>
              <a:rPr lang="pt-BR" b="0" i="0" baseline="0" dirty="0"/>
              <a:t> do TensorFlow cria uma camada totalmente conectada, onde todas as entradas são conectadas a todos os neurônios da camada. Ela cuida da criação das variáveis de pesos e bias, com a estratégia de inicialização adequada, e usa a função de ativação ReLU por padrão (podemos mudar isso usando o argumento </a:t>
            </a:r>
            <a:r>
              <a:rPr lang="pt-BR" b="1" i="1" baseline="0" dirty="0"/>
              <a:t>activation_fn</a:t>
            </a:r>
            <a:r>
              <a:rPr lang="pt-BR" b="0" i="0" baseline="0" dirty="0"/>
              <a:t>). O código abaixo utiliza a função </a:t>
            </a:r>
            <a:r>
              <a:rPr lang="en-US" sz="1200" b="1" i="1" kern="1200" dirty="0" err="1">
                <a:solidFill>
                  <a:schemeClr val="tx1"/>
                </a:solidFill>
                <a:latin typeface="+mn-lt"/>
                <a:ea typeface="+mn-ea"/>
                <a:cs typeface="+mn-cs"/>
              </a:rPr>
              <a:t>fully_connected</a:t>
            </a:r>
            <a:r>
              <a:rPr lang="en-US" sz="1200" b="1" i="1" kern="1200" dirty="0">
                <a:solidFill>
                  <a:schemeClr val="tx1"/>
                </a:solidFill>
                <a:latin typeface="+mn-lt"/>
                <a:ea typeface="+mn-ea"/>
                <a:cs typeface="+mn-cs"/>
              </a:rPr>
              <a:t>()</a:t>
            </a:r>
            <a:r>
              <a:rPr lang="en-US" sz="1200" b="0" kern="1200" dirty="0">
                <a:solidFill>
                  <a:schemeClr val="tx1"/>
                </a:solidFill>
                <a:latin typeface="+mn-lt"/>
                <a:ea typeface="+mn-ea"/>
                <a:cs typeface="+mn-cs"/>
              </a:rPr>
              <a:t> </a:t>
            </a:r>
            <a:r>
              <a:rPr lang="en-US" sz="1200" b="0" kern="1200" dirty="0" err="1">
                <a:solidFill>
                  <a:schemeClr val="tx1"/>
                </a:solidFill>
                <a:latin typeface="+mn-lt"/>
                <a:ea typeface="+mn-ea"/>
                <a:cs typeface="+mn-cs"/>
              </a:rPr>
              <a:t>ao</a:t>
            </a:r>
            <a:r>
              <a:rPr lang="en-US" sz="1200" b="0" kern="1200" dirty="0">
                <a:solidFill>
                  <a:schemeClr val="tx1"/>
                </a:solidFill>
                <a:latin typeface="+mn-lt"/>
                <a:ea typeface="+mn-ea"/>
                <a:cs typeface="+mn-cs"/>
              </a:rPr>
              <a:t> </a:t>
            </a:r>
            <a:r>
              <a:rPr lang="en-US" sz="1200" b="0" kern="1200" dirty="0" err="1">
                <a:solidFill>
                  <a:schemeClr val="tx1"/>
                </a:solidFill>
                <a:latin typeface="+mn-lt"/>
                <a:ea typeface="+mn-ea"/>
                <a:cs typeface="+mn-cs"/>
              </a:rPr>
              <a:t>invés</a:t>
            </a:r>
            <a:r>
              <a:rPr lang="en-US" sz="1200" b="0" kern="1200" dirty="0">
                <a:solidFill>
                  <a:schemeClr val="tx1"/>
                </a:solidFill>
                <a:latin typeface="+mn-lt"/>
                <a:ea typeface="+mn-ea"/>
                <a:cs typeface="+mn-cs"/>
              </a:rPr>
              <a:t> da </a:t>
            </a:r>
            <a:r>
              <a:rPr lang="en-US" sz="1200" b="0" kern="1200" dirty="0" err="1">
                <a:solidFill>
                  <a:schemeClr val="tx1"/>
                </a:solidFill>
                <a:latin typeface="+mn-lt"/>
                <a:ea typeface="+mn-ea"/>
                <a:cs typeface="+mn-cs"/>
              </a:rPr>
              <a:t>função</a:t>
            </a:r>
            <a:r>
              <a:rPr lang="en-US" sz="1200" b="0" kern="1200" dirty="0">
                <a:solidFill>
                  <a:schemeClr val="tx1"/>
                </a:solidFill>
                <a:latin typeface="+mn-lt"/>
                <a:ea typeface="+mn-ea"/>
                <a:cs typeface="+mn-cs"/>
              </a:rPr>
              <a:t> </a:t>
            </a:r>
            <a:r>
              <a:rPr lang="en-US" sz="1200" b="1" i="1" kern="1200" dirty="0" err="1">
                <a:solidFill>
                  <a:schemeClr val="tx1"/>
                </a:solidFill>
                <a:latin typeface="+mn-lt"/>
                <a:ea typeface="+mn-ea"/>
                <a:cs typeface="+mn-cs"/>
              </a:rPr>
              <a:t>neuron_layer</a:t>
            </a:r>
            <a:r>
              <a:rPr lang="en-US" sz="1200" b="1" i="1" kern="1200" dirty="0">
                <a:solidFill>
                  <a:schemeClr val="tx1"/>
                </a:solidFill>
                <a:latin typeface="+mn-lt"/>
                <a:ea typeface="+mn-ea"/>
                <a:cs typeface="+mn-cs"/>
              </a:rPr>
              <a:t>()</a:t>
            </a:r>
            <a:r>
              <a:rPr lang="en-US" sz="1200" b="0" i="0" kern="1200" dirty="0">
                <a:solidFill>
                  <a:schemeClr val="tx1"/>
                </a:solidFill>
                <a:latin typeface="+mn-lt"/>
                <a:ea typeface="+mn-ea"/>
                <a:cs typeface="+mn-cs"/>
              </a:rPr>
              <a:t>:</a:t>
            </a:r>
            <a:endParaRPr lang="pt-BR" b="1" i="1" baseline="0" dirty="0"/>
          </a:p>
          <a:p>
            <a:endParaRPr lang="pt-BR" b="0" i="0" baseline="0" dirty="0"/>
          </a:p>
          <a:p>
            <a:r>
              <a:rPr lang="pt-BR" sz="1200" b="1" kern="1200" dirty="0">
                <a:solidFill>
                  <a:schemeClr val="tx1"/>
                </a:solidFill>
                <a:latin typeface="+mn-lt"/>
                <a:ea typeface="+mn-ea"/>
                <a:cs typeface="+mn-cs"/>
              </a:rPr>
              <a:t>from</a:t>
            </a:r>
            <a:r>
              <a:rPr lang="pt-BR" sz="1200" b="0" kern="1200" dirty="0">
                <a:solidFill>
                  <a:schemeClr val="tx1"/>
                </a:solidFill>
                <a:latin typeface="+mn-lt"/>
                <a:ea typeface="+mn-ea"/>
                <a:cs typeface="+mn-cs"/>
              </a:rPr>
              <a:t> tensorflow</a:t>
            </a:r>
            <a:r>
              <a:rPr lang="pt-BR" sz="1200" b="1" kern="1200" dirty="0">
                <a:solidFill>
                  <a:schemeClr val="tx1"/>
                </a:solidFill>
                <a:latin typeface="+mn-lt"/>
                <a:ea typeface="+mn-ea"/>
                <a:cs typeface="+mn-cs"/>
              </a:rPr>
              <a:t>.</a:t>
            </a:r>
            <a:r>
              <a:rPr lang="pt-BR" sz="1200" b="0" kern="1200" dirty="0">
                <a:solidFill>
                  <a:schemeClr val="tx1"/>
                </a:solidFill>
                <a:latin typeface="+mn-lt"/>
                <a:ea typeface="+mn-ea"/>
                <a:cs typeface="+mn-cs"/>
              </a:rPr>
              <a:t>contrib</a:t>
            </a:r>
            <a:r>
              <a:rPr lang="pt-BR" sz="1200" b="1" kern="1200" dirty="0">
                <a:solidFill>
                  <a:schemeClr val="tx1"/>
                </a:solidFill>
                <a:latin typeface="+mn-lt"/>
                <a:ea typeface="+mn-ea"/>
                <a:cs typeface="+mn-cs"/>
              </a:rPr>
              <a:t>.</a:t>
            </a:r>
            <a:r>
              <a:rPr lang="pt-BR" sz="1200" b="0" kern="1200" dirty="0">
                <a:solidFill>
                  <a:schemeClr val="tx1"/>
                </a:solidFill>
                <a:latin typeface="+mn-lt"/>
                <a:ea typeface="+mn-ea"/>
                <a:cs typeface="+mn-cs"/>
              </a:rPr>
              <a:t>layers </a:t>
            </a:r>
            <a:r>
              <a:rPr lang="pt-BR" sz="1200" b="1" kern="1200" dirty="0">
                <a:solidFill>
                  <a:schemeClr val="tx1"/>
                </a:solidFill>
                <a:latin typeface="+mn-lt"/>
                <a:ea typeface="+mn-ea"/>
                <a:cs typeface="+mn-cs"/>
              </a:rPr>
              <a:t>import</a:t>
            </a:r>
            <a:r>
              <a:rPr lang="pt-BR" sz="1200" b="0" kern="1200" dirty="0">
                <a:solidFill>
                  <a:schemeClr val="tx1"/>
                </a:solidFill>
                <a:latin typeface="+mn-lt"/>
                <a:ea typeface="+mn-ea"/>
                <a:cs typeface="+mn-cs"/>
              </a:rPr>
              <a:t> fully_connected</a:t>
            </a:r>
          </a:p>
          <a:p>
            <a:r>
              <a:rPr lang="pt-BR" sz="1200" b="1" kern="1200" dirty="0">
                <a:solidFill>
                  <a:schemeClr val="tx1"/>
                </a:solidFill>
                <a:latin typeface="+mn-lt"/>
                <a:ea typeface="+mn-ea"/>
                <a:cs typeface="+mn-cs"/>
              </a:rPr>
              <a:t>with</a:t>
            </a:r>
            <a:r>
              <a:rPr lang="pt-BR" sz="1200" b="0" kern="1200" dirty="0">
                <a:solidFill>
                  <a:schemeClr val="tx1"/>
                </a:solidFill>
                <a:latin typeface="+mn-lt"/>
                <a:ea typeface="+mn-ea"/>
                <a:cs typeface="+mn-cs"/>
              </a:rPr>
              <a:t> tf</a:t>
            </a:r>
            <a:r>
              <a:rPr lang="pt-BR" sz="1200" b="1" kern="1200" dirty="0">
                <a:solidFill>
                  <a:schemeClr val="tx1"/>
                </a:solidFill>
                <a:latin typeface="+mn-lt"/>
                <a:ea typeface="+mn-ea"/>
                <a:cs typeface="+mn-cs"/>
              </a:rPr>
              <a:t>.</a:t>
            </a:r>
            <a:r>
              <a:rPr lang="pt-BR" sz="1200" b="0" kern="1200" dirty="0">
                <a:solidFill>
                  <a:schemeClr val="tx1"/>
                </a:solidFill>
                <a:latin typeface="+mn-lt"/>
                <a:ea typeface="+mn-ea"/>
                <a:cs typeface="+mn-cs"/>
              </a:rPr>
              <a:t>name_scope</a:t>
            </a:r>
            <a:r>
              <a:rPr lang="pt-BR" sz="1200" b="1" kern="1200" dirty="0">
                <a:solidFill>
                  <a:schemeClr val="tx1"/>
                </a:solidFill>
                <a:latin typeface="+mn-lt"/>
                <a:ea typeface="+mn-ea"/>
                <a:cs typeface="+mn-cs"/>
              </a:rPr>
              <a:t>(</a:t>
            </a:r>
            <a:r>
              <a:rPr lang="pt-BR" sz="1200" b="0" kern="1200" dirty="0">
                <a:solidFill>
                  <a:schemeClr val="tx1"/>
                </a:solidFill>
                <a:latin typeface="+mn-lt"/>
                <a:ea typeface="+mn-ea"/>
                <a:cs typeface="+mn-cs"/>
              </a:rPr>
              <a:t>"dnn"</a:t>
            </a:r>
            <a:r>
              <a:rPr lang="pt-BR" sz="1200" b="1" kern="1200" dirty="0">
                <a:solidFill>
                  <a:schemeClr val="tx1"/>
                </a:solidFill>
                <a:latin typeface="+mn-lt"/>
                <a:ea typeface="+mn-ea"/>
                <a:cs typeface="+mn-cs"/>
              </a:rPr>
              <a:t>):</a:t>
            </a:r>
            <a:endParaRPr lang="pt-BR" sz="1200" b="0" kern="1200" dirty="0">
              <a:solidFill>
                <a:schemeClr val="tx1"/>
              </a:solidFill>
              <a:latin typeface="+mn-lt"/>
              <a:ea typeface="+mn-ea"/>
              <a:cs typeface="+mn-cs"/>
            </a:endParaRPr>
          </a:p>
          <a:p>
            <a:r>
              <a:rPr lang="en-US" sz="1200" b="0" kern="1200" dirty="0">
                <a:solidFill>
                  <a:schemeClr val="tx1"/>
                </a:solidFill>
                <a:latin typeface="+mn-lt"/>
                <a:ea typeface="+mn-ea"/>
                <a:cs typeface="+mn-cs"/>
              </a:rPr>
              <a:t>   hidden1 </a:t>
            </a:r>
            <a:r>
              <a:rPr lang="en-US" sz="1200" b="1" kern="1200" dirty="0">
                <a:solidFill>
                  <a:schemeClr val="tx1"/>
                </a:solidFill>
                <a:latin typeface="+mn-lt"/>
                <a:ea typeface="+mn-ea"/>
                <a:cs typeface="+mn-cs"/>
              </a:rPr>
              <a:t>=</a:t>
            </a:r>
            <a:r>
              <a:rPr lang="en-US" sz="1200" b="0" kern="1200" dirty="0">
                <a:solidFill>
                  <a:schemeClr val="tx1"/>
                </a:solidFill>
                <a:latin typeface="+mn-lt"/>
                <a:ea typeface="+mn-ea"/>
                <a:cs typeface="+mn-cs"/>
              </a:rPr>
              <a:t> </a:t>
            </a:r>
            <a:r>
              <a:rPr lang="en-US" sz="1200" b="0" kern="1200" dirty="0" err="1">
                <a:solidFill>
                  <a:schemeClr val="tx1"/>
                </a:solidFill>
                <a:latin typeface="+mn-lt"/>
                <a:ea typeface="+mn-ea"/>
                <a:cs typeface="+mn-cs"/>
              </a:rPr>
              <a:t>fully_connected</a:t>
            </a:r>
            <a:r>
              <a:rPr lang="en-US" sz="1200" b="1" kern="1200" dirty="0">
                <a:solidFill>
                  <a:schemeClr val="tx1"/>
                </a:solidFill>
                <a:latin typeface="+mn-lt"/>
                <a:ea typeface="+mn-ea"/>
                <a:cs typeface="+mn-cs"/>
              </a:rPr>
              <a:t>(</a:t>
            </a:r>
            <a:r>
              <a:rPr lang="en-US" sz="1200" b="0" kern="1200" dirty="0">
                <a:solidFill>
                  <a:schemeClr val="tx1"/>
                </a:solidFill>
                <a:latin typeface="+mn-lt"/>
                <a:ea typeface="+mn-ea"/>
                <a:cs typeface="+mn-cs"/>
              </a:rPr>
              <a:t>X</a:t>
            </a:r>
            <a:r>
              <a:rPr lang="en-US" sz="1200" b="1" kern="1200" dirty="0">
                <a:solidFill>
                  <a:schemeClr val="tx1"/>
                </a:solidFill>
                <a:latin typeface="+mn-lt"/>
                <a:ea typeface="+mn-ea"/>
                <a:cs typeface="+mn-cs"/>
              </a:rPr>
              <a:t>,</a:t>
            </a:r>
            <a:r>
              <a:rPr lang="en-US" sz="1200" b="0" kern="1200" dirty="0">
                <a:solidFill>
                  <a:schemeClr val="tx1"/>
                </a:solidFill>
                <a:latin typeface="+mn-lt"/>
                <a:ea typeface="+mn-ea"/>
                <a:cs typeface="+mn-cs"/>
              </a:rPr>
              <a:t> n_hidden1</a:t>
            </a:r>
            <a:r>
              <a:rPr lang="en-US" sz="1200" b="1" kern="1200" dirty="0">
                <a:solidFill>
                  <a:schemeClr val="tx1"/>
                </a:solidFill>
                <a:latin typeface="+mn-lt"/>
                <a:ea typeface="+mn-ea"/>
                <a:cs typeface="+mn-cs"/>
              </a:rPr>
              <a:t>,</a:t>
            </a:r>
            <a:r>
              <a:rPr lang="en-US" sz="1200" b="0" kern="1200" dirty="0">
                <a:solidFill>
                  <a:schemeClr val="tx1"/>
                </a:solidFill>
                <a:latin typeface="+mn-lt"/>
                <a:ea typeface="+mn-ea"/>
                <a:cs typeface="+mn-cs"/>
              </a:rPr>
              <a:t> scope</a:t>
            </a:r>
            <a:r>
              <a:rPr lang="en-US" sz="1200" b="1" kern="1200" dirty="0">
                <a:solidFill>
                  <a:schemeClr val="tx1"/>
                </a:solidFill>
                <a:latin typeface="+mn-lt"/>
                <a:ea typeface="+mn-ea"/>
                <a:cs typeface="+mn-cs"/>
              </a:rPr>
              <a:t>=</a:t>
            </a:r>
            <a:r>
              <a:rPr lang="en-US" sz="1200" b="0" kern="1200" dirty="0">
                <a:solidFill>
                  <a:schemeClr val="tx1"/>
                </a:solidFill>
                <a:latin typeface="+mn-lt"/>
                <a:ea typeface="+mn-ea"/>
                <a:cs typeface="+mn-cs"/>
              </a:rPr>
              <a:t>"hidden1"</a:t>
            </a:r>
            <a:r>
              <a:rPr lang="en-US" sz="1200" b="1" kern="1200" dirty="0">
                <a:solidFill>
                  <a:schemeClr val="tx1"/>
                </a:solidFill>
                <a:latin typeface="+mn-lt"/>
                <a:ea typeface="+mn-ea"/>
                <a:cs typeface="+mn-cs"/>
              </a:rPr>
              <a:t>)</a:t>
            </a:r>
            <a:endParaRPr lang="en-US" sz="1200" b="0" kern="1200" dirty="0">
              <a:solidFill>
                <a:schemeClr val="tx1"/>
              </a:solidFill>
              <a:latin typeface="+mn-lt"/>
              <a:ea typeface="+mn-ea"/>
              <a:cs typeface="+mn-cs"/>
            </a:endParaRPr>
          </a:p>
          <a:p>
            <a:r>
              <a:rPr lang="en-US" sz="1200" b="0" kern="1200" dirty="0">
                <a:solidFill>
                  <a:schemeClr val="tx1"/>
                </a:solidFill>
                <a:latin typeface="+mn-lt"/>
                <a:ea typeface="+mn-ea"/>
                <a:cs typeface="+mn-cs"/>
              </a:rPr>
              <a:t>   hidden2 </a:t>
            </a:r>
            <a:r>
              <a:rPr lang="en-US" sz="1200" b="1" kern="1200" dirty="0">
                <a:solidFill>
                  <a:schemeClr val="tx1"/>
                </a:solidFill>
                <a:latin typeface="+mn-lt"/>
                <a:ea typeface="+mn-ea"/>
                <a:cs typeface="+mn-cs"/>
              </a:rPr>
              <a:t>=</a:t>
            </a:r>
            <a:r>
              <a:rPr lang="en-US" sz="1200" b="0" kern="1200" dirty="0">
                <a:solidFill>
                  <a:schemeClr val="tx1"/>
                </a:solidFill>
                <a:latin typeface="+mn-lt"/>
                <a:ea typeface="+mn-ea"/>
                <a:cs typeface="+mn-cs"/>
              </a:rPr>
              <a:t> </a:t>
            </a:r>
            <a:r>
              <a:rPr lang="en-US" sz="1200" b="0" kern="1200" dirty="0" err="1">
                <a:solidFill>
                  <a:schemeClr val="tx1"/>
                </a:solidFill>
                <a:latin typeface="+mn-lt"/>
                <a:ea typeface="+mn-ea"/>
                <a:cs typeface="+mn-cs"/>
              </a:rPr>
              <a:t>fully_connected</a:t>
            </a:r>
            <a:r>
              <a:rPr lang="en-US" sz="1200" b="1" kern="1200" dirty="0">
                <a:solidFill>
                  <a:schemeClr val="tx1"/>
                </a:solidFill>
                <a:latin typeface="+mn-lt"/>
                <a:ea typeface="+mn-ea"/>
                <a:cs typeface="+mn-cs"/>
              </a:rPr>
              <a:t>(</a:t>
            </a:r>
            <a:r>
              <a:rPr lang="en-US" sz="1200" b="0" kern="1200" dirty="0">
                <a:solidFill>
                  <a:schemeClr val="tx1"/>
                </a:solidFill>
                <a:latin typeface="+mn-lt"/>
                <a:ea typeface="+mn-ea"/>
                <a:cs typeface="+mn-cs"/>
              </a:rPr>
              <a:t>hidden1</a:t>
            </a:r>
            <a:r>
              <a:rPr lang="en-US" sz="1200" b="1" kern="1200" dirty="0">
                <a:solidFill>
                  <a:schemeClr val="tx1"/>
                </a:solidFill>
                <a:latin typeface="+mn-lt"/>
                <a:ea typeface="+mn-ea"/>
                <a:cs typeface="+mn-cs"/>
              </a:rPr>
              <a:t>,</a:t>
            </a:r>
            <a:r>
              <a:rPr lang="en-US" sz="1200" b="0" kern="1200" dirty="0">
                <a:solidFill>
                  <a:schemeClr val="tx1"/>
                </a:solidFill>
                <a:latin typeface="+mn-lt"/>
                <a:ea typeface="+mn-ea"/>
                <a:cs typeface="+mn-cs"/>
              </a:rPr>
              <a:t> n_hidden2</a:t>
            </a:r>
            <a:r>
              <a:rPr lang="en-US" sz="1200" b="1" kern="1200" dirty="0">
                <a:solidFill>
                  <a:schemeClr val="tx1"/>
                </a:solidFill>
                <a:latin typeface="+mn-lt"/>
                <a:ea typeface="+mn-ea"/>
                <a:cs typeface="+mn-cs"/>
              </a:rPr>
              <a:t>,</a:t>
            </a:r>
            <a:r>
              <a:rPr lang="en-US" sz="1200" b="0" kern="1200" dirty="0">
                <a:solidFill>
                  <a:schemeClr val="tx1"/>
                </a:solidFill>
                <a:latin typeface="+mn-lt"/>
                <a:ea typeface="+mn-ea"/>
                <a:cs typeface="+mn-cs"/>
              </a:rPr>
              <a:t> scope</a:t>
            </a:r>
            <a:r>
              <a:rPr lang="en-US" sz="1200" b="1" kern="1200" dirty="0">
                <a:solidFill>
                  <a:schemeClr val="tx1"/>
                </a:solidFill>
                <a:latin typeface="+mn-lt"/>
                <a:ea typeface="+mn-ea"/>
                <a:cs typeface="+mn-cs"/>
              </a:rPr>
              <a:t>=</a:t>
            </a:r>
            <a:r>
              <a:rPr lang="en-US" sz="1200" b="0" kern="1200" dirty="0">
                <a:solidFill>
                  <a:schemeClr val="tx1"/>
                </a:solidFill>
                <a:latin typeface="+mn-lt"/>
                <a:ea typeface="+mn-ea"/>
                <a:cs typeface="+mn-cs"/>
              </a:rPr>
              <a:t>"hidden2"</a:t>
            </a:r>
            <a:r>
              <a:rPr lang="en-US" sz="1200" b="1" kern="1200" dirty="0">
                <a:solidFill>
                  <a:schemeClr val="tx1"/>
                </a:solidFill>
                <a:latin typeface="+mn-lt"/>
                <a:ea typeface="+mn-ea"/>
                <a:cs typeface="+mn-cs"/>
              </a:rPr>
              <a:t>)</a:t>
            </a:r>
            <a:endParaRPr lang="en-US" sz="1200" b="0" kern="1200" dirty="0">
              <a:solidFill>
                <a:schemeClr val="tx1"/>
              </a:solidFill>
              <a:latin typeface="+mn-lt"/>
              <a:ea typeface="+mn-ea"/>
              <a:cs typeface="+mn-cs"/>
            </a:endParaRPr>
          </a:p>
          <a:p>
            <a:r>
              <a:rPr lang="en-US" sz="1200" b="0" kern="1200" dirty="0">
                <a:solidFill>
                  <a:schemeClr val="tx1"/>
                </a:solidFill>
                <a:latin typeface="+mn-lt"/>
                <a:ea typeface="+mn-ea"/>
                <a:cs typeface="+mn-cs"/>
              </a:rPr>
              <a:t>   logits </a:t>
            </a:r>
            <a:r>
              <a:rPr lang="en-US" sz="1200" b="1" kern="1200" dirty="0">
                <a:solidFill>
                  <a:schemeClr val="tx1"/>
                </a:solidFill>
                <a:latin typeface="+mn-lt"/>
                <a:ea typeface="+mn-ea"/>
                <a:cs typeface="+mn-cs"/>
              </a:rPr>
              <a:t>=</a:t>
            </a:r>
            <a:r>
              <a:rPr lang="en-US" sz="1200" b="0" kern="1200" dirty="0">
                <a:solidFill>
                  <a:schemeClr val="tx1"/>
                </a:solidFill>
                <a:latin typeface="+mn-lt"/>
                <a:ea typeface="+mn-ea"/>
                <a:cs typeface="+mn-cs"/>
              </a:rPr>
              <a:t> </a:t>
            </a:r>
            <a:r>
              <a:rPr lang="en-US" sz="1200" b="0" kern="1200" dirty="0" err="1">
                <a:solidFill>
                  <a:schemeClr val="tx1"/>
                </a:solidFill>
                <a:latin typeface="+mn-lt"/>
                <a:ea typeface="+mn-ea"/>
                <a:cs typeface="+mn-cs"/>
              </a:rPr>
              <a:t>fully_connected</a:t>
            </a:r>
            <a:r>
              <a:rPr lang="en-US" sz="1200" b="1" kern="1200" dirty="0">
                <a:solidFill>
                  <a:schemeClr val="tx1"/>
                </a:solidFill>
                <a:latin typeface="+mn-lt"/>
                <a:ea typeface="+mn-ea"/>
                <a:cs typeface="+mn-cs"/>
              </a:rPr>
              <a:t>(</a:t>
            </a:r>
            <a:r>
              <a:rPr lang="en-US" sz="1200" b="0" kern="1200" dirty="0">
                <a:solidFill>
                  <a:schemeClr val="tx1"/>
                </a:solidFill>
                <a:latin typeface="+mn-lt"/>
                <a:ea typeface="+mn-ea"/>
                <a:cs typeface="+mn-cs"/>
              </a:rPr>
              <a:t>hidden2</a:t>
            </a:r>
            <a:r>
              <a:rPr lang="en-US" sz="1200" b="1" kern="1200" dirty="0">
                <a:solidFill>
                  <a:schemeClr val="tx1"/>
                </a:solidFill>
                <a:latin typeface="+mn-lt"/>
                <a:ea typeface="+mn-ea"/>
                <a:cs typeface="+mn-cs"/>
              </a:rPr>
              <a:t>,</a:t>
            </a:r>
            <a:r>
              <a:rPr lang="en-US" sz="1200" b="0" kern="1200" dirty="0">
                <a:solidFill>
                  <a:schemeClr val="tx1"/>
                </a:solidFill>
                <a:latin typeface="+mn-lt"/>
                <a:ea typeface="+mn-ea"/>
                <a:cs typeface="+mn-cs"/>
              </a:rPr>
              <a:t> </a:t>
            </a:r>
            <a:r>
              <a:rPr lang="en-US" sz="1200" b="0" kern="1200" dirty="0" err="1">
                <a:solidFill>
                  <a:schemeClr val="tx1"/>
                </a:solidFill>
                <a:latin typeface="+mn-lt"/>
                <a:ea typeface="+mn-ea"/>
                <a:cs typeface="+mn-cs"/>
              </a:rPr>
              <a:t>n_outputs</a:t>
            </a:r>
            <a:r>
              <a:rPr lang="en-US" sz="1200" b="1" kern="1200" dirty="0">
                <a:solidFill>
                  <a:schemeClr val="tx1"/>
                </a:solidFill>
                <a:latin typeface="+mn-lt"/>
                <a:ea typeface="+mn-ea"/>
                <a:cs typeface="+mn-cs"/>
              </a:rPr>
              <a:t>,</a:t>
            </a:r>
            <a:r>
              <a:rPr lang="en-US" sz="1200" b="0" kern="1200" dirty="0">
                <a:solidFill>
                  <a:schemeClr val="tx1"/>
                </a:solidFill>
                <a:latin typeface="+mn-lt"/>
                <a:ea typeface="+mn-ea"/>
                <a:cs typeface="+mn-cs"/>
              </a:rPr>
              <a:t> scope</a:t>
            </a:r>
            <a:r>
              <a:rPr lang="en-US" sz="1200" b="1" kern="1200" dirty="0">
                <a:solidFill>
                  <a:schemeClr val="tx1"/>
                </a:solidFill>
                <a:latin typeface="+mn-lt"/>
                <a:ea typeface="+mn-ea"/>
                <a:cs typeface="+mn-cs"/>
              </a:rPr>
              <a:t>=</a:t>
            </a:r>
            <a:r>
              <a:rPr lang="en-US" sz="1200" b="0" kern="1200" dirty="0">
                <a:solidFill>
                  <a:schemeClr val="tx1"/>
                </a:solidFill>
                <a:latin typeface="+mn-lt"/>
                <a:ea typeface="+mn-ea"/>
                <a:cs typeface="+mn-cs"/>
              </a:rPr>
              <a:t>"outputs"</a:t>
            </a:r>
            <a:r>
              <a:rPr lang="en-US" sz="1200" b="1" kern="1200" dirty="0">
                <a:solidFill>
                  <a:schemeClr val="tx1"/>
                </a:solidFill>
                <a:latin typeface="+mn-lt"/>
                <a:ea typeface="+mn-ea"/>
                <a:cs typeface="+mn-cs"/>
              </a:rPr>
              <a:t>,</a:t>
            </a:r>
            <a:r>
              <a:rPr lang="en-US" sz="1200" b="0" kern="1200" dirty="0">
                <a:solidFill>
                  <a:schemeClr val="tx1"/>
                </a:solidFill>
                <a:latin typeface="+mn-lt"/>
                <a:ea typeface="+mn-ea"/>
                <a:cs typeface="+mn-cs"/>
              </a:rPr>
              <a:t> </a:t>
            </a:r>
            <a:r>
              <a:rPr lang="en-US" sz="1200" b="0" kern="1200" dirty="0" err="1">
                <a:solidFill>
                  <a:schemeClr val="tx1"/>
                </a:solidFill>
                <a:latin typeface="+mn-lt"/>
                <a:ea typeface="+mn-ea"/>
                <a:cs typeface="+mn-cs"/>
              </a:rPr>
              <a:t>activation_fn</a:t>
            </a:r>
            <a:r>
              <a:rPr lang="en-US" sz="1200" b="1" kern="1200" dirty="0">
                <a:solidFill>
                  <a:schemeClr val="tx1"/>
                </a:solidFill>
                <a:latin typeface="+mn-lt"/>
                <a:ea typeface="+mn-ea"/>
                <a:cs typeface="+mn-cs"/>
              </a:rPr>
              <a:t>=None)</a:t>
            </a:r>
          </a:p>
          <a:p>
            <a:endParaRPr lang="en-US" sz="1200" b="1" i="0" kern="1200" baseline="0" dirty="0">
              <a:solidFill>
                <a:schemeClr val="tx1"/>
              </a:solidFill>
              <a:latin typeface="+mn-lt"/>
              <a:ea typeface="+mn-ea"/>
              <a:cs typeface="+mn-cs"/>
            </a:endParaRPr>
          </a:p>
          <a:p>
            <a:r>
              <a:rPr lang="en-US" sz="1200" b="1" i="0" kern="1200" baseline="0" dirty="0">
                <a:solidFill>
                  <a:schemeClr val="tx1"/>
                </a:solidFill>
                <a:latin typeface="+mn-lt"/>
                <a:ea typeface="+mn-ea"/>
                <a:cs typeface="+mn-cs"/>
              </a:rPr>
              <a:t>OBS.:  </a:t>
            </a:r>
            <a:r>
              <a:rPr lang="en-US" sz="1200" b="0" i="0" kern="1200" baseline="0" dirty="0">
                <a:solidFill>
                  <a:schemeClr val="tx1"/>
                </a:solidFill>
                <a:latin typeface="+mn-lt"/>
                <a:ea typeface="+mn-ea"/>
                <a:cs typeface="+mn-cs"/>
              </a:rPr>
              <a:t>O modulo </a:t>
            </a:r>
            <a:r>
              <a:rPr lang="en-US" sz="1200" b="0" i="0" kern="1200" baseline="0" dirty="0" err="1">
                <a:solidFill>
                  <a:schemeClr val="tx1"/>
                </a:solidFill>
                <a:latin typeface="+mn-lt"/>
                <a:ea typeface="+mn-ea"/>
                <a:cs typeface="+mn-cs"/>
              </a:rPr>
              <a:t>contrib</a:t>
            </a:r>
            <a:r>
              <a:rPr lang="en-US" sz="1200" b="0" i="0" kern="1200" baseline="0" dirty="0">
                <a:solidFill>
                  <a:schemeClr val="tx1"/>
                </a:solidFill>
                <a:latin typeface="+mn-lt"/>
                <a:ea typeface="+mn-ea"/>
                <a:cs typeface="+mn-cs"/>
              </a:rPr>
              <a:t> </a:t>
            </a:r>
            <a:r>
              <a:rPr lang="en-US" sz="1200" b="0" i="0" kern="1200" baseline="0" dirty="0" err="1">
                <a:solidFill>
                  <a:schemeClr val="tx1"/>
                </a:solidFill>
                <a:latin typeface="+mn-lt"/>
                <a:ea typeface="+mn-ea"/>
                <a:cs typeface="+mn-cs"/>
              </a:rPr>
              <a:t>foi</a:t>
            </a:r>
            <a:r>
              <a:rPr lang="en-US" sz="1200" b="0" i="0" kern="1200" baseline="0" dirty="0">
                <a:solidFill>
                  <a:schemeClr val="tx1"/>
                </a:solidFill>
                <a:latin typeface="+mn-lt"/>
                <a:ea typeface="+mn-ea"/>
                <a:cs typeface="+mn-cs"/>
              </a:rPr>
              <a:t> </a:t>
            </a:r>
            <a:r>
              <a:rPr lang="en-US" sz="1200" b="0" i="0" kern="1200" baseline="0" dirty="0" err="1">
                <a:solidFill>
                  <a:schemeClr val="tx1"/>
                </a:solidFill>
                <a:latin typeface="+mn-lt"/>
                <a:ea typeface="+mn-ea"/>
                <a:cs typeface="+mn-cs"/>
              </a:rPr>
              <a:t>removido</a:t>
            </a:r>
            <a:r>
              <a:rPr lang="en-US" sz="1200" b="0" i="0" kern="1200" baseline="0" dirty="0">
                <a:solidFill>
                  <a:schemeClr val="tx1"/>
                </a:solidFill>
                <a:latin typeface="+mn-lt"/>
                <a:ea typeface="+mn-ea"/>
                <a:cs typeface="+mn-cs"/>
              </a:rPr>
              <a:t> no</a:t>
            </a:r>
            <a:r>
              <a:rPr lang="pt-BR" sz="1200" b="0" i="0" kern="1200" dirty="0">
                <a:solidFill>
                  <a:schemeClr val="tx1"/>
                </a:solidFill>
                <a:effectLst/>
                <a:latin typeface="+mn-lt"/>
                <a:ea typeface="+mn-ea"/>
                <a:cs typeface="+mn-cs"/>
              </a:rPr>
              <a:t> TensorFlow e portanto, ao invés de utilizar a função</a:t>
            </a:r>
            <a:r>
              <a:rPr lang="pt-BR" sz="1200" b="0" i="0" kern="1200" baseline="0" dirty="0">
                <a:solidFill>
                  <a:schemeClr val="tx1"/>
                </a:solidFill>
                <a:effectLst/>
                <a:latin typeface="+mn-lt"/>
                <a:ea typeface="+mn-ea"/>
                <a:cs typeface="+mn-cs"/>
              </a:rPr>
              <a:t> </a:t>
            </a:r>
            <a:r>
              <a:rPr lang="en-US" sz="1200" b="0" i="0" kern="1200" dirty="0" err="1">
                <a:solidFill>
                  <a:schemeClr val="tx1"/>
                </a:solidFill>
                <a:latin typeface="+mn-lt"/>
                <a:ea typeface="+mn-ea"/>
                <a:cs typeface="+mn-cs"/>
              </a:rPr>
              <a:t>fully_connected</a:t>
            </a:r>
            <a:r>
              <a:rPr lang="en-US" sz="1200" b="0" i="0" kern="1200" dirty="0">
                <a:solidFill>
                  <a:schemeClr val="tx1"/>
                </a:solidFill>
                <a:latin typeface="+mn-lt"/>
                <a:ea typeface="+mn-ea"/>
                <a:cs typeface="+mn-cs"/>
              </a:rPr>
              <a:t>()</a:t>
            </a:r>
            <a:r>
              <a:rPr lang="en-US" sz="1200" b="0" i="0" kern="1200" baseline="0" dirty="0">
                <a:solidFill>
                  <a:schemeClr val="tx1"/>
                </a:solidFill>
                <a:latin typeface="+mn-lt"/>
                <a:ea typeface="+mn-ea"/>
                <a:cs typeface="+mn-cs"/>
              </a:rPr>
              <a:t> </a:t>
            </a:r>
            <a:r>
              <a:rPr lang="en-US" sz="1200" b="0" i="0" kern="1200" baseline="0" dirty="0" err="1">
                <a:solidFill>
                  <a:schemeClr val="tx1"/>
                </a:solidFill>
                <a:latin typeface="+mn-lt"/>
                <a:ea typeface="+mn-ea"/>
                <a:cs typeface="+mn-cs"/>
              </a:rPr>
              <a:t>deve</a:t>
            </a:r>
            <a:r>
              <a:rPr lang="en-US" sz="1200" b="0" i="0" kern="1200" baseline="0" dirty="0">
                <a:solidFill>
                  <a:schemeClr val="tx1"/>
                </a:solidFill>
                <a:latin typeface="+mn-lt"/>
                <a:ea typeface="+mn-ea"/>
                <a:cs typeface="+mn-cs"/>
              </a:rPr>
              <a:t> se utilizer a </a:t>
            </a:r>
            <a:r>
              <a:rPr lang="en-US" sz="1200" b="0" i="0" kern="1200" baseline="0" dirty="0" err="1">
                <a:solidFill>
                  <a:schemeClr val="tx1"/>
                </a:solidFill>
                <a:latin typeface="+mn-lt"/>
                <a:ea typeface="+mn-ea"/>
                <a:cs typeface="+mn-cs"/>
              </a:rPr>
              <a:t>classe</a:t>
            </a:r>
            <a:r>
              <a:rPr lang="en-US" sz="1200" b="0" i="0" kern="1200" baseline="0" dirty="0">
                <a:solidFill>
                  <a:schemeClr val="tx1"/>
                </a:solidFill>
                <a:latin typeface="+mn-lt"/>
                <a:ea typeface="+mn-ea"/>
                <a:cs typeface="+mn-cs"/>
              </a:rPr>
              <a:t> Dense() do modulo </a:t>
            </a:r>
            <a:r>
              <a:rPr lang="pt-BR" sz="1200" b="0" i="0" kern="1200" dirty="0">
                <a:solidFill>
                  <a:schemeClr val="tx1"/>
                </a:solidFill>
                <a:effectLst/>
                <a:latin typeface="+mn-lt"/>
                <a:ea typeface="+mn-ea"/>
                <a:cs typeface="+mn-cs"/>
              </a:rPr>
              <a:t>tf.keras.layers.</a:t>
            </a:r>
            <a:r>
              <a:rPr lang="pt-BR" sz="1200" b="0" i="0" kern="1200" baseline="0" dirty="0">
                <a:solidFill>
                  <a:schemeClr val="tx1"/>
                </a:solidFill>
                <a:effectLst/>
                <a:latin typeface="+mn-lt"/>
                <a:ea typeface="+mn-ea"/>
                <a:cs typeface="+mn-cs"/>
              </a:rPr>
              <a:t> </a:t>
            </a:r>
            <a:r>
              <a:rPr lang="pt-BR" b="0" i="0" baseline="0" dirty="0"/>
              <a:t>Portanto, agora é preferível usar a classe tf.keras.layers.Dense, porque qualquer coisa no módulo contrib pode mudar ou ser excluída sem aviso prévio. A classe Dense() é quase idêntica à função fully_connected(), exceto por algumas pequenas diferenças:</a:t>
            </a:r>
          </a:p>
          <a:p>
            <a:pPr marL="171450" indent="-171450">
              <a:buFont typeface="Arial" panose="020B0604020202020204" pitchFamily="34" charset="0"/>
              <a:buChar char="•"/>
            </a:pPr>
            <a:r>
              <a:rPr lang="pt-BR" b="0" i="0" baseline="0" dirty="0"/>
              <a:t>vários parâmetros foram renomeados: scope tornou-se name, activation_fn tornou-se activation (e da mesma forma que o sufixo _fn foi removido de outros parâmetros como normalizer_fn), weights_initializer tornou-se kernel_initializer etc.</a:t>
            </a:r>
          </a:p>
          <a:p>
            <a:pPr marL="171450" indent="-171450">
              <a:buFont typeface="Arial" panose="020B0604020202020204" pitchFamily="34" charset="0"/>
              <a:buChar char="•"/>
            </a:pPr>
            <a:r>
              <a:rPr lang="pt-BR" b="0" i="0" baseline="0" dirty="0"/>
              <a:t>a ativação padrão agora é None em vez de tf.nn.relu.</a:t>
            </a:r>
          </a:p>
          <a:p>
            <a:pPr marL="171450" indent="-171450">
              <a:buFont typeface="Arial" panose="020B0604020202020204" pitchFamily="34" charset="0"/>
              <a:buChar char="•"/>
            </a:pPr>
            <a:r>
              <a:rPr lang="pt-BR" b="0" i="0" baseline="0" dirty="0"/>
              <a:t>Ao invés de passar os dados diretamente para a classe, agora deve-se instancia-la e sem seguida passar a entrada para o objeto.</a:t>
            </a:r>
          </a:p>
          <a:p>
            <a:endParaRPr lang="pt-BR" b="0" i="0" baseline="0" dirty="0"/>
          </a:p>
          <a:p>
            <a:endParaRPr lang="pt-BR" b="0" i="0" baseline="0" dirty="0"/>
          </a:p>
        </p:txBody>
      </p:sp>
      <p:sp>
        <p:nvSpPr>
          <p:cNvPr id="4" name="Slide Number Placeholder 3"/>
          <p:cNvSpPr>
            <a:spLocks noGrp="1"/>
          </p:cNvSpPr>
          <p:nvPr>
            <p:ph type="sldNum" sz="quarter" idx="10"/>
          </p:nvPr>
        </p:nvSpPr>
        <p:spPr/>
        <p:txBody>
          <a:bodyPr/>
          <a:lstStyle/>
          <a:p>
            <a:fld id="{F430A2A4-8C14-4B1A-AD48-7B6401078BF7}" type="slidenum">
              <a:rPr lang="pt-BR" smtClean="0"/>
              <a:t>11</a:t>
            </a:fld>
            <a:endParaRPr lang="pt-BR"/>
          </a:p>
        </p:txBody>
      </p:sp>
    </p:spTree>
    <p:extLst>
      <p:ext uri="{BB962C8B-B14F-4D97-AF65-F5344CB8AC3E}">
        <p14:creationId xmlns:p14="http://schemas.microsoft.com/office/powerpoint/2010/main" val="4128422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Referência</a:t>
            </a:r>
            <a:r>
              <a:rPr lang="pt-BR" baseline="0" dirty="0"/>
              <a:t> básica sobre e</a:t>
            </a:r>
            <a:r>
              <a:rPr lang="pt-BR" dirty="0"/>
              <a:t>ntropia</a:t>
            </a:r>
            <a:r>
              <a:rPr lang="pt-BR" baseline="0" dirty="0"/>
              <a:t> cruzada: </a:t>
            </a:r>
            <a:r>
              <a:rPr lang="pt-BR" dirty="0">
                <a:hlinkClick r:id="rId3"/>
              </a:rPr>
              <a:t>https://en.wikipedia.org/wiki/Cross_entropy</a:t>
            </a:r>
            <a:endParaRPr lang="pt-BR" dirty="0"/>
          </a:p>
          <a:p>
            <a:endParaRPr lang="pt-BR" dirty="0"/>
          </a:p>
          <a:p>
            <a:r>
              <a:rPr lang="pt-BR" dirty="0"/>
              <a:t>A entropia cruzada penaliza modelos que estimam uma baixa probabilidade para a classe-alvo. </a:t>
            </a:r>
          </a:p>
          <a:p>
            <a:endParaRPr lang="pt-BR" dirty="0"/>
          </a:p>
          <a:p>
            <a:r>
              <a:rPr lang="pt-BR" dirty="0"/>
              <a:t>A função </a:t>
            </a:r>
            <a:r>
              <a:rPr lang="pt-BR" b="1" i="1" dirty="0"/>
              <a:t>sparse_softmax_cross_entropy_with_logits() </a:t>
            </a:r>
            <a:r>
              <a:rPr lang="pt-BR" dirty="0"/>
              <a:t>é equivalente a aplicar a função de ativação softmax e depois computar a entropia cruzada, mas é mais eficiente e cuida adequadamente de casos como logits iguais a 0. É por isso que não aplicamos a ativação softmax na função anterior. Há também outra função chamada </a:t>
            </a:r>
            <a:r>
              <a:rPr lang="pt-BR" b="1" i="1" dirty="0"/>
              <a:t>softmax_cross_entropy_with_logits()</a:t>
            </a:r>
            <a:r>
              <a:rPr lang="pt-BR" dirty="0"/>
              <a:t>, que recebe rótulos na forma de vetores codificados como one-hot-encoding em vez de ints de 0 ao número de classes menos 1.</a:t>
            </a:r>
          </a:p>
        </p:txBody>
      </p:sp>
      <p:sp>
        <p:nvSpPr>
          <p:cNvPr id="4" name="Slide Number Placeholder 3"/>
          <p:cNvSpPr>
            <a:spLocks noGrp="1"/>
          </p:cNvSpPr>
          <p:nvPr>
            <p:ph type="sldNum" sz="quarter" idx="10"/>
          </p:nvPr>
        </p:nvSpPr>
        <p:spPr/>
        <p:txBody>
          <a:bodyPr/>
          <a:lstStyle/>
          <a:p>
            <a:fld id="{F430A2A4-8C14-4B1A-AD48-7B6401078BF7}" type="slidenum">
              <a:rPr lang="pt-BR" smtClean="0"/>
              <a:t>13</a:t>
            </a:fld>
            <a:endParaRPr lang="pt-BR"/>
          </a:p>
        </p:txBody>
      </p:sp>
    </p:spTree>
    <p:extLst>
      <p:ext uri="{BB962C8B-B14F-4D97-AF65-F5344CB8AC3E}">
        <p14:creationId xmlns:p14="http://schemas.microsoft.com/office/powerpoint/2010/main" val="26509742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15</a:t>
            </a:fld>
            <a:endParaRPr lang="pt-BR"/>
          </a:p>
        </p:txBody>
      </p:sp>
    </p:spTree>
    <p:extLst>
      <p:ext uri="{BB962C8B-B14F-4D97-AF65-F5344CB8AC3E}">
        <p14:creationId xmlns:p14="http://schemas.microsoft.com/office/powerpoint/2010/main" val="35381951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def shuffle_batch(X, y, batch_size):</a:t>
            </a:r>
          </a:p>
          <a:p>
            <a:r>
              <a:rPr lang="pt-BR" dirty="0"/>
              <a:t>    rnd_idx = np.random.permutation(len(X))</a:t>
            </a:r>
          </a:p>
          <a:p>
            <a:r>
              <a:rPr lang="pt-BR" dirty="0"/>
              <a:t>    n_batches = len(X) // batch_size</a:t>
            </a:r>
          </a:p>
          <a:p>
            <a:r>
              <a:rPr lang="pt-BR" dirty="0"/>
              <a:t>    for batch_idx in np.array_split(rnd_idx, n_batches):</a:t>
            </a:r>
          </a:p>
          <a:p>
            <a:r>
              <a:rPr lang="pt-BR" dirty="0"/>
              <a:t>        X_batch, y_batch = X[batch_idx], y[batch_idx]</a:t>
            </a:r>
          </a:p>
          <a:p>
            <a:r>
              <a:rPr lang="pt-BR" dirty="0"/>
              <a:t>        yield X_batch, y_batch</a:t>
            </a:r>
          </a:p>
        </p:txBody>
      </p:sp>
      <p:sp>
        <p:nvSpPr>
          <p:cNvPr id="4" name="Slide Number Placeholder 3"/>
          <p:cNvSpPr>
            <a:spLocks noGrp="1"/>
          </p:cNvSpPr>
          <p:nvPr>
            <p:ph type="sldNum" sz="quarter" idx="10"/>
          </p:nvPr>
        </p:nvSpPr>
        <p:spPr/>
        <p:txBody>
          <a:bodyPr/>
          <a:lstStyle/>
          <a:p>
            <a:fld id="{F430A2A4-8C14-4B1A-AD48-7B6401078BF7}" type="slidenum">
              <a:rPr lang="pt-BR" smtClean="0"/>
              <a:t>16</a:t>
            </a:fld>
            <a:endParaRPr lang="pt-BR"/>
          </a:p>
        </p:txBody>
      </p:sp>
    </p:spTree>
    <p:extLst>
      <p:ext uri="{BB962C8B-B14F-4D97-AF65-F5344CB8AC3E}">
        <p14:creationId xmlns:p14="http://schemas.microsoft.com/office/powerpoint/2010/main" val="34855408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Exemplo</a:t>
            </a:r>
            <a:r>
              <a:rPr lang="pt-BR" dirty="0"/>
              <a:t>: MLPWithTensorFlowLowLevelAPI.ipynb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1"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dirty="0"/>
              <a:t>OBS</a:t>
            </a:r>
            <a:r>
              <a:rPr lang="pt-BR" dirty="0"/>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dirty="0"/>
              <a:t>Lembre-se de aplicar a mesma escala aos atributos dos dados de treinamento (nesse caso, dimensione-os de 0 a 1).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dirty="0"/>
              <a:t>Se você quiser conhecer todas as probabilidades estimadas da classe, é necessário aplicar a função </a:t>
            </a:r>
            <a:r>
              <a:rPr lang="pt-BR" b="1" i="1" dirty="0"/>
              <a:t>softmax() </a:t>
            </a:r>
            <a:r>
              <a:rPr lang="pt-BR" dirty="0"/>
              <a:t>aos logits.</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17</a:t>
            </a:fld>
            <a:endParaRPr lang="pt-BR"/>
          </a:p>
        </p:txBody>
      </p:sp>
    </p:spTree>
    <p:extLst>
      <p:ext uri="{BB962C8B-B14F-4D97-AF65-F5344CB8AC3E}">
        <p14:creationId xmlns:p14="http://schemas.microsoft.com/office/powerpoint/2010/main" val="17644792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0" i="0" dirty="0"/>
              <a:t>Pesquisa aleatória:</a:t>
            </a:r>
            <a:r>
              <a:rPr lang="pt-BR" b="1" i="1" dirty="0"/>
              <a:t> </a:t>
            </a:r>
            <a:r>
              <a:rPr lang="pt-BR" dirty="0">
                <a:hlinkClick r:id="rId3"/>
              </a:rPr>
              <a:t>https://www.tensorflow.org/tensorboard/hyperparameter_tuning_with_hparams</a:t>
            </a:r>
            <a:endParaRPr lang="pt-BR" dirty="0"/>
          </a:p>
          <a:p>
            <a:r>
              <a:rPr lang="pt-BR" dirty="0"/>
              <a:t>Oscar: </a:t>
            </a:r>
            <a:r>
              <a:rPr lang="pt-BR" dirty="0">
                <a:hlinkClick r:id="rId4"/>
              </a:rPr>
              <a:t>http://oscar.calldesk.ai/</a:t>
            </a:r>
            <a:endParaRPr lang="pt-BR" dirty="0"/>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Ajuda a ter uma ideia de quais valores são razoáveis para alguns hiperparâmetros, para que nós possamos restringir o espaço de pesquisa.</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19</a:t>
            </a:fld>
            <a:endParaRPr lang="pt-BR"/>
          </a:p>
        </p:txBody>
      </p:sp>
    </p:spTree>
    <p:extLst>
      <p:ext uri="{BB962C8B-B14F-4D97-AF65-F5344CB8AC3E}">
        <p14:creationId xmlns:p14="http://schemas.microsoft.com/office/powerpoint/2010/main" val="25485362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20</a:t>
            </a:fld>
            <a:endParaRPr lang="pt-BR"/>
          </a:p>
        </p:txBody>
      </p:sp>
    </p:spTree>
    <p:extLst>
      <p:ext uri="{BB962C8B-B14F-4D97-AF65-F5344CB8AC3E}">
        <p14:creationId xmlns:p14="http://schemas.microsoft.com/office/powerpoint/2010/main" val="19855892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camadas ocultas inferiores modelam estruturas de baixo nível (por exemplo, segmentos de linha de várias formas e orientações), camadas ocultas intermediárias combinam essas estruturas de baixo nível para modelar estruturas de nível intermediário (por exemplo, quadrados, círculos) e as camadas ocultas mais altas A camada de saída combina essas estruturas intermediárias para modelar estruturas de alto nível (por exemplo, faces)</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21</a:t>
            </a:fld>
            <a:endParaRPr lang="pt-BR"/>
          </a:p>
        </p:txBody>
      </p:sp>
    </p:spTree>
    <p:extLst>
      <p:ext uri="{BB962C8B-B14F-4D97-AF65-F5344CB8AC3E}">
        <p14:creationId xmlns:p14="http://schemas.microsoft.com/office/powerpoint/2010/main" val="31294831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t"/>
            <a:r>
              <a:rPr lang="pt-BR" sz="1200" b="1" i="0" kern="1200" dirty="0" smtClean="0">
                <a:solidFill>
                  <a:schemeClr val="tx1"/>
                </a:solidFill>
                <a:effectLst/>
                <a:latin typeface="+mn-lt"/>
                <a:ea typeface="+mn-ea"/>
                <a:cs typeface="+mn-cs"/>
              </a:rPr>
              <a:t>prolixo</a:t>
            </a:r>
          </a:p>
          <a:p>
            <a:pPr lvl="1"/>
            <a:r>
              <a:rPr lang="pt-BR" sz="1200" b="0" i="1" kern="1200" dirty="0" smtClean="0">
                <a:solidFill>
                  <a:schemeClr val="tx1"/>
                </a:solidFill>
                <a:effectLst/>
                <a:latin typeface="+mn-lt"/>
                <a:ea typeface="+mn-ea"/>
                <a:cs typeface="+mn-cs"/>
              </a:rPr>
              <a:t>adjetivo</a:t>
            </a:r>
            <a:endParaRPr lang="pt-BR" sz="1200" b="0" i="0" kern="1200" dirty="0" smtClean="0">
              <a:solidFill>
                <a:schemeClr val="tx1"/>
              </a:solidFill>
              <a:effectLst/>
              <a:latin typeface="+mn-lt"/>
              <a:ea typeface="+mn-ea"/>
              <a:cs typeface="+mn-cs"/>
            </a:endParaRPr>
          </a:p>
          <a:p>
            <a:pPr lvl="1"/>
            <a:r>
              <a:rPr lang="pt-BR" sz="1200" b="0" i="0" kern="1200" dirty="0" smtClean="0">
                <a:solidFill>
                  <a:schemeClr val="tx1"/>
                </a:solidFill>
                <a:effectLst/>
                <a:latin typeface="+mn-lt"/>
                <a:ea typeface="+mn-ea"/>
                <a:cs typeface="+mn-cs"/>
              </a:rPr>
              <a:t>1.</a:t>
            </a:r>
          </a:p>
          <a:p>
            <a:pPr lvl="1"/>
            <a:r>
              <a:rPr lang="pt-BR" sz="1200" b="0" i="0" kern="1200" dirty="0" smtClean="0">
                <a:solidFill>
                  <a:schemeClr val="tx1"/>
                </a:solidFill>
                <a:effectLst/>
                <a:latin typeface="+mn-lt"/>
                <a:ea typeface="+mn-ea"/>
                <a:cs typeface="+mn-cs"/>
              </a:rPr>
              <a:t>que usa palavras em demasia ao falar ou escrever; que não sabe sintetizar o pensamento.</a:t>
            </a:r>
          </a:p>
          <a:p>
            <a:pPr lvl="1"/>
            <a:r>
              <a:rPr lang="pt-BR" sz="1200" b="0" i="0" kern="1200" dirty="0" smtClean="0">
                <a:solidFill>
                  <a:schemeClr val="tx1"/>
                </a:solidFill>
                <a:effectLst/>
                <a:latin typeface="+mn-lt"/>
                <a:ea typeface="+mn-ea"/>
                <a:cs typeface="+mn-cs"/>
              </a:rPr>
              <a:t>"escritor p."</a:t>
            </a:r>
          </a:p>
          <a:p>
            <a:pPr lvl="1"/>
            <a:r>
              <a:rPr lang="pt-BR" sz="1200" b="0" i="0" kern="1200" dirty="0" smtClean="0">
                <a:solidFill>
                  <a:schemeClr val="tx1"/>
                </a:solidFill>
                <a:effectLst/>
                <a:latin typeface="+mn-lt"/>
                <a:ea typeface="+mn-ea"/>
                <a:cs typeface="+mn-cs"/>
              </a:rPr>
              <a:t>2.</a:t>
            </a:r>
          </a:p>
          <a:p>
            <a:pPr lvl="1"/>
            <a:r>
              <a:rPr lang="pt-BR" sz="1200" b="0" i="0" kern="1200" dirty="0" smtClean="0">
                <a:solidFill>
                  <a:schemeClr val="tx1"/>
                </a:solidFill>
                <a:effectLst/>
                <a:latin typeface="+mn-lt"/>
                <a:ea typeface="+mn-ea"/>
                <a:cs typeface="+mn-cs"/>
              </a:rPr>
              <a:t>cansativo por estender-se demais no tempo; que tende a arrastar-se.</a:t>
            </a:r>
          </a:p>
          <a:p>
            <a:pPr lvl="1"/>
            <a:r>
              <a:rPr lang="pt-BR" sz="1200" b="0" i="0" kern="1200" dirty="0" smtClean="0">
                <a:solidFill>
                  <a:schemeClr val="tx1"/>
                </a:solidFill>
                <a:effectLst/>
                <a:latin typeface="+mn-lt"/>
                <a:ea typeface="+mn-ea"/>
                <a:cs typeface="+mn-cs"/>
              </a:rPr>
              <a:t>"discurso p."</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2</a:t>
            </a:fld>
            <a:endParaRPr lang="pt-BR"/>
          </a:p>
        </p:txBody>
      </p:sp>
    </p:spTree>
    <p:extLst>
      <p:ext uri="{BB962C8B-B14F-4D97-AF65-F5344CB8AC3E}">
        <p14:creationId xmlns:p14="http://schemas.microsoft.com/office/powerpoint/2010/main" val="9790563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err="1">
                <a:solidFill>
                  <a:schemeClr val="tx1"/>
                </a:solidFill>
                <a:effectLst/>
                <a:latin typeface="+mn-lt"/>
                <a:ea typeface="+mn-ea"/>
                <a:cs typeface="+mn-cs"/>
              </a:rPr>
              <a:t>feature_columns</a:t>
            </a:r>
            <a:r>
              <a:rPr lang="en-US" sz="1200" b="0" i="0" kern="1200" dirty="0">
                <a:solidFill>
                  <a:schemeClr val="tx1"/>
                </a:solidFill>
                <a:effectLst/>
                <a:latin typeface="+mn-lt"/>
                <a:ea typeface="+mn-ea"/>
                <a:cs typeface="+mn-cs"/>
              </a:rPr>
              <a:t>: An </a:t>
            </a:r>
            <a:r>
              <a:rPr lang="en-US" sz="1200" b="0" i="0" kern="1200" dirty="0" err="1">
                <a:solidFill>
                  <a:schemeClr val="tx1"/>
                </a:solidFill>
                <a:effectLst/>
                <a:latin typeface="+mn-lt"/>
                <a:ea typeface="+mn-ea"/>
                <a:cs typeface="+mn-cs"/>
              </a:rPr>
              <a:t>iterable</a:t>
            </a:r>
            <a:r>
              <a:rPr lang="en-US" sz="1200" b="0" i="0" kern="1200" dirty="0">
                <a:solidFill>
                  <a:schemeClr val="tx1"/>
                </a:solidFill>
                <a:effectLst/>
                <a:latin typeface="+mn-lt"/>
                <a:ea typeface="+mn-ea"/>
                <a:cs typeface="+mn-cs"/>
              </a:rPr>
              <a:t> containing all the feature columns used by the model. All items in the set should be instances of classes derived from </a:t>
            </a:r>
            <a:r>
              <a:rPr lang="en-US" sz="1200" b="0" i="0" kern="1200" dirty="0" err="1">
                <a:solidFill>
                  <a:schemeClr val="tx1"/>
                </a:solidFill>
                <a:effectLst/>
                <a:latin typeface="+mn-lt"/>
                <a:ea typeface="+mn-ea"/>
                <a:cs typeface="+mn-cs"/>
              </a:rPr>
              <a:t>FeatureColumn</a:t>
            </a:r>
            <a:r>
              <a:rPr lang="en-US" sz="1200" b="0" i="0" kern="1200" dirty="0">
                <a:solidFill>
                  <a:schemeClr val="tx1"/>
                </a:solidFill>
                <a:effectLst/>
                <a:latin typeface="+mn-lt"/>
                <a:ea typeface="+mn-ea"/>
                <a:cs typeface="+mn-cs"/>
              </a:rPr>
              <a:t>.</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3</a:t>
            </a:fld>
            <a:endParaRPr lang="pt-BR"/>
          </a:p>
        </p:txBody>
      </p:sp>
    </p:spTree>
    <p:extLst>
      <p:ext uri="{BB962C8B-B14F-4D97-AF65-F5344CB8AC3E}">
        <p14:creationId xmlns:p14="http://schemas.microsoft.com/office/powerpoint/2010/main" val="7508190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pt-BR" b="1" dirty="0"/>
                  <a:t>Exemplo</a:t>
                </a:r>
                <a:r>
                  <a:rPr lang="pt-BR" dirty="0"/>
                  <a:t>: MLPWithTensorFlowHighLevelAPI.ipynb</a:t>
                </a:r>
              </a:p>
              <a:p>
                <a:endParaRPr lang="pt-BR" dirty="0"/>
              </a:p>
              <a:p>
                <a:r>
                  <a:rPr lang="pt-BR" dirty="0"/>
                  <a:t>A entropia cruzada mede o desempenho de um modelo de classificação cuja saída é um valor de probabilidade entre 0 e 1. A entropia cruzada aumenta à medida que a probabilidade prevista diverge do rótulo,</a:t>
                </a:r>
                <a:r>
                  <a:rPr lang="pt-BR" baseline="0" dirty="0"/>
                  <a:t> ou seja, da saída desejada</a:t>
                </a:r>
                <a:r>
                  <a:rPr lang="pt-BR" dirty="0"/>
                  <a:t>. A entropia cruzada pode ser calculada como:</a:t>
                </a:r>
              </a:p>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m:t>
                      </m:r>
                      <m:d>
                        <m:dPr>
                          <m:ctrlPr>
                            <a:rPr lang="pt-BR" b="0" i="1" smtClean="0">
                              <a:latin typeface="Cambria Math" panose="02040503050406030204" pitchFamily="18" charset="0"/>
                            </a:rPr>
                          </m:ctrlPr>
                        </m:dPr>
                        <m:e>
                          <m:r>
                            <a:rPr lang="pt-BR" b="0" i="1" smtClean="0">
                              <a:latin typeface="Cambria Math" panose="02040503050406030204" pitchFamily="18" charset="0"/>
                            </a:rPr>
                            <m:t>𝑦</m:t>
                          </m:r>
                          <m:func>
                            <m:funcPr>
                              <m:ctrlPr>
                                <a:rPr lang="pt-BR" b="0" i="1" smtClean="0">
                                  <a:latin typeface="Cambria Math" panose="02040503050406030204" pitchFamily="18" charset="0"/>
                                </a:rPr>
                              </m:ctrlPr>
                            </m:funcPr>
                            <m:fName>
                              <m:r>
                                <m:rPr>
                                  <m:sty m:val="p"/>
                                </m:rPr>
                                <a:rPr lang="pt-BR" b="0" i="0" smtClean="0">
                                  <a:latin typeface="Cambria Math" panose="02040503050406030204" pitchFamily="18" charset="0"/>
                                </a:rPr>
                                <m:t>log</m:t>
                              </m:r>
                            </m:fName>
                            <m:e>
                              <m:d>
                                <m:dPr>
                                  <m:ctrlPr>
                                    <a:rPr lang="pt-BR" b="0" i="1" smtClean="0">
                                      <a:latin typeface="Cambria Math" panose="02040503050406030204" pitchFamily="18" charset="0"/>
                                    </a:rPr>
                                  </m:ctrlPr>
                                </m:dPr>
                                <m:e>
                                  <m:r>
                                    <a:rPr lang="pt-BR" b="0" i="1" smtClean="0">
                                      <a:latin typeface="Cambria Math" panose="02040503050406030204" pitchFamily="18" charset="0"/>
                                    </a:rPr>
                                    <m:t>𝑝</m:t>
                                  </m:r>
                                </m:e>
                              </m:d>
                            </m:e>
                          </m:func>
                          <m:r>
                            <a:rPr lang="pt-BR" b="0" i="1" smtClean="0">
                              <a:latin typeface="Cambria Math" panose="02040503050406030204" pitchFamily="18" charset="0"/>
                            </a:rPr>
                            <m:t>+ </m:t>
                          </m:r>
                          <m:d>
                            <m:dPr>
                              <m:ctrlPr>
                                <a:rPr lang="pt-BR" b="0" i="1" smtClean="0">
                                  <a:latin typeface="Cambria Math" panose="02040503050406030204" pitchFamily="18" charset="0"/>
                                </a:rPr>
                              </m:ctrlPr>
                            </m:dPr>
                            <m:e>
                              <m:r>
                                <a:rPr lang="pt-BR" b="0" i="1" smtClean="0">
                                  <a:latin typeface="Cambria Math" panose="02040503050406030204" pitchFamily="18" charset="0"/>
                                </a:rPr>
                                <m:t>1−</m:t>
                              </m:r>
                              <m:r>
                                <a:rPr lang="pt-BR" b="0" i="1" smtClean="0">
                                  <a:latin typeface="Cambria Math" panose="02040503050406030204" pitchFamily="18" charset="0"/>
                                </a:rPr>
                                <m:t>𝑦</m:t>
                              </m:r>
                            </m:e>
                          </m:d>
                          <m:func>
                            <m:funcPr>
                              <m:ctrlPr>
                                <a:rPr lang="pt-BR" b="0" i="1" smtClean="0">
                                  <a:latin typeface="Cambria Math" panose="02040503050406030204" pitchFamily="18" charset="0"/>
                                </a:rPr>
                              </m:ctrlPr>
                            </m:funcPr>
                            <m:fName>
                              <m:r>
                                <m:rPr>
                                  <m:sty m:val="p"/>
                                </m:rPr>
                                <a:rPr lang="pt-BR" b="0" i="0" smtClean="0">
                                  <a:latin typeface="Cambria Math" panose="02040503050406030204" pitchFamily="18" charset="0"/>
                                </a:rPr>
                                <m:t>log</m:t>
                              </m:r>
                            </m:fName>
                            <m:e>
                              <m:d>
                                <m:dPr>
                                  <m:ctrlPr>
                                    <a:rPr lang="pt-BR" b="0" i="1" smtClean="0">
                                      <a:latin typeface="Cambria Math" panose="02040503050406030204" pitchFamily="18" charset="0"/>
                                    </a:rPr>
                                  </m:ctrlPr>
                                </m:dPr>
                                <m:e>
                                  <m:r>
                                    <a:rPr lang="pt-BR" b="0" i="1" smtClean="0">
                                      <a:latin typeface="Cambria Math" panose="02040503050406030204" pitchFamily="18" charset="0"/>
                                    </a:rPr>
                                    <m:t>1−</m:t>
                                  </m:r>
                                  <m:r>
                                    <a:rPr lang="pt-BR" b="0" i="1" smtClean="0">
                                      <a:latin typeface="Cambria Math" panose="02040503050406030204" pitchFamily="18" charset="0"/>
                                    </a:rPr>
                                    <m:t>𝑝</m:t>
                                  </m:r>
                                </m:e>
                              </m:d>
                            </m:e>
                          </m:func>
                        </m:e>
                      </m:d>
                    </m:oMath>
                  </m:oMathPara>
                </a14:m>
                <a:endParaRPr lang="pt-BR" dirty="0"/>
              </a:p>
            </p:txBody>
          </p:sp>
        </mc:Choice>
        <mc:Fallback xmlns="">
          <p:sp>
            <p:nvSpPr>
              <p:cNvPr id="3" name="Notes Placeholder 2"/>
              <p:cNvSpPr>
                <a:spLocks noGrp="1"/>
              </p:cNvSpPr>
              <p:nvPr>
                <p:ph type="body" idx="1"/>
              </p:nvPr>
            </p:nvSpPr>
            <p:spPr/>
            <p:txBody>
              <a:bodyPr/>
              <a:lstStyle/>
              <a:p>
                <a:r>
                  <a:rPr lang="pt-BR" dirty="0" smtClean="0"/>
                  <a:t>A entropia cruzada mede o desempenho de um modelo de classificação cuja saída é um valor de probabilidade entre 0 e 1. A entropia cruzada aumenta à medida que a probabilidade prevista diverge do rótulo,</a:t>
                </a:r>
                <a:r>
                  <a:rPr lang="pt-BR" baseline="0" dirty="0" smtClean="0"/>
                  <a:t> ou seja, da saída desejada</a:t>
                </a:r>
                <a:r>
                  <a:rPr lang="pt-BR" dirty="0" smtClean="0"/>
                  <a:t>. A entropia cruzada pode ser calculada como:</a:t>
                </a:r>
              </a:p>
              <a:p>
                <a:r>
                  <a:rPr lang="pt-BR" b="0" i="0" smtClean="0">
                    <a:latin typeface="Cambria Math" panose="02040503050406030204" pitchFamily="18" charset="0"/>
                  </a:rPr>
                  <a:t>−(𝑦 log⁡(𝑝)+ (1−𝑦)  log⁡(</a:t>
                </a:r>
                <a:r>
                  <a:rPr lang="pt-BR" b="0" i="0" smtClean="0">
                    <a:latin typeface="Cambria Math" panose="02040503050406030204" pitchFamily="18" charset="0"/>
                  </a:rPr>
                  <a:t>1−𝑝) )</a:t>
                </a:r>
                <a:endParaRPr lang="pt-BR" dirty="0"/>
              </a:p>
            </p:txBody>
          </p:sp>
        </mc:Fallback>
      </mc:AlternateContent>
      <p:sp>
        <p:nvSpPr>
          <p:cNvPr id="4" name="Slide Number Placeholder 3"/>
          <p:cNvSpPr>
            <a:spLocks noGrp="1"/>
          </p:cNvSpPr>
          <p:nvPr>
            <p:ph type="sldNum" sz="quarter" idx="10"/>
          </p:nvPr>
        </p:nvSpPr>
        <p:spPr/>
        <p:txBody>
          <a:bodyPr/>
          <a:lstStyle/>
          <a:p>
            <a:fld id="{F430A2A4-8C14-4B1A-AD48-7B6401078BF7}" type="slidenum">
              <a:rPr lang="pt-BR" smtClean="0"/>
              <a:t>4</a:t>
            </a:fld>
            <a:endParaRPr lang="pt-BR"/>
          </a:p>
        </p:txBody>
      </p:sp>
    </p:spTree>
    <p:extLst>
      <p:ext uri="{BB962C8B-B14F-4D97-AF65-F5344CB8AC3E}">
        <p14:creationId xmlns:p14="http://schemas.microsoft.com/office/powerpoint/2010/main" val="31354601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solidFill>
                  <a:srgbClr val="00B0F0"/>
                </a:solidFill>
              </a:rPr>
              <a:t>Exemplo</a:t>
            </a:r>
            <a:r>
              <a:rPr lang="pt-BR" b="0" dirty="0">
                <a:solidFill>
                  <a:srgbClr val="00B0F0"/>
                </a:solidFill>
              </a:rPr>
              <a:t>: MLPWithTensorFlowLowLevelAPI.ipynb</a:t>
            </a:r>
          </a:p>
          <a:p>
            <a:endParaRPr lang="pt-BR" b="0" dirty="0"/>
          </a:p>
        </p:txBody>
      </p:sp>
      <p:sp>
        <p:nvSpPr>
          <p:cNvPr id="4" name="Slide Number Placeholder 3"/>
          <p:cNvSpPr>
            <a:spLocks noGrp="1"/>
          </p:cNvSpPr>
          <p:nvPr>
            <p:ph type="sldNum" sz="quarter" idx="10"/>
          </p:nvPr>
        </p:nvSpPr>
        <p:spPr/>
        <p:txBody>
          <a:bodyPr/>
          <a:lstStyle/>
          <a:p>
            <a:fld id="{F430A2A4-8C14-4B1A-AD48-7B6401078BF7}" type="slidenum">
              <a:rPr lang="pt-BR" smtClean="0"/>
              <a:t>5</a:t>
            </a:fld>
            <a:endParaRPr lang="pt-BR"/>
          </a:p>
        </p:txBody>
      </p:sp>
    </p:spTree>
    <p:extLst>
      <p:ext uri="{BB962C8B-B14F-4D97-AF65-F5344CB8AC3E}">
        <p14:creationId xmlns:p14="http://schemas.microsoft.com/office/powerpoint/2010/main" val="205476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pt-BR" dirty="0"/>
              <a:t>A dimensão de X é apenas parcialmente definida. Sabemos que X será um tensor 2D (ou seja, uma matriz), com exemplos ao longo da primeira dimensão e atributos ao longo da segunda dimensão, e sabemos que o número de atributos será 28 x 28 (um atributos por pixel, pois</a:t>
            </a:r>
            <a:r>
              <a:rPr lang="pt-BR" baseline="0" dirty="0"/>
              <a:t> lembre-se que neste exemplo iremos classficar imagens de dígitos escritos à mão e </a:t>
            </a:r>
            <a:r>
              <a:rPr lang="pt-BR" baseline="0" dirty="0" smtClean="0"/>
              <a:t>cada imagem </a:t>
            </a:r>
            <a:r>
              <a:rPr lang="pt-BR" baseline="0" dirty="0"/>
              <a:t>tem 28x28 pixels</a:t>
            </a:r>
            <a:r>
              <a:rPr lang="pt-BR" dirty="0"/>
              <a:t>) , mas ainda não sabemos quantos</a:t>
            </a:r>
            <a:r>
              <a:rPr lang="pt-BR" baseline="0" dirty="0"/>
              <a:t> exemplos </a:t>
            </a:r>
            <a:r>
              <a:rPr lang="pt-BR" dirty="0"/>
              <a:t>cada mini-batch de treinamento conterá. Portanto, a forma de X é (None, n_inputs). Da mesma forma, sabemos que y será um tensor 1D com uma entrada por exemplo de treinamento, mas novamente não sabemos o tamanho do mini-batch</a:t>
            </a:r>
            <a:r>
              <a:rPr lang="pt-BR" baseline="0" dirty="0"/>
              <a:t> </a:t>
            </a:r>
            <a:r>
              <a:rPr lang="pt-BR" dirty="0"/>
              <a:t>de treinamento neste momento, e portanto a dimensão de y é (None).</a:t>
            </a:r>
          </a:p>
          <a:p>
            <a:pPr fontAlgn="t"/>
            <a:endParaRPr lang="pt-BR"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430A2A4-8C14-4B1A-AD48-7B6401078BF7}" type="slidenum">
              <a:rPr lang="pt-BR" smtClean="0"/>
              <a:t>6</a:t>
            </a:fld>
            <a:endParaRPr lang="pt-BR"/>
          </a:p>
        </p:txBody>
      </p:sp>
    </p:spTree>
    <p:extLst>
      <p:ext uri="{BB962C8B-B14F-4D97-AF65-F5344CB8AC3E}">
        <p14:creationId xmlns:p14="http://schemas.microsoft.com/office/powerpoint/2010/main" val="16812845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7</a:t>
            </a:fld>
            <a:endParaRPr lang="pt-BR"/>
          </a:p>
        </p:txBody>
      </p:sp>
    </p:spTree>
    <p:extLst>
      <p:ext uri="{BB962C8B-B14F-4D97-AF65-F5344CB8AC3E}">
        <p14:creationId xmlns:p14="http://schemas.microsoft.com/office/powerpoint/2010/main" val="10546118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8</a:t>
            </a:fld>
            <a:endParaRPr lang="pt-BR"/>
          </a:p>
        </p:txBody>
      </p:sp>
    </p:spTree>
    <p:extLst>
      <p:ext uri="{BB962C8B-B14F-4D97-AF65-F5344CB8AC3E}">
        <p14:creationId xmlns:p14="http://schemas.microsoft.com/office/powerpoint/2010/main" val="19528012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dirty="0"/>
                  <a:t>A criação de escopo de nomes para cada camada é opcional, mas a</a:t>
                </a:r>
                <a:r>
                  <a:rPr lang="pt-BR" baseline="0" dirty="0"/>
                  <a:t> vizualização no</a:t>
                </a:r>
                <a:r>
                  <a:rPr lang="pt-BR" dirty="0"/>
                  <a:t> grafo ficará muito melhor no TensorBoard se seus nós estiverem bem organizados.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dirty="0"/>
                  <a:t>A matriz de pesos W tem dimensão igual a n_inputs</a:t>
                </a:r>
                <a:r>
                  <a:rPr lang="pt-BR" baseline="0" dirty="0"/>
                  <a:t> x</a:t>
                </a:r>
                <a:r>
                  <a:rPr lang="pt-BR" dirty="0"/>
                  <a:t> n_neurons.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dirty="0"/>
                  <a:t>O uso de</a:t>
                </a:r>
                <a:r>
                  <a:rPr lang="pt-BR" baseline="0" dirty="0"/>
                  <a:t> um </a:t>
                </a:r>
                <a:r>
                  <a:rPr lang="pt-BR" dirty="0"/>
                  <a:t>desvio padrão igual a </a:t>
                </a:r>
                <a14:m>
                  <m:oMath xmlns:m="http://schemas.openxmlformats.org/officeDocument/2006/math">
                    <m:r>
                      <a:rPr lang="pt-BR" b="0" i="1" smtClean="0">
                        <a:latin typeface="Cambria Math" panose="02040503050406030204" pitchFamily="18" charset="0"/>
                      </a:rPr>
                      <m:t>2/</m:t>
                    </m:r>
                    <m:rad>
                      <m:radPr>
                        <m:degHide m:val="on"/>
                        <m:ctrlPr>
                          <a:rPr lang="pt-BR" b="0" i="1" smtClean="0">
                            <a:latin typeface="Cambria Math" panose="02040503050406030204" pitchFamily="18" charset="0"/>
                          </a:rPr>
                        </m:ctrlPr>
                      </m:radPr>
                      <m:deg/>
                      <m:e>
                        <m:r>
                          <m:rPr>
                            <m:nor/>
                          </m:rPr>
                          <a:rPr lang="pt-BR" dirty="0"/>
                          <m:t>n</m:t>
                        </m:r>
                        <m:r>
                          <m:rPr>
                            <m:nor/>
                          </m:rPr>
                          <a:rPr lang="pt-BR" dirty="0"/>
                          <m:t>_</m:t>
                        </m:r>
                        <m:r>
                          <m:rPr>
                            <m:nor/>
                          </m:rPr>
                          <a:rPr lang="pt-BR" dirty="0"/>
                          <m:t>inputs</m:t>
                        </m:r>
                      </m:e>
                    </m:rad>
                  </m:oMath>
                </a14:m>
                <a:r>
                  <a:rPr lang="pt-BR" dirty="0"/>
                  <a:t> ajuda o algoritmo a convergir muito mais rapidamente. É importante inicializar pesos das conexões aleatoriamente para todas as camadas ocultas, para evitar simetrias que o algoritmo do</a:t>
                </a:r>
                <a:r>
                  <a:rPr lang="pt-BR" baseline="0" dirty="0"/>
                  <a:t> gradiente descendente </a:t>
                </a:r>
                <a:r>
                  <a:rPr lang="pt-BR" dirty="0"/>
                  <a:t>não conseguiria se desvencilhar.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dirty="0"/>
                  <a:t>O uso de uma distribuição normal truncada em vez de uma distribuição normal regular garante que não haverá pesos com valores muito grandes , o que pode atrasar o processo de treinamento.</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dirty="0"/>
                  <a:t>No</a:t>
                </a:r>
                <a:r>
                  <a:rPr lang="pt-BR" baseline="0" dirty="0"/>
                  <a:t> caso da variável b sendo incializada com zeros</a:t>
                </a:r>
                <a:r>
                  <a:rPr lang="pt-BR" dirty="0"/>
                  <a:t> não há problema de simetria.</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pt-BR" b="1" dirty="0"/>
                  <a:t>OBS</a:t>
                </a:r>
                <a:r>
                  <a:rPr lang="pt-BR" dirty="0"/>
                  <a:t>.: Para a camada de saída, a função de ativação </a:t>
                </a:r>
                <a:r>
                  <a:rPr lang="pt-BR" b="1" i="1" dirty="0"/>
                  <a:t>softmax</a:t>
                </a:r>
                <a:r>
                  <a:rPr lang="pt-BR" dirty="0"/>
                  <a:t> é geralmente uma boa opção para tarefas de </a:t>
                </a:r>
                <a:r>
                  <a:rPr lang="pt-BR" b="1" i="1" dirty="0"/>
                  <a:t>classificação</a:t>
                </a:r>
                <a:r>
                  <a:rPr lang="pt-BR" dirty="0"/>
                  <a:t> (quando as classes são mutuamente exclusivas). Para tarefas de regressão, você pode simplesmente usar nenhuma função de ativação.</a:t>
                </a:r>
              </a:p>
            </p:txBody>
          </p:sp>
        </mc:Choice>
        <mc:Fallback xmlns="">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dirty="0" smtClean="0"/>
                  <a:t>A criação de escopo de nomes para cada camada é opcional, mas a</a:t>
                </a:r>
                <a:r>
                  <a:rPr lang="pt-BR" baseline="0" dirty="0" smtClean="0"/>
                  <a:t> vizualização no</a:t>
                </a:r>
                <a:r>
                  <a:rPr lang="pt-BR" dirty="0" smtClean="0"/>
                  <a:t> grafo ficará muito melhor no TensorBoard se seus nós estiverem bem organizados.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dirty="0" smtClean="0"/>
                  <a:t>A matriz de pesos W tem dimensão igual a n_inputs</a:t>
                </a:r>
                <a:r>
                  <a:rPr lang="pt-BR" baseline="0" dirty="0" smtClean="0"/>
                  <a:t> x</a:t>
                </a:r>
                <a:r>
                  <a:rPr lang="pt-BR" dirty="0" smtClean="0"/>
                  <a:t> n_neurons.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dirty="0" smtClean="0"/>
                  <a:t>O uso de</a:t>
                </a:r>
                <a:r>
                  <a:rPr lang="pt-BR" baseline="0" dirty="0" smtClean="0"/>
                  <a:t> um </a:t>
                </a:r>
                <a:r>
                  <a:rPr lang="pt-BR" dirty="0" smtClean="0"/>
                  <a:t>desvio padrão igual a </a:t>
                </a:r>
                <a:r>
                  <a:rPr lang="pt-BR" b="0" i="0" smtClean="0">
                    <a:latin typeface="Cambria Math" panose="02040503050406030204" pitchFamily="18" charset="0"/>
                  </a:rPr>
                  <a:t>2/√(</a:t>
                </a:r>
                <a:r>
                  <a:rPr lang="pt-BR" b="0" i="0" dirty="0">
                    <a:latin typeface="Cambria Math" panose="02040503050406030204" pitchFamily="18" charset="0"/>
                  </a:rPr>
                  <a:t>"</a:t>
                </a:r>
                <a:r>
                  <a:rPr lang="pt-BR" i="0" dirty="0"/>
                  <a:t>n_inputs</a:t>
                </a:r>
                <a:r>
                  <a:rPr lang="pt-BR" i="0" dirty="0">
                    <a:latin typeface="Cambria Math" panose="02040503050406030204" pitchFamily="18" charset="0"/>
                  </a:rPr>
                  <a:t>" </a:t>
                </a:r>
                <a:r>
                  <a:rPr lang="pt-BR" b="0" i="0" smtClean="0">
                    <a:latin typeface="Cambria Math" panose="02040503050406030204" pitchFamily="18" charset="0"/>
                  </a:rPr>
                  <a:t>)</a:t>
                </a:r>
                <a:r>
                  <a:rPr lang="pt-BR" dirty="0" smtClean="0"/>
                  <a:t> ajuda o algoritmo a convergir muito mais rapidamente. É importante inicializar pesos das conexões aleatoriamente para todas as camadas ocultas, para evitar simetrias que o algoritmo do</a:t>
                </a:r>
                <a:r>
                  <a:rPr lang="pt-BR" baseline="0" dirty="0" smtClean="0"/>
                  <a:t> gradiente descendente </a:t>
                </a:r>
                <a:r>
                  <a:rPr lang="pt-BR" dirty="0" smtClean="0"/>
                  <a:t>não conseguiria se desvencilhar.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dirty="0" smtClean="0"/>
                  <a:t>O uso de uma distribuição normal truncada em vez de uma distribuição normal regular garante que não haverá pesos com valores muito </a:t>
                </a:r>
                <a:r>
                  <a:rPr lang="pt-BR" dirty="0" smtClean="0"/>
                  <a:t>grandes </a:t>
                </a:r>
                <a:r>
                  <a:rPr lang="pt-BR" dirty="0" smtClean="0"/>
                  <a:t>, o que pode atrasar o processo de treinamento.</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dirty="0" smtClean="0"/>
                  <a:t>No</a:t>
                </a:r>
                <a:r>
                  <a:rPr lang="pt-BR" baseline="0" dirty="0" smtClean="0"/>
                  <a:t> caso da variável b sendo incializada com zeros</a:t>
                </a:r>
                <a:r>
                  <a:rPr lang="pt-BR" dirty="0" smtClean="0"/>
                  <a:t> não há problema de simetria.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pt-BR" dirty="0"/>
              </a:p>
            </p:txBody>
          </p:sp>
        </mc:Fallback>
      </mc:AlternateContent>
      <p:sp>
        <p:nvSpPr>
          <p:cNvPr id="4" name="Slide Number Placeholder 3"/>
          <p:cNvSpPr>
            <a:spLocks noGrp="1"/>
          </p:cNvSpPr>
          <p:nvPr>
            <p:ph type="sldNum" sz="quarter" idx="10"/>
          </p:nvPr>
        </p:nvSpPr>
        <p:spPr/>
        <p:txBody>
          <a:bodyPr/>
          <a:lstStyle/>
          <a:p>
            <a:fld id="{F430A2A4-8C14-4B1A-AD48-7B6401078BF7}" type="slidenum">
              <a:rPr lang="pt-BR" smtClean="0"/>
              <a:t>9</a:t>
            </a:fld>
            <a:endParaRPr lang="pt-BR"/>
          </a:p>
        </p:txBody>
      </p:sp>
    </p:spTree>
    <p:extLst>
      <p:ext uri="{BB962C8B-B14F-4D97-AF65-F5344CB8AC3E}">
        <p14:creationId xmlns:p14="http://schemas.microsoft.com/office/powerpoint/2010/main" val="2671657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t-B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04/11/2021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220861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04/11/2021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1013950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pt-B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04/11/2021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3444589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04/11/2021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3435145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t-B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1D0464-8C8A-49C0-859F-777E51766A35}" type="datetimeFigureOut">
              <a:rPr lang="pt-BR" smtClean="0"/>
              <a:t>04/11/2021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1875213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Date Placeholder 4"/>
          <p:cNvSpPr>
            <a:spLocks noGrp="1"/>
          </p:cNvSpPr>
          <p:nvPr>
            <p:ph type="dt" sz="half" idx="10"/>
          </p:nvPr>
        </p:nvSpPr>
        <p:spPr/>
        <p:txBody>
          <a:bodyPr/>
          <a:lstStyle/>
          <a:p>
            <a:fld id="{221D0464-8C8A-49C0-859F-777E51766A35}" type="datetimeFigureOut">
              <a:rPr lang="pt-BR" smtClean="0"/>
              <a:t>04/11/2021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2963666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pt-B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7" name="Date Placeholder 6"/>
          <p:cNvSpPr>
            <a:spLocks noGrp="1"/>
          </p:cNvSpPr>
          <p:nvPr>
            <p:ph type="dt" sz="half" idx="10"/>
          </p:nvPr>
        </p:nvSpPr>
        <p:spPr/>
        <p:txBody>
          <a:bodyPr/>
          <a:lstStyle/>
          <a:p>
            <a:fld id="{221D0464-8C8A-49C0-859F-777E51766A35}" type="datetimeFigureOut">
              <a:rPr lang="pt-BR" smtClean="0"/>
              <a:t>04/11/2021</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2603967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Date Placeholder 2"/>
          <p:cNvSpPr>
            <a:spLocks noGrp="1"/>
          </p:cNvSpPr>
          <p:nvPr>
            <p:ph type="dt" sz="half" idx="10"/>
          </p:nvPr>
        </p:nvSpPr>
        <p:spPr/>
        <p:txBody>
          <a:bodyPr/>
          <a:lstStyle/>
          <a:p>
            <a:fld id="{221D0464-8C8A-49C0-859F-777E51766A35}" type="datetimeFigureOut">
              <a:rPr lang="pt-BR" smtClean="0"/>
              <a:t>04/11/2021</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2901410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1D0464-8C8A-49C0-859F-777E51766A35}" type="datetimeFigureOut">
              <a:rPr lang="pt-BR" smtClean="0"/>
              <a:t>04/11/2021</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1665259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1D0464-8C8A-49C0-859F-777E51766A35}" type="datetimeFigureOut">
              <a:rPr lang="pt-BR" smtClean="0"/>
              <a:t>04/11/2021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3765599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1D0464-8C8A-49C0-859F-777E51766A35}" type="datetimeFigureOut">
              <a:rPr lang="pt-BR" smtClean="0"/>
              <a:t>04/11/2021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1921060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t-B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1D0464-8C8A-49C0-859F-777E51766A35}" type="datetimeFigureOut">
              <a:rPr lang="pt-BR" smtClean="0"/>
              <a:t>04/11/2021</a:t>
            </a:fld>
            <a:endParaRPr lang="pt-B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B2E8FC-741C-4BF1-B071-7D772D706EF9}" type="slidenum">
              <a:rPr lang="pt-BR" smtClean="0"/>
              <a:t>‹#›</a:t>
            </a:fld>
            <a:endParaRPr lang="pt-BR"/>
          </a:p>
        </p:txBody>
      </p:sp>
    </p:spTree>
    <p:extLst>
      <p:ext uri="{BB962C8B-B14F-4D97-AF65-F5344CB8AC3E}">
        <p14:creationId xmlns:p14="http://schemas.microsoft.com/office/powerpoint/2010/main" val="2060889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medium.com/@pallawi.ds/ai-starter-build-your-first-convolution-neural-network-in-keras-from-scratch-to-perform-a059eaa6d4ff"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jpeg"/></Relationships>
</file>

<file path=ppt/slides/_rels/slide29.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image" Target="../media/image10.png"/><Relationship Id="rId16"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3" Type="http://schemas.openxmlformats.org/officeDocument/2006/relationships/image" Target="../media/image36.png"/><Relationship Id="rId18" Type="http://schemas.openxmlformats.org/officeDocument/2006/relationships/image" Target="../media/image41.png"/><Relationship Id="rId26" Type="http://schemas.openxmlformats.org/officeDocument/2006/relationships/image" Target="../media/image49.png"/><Relationship Id="rId3" Type="http://schemas.openxmlformats.org/officeDocument/2006/relationships/image" Target="../media/image26.png"/><Relationship Id="rId21" Type="http://schemas.openxmlformats.org/officeDocument/2006/relationships/image" Target="../media/image44.png"/><Relationship Id="rId34" Type="http://schemas.openxmlformats.org/officeDocument/2006/relationships/image" Target="../media/image57.png"/><Relationship Id="rId7" Type="http://schemas.openxmlformats.org/officeDocument/2006/relationships/image" Target="../media/image30.png"/><Relationship Id="rId12" Type="http://schemas.openxmlformats.org/officeDocument/2006/relationships/image" Target="../media/image35.png"/><Relationship Id="rId17" Type="http://schemas.openxmlformats.org/officeDocument/2006/relationships/image" Target="../media/image40.png"/><Relationship Id="rId25" Type="http://schemas.openxmlformats.org/officeDocument/2006/relationships/image" Target="../media/image48.png"/><Relationship Id="rId33" Type="http://schemas.openxmlformats.org/officeDocument/2006/relationships/image" Target="../media/image56.png"/><Relationship Id="rId2" Type="http://schemas.openxmlformats.org/officeDocument/2006/relationships/image" Target="../media/image25.png"/><Relationship Id="rId16" Type="http://schemas.openxmlformats.org/officeDocument/2006/relationships/image" Target="../media/image39.png"/><Relationship Id="rId20" Type="http://schemas.openxmlformats.org/officeDocument/2006/relationships/image" Target="../media/image43.png"/><Relationship Id="rId29"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29.png"/><Relationship Id="rId11" Type="http://schemas.openxmlformats.org/officeDocument/2006/relationships/image" Target="../media/image34.png"/><Relationship Id="rId24" Type="http://schemas.openxmlformats.org/officeDocument/2006/relationships/image" Target="../media/image47.png"/><Relationship Id="rId32" Type="http://schemas.openxmlformats.org/officeDocument/2006/relationships/image" Target="../media/image55.png"/><Relationship Id="rId5" Type="http://schemas.openxmlformats.org/officeDocument/2006/relationships/image" Target="../media/image28.png"/><Relationship Id="rId15" Type="http://schemas.openxmlformats.org/officeDocument/2006/relationships/image" Target="../media/image38.png"/><Relationship Id="rId23" Type="http://schemas.openxmlformats.org/officeDocument/2006/relationships/image" Target="../media/image46.png"/><Relationship Id="rId28" Type="http://schemas.openxmlformats.org/officeDocument/2006/relationships/image" Target="../media/image51.png"/><Relationship Id="rId36" Type="http://schemas.openxmlformats.org/officeDocument/2006/relationships/image" Target="../media/image59.png"/><Relationship Id="rId10" Type="http://schemas.openxmlformats.org/officeDocument/2006/relationships/image" Target="../media/image33.png"/><Relationship Id="rId19" Type="http://schemas.openxmlformats.org/officeDocument/2006/relationships/image" Target="../media/image42.png"/><Relationship Id="rId31" Type="http://schemas.openxmlformats.org/officeDocument/2006/relationships/image" Target="../media/image54.png"/><Relationship Id="rId4" Type="http://schemas.openxmlformats.org/officeDocument/2006/relationships/image" Target="../media/image27.png"/><Relationship Id="rId9" Type="http://schemas.openxmlformats.org/officeDocument/2006/relationships/image" Target="../media/image32.png"/><Relationship Id="rId14" Type="http://schemas.openxmlformats.org/officeDocument/2006/relationships/image" Target="../media/image37.png"/><Relationship Id="rId22" Type="http://schemas.openxmlformats.org/officeDocument/2006/relationships/image" Target="../media/image45.png"/><Relationship Id="rId27" Type="http://schemas.openxmlformats.org/officeDocument/2006/relationships/image" Target="../media/image50.png"/><Relationship Id="rId30" Type="http://schemas.openxmlformats.org/officeDocument/2006/relationships/image" Target="../media/image53.png"/><Relationship Id="rId35" Type="http://schemas.openxmlformats.org/officeDocument/2006/relationships/image" Target="../media/image58.png"/><Relationship Id="rId8" Type="http://schemas.openxmlformats.org/officeDocument/2006/relationships/image" Target="../media/image3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2666AC8-2E17-4DB4-B0F5-60C640CCFD2E}"/>
              </a:ext>
            </a:extLst>
          </p:cNvPr>
          <p:cNvSpPr>
            <a:spLocks noGrp="1"/>
          </p:cNvSpPr>
          <p:nvPr>
            <p:ph type="ctrTitle"/>
          </p:nvPr>
        </p:nvSpPr>
        <p:spPr>
          <a:xfrm>
            <a:off x="1524000" y="819807"/>
            <a:ext cx="9144000" cy="2690156"/>
          </a:xfrm>
        </p:spPr>
        <p:txBody>
          <a:bodyPr>
            <a:normAutofit fontScale="90000"/>
          </a:bodyPr>
          <a:lstStyle/>
          <a:p>
            <a:r>
              <a:rPr lang="pt-BR" sz="5400" dirty="0"/>
              <a:t>TP555 - Inteligência Artificial e Machine Learning:</a:t>
            </a:r>
            <a:r>
              <a:rPr lang="pt-BR" dirty="0"/>
              <a:t/>
            </a:r>
            <a:br>
              <a:rPr lang="pt-BR" dirty="0"/>
            </a:br>
            <a:r>
              <a:rPr lang="pt-BR" b="1" i="1" dirty="0"/>
              <a:t>Redes Neurais Artificiais com TensorFlow v1.x</a:t>
            </a:r>
          </a:p>
        </p:txBody>
      </p:sp>
      <p:sp>
        <p:nvSpPr>
          <p:cNvPr id="4" name="CaixaDeTexto 3">
            <a:extLst>
              <a:ext uri="{FF2B5EF4-FFF2-40B4-BE49-F238E27FC236}">
                <a16:creationId xmlns:a16="http://schemas.microsoft.com/office/drawing/2014/main" xmlns=""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xmlns=""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xmlns=""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39642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4446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9461"/>
            <a:ext cx="10515600" cy="1115409"/>
          </a:xfrm>
        </p:spPr>
        <p:txBody>
          <a:bodyPr/>
          <a:lstStyle/>
          <a:p>
            <a:r>
              <a:rPr lang="pt-BR" dirty="0"/>
              <a:t>Fase de Construção</a:t>
            </a:r>
          </a:p>
        </p:txBody>
      </p:sp>
      <p:sp>
        <p:nvSpPr>
          <p:cNvPr id="3" name="Content Placeholder 2"/>
          <p:cNvSpPr>
            <a:spLocks noGrp="1"/>
          </p:cNvSpPr>
          <p:nvPr>
            <p:ph idx="1"/>
          </p:nvPr>
        </p:nvSpPr>
        <p:spPr>
          <a:xfrm>
            <a:off x="838200" y="1337481"/>
            <a:ext cx="5849203" cy="5520519"/>
          </a:xfrm>
        </p:spPr>
        <p:txBody>
          <a:bodyPr>
            <a:normAutofit fontScale="92500" lnSpcReduction="10000"/>
          </a:bodyPr>
          <a:lstStyle/>
          <a:p>
            <a:pPr lvl="1">
              <a:buFont typeface="Wingdings" panose="05000000000000000000" pitchFamily="2" charset="2"/>
              <a:buChar char="§"/>
            </a:pPr>
            <a:r>
              <a:rPr lang="pt-BR" dirty="0"/>
              <a:t>A próxima linha cria </a:t>
            </a:r>
            <a:r>
              <a:rPr lang="pt-BR" dirty="0" smtClean="0"/>
              <a:t>uma variável </a:t>
            </a:r>
            <a:r>
              <a:rPr lang="pt-BR" b="1" i="1" dirty="0"/>
              <a:t>b</a:t>
            </a:r>
            <a:r>
              <a:rPr lang="pt-BR" dirty="0"/>
              <a:t> para armazenar os valores de </a:t>
            </a:r>
            <a:r>
              <a:rPr lang="pt-BR" b="1" i="1" dirty="0"/>
              <a:t>bias</a:t>
            </a:r>
            <a:r>
              <a:rPr lang="pt-BR" dirty="0"/>
              <a:t> de cada </a:t>
            </a:r>
            <a:r>
              <a:rPr lang="pt-BR" dirty="0" smtClean="0"/>
              <a:t>um dos nós </a:t>
            </a:r>
            <a:r>
              <a:rPr lang="pt-BR" dirty="0"/>
              <a:t>da camada</a:t>
            </a:r>
            <a:r>
              <a:rPr lang="pt-BR" dirty="0" smtClean="0"/>
              <a:t>. Note que </a:t>
            </a:r>
            <a:r>
              <a:rPr lang="pt-BR" b="1" i="1" dirty="0" smtClean="0"/>
              <a:t>b</a:t>
            </a:r>
            <a:r>
              <a:rPr lang="pt-BR" dirty="0" smtClean="0"/>
              <a:t> é um vetor.</a:t>
            </a:r>
            <a:endParaRPr lang="pt-BR" dirty="0"/>
          </a:p>
          <a:p>
            <a:pPr lvl="1">
              <a:buFont typeface="Wingdings" panose="05000000000000000000" pitchFamily="2" charset="2"/>
              <a:buChar char="§"/>
            </a:pPr>
            <a:r>
              <a:rPr lang="pt-BR" dirty="0"/>
              <a:t>Cada elemento do vetor </a:t>
            </a:r>
            <a:r>
              <a:rPr lang="pt-BR" b="1" i="1" dirty="0"/>
              <a:t>b </a:t>
            </a:r>
            <a:r>
              <a:rPr lang="pt-BR" dirty="0" smtClean="0"/>
              <a:t>é </a:t>
            </a:r>
            <a:r>
              <a:rPr lang="pt-BR" dirty="0"/>
              <a:t>inicializado com o valor 0.</a:t>
            </a:r>
          </a:p>
          <a:p>
            <a:pPr lvl="1">
              <a:buFont typeface="Wingdings" panose="05000000000000000000" pitchFamily="2" charset="2"/>
              <a:buChar char="§"/>
            </a:pPr>
            <a:r>
              <a:rPr lang="pt-BR" dirty="0"/>
              <a:t>Em seguida, criamos uma operação para </a:t>
            </a:r>
            <a:r>
              <a:rPr lang="pt-BR" dirty="0" smtClean="0"/>
              <a:t>calcular a </a:t>
            </a:r>
            <a:r>
              <a:rPr lang="pt-BR" b="1" i="1" dirty="0" smtClean="0"/>
              <a:t>combinação linear</a:t>
            </a:r>
            <a:r>
              <a:rPr lang="pt-BR" dirty="0" smtClean="0"/>
              <a:t>: </a:t>
            </a:r>
            <a:r>
              <a:rPr lang="pt-BR" b="1" i="1" dirty="0"/>
              <a:t>z = XW + b</a:t>
            </a:r>
            <a:r>
              <a:rPr lang="pt-BR" dirty="0"/>
              <a:t>. </a:t>
            </a:r>
          </a:p>
          <a:p>
            <a:pPr lvl="1">
              <a:buFont typeface="Wingdings" panose="05000000000000000000" pitchFamily="2" charset="2"/>
              <a:buChar char="§"/>
            </a:pPr>
            <a:r>
              <a:rPr lang="pt-BR" dirty="0"/>
              <a:t>Essa implementação vetorizada calcula eficientemente a combinação linear das entradas mais o termo de </a:t>
            </a:r>
            <a:r>
              <a:rPr lang="pt-BR" b="1" i="1" dirty="0"/>
              <a:t>bias</a:t>
            </a:r>
            <a:r>
              <a:rPr lang="pt-BR" dirty="0"/>
              <a:t> para cada </a:t>
            </a:r>
            <a:r>
              <a:rPr lang="pt-BR" b="1" i="1" dirty="0" smtClean="0"/>
              <a:t>nó </a:t>
            </a:r>
            <a:r>
              <a:rPr lang="pt-BR" dirty="0" smtClean="0"/>
              <a:t>da </a:t>
            </a:r>
            <a:r>
              <a:rPr lang="pt-BR" dirty="0"/>
              <a:t>camada, para todas os exemplos do mini-bacth em apenas uma iteração.</a:t>
            </a:r>
          </a:p>
          <a:p>
            <a:pPr lvl="1">
              <a:buFont typeface="Wingdings" panose="05000000000000000000" pitchFamily="2" charset="2"/>
              <a:buChar char="§"/>
            </a:pPr>
            <a:r>
              <a:rPr lang="pt-BR" dirty="0"/>
              <a:t>Finalmente, se o parâmetro que especifica a </a:t>
            </a:r>
            <a:r>
              <a:rPr lang="pt-BR" b="1" i="1" dirty="0"/>
              <a:t>função de ativação</a:t>
            </a:r>
            <a:r>
              <a:rPr lang="pt-BR" dirty="0"/>
              <a:t> estiver definido como </a:t>
            </a:r>
            <a:r>
              <a:rPr lang="pt-BR" b="1" i="1" dirty="0"/>
              <a:t>relu</a:t>
            </a:r>
            <a:r>
              <a:rPr lang="pt-BR" dirty="0"/>
              <a:t>, o código retorna o valor de </a:t>
            </a:r>
            <a:r>
              <a:rPr lang="pt-BR" b="1" i="1" dirty="0"/>
              <a:t>relu(z)</a:t>
            </a:r>
            <a:r>
              <a:rPr lang="pt-BR" dirty="0"/>
              <a:t> (ou seja, max (0, z)), caso contrário, apenas o valor de </a:t>
            </a:r>
            <a:r>
              <a:rPr lang="pt-BR" b="1" i="1" dirty="0"/>
              <a:t>z</a:t>
            </a:r>
            <a:r>
              <a:rPr lang="pt-BR" dirty="0"/>
              <a:t> é retornado (</a:t>
            </a:r>
            <a:r>
              <a:rPr lang="pt-BR" b="1" i="1" dirty="0"/>
              <a:t>função de ativação linear</a:t>
            </a:r>
            <a:r>
              <a:rPr lang="pt-BR" dirty="0"/>
              <a:t>).</a:t>
            </a:r>
          </a:p>
        </p:txBody>
      </p:sp>
      <p:sp>
        <p:nvSpPr>
          <p:cNvPr id="4" name="Rectangle 3"/>
          <p:cNvSpPr/>
          <p:nvPr/>
        </p:nvSpPr>
        <p:spPr>
          <a:xfrm>
            <a:off x="6687403" y="2615274"/>
            <a:ext cx="5504597" cy="2862322"/>
          </a:xfrm>
          <a:prstGeom prst="rect">
            <a:avLst/>
          </a:prstGeom>
        </p:spPr>
        <p:txBody>
          <a:bodyPr wrap="square">
            <a:spAutoFit/>
          </a:bodyPr>
          <a:lstStyle/>
          <a:p>
            <a:r>
              <a:rPr lang="pt-BR" sz="1500" b="1" dirty="0">
                <a:solidFill>
                  <a:srgbClr val="0000FF"/>
                </a:solidFill>
                <a:highlight>
                  <a:srgbClr val="FFFFFF"/>
                </a:highlight>
              </a:rPr>
              <a:t>def</a:t>
            </a:r>
            <a:r>
              <a:rPr lang="pt-BR" sz="1500" dirty="0">
                <a:solidFill>
                  <a:srgbClr val="000000"/>
                </a:solidFill>
                <a:highlight>
                  <a:srgbClr val="FFFFFF"/>
                </a:highlight>
              </a:rPr>
              <a:t> </a:t>
            </a:r>
            <a:r>
              <a:rPr lang="pt-BR" sz="1500" dirty="0">
                <a:solidFill>
                  <a:srgbClr val="FF00FF"/>
                </a:solidFill>
                <a:highlight>
                  <a:srgbClr val="FFFFFF"/>
                </a:highlight>
              </a:rPr>
              <a:t>neuron_layer</a:t>
            </a:r>
            <a:r>
              <a:rPr lang="pt-BR" sz="1500" b="1" dirty="0">
                <a:solidFill>
                  <a:srgbClr val="000080"/>
                </a:solidFill>
                <a:highlight>
                  <a:srgbClr val="FFFFFF"/>
                </a:highlight>
              </a:rPr>
              <a:t>(</a:t>
            </a:r>
            <a:r>
              <a:rPr lang="pt-BR" sz="1500" dirty="0">
                <a:solidFill>
                  <a:srgbClr val="000000"/>
                </a:solidFill>
                <a:highlight>
                  <a:srgbClr val="FFFFFF"/>
                </a:highlight>
              </a:rPr>
              <a:t>X</a:t>
            </a:r>
            <a:r>
              <a:rPr lang="pt-BR" sz="1500" b="1" dirty="0">
                <a:solidFill>
                  <a:srgbClr val="000080"/>
                </a:solidFill>
                <a:highlight>
                  <a:srgbClr val="FFFFFF"/>
                </a:highlight>
              </a:rPr>
              <a:t>,</a:t>
            </a:r>
            <a:r>
              <a:rPr lang="pt-BR" sz="1500" dirty="0">
                <a:solidFill>
                  <a:srgbClr val="000000"/>
                </a:solidFill>
                <a:highlight>
                  <a:srgbClr val="FFFFFF"/>
                </a:highlight>
              </a:rPr>
              <a:t> n_neurons</a:t>
            </a:r>
            <a:r>
              <a:rPr lang="pt-BR" sz="1500" b="1" dirty="0">
                <a:solidFill>
                  <a:srgbClr val="000080"/>
                </a:solidFill>
                <a:highlight>
                  <a:srgbClr val="FFFFFF"/>
                </a:highlight>
              </a:rPr>
              <a:t>,</a:t>
            </a:r>
            <a:r>
              <a:rPr lang="pt-BR" sz="1500" dirty="0">
                <a:solidFill>
                  <a:srgbClr val="000000"/>
                </a:solidFill>
                <a:highlight>
                  <a:srgbClr val="FFFFFF"/>
                </a:highlight>
              </a:rPr>
              <a:t> name</a:t>
            </a:r>
            <a:r>
              <a:rPr lang="pt-BR" sz="1500" b="1" dirty="0">
                <a:solidFill>
                  <a:srgbClr val="000080"/>
                </a:solidFill>
                <a:highlight>
                  <a:srgbClr val="FFFFFF"/>
                </a:highlight>
              </a:rPr>
              <a:t>,</a:t>
            </a:r>
            <a:r>
              <a:rPr lang="pt-BR" sz="1500" dirty="0">
                <a:solidFill>
                  <a:srgbClr val="000000"/>
                </a:solidFill>
                <a:highlight>
                  <a:srgbClr val="FFFFFF"/>
                </a:highlight>
              </a:rPr>
              <a:t> activation</a:t>
            </a:r>
            <a:r>
              <a:rPr lang="pt-BR" sz="1500" b="1" dirty="0">
                <a:solidFill>
                  <a:srgbClr val="000080"/>
                </a:solidFill>
                <a:highlight>
                  <a:srgbClr val="FFFFFF"/>
                </a:highlight>
              </a:rPr>
              <a:t>=</a:t>
            </a:r>
            <a:r>
              <a:rPr lang="pt-BR" sz="1500" b="1" dirty="0">
                <a:solidFill>
                  <a:srgbClr val="0000FF"/>
                </a:solidFill>
                <a:highlight>
                  <a:srgbClr val="FFFFFF"/>
                </a:highlight>
              </a:rPr>
              <a:t>None</a:t>
            </a:r>
            <a:r>
              <a:rPr lang="pt-BR" sz="1500" b="1" dirty="0">
                <a:solidFill>
                  <a:srgbClr val="000080"/>
                </a:solidFill>
                <a:highlight>
                  <a:srgbClr val="FFFFFF"/>
                </a:highlight>
              </a:rPr>
              <a:t>):</a:t>
            </a:r>
            <a:endParaRPr lang="pt-BR" sz="1500" dirty="0">
              <a:solidFill>
                <a:srgbClr val="000000"/>
              </a:solidFill>
              <a:highlight>
                <a:srgbClr val="FFFFFF"/>
              </a:highlight>
            </a:endParaRPr>
          </a:p>
          <a:p>
            <a:r>
              <a:rPr lang="pt-BR" sz="1500" dirty="0">
                <a:solidFill>
                  <a:srgbClr val="000000"/>
                </a:solidFill>
                <a:highlight>
                  <a:srgbClr val="FFFFFF"/>
                </a:highlight>
              </a:rPr>
              <a:t>   </a:t>
            </a:r>
            <a:r>
              <a:rPr lang="pt-BR" sz="1500" b="1" dirty="0">
                <a:solidFill>
                  <a:srgbClr val="0000FF"/>
                </a:solidFill>
                <a:highlight>
                  <a:srgbClr val="FFFFFF"/>
                </a:highlight>
              </a:rPr>
              <a:t>with</a:t>
            </a:r>
            <a:r>
              <a:rPr lang="pt-BR" sz="1500" dirty="0">
                <a:solidFill>
                  <a:srgbClr val="000000"/>
                </a:solidFill>
                <a:highlight>
                  <a:srgbClr val="FFFFFF"/>
                </a:highlight>
              </a:rPr>
              <a:t> tf</a:t>
            </a:r>
            <a:r>
              <a:rPr lang="pt-BR" sz="1500" b="1" dirty="0">
                <a:solidFill>
                  <a:srgbClr val="000080"/>
                </a:solidFill>
                <a:highlight>
                  <a:srgbClr val="FFFFFF"/>
                </a:highlight>
              </a:rPr>
              <a:t>.</a:t>
            </a:r>
            <a:r>
              <a:rPr lang="pt-BR" sz="1500" dirty="0">
                <a:solidFill>
                  <a:srgbClr val="000000"/>
                </a:solidFill>
                <a:highlight>
                  <a:srgbClr val="FFFFFF"/>
                </a:highlight>
              </a:rPr>
              <a:t>name_scope</a:t>
            </a:r>
            <a:r>
              <a:rPr lang="pt-BR" sz="1500" b="1" dirty="0">
                <a:solidFill>
                  <a:srgbClr val="000080"/>
                </a:solidFill>
                <a:highlight>
                  <a:srgbClr val="FFFFFF"/>
                </a:highlight>
              </a:rPr>
              <a:t>(</a:t>
            </a:r>
            <a:r>
              <a:rPr lang="pt-BR" sz="1500" dirty="0">
                <a:solidFill>
                  <a:srgbClr val="000000"/>
                </a:solidFill>
                <a:highlight>
                  <a:srgbClr val="FFFFFF"/>
                </a:highlight>
              </a:rPr>
              <a:t>name</a:t>
            </a:r>
            <a:r>
              <a:rPr lang="pt-BR" sz="1500" b="1" dirty="0">
                <a:solidFill>
                  <a:srgbClr val="000080"/>
                </a:solidFill>
                <a:highlight>
                  <a:srgbClr val="FFFFFF"/>
                </a:highlight>
              </a:rPr>
              <a:t>):</a:t>
            </a:r>
            <a:endParaRPr lang="pt-BR" sz="1500" dirty="0">
              <a:solidFill>
                <a:srgbClr val="000000"/>
              </a:solidFill>
              <a:highlight>
                <a:srgbClr val="FFFFFF"/>
              </a:highlight>
            </a:endParaRPr>
          </a:p>
          <a:p>
            <a:r>
              <a:rPr lang="pt-BR" sz="1500" dirty="0">
                <a:solidFill>
                  <a:srgbClr val="000000"/>
                </a:solidFill>
                <a:highlight>
                  <a:srgbClr val="FFFFFF"/>
                </a:highlight>
              </a:rPr>
              <a:t>      n_inputs </a:t>
            </a:r>
            <a:r>
              <a:rPr lang="pt-BR" sz="1500" b="1" dirty="0">
                <a:solidFill>
                  <a:srgbClr val="000080"/>
                </a:solidFill>
                <a:highlight>
                  <a:srgbClr val="FFFFFF"/>
                </a:highlight>
              </a:rPr>
              <a:t>=</a:t>
            </a:r>
            <a:r>
              <a:rPr lang="pt-BR" sz="1500" dirty="0">
                <a:solidFill>
                  <a:srgbClr val="000000"/>
                </a:solidFill>
                <a:highlight>
                  <a:srgbClr val="FFFFFF"/>
                </a:highlight>
              </a:rPr>
              <a:t> int</a:t>
            </a:r>
            <a:r>
              <a:rPr lang="pt-BR" sz="1500" b="1" dirty="0">
                <a:solidFill>
                  <a:srgbClr val="000080"/>
                </a:solidFill>
                <a:highlight>
                  <a:srgbClr val="FFFFFF"/>
                </a:highlight>
              </a:rPr>
              <a:t>(</a:t>
            </a:r>
            <a:r>
              <a:rPr lang="pt-BR" sz="1500" dirty="0">
                <a:solidFill>
                  <a:srgbClr val="000000"/>
                </a:solidFill>
                <a:highlight>
                  <a:srgbClr val="FFFFFF"/>
                </a:highlight>
              </a:rPr>
              <a:t>X</a:t>
            </a:r>
            <a:r>
              <a:rPr lang="pt-BR" sz="1500" b="1" dirty="0">
                <a:solidFill>
                  <a:srgbClr val="000080"/>
                </a:solidFill>
                <a:highlight>
                  <a:srgbClr val="FFFFFF"/>
                </a:highlight>
              </a:rPr>
              <a:t>.</a:t>
            </a:r>
            <a:r>
              <a:rPr lang="pt-BR" sz="1500" dirty="0">
                <a:solidFill>
                  <a:srgbClr val="000000"/>
                </a:solidFill>
                <a:highlight>
                  <a:srgbClr val="FFFFFF"/>
                </a:highlight>
              </a:rPr>
              <a:t>get_shape</a:t>
            </a:r>
            <a:r>
              <a:rPr lang="pt-BR" sz="1500" b="1" dirty="0">
                <a:solidFill>
                  <a:srgbClr val="000080"/>
                </a:solidFill>
                <a:highlight>
                  <a:srgbClr val="FFFFFF"/>
                </a:highlight>
              </a:rPr>
              <a:t>()[</a:t>
            </a:r>
            <a:r>
              <a:rPr lang="pt-BR" sz="1500" dirty="0">
                <a:solidFill>
                  <a:srgbClr val="FF0000"/>
                </a:solidFill>
                <a:highlight>
                  <a:srgbClr val="FFFFFF"/>
                </a:highlight>
              </a:rPr>
              <a:t>1</a:t>
            </a:r>
            <a:r>
              <a:rPr lang="pt-BR" sz="1500" b="1" dirty="0">
                <a:solidFill>
                  <a:srgbClr val="000080"/>
                </a:solidFill>
                <a:highlight>
                  <a:srgbClr val="FFFFFF"/>
                </a:highlight>
              </a:rPr>
              <a:t>])</a:t>
            </a:r>
            <a:endParaRPr lang="pt-BR" sz="1500" dirty="0">
              <a:solidFill>
                <a:srgbClr val="000000"/>
              </a:solidFill>
              <a:highlight>
                <a:srgbClr val="FFFFFF"/>
              </a:highlight>
            </a:endParaRPr>
          </a:p>
          <a:p>
            <a:r>
              <a:rPr lang="pt-BR" sz="1500" dirty="0">
                <a:solidFill>
                  <a:srgbClr val="000000"/>
                </a:solidFill>
                <a:highlight>
                  <a:srgbClr val="FFFFFF"/>
                </a:highlight>
              </a:rPr>
              <a:t>      stddev </a:t>
            </a:r>
            <a:r>
              <a:rPr lang="pt-BR" sz="1500" b="1" dirty="0">
                <a:solidFill>
                  <a:srgbClr val="000080"/>
                </a:solidFill>
                <a:highlight>
                  <a:srgbClr val="FFFFFF"/>
                </a:highlight>
              </a:rPr>
              <a:t>=</a:t>
            </a:r>
            <a:r>
              <a:rPr lang="pt-BR" sz="1500" dirty="0">
                <a:solidFill>
                  <a:srgbClr val="000000"/>
                </a:solidFill>
                <a:highlight>
                  <a:srgbClr val="FFFFFF"/>
                </a:highlight>
              </a:rPr>
              <a:t> </a:t>
            </a:r>
            <a:r>
              <a:rPr lang="pt-BR" sz="1500" dirty="0">
                <a:solidFill>
                  <a:srgbClr val="FF0000"/>
                </a:solidFill>
                <a:highlight>
                  <a:srgbClr val="FFFFFF"/>
                </a:highlight>
              </a:rPr>
              <a:t>2</a:t>
            </a:r>
            <a:r>
              <a:rPr lang="pt-BR" sz="1500" dirty="0">
                <a:solidFill>
                  <a:srgbClr val="000000"/>
                </a:solidFill>
                <a:highlight>
                  <a:srgbClr val="FFFFFF"/>
                </a:highlight>
              </a:rPr>
              <a:t> </a:t>
            </a:r>
            <a:r>
              <a:rPr lang="pt-BR" sz="1500" b="1" dirty="0">
                <a:solidFill>
                  <a:srgbClr val="000080"/>
                </a:solidFill>
                <a:highlight>
                  <a:srgbClr val="FFFFFF"/>
                </a:highlight>
              </a:rPr>
              <a:t>/</a:t>
            </a:r>
            <a:r>
              <a:rPr lang="pt-BR" sz="1500" dirty="0">
                <a:solidFill>
                  <a:srgbClr val="000000"/>
                </a:solidFill>
                <a:highlight>
                  <a:srgbClr val="FFFFFF"/>
                </a:highlight>
              </a:rPr>
              <a:t> np</a:t>
            </a:r>
            <a:r>
              <a:rPr lang="pt-BR" sz="1500" b="1" dirty="0">
                <a:solidFill>
                  <a:srgbClr val="000080"/>
                </a:solidFill>
                <a:highlight>
                  <a:srgbClr val="FFFFFF"/>
                </a:highlight>
              </a:rPr>
              <a:t>.</a:t>
            </a:r>
            <a:r>
              <a:rPr lang="pt-BR" sz="1500" dirty="0">
                <a:solidFill>
                  <a:srgbClr val="000000"/>
                </a:solidFill>
                <a:highlight>
                  <a:srgbClr val="FFFFFF"/>
                </a:highlight>
              </a:rPr>
              <a:t>sqrt</a:t>
            </a:r>
            <a:r>
              <a:rPr lang="pt-BR" sz="1500" b="1" dirty="0">
                <a:solidFill>
                  <a:srgbClr val="000080"/>
                </a:solidFill>
                <a:highlight>
                  <a:srgbClr val="FFFFFF"/>
                </a:highlight>
              </a:rPr>
              <a:t>(</a:t>
            </a:r>
            <a:r>
              <a:rPr lang="pt-BR" sz="1500" dirty="0">
                <a:solidFill>
                  <a:srgbClr val="000000"/>
                </a:solidFill>
                <a:highlight>
                  <a:srgbClr val="FFFFFF"/>
                </a:highlight>
              </a:rPr>
              <a:t>n_inputs</a:t>
            </a:r>
            <a:r>
              <a:rPr lang="pt-BR" sz="1500" b="1" dirty="0">
                <a:solidFill>
                  <a:srgbClr val="000080"/>
                </a:solidFill>
                <a:highlight>
                  <a:srgbClr val="FFFFFF"/>
                </a:highlight>
              </a:rPr>
              <a:t>)</a:t>
            </a:r>
            <a:endParaRPr lang="pt-BR" sz="1500" dirty="0">
              <a:solidFill>
                <a:srgbClr val="000000"/>
              </a:solidFill>
              <a:highlight>
                <a:srgbClr val="FFFFFF"/>
              </a:highlight>
            </a:endParaRPr>
          </a:p>
          <a:p>
            <a:r>
              <a:rPr lang="pt-BR" sz="1500" dirty="0">
                <a:solidFill>
                  <a:srgbClr val="000000"/>
                </a:solidFill>
                <a:highlight>
                  <a:srgbClr val="FFFFFF"/>
                </a:highlight>
              </a:rPr>
              <a:t>      init </a:t>
            </a:r>
            <a:r>
              <a:rPr lang="pt-BR" sz="1500" b="1" dirty="0">
                <a:solidFill>
                  <a:srgbClr val="000080"/>
                </a:solidFill>
                <a:highlight>
                  <a:srgbClr val="FFFFFF"/>
                </a:highlight>
              </a:rPr>
              <a:t>=</a:t>
            </a:r>
            <a:r>
              <a:rPr lang="pt-BR" sz="1500" dirty="0">
                <a:solidFill>
                  <a:srgbClr val="000000"/>
                </a:solidFill>
                <a:highlight>
                  <a:srgbClr val="FFFFFF"/>
                </a:highlight>
              </a:rPr>
              <a:t> tf</a:t>
            </a:r>
            <a:r>
              <a:rPr lang="pt-BR" sz="1500" b="1" dirty="0">
                <a:solidFill>
                  <a:srgbClr val="000080"/>
                </a:solidFill>
                <a:highlight>
                  <a:srgbClr val="FFFFFF"/>
                </a:highlight>
              </a:rPr>
              <a:t>.</a:t>
            </a:r>
            <a:r>
              <a:rPr lang="pt-BR" sz="1500" dirty="0">
                <a:solidFill>
                  <a:srgbClr val="000000"/>
                </a:solidFill>
                <a:highlight>
                  <a:srgbClr val="FFFFFF"/>
                </a:highlight>
              </a:rPr>
              <a:t>truncated_normal</a:t>
            </a:r>
            <a:r>
              <a:rPr lang="pt-BR" sz="1500" b="1" dirty="0">
                <a:solidFill>
                  <a:srgbClr val="000080"/>
                </a:solidFill>
                <a:highlight>
                  <a:srgbClr val="FFFFFF"/>
                </a:highlight>
              </a:rPr>
              <a:t>((</a:t>
            </a:r>
            <a:r>
              <a:rPr lang="pt-BR" sz="1500" dirty="0">
                <a:solidFill>
                  <a:srgbClr val="000000"/>
                </a:solidFill>
                <a:highlight>
                  <a:srgbClr val="FFFFFF"/>
                </a:highlight>
              </a:rPr>
              <a:t>n_inputs</a:t>
            </a:r>
            <a:r>
              <a:rPr lang="pt-BR" sz="1500" b="1" dirty="0">
                <a:solidFill>
                  <a:srgbClr val="000080"/>
                </a:solidFill>
                <a:highlight>
                  <a:srgbClr val="FFFFFF"/>
                </a:highlight>
              </a:rPr>
              <a:t>,</a:t>
            </a:r>
            <a:r>
              <a:rPr lang="pt-BR" sz="1500" dirty="0">
                <a:solidFill>
                  <a:srgbClr val="000000"/>
                </a:solidFill>
                <a:highlight>
                  <a:srgbClr val="FFFFFF"/>
                </a:highlight>
              </a:rPr>
              <a:t> n_neurons</a:t>
            </a:r>
            <a:r>
              <a:rPr lang="pt-BR" sz="1500" b="1" dirty="0">
                <a:solidFill>
                  <a:srgbClr val="000080"/>
                </a:solidFill>
                <a:highlight>
                  <a:srgbClr val="FFFFFF"/>
                </a:highlight>
              </a:rPr>
              <a:t>),</a:t>
            </a:r>
            <a:r>
              <a:rPr lang="pt-BR" sz="1500" dirty="0">
                <a:solidFill>
                  <a:srgbClr val="000000"/>
                </a:solidFill>
                <a:highlight>
                  <a:srgbClr val="FFFFFF"/>
                </a:highlight>
              </a:rPr>
              <a:t> stddev</a:t>
            </a:r>
            <a:r>
              <a:rPr lang="pt-BR" sz="1500" b="1" dirty="0">
                <a:solidFill>
                  <a:srgbClr val="000080"/>
                </a:solidFill>
                <a:highlight>
                  <a:srgbClr val="FFFFFF"/>
                </a:highlight>
              </a:rPr>
              <a:t>=</a:t>
            </a:r>
            <a:r>
              <a:rPr lang="pt-BR" sz="1500" dirty="0">
                <a:solidFill>
                  <a:srgbClr val="000000"/>
                </a:solidFill>
                <a:highlight>
                  <a:srgbClr val="FFFFFF"/>
                </a:highlight>
              </a:rPr>
              <a:t>stddev</a:t>
            </a:r>
            <a:r>
              <a:rPr lang="pt-BR" sz="1500" b="1" dirty="0">
                <a:solidFill>
                  <a:srgbClr val="000080"/>
                </a:solidFill>
                <a:highlight>
                  <a:srgbClr val="FFFFFF"/>
                </a:highlight>
              </a:rPr>
              <a:t>)</a:t>
            </a:r>
            <a:endParaRPr lang="pt-BR" sz="1500" dirty="0">
              <a:solidFill>
                <a:srgbClr val="000000"/>
              </a:solidFill>
              <a:highlight>
                <a:srgbClr val="FFFFFF"/>
              </a:highlight>
            </a:endParaRPr>
          </a:p>
          <a:p>
            <a:r>
              <a:rPr lang="pt-BR" sz="1500" dirty="0">
                <a:solidFill>
                  <a:srgbClr val="000000"/>
                </a:solidFill>
                <a:highlight>
                  <a:srgbClr val="FFFFFF"/>
                </a:highlight>
              </a:rPr>
              <a:t>      W </a:t>
            </a:r>
            <a:r>
              <a:rPr lang="pt-BR" sz="1500" b="1" dirty="0">
                <a:solidFill>
                  <a:srgbClr val="000080"/>
                </a:solidFill>
                <a:highlight>
                  <a:srgbClr val="FFFFFF"/>
                </a:highlight>
              </a:rPr>
              <a:t>=</a:t>
            </a:r>
            <a:r>
              <a:rPr lang="pt-BR" sz="1500" dirty="0">
                <a:solidFill>
                  <a:srgbClr val="000000"/>
                </a:solidFill>
                <a:highlight>
                  <a:srgbClr val="FFFFFF"/>
                </a:highlight>
              </a:rPr>
              <a:t> tf</a:t>
            </a:r>
            <a:r>
              <a:rPr lang="pt-BR" sz="1500" b="1" dirty="0">
                <a:solidFill>
                  <a:srgbClr val="000080"/>
                </a:solidFill>
                <a:highlight>
                  <a:srgbClr val="FFFFFF"/>
                </a:highlight>
              </a:rPr>
              <a:t>.</a:t>
            </a:r>
            <a:r>
              <a:rPr lang="pt-BR" sz="1500" dirty="0">
                <a:solidFill>
                  <a:srgbClr val="000000"/>
                </a:solidFill>
                <a:highlight>
                  <a:srgbClr val="FFFFFF"/>
                </a:highlight>
              </a:rPr>
              <a:t>Variable</a:t>
            </a:r>
            <a:r>
              <a:rPr lang="pt-BR" sz="1500" b="1" dirty="0">
                <a:solidFill>
                  <a:srgbClr val="000080"/>
                </a:solidFill>
                <a:highlight>
                  <a:srgbClr val="FFFFFF"/>
                </a:highlight>
              </a:rPr>
              <a:t>(</a:t>
            </a:r>
            <a:r>
              <a:rPr lang="pt-BR" sz="1500" dirty="0">
                <a:solidFill>
                  <a:srgbClr val="000000"/>
                </a:solidFill>
                <a:highlight>
                  <a:srgbClr val="FFFFFF"/>
                </a:highlight>
              </a:rPr>
              <a:t>init</a:t>
            </a:r>
            <a:r>
              <a:rPr lang="pt-BR" sz="1500" b="1" dirty="0">
                <a:solidFill>
                  <a:srgbClr val="000080"/>
                </a:solidFill>
                <a:highlight>
                  <a:srgbClr val="FFFFFF"/>
                </a:highlight>
              </a:rPr>
              <a:t>,</a:t>
            </a:r>
            <a:r>
              <a:rPr lang="pt-BR" sz="1500" dirty="0">
                <a:solidFill>
                  <a:srgbClr val="000000"/>
                </a:solidFill>
                <a:highlight>
                  <a:srgbClr val="FFFFFF"/>
                </a:highlight>
              </a:rPr>
              <a:t> name</a:t>
            </a:r>
            <a:r>
              <a:rPr lang="pt-BR" sz="1500" b="1" dirty="0">
                <a:solidFill>
                  <a:srgbClr val="000080"/>
                </a:solidFill>
                <a:highlight>
                  <a:srgbClr val="FFFFFF"/>
                </a:highlight>
              </a:rPr>
              <a:t>=</a:t>
            </a:r>
            <a:r>
              <a:rPr lang="pt-BR" sz="1500" dirty="0">
                <a:solidFill>
                  <a:srgbClr val="808080"/>
                </a:solidFill>
                <a:highlight>
                  <a:srgbClr val="FFFFFF"/>
                </a:highlight>
              </a:rPr>
              <a:t>"weights"</a:t>
            </a:r>
            <a:r>
              <a:rPr lang="pt-BR" sz="1500" b="1" dirty="0">
                <a:solidFill>
                  <a:srgbClr val="000080"/>
                </a:solidFill>
                <a:highlight>
                  <a:srgbClr val="FFFFFF"/>
                </a:highlight>
              </a:rPr>
              <a:t>)</a:t>
            </a:r>
            <a:endParaRPr lang="pt-BR" sz="1500" dirty="0">
              <a:solidFill>
                <a:srgbClr val="000000"/>
              </a:solidFill>
              <a:highlight>
                <a:srgbClr val="FFFFFF"/>
              </a:highlight>
            </a:endParaRPr>
          </a:p>
          <a:p>
            <a:r>
              <a:rPr lang="pt-BR" sz="1500" dirty="0">
                <a:solidFill>
                  <a:srgbClr val="000000"/>
                </a:solidFill>
                <a:highlight>
                  <a:srgbClr val="FFFFFF"/>
                </a:highlight>
              </a:rPr>
              <a:t>      b </a:t>
            </a:r>
            <a:r>
              <a:rPr lang="pt-BR" sz="1500" b="1" dirty="0">
                <a:solidFill>
                  <a:srgbClr val="000080"/>
                </a:solidFill>
                <a:highlight>
                  <a:srgbClr val="FFFFFF"/>
                </a:highlight>
              </a:rPr>
              <a:t>=</a:t>
            </a:r>
            <a:r>
              <a:rPr lang="pt-BR" sz="1500" dirty="0">
                <a:solidFill>
                  <a:srgbClr val="000000"/>
                </a:solidFill>
                <a:highlight>
                  <a:srgbClr val="FFFFFF"/>
                </a:highlight>
              </a:rPr>
              <a:t> tf</a:t>
            </a:r>
            <a:r>
              <a:rPr lang="pt-BR" sz="1500" b="1" dirty="0">
                <a:solidFill>
                  <a:srgbClr val="000080"/>
                </a:solidFill>
                <a:highlight>
                  <a:srgbClr val="FFFFFF"/>
                </a:highlight>
              </a:rPr>
              <a:t>.</a:t>
            </a:r>
            <a:r>
              <a:rPr lang="pt-BR" sz="1500" dirty="0">
                <a:solidFill>
                  <a:srgbClr val="000000"/>
                </a:solidFill>
                <a:highlight>
                  <a:srgbClr val="FFFFFF"/>
                </a:highlight>
              </a:rPr>
              <a:t>Variable</a:t>
            </a:r>
            <a:r>
              <a:rPr lang="pt-BR" sz="1500" b="1" dirty="0">
                <a:solidFill>
                  <a:srgbClr val="000080"/>
                </a:solidFill>
                <a:highlight>
                  <a:srgbClr val="FFFFFF"/>
                </a:highlight>
              </a:rPr>
              <a:t>(</a:t>
            </a:r>
            <a:r>
              <a:rPr lang="pt-BR" sz="1500" dirty="0">
                <a:solidFill>
                  <a:srgbClr val="000000"/>
                </a:solidFill>
                <a:highlight>
                  <a:srgbClr val="FFFFFF"/>
                </a:highlight>
              </a:rPr>
              <a:t>tf</a:t>
            </a:r>
            <a:r>
              <a:rPr lang="pt-BR" sz="1500" b="1" dirty="0">
                <a:solidFill>
                  <a:srgbClr val="000080"/>
                </a:solidFill>
                <a:highlight>
                  <a:srgbClr val="FFFFFF"/>
                </a:highlight>
              </a:rPr>
              <a:t>.</a:t>
            </a:r>
            <a:r>
              <a:rPr lang="pt-BR" sz="1500" dirty="0">
                <a:solidFill>
                  <a:srgbClr val="000000"/>
                </a:solidFill>
                <a:highlight>
                  <a:srgbClr val="FFFFFF"/>
                </a:highlight>
              </a:rPr>
              <a:t>zeros</a:t>
            </a:r>
            <a:r>
              <a:rPr lang="pt-BR" sz="1500" b="1" dirty="0">
                <a:solidFill>
                  <a:srgbClr val="000080"/>
                </a:solidFill>
                <a:highlight>
                  <a:srgbClr val="FFFFFF"/>
                </a:highlight>
              </a:rPr>
              <a:t>([</a:t>
            </a:r>
            <a:r>
              <a:rPr lang="pt-BR" sz="1500" dirty="0">
                <a:solidFill>
                  <a:srgbClr val="000000"/>
                </a:solidFill>
                <a:highlight>
                  <a:srgbClr val="FFFFFF"/>
                </a:highlight>
              </a:rPr>
              <a:t>n_neurons</a:t>
            </a:r>
            <a:r>
              <a:rPr lang="pt-BR" sz="1500" b="1" dirty="0">
                <a:solidFill>
                  <a:srgbClr val="000080"/>
                </a:solidFill>
                <a:highlight>
                  <a:srgbClr val="FFFFFF"/>
                </a:highlight>
              </a:rPr>
              <a:t>]),</a:t>
            </a:r>
            <a:r>
              <a:rPr lang="pt-BR" sz="1500" dirty="0">
                <a:solidFill>
                  <a:srgbClr val="000000"/>
                </a:solidFill>
                <a:highlight>
                  <a:srgbClr val="FFFFFF"/>
                </a:highlight>
              </a:rPr>
              <a:t> name</a:t>
            </a:r>
            <a:r>
              <a:rPr lang="pt-BR" sz="1500" b="1" dirty="0">
                <a:solidFill>
                  <a:srgbClr val="000080"/>
                </a:solidFill>
                <a:highlight>
                  <a:srgbClr val="FFFFFF"/>
                </a:highlight>
              </a:rPr>
              <a:t>=</a:t>
            </a:r>
            <a:r>
              <a:rPr lang="pt-BR" sz="1500" dirty="0">
                <a:solidFill>
                  <a:srgbClr val="808080"/>
                </a:solidFill>
                <a:highlight>
                  <a:srgbClr val="FFFFFF"/>
                </a:highlight>
              </a:rPr>
              <a:t>"biases"</a:t>
            </a:r>
            <a:r>
              <a:rPr lang="pt-BR" sz="1500" b="1" dirty="0">
                <a:solidFill>
                  <a:srgbClr val="000080"/>
                </a:solidFill>
                <a:highlight>
                  <a:srgbClr val="FFFFFF"/>
                </a:highlight>
              </a:rPr>
              <a:t>)</a:t>
            </a:r>
            <a:endParaRPr lang="pt-BR" sz="1500" dirty="0">
              <a:solidFill>
                <a:srgbClr val="000000"/>
              </a:solidFill>
              <a:highlight>
                <a:srgbClr val="FFFFFF"/>
              </a:highlight>
            </a:endParaRPr>
          </a:p>
          <a:p>
            <a:r>
              <a:rPr lang="pt-BR" sz="1500" dirty="0">
                <a:solidFill>
                  <a:srgbClr val="000000"/>
                </a:solidFill>
                <a:highlight>
                  <a:srgbClr val="FFFFFF"/>
                </a:highlight>
              </a:rPr>
              <a:t>      z </a:t>
            </a:r>
            <a:r>
              <a:rPr lang="pt-BR" sz="1500" b="1" dirty="0">
                <a:solidFill>
                  <a:srgbClr val="000080"/>
                </a:solidFill>
                <a:highlight>
                  <a:srgbClr val="FFFFFF"/>
                </a:highlight>
              </a:rPr>
              <a:t>=</a:t>
            </a:r>
            <a:r>
              <a:rPr lang="pt-BR" sz="1500" dirty="0">
                <a:solidFill>
                  <a:srgbClr val="000000"/>
                </a:solidFill>
                <a:highlight>
                  <a:srgbClr val="FFFFFF"/>
                </a:highlight>
              </a:rPr>
              <a:t> tf</a:t>
            </a:r>
            <a:r>
              <a:rPr lang="pt-BR" sz="1500" b="1" dirty="0">
                <a:solidFill>
                  <a:srgbClr val="000080"/>
                </a:solidFill>
                <a:highlight>
                  <a:srgbClr val="FFFFFF"/>
                </a:highlight>
              </a:rPr>
              <a:t>.</a:t>
            </a:r>
            <a:r>
              <a:rPr lang="pt-BR" sz="1500" dirty="0">
                <a:solidFill>
                  <a:srgbClr val="000000"/>
                </a:solidFill>
                <a:highlight>
                  <a:srgbClr val="FFFFFF"/>
                </a:highlight>
              </a:rPr>
              <a:t>matmul</a:t>
            </a:r>
            <a:r>
              <a:rPr lang="pt-BR" sz="1500" b="1" dirty="0">
                <a:solidFill>
                  <a:srgbClr val="000080"/>
                </a:solidFill>
                <a:highlight>
                  <a:srgbClr val="FFFFFF"/>
                </a:highlight>
              </a:rPr>
              <a:t>(</a:t>
            </a:r>
            <a:r>
              <a:rPr lang="pt-BR" sz="1500" dirty="0">
                <a:solidFill>
                  <a:srgbClr val="000000"/>
                </a:solidFill>
                <a:highlight>
                  <a:srgbClr val="FFFFFF"/>
                </a:highlight>
              </a:rPr>
              <a:t>X</a:t>
            </a:r>
            <a:r>
              <a:rPr lang="pt-BR" sz="1500" b="1" dirty="0">
                <a:solidFill>
                  <a:srgbClr val="000080"/>
                </a:solidFill>
                <a:highlight>
                  <a:srgbClr val="FFFFFF"/>
                </a:highlight>
              </a:rPr>
              <a:t>,</a:t>
            </a:r>
            <a:r>
              <a:rPr lang="pt-BR" sz="1500" dirty="0">
                <a:solidFill>
                  <a:srgbClr val="000000"/>
                </a:solidFill>
                <a:highlight>
                  <a:srgbClr val="FFFFFF"/>
                </a:highlight>
              </a:rPr>
              <a:t> W</a:t>
            </a:r>
            <a:r>
              <a:rPr lang="pt-BR" sz="1500" b="1" dirty="0">
                <a:solidFill>
                  <a:srgbClr val="000080"/>
                </a:solidFill>
                <a:highlight>
                  <a:srgbClr val="FFFFFF"/>
                </a:highlight>
              </a:rPr>
              <a:t>)</a:t>
            </a:r>
            <a:r>
              <a:rPr lang="pt-BR" sz="1500" dirty="0">
                <a:solidFill>
                  <a:srgbClr val="000000"/>
                </a:solidFill>
                <a:highlight>
                  <a:srgbClr val="FFFFFF"/>
                </a:highlight>
              </a:rPr>
              <a:t> </a:t>
            </a:r>
            <a:r>
              <a:rPr lang="pt-BR" sz="1500" b="1" dirty="0">
                <a:solidFill>
                  <a:srgbClr val="000080"/>
                </a:solidFill>
                <a:highlight>
                  <a:srgbClr val="FFFFFF"/>
                </a:highlight>
              </a:rPr>
              <a:t>+</a:t>
            </a:r>
            <a:r>
              <a:rPr lang="pt-BR" sz="1500" dirty="0">
                <a:solidFill>
                  <a:srgbClr val="000000"/>
                </a:solidFill>
                <a:highlight>
                  <a:srgbClr val="FFFFFF"/>
                </a:highlight>
              </a:rPr>
              <a:t> b</a:t>
            </a:r>
          </a:p>
          <a:p>
            <a:r>
              <a:rPr lang="pt-BR" sz="1500" dirty="0">
                <a:solidFill>
                  <a:srgbClr val="000000"/>
                </a:solidFill>
                <a:highlight>
                  <a:srgbClr val="FFFFFF"/>
                </a:highlight>
              </a:rPr>
              <a:t>      </a:t>
            </a:r>
            <a:r>
              <a:rPr lang="pt-BR" sz="1500" b="1" dirty="0">
                <a:solidFill>
                  <a:srgbClr val="0000FF"/>
                </a:solidFill>
                <a:highlight>
                  <a:srgbClr val="FFFFFF"/>
                </a:highlight>
              </a:rPr>
              <a:t>if</a:t>
            </a:r>
            <a:r>
              <a:rPr lang="pt-BR" sz="1500" dirty="0">
                <a:solidFill>
                  <a:srgbClr val="000000"/>
                </a:solidFill>
                <a:highlight>
                  <a:srgbClr val="FFFFFF"/>
                </a:highlight>
              </a:rPr>
              <a:t> activation</a:t>
            </a:r>
            <a:r>
              <a:rPr lang="pt-BR" sz="1500" b="1" dirty="0">
                <a:solidFill>
                  <a:srgbClr val="000080"/>
                </a:solidFill>
                <a:highlight>
                  <a:srgbClr val="FFFFFF"/>
                </a:highlight>
              </a:rPr>
              <a:t>==</a:t>
            </a:r>
            <a:r>
              <a:rPr lang="pt-BR" sz="1500" dirty="0">
                <a:solidFill>
                  <a:srgbClr val="808080"/>
                </a:solidFill>
                <a:highlight>
                  <a:srgbClr val="FFFFFF"/>
                </a:highlight>
              </a:rPr>
              <a:t>"relu"</a:t>
            </a:r>
            <a:r>
              <a:rPr lang="pt-BR" sz="1500" b="1" dirty="0">
                <a:solidFill>
                  <a:srgbClr val="000080"/>
                </a:solidFill>
                <a:highlight>
                  <a:srgbClr val="FFFFFF"/>
                </a:highlight>
              </a:rPr>
              <a:t>:</a:t>
            </a:r>
            <a:endParaRPr lang="pt-BR" sz="1500" dirty="0">
              <a:solidFill>
                <a:srgbClr val="000000"/>
              </a:solidFill>
              <a:highlight>
                <a:srgbClr val="FFFFFF"/>
              </a:highlight>
            </a:endParaRPr>
          </a:p>
          <a:p>
            <a:r>
              <a:rPr lang="pt-BR" sz="1500" dirty="0">
                <a:solidFill>
                  <a:srgbClr val="000000"/>
                </a:solidFill>
                <a:highlight>
                  <a:srgbClr val="FFFFFF"/>
                </a:highlight>
              </a:rPr>
              <a:t>         </a:t>
            </a:r>
            <a:r>
              <a:rPr lang="pt-BR" sz="1500" b="1" dirty="0">
                <a:solidFill>
                  <a:srgbClr val="0000FF"/>
                </a:solidFill>
                <a:highlight>
                  <a:srgbClr val="FFFFFF"/>
                </a:highlight>
              </a:rPr>
              <a:t>return</a:t>
            </a:r>
            <a:r>
              <a:rPr lang="pt-BR" sz="1500" dirty="0">
                <a:solidFill>
                  <a:srgbClr val="000000"/>
                </a:solidFill>
                <a:highlight>
                  <a:srgbClr val="FFFFFF"/>
                </a:highlight>
              </a:rPr>
              <a:t> tf</a:t>
            </a:r>
            <a:r>
              <a:rPr lang="pt-BR" sz="1500" b="1" dirty="0">
                <a:solidFill>
                  <a:srgbClr val="000080"/>
                </a:solidFill>
                <a:highlight>
                  <a:srgbClr val="FFFFFF"/>
                </a:highlight>
              </a:rPr>
              <a:t>.</a:t>
            </a:r>
            <a:r>
              <a:rPr lang="pt-BR" sz="1500" dirty="0">
                <a:solidFill>
                  <a:srgbClr val="000000"/>
                </a:solidFill>
                <a:highlight>
                  <a:srgbClr val="FFFFFF"/>
                </a:highlight>
              </a:rPr>
              <a:t>nn</a:t>
            </a:r>
            <a:r>
              <a:rPr lang="pt-BR" sz="1500" b="1" dirty="0">
                <a:solidFill>
                  <a:srgbClr val="000080"/>
                </a:solidFill>
                <a:highlight>
                  <a:srgbClr val="FFFFFF"/>
                </a:highlight>
              </a:rPr>
              <a:t>.</a:t>
            </a:r>
            <a:r>
              <a:rPr lang="pt-BR" sz="1500" dirty="0">
                <a:solidFill>
                  <a:srgbClr val="000000"/>
                </a:solidFill>
                <a:highlight>
                  <a:srgbClr val="FFFFFF"/>
                </a:highlight>
              </a:rPr>
              <a:t>relu</a:t>
            </a:r>
            <a:r>
              <a:rPr lang="pt-BR" sz="1500" b="1" dirty="0">
                <a:solidFill>
                  <a:srgbClr val="000080"/>
                </a:solidFill>
                <a:highlight>
                  <a:srgbClr val="FFFFFF"/>
                </a:highlight>
              </a:rPr>
              <a:t>(</a:t>
            </a:r>
            <a:r>
              <a:rPr lang="pt-BR" sz="1500" dirty="0">
                <a:solidFill>
                  <a:srgbClr val="000000"/>
                </a:solidFill>
                <a:highlight>
                  <a:srgbClr val="FFFFFF"/>
                </a:highlight>
              </a:rPr>
              <a:t>z</a:t>
            </a:r>
            <a:r>
              <a:rPr lang="pt-BR" sz="1500" b="1" dirty="0">
                <a:solidFill>
                  <a:srgbClr val="000080"/>
                </a:solidFill>
                <a:highlight>
                  <a:srgbClr val="FFFFFF"/>
                </a:highlight>
              </a:rPr>
              <a:t>)</a:t>
            </a:r>
            <a:endParaRPr lang="pt-BR" sz="1500" dirty="0">
              <a:solidFill>
                <a:srgbClr val="000000"/>
              </a:solidFill>
              <a:highlight>
                <a:srgbClr val="FFFFFF"/>
              </a:highlight>
            </a:endParaRPr>
          </a:p>
          <a:p>
            <a:r>
              <a:rPr lang="pt-BR" sz="1500" dirty="0">
                <a:solidFill>
                  <a:srgbClr val="000000"/>
                </a:solidFill>
                <a:highlight>
                  <a:srgbClr val="FFFFFF"/>
                </a:highlight>
              </a:rPr>
              <a:t>      </a:t>
            </a:r>
            <a:r>
              <a:rPr lang="pt-BR" sz="1500" b="1" dirty="0">
                <a:solidFill>
                  <a:srgbClr val="0000FF"/>
                </a:solidFill>
                <a:highlight>
                  <a:srgbClr val="FFFFFF"/>
                </a:highlight>
              </a:rPr>
              <a:t>else</a:t>
            </a:r>
            <a:r>
              <a:rPr lang="pt-BR" sz="1500" b="1" dirty="0">
                <a:solidFill>
                  <a:srgbClr val="000080"/>
                </a:solidFill>
                <a:highlight>
                  <a:srgbClr val="FFFFFF"/>
                </a:highlight>
              </a:rPr>
              <a:t>:</a:t>
            </a:r>
            <a:endParaRPr lang="pt-BR" sz="1500" dirty="0">
              <a:solidFill>
                <a:srgbClr val="000000"/>
              </a:solidFill>
              <a:highlight>
                <a:srgbClr val="FFFFFF"/>
              </a:highlight>
            </a:endParaRPr>
          </a:p>
          <a:p>
            <a:r>
              <a:rPr lang="pt-BR" sz="1500" dirty="0">
                <a:solidFill>
                  <a:srgbClr val="000000"/>
                </a:solidFill>
                <a:highlight>
                  <a:srgbClr val="FFFFFF"/>
                </a:highlight>
              </a:rPr>
              <a:t>         </a:t>
            </a:r>
            <a:r>
              <a:rPr lang="pt-BR" sz="1500" b="1" dirty="0">
                <a:solidFill>
                  <a:srgbClr val="0000FF"/>
                </a:solidFill>
                <a:highlight>
                  <a:srgbClr val="FFFFFF"/>
                </a:highlight>
              </a:rPr>
              <a:t>return</a:t>
            </a:r>
            <a:r>
              <a:rPr lang="pt-BR" sz="1500" dirty="0">
                <a:solidFill>
                  <a:srgbClr val="000000"/>
                </a:solidFill>
                <a:highlight>
                  <a:srgbClr val="FFFFFF"/>
                </a:highlight>
              </a:rPr>
              <a:t> z</a:t>
            </a:r>
            <a:endParaRPr lang="pt-BR" sz="1500" dirty="0"/>
          </a:p>
        </p:txBody>
      </p:sp>
    </p:spTree>
    <p:extLst>
      <p:ext uri="{BB962C8B-B14F-4D97-AF65-F5344CB8AC3E}">
        <p14:creationId xmlns:p14="http://schemas.microsoft.com/office/powerpoint/2010/main" val="3320274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Fase de Construção</a:t>
            </a:r>
          </a:p>
        </p:txBody>
      </p:sp>
      <p:sp>
        <p:nvSpPr>
          <p:cNvPr id="3" name="Content Placeholder 2"/>
          <p:cNvSpPr>
            <a:spLocks noGrp="1"/>
          </p:cNvSpPr>
          <p:nvPr>
            <p:ph idx="1"/>
          </p:nvPr>
        </p:nvSpPr>
        <p:spPr>
          <a:xfrm>
            <a:off x="838200" y="1825625"/>
            <a:ext cx="11150600" cy="2185276"/>
          </a:xfrm>
        </p:spPr>
        <p:txBody>
          <a:bodyPr>
            <a:normAutofit fontScale="92500" lnSpcReduction="20000"/>
          </a:bodyPr>
          <a:lstStyle/>
          <a:p>
            <a:r>
              <a:rPr lang="pt-BR" dirty="0"/>
              <a:t>Agora vamos usar a função </a:t>
            </a:r>
            <a:r>
              <a:rPr lang="pt-BR" b="1" i="1" dirty="0"/>
              <a:t>neuron_layer() </a:t>
            </a:r>
            <a:r>
              <a:rPr lang="pt-BR" dirty="0"/>
              <a:t>para criar a rede neural.</a:t>
            </a:r>
          </a:p>
          <a:p>
            <a:r>
              <a:rPr lang="pt-BR" dirty="0"/>
              <a:t>A primeira camada oculta recebe o </a:t>
            </a:r>
            <a:r>
              <a:rPr lang="pt-BR" b="1" i="1" dirty="0"/>
              <a:t>placeholder X</a:t>
            </a:r>
            <a:r>
              <a:rPr lang="pt-BR" dirty="0"/>
              <a:t> como entrada. </a:t>
            </a:r>
          </a:p>
          <a:p>
            <a:r>
              <a:rPr lang="pt-BR" dirty="0"/>
              <a:t>A segunda </a:t>
            </a:r>
            <a:r>
              <a:rPr lang="pt-BR" dirty="0" smtClean="0"/>
              <a:t>camada oculta recebe </a:t>
            </a:r>
            <a:r>
              <a:rPr lang="pt-BR" dirty="0"/>
              <a:t>a saída da primeira camada oculta como entrada. </a:t>
            </a:r>
          </a:p>
          <a:p>
            <a:r>
              <a:rPr lang="pt-BR" dirty="0"/>
              <a:t>E, finalmente, a camada de saída recebe a saída da segunda camada oculta como entrada.</a:t>
            </a:r>
          </a:p>
        </p:txBody>
      </p:sp>
      <p:sp>
        <p:nvSpPr>
          <p:cNvPr id="4" name="Rectangle 3"/>
          <p:cNvSpPr/>
          <p:nvPr/>
        </p:nvSpPr>
        <p:spPr>
          <a:xfrm>
            <a:off x="3365500" y="4106437"/>
            <a:ext cx="6096000" cy="954107"/>
          </a:xfrm>
          <a:prstGeom prst="rect">
            <a:avLst/>
          </a:prstGeom>
        </p:spPr>
        <p:txBody>
          <a:bodyPr>
            <a:spAutoFit/>
          </a:bodyPr>
          <a:lstStyle/>
          <a:p>
            <a:r>
              <a:rPr lang="pt-BR" sz="1400" b="1" dirty="0">
                <a:solidFill>
                  <a:srgbClr val="0000FF"/>
                </a:solidFill>
                <a:highlight>
                  <a:srgbClr val="FFFFFF"/>
                </a:highlight>
              </a:rPr>
              <a:t>with</a:t>
            </a:r>
            <a:r>
              <a:rPr lang="pt-BR" sz="1400" dirty="0">
                <a:solidFill>
                  <a:srgbClr val="000000"/>
                </a:solidFill>
                <a:highlight>
                  <a:srgbClr val="FFFFFF"/>
                </a:highlight>
              </a:rPr>
              <a:t> tf</a:t>
            </a:r>
            <a:r>
              <a:rPr lang="pt-BR" sz="1400" b="1" dirty="0">
                <a:solidFill>
                  <a:srgbClr val="000080"/>
                </a:solidFill>
                <a:highlight>
                  <a:srgbClr val="FFFFFF"/>
                </a:highlight>
              </a:rPr>
              <a:t>.</a:t>
            </a:r>
            <a:r>
              <a:rPr lang="pt-BR" sz="1400" dirty="0">
                <a:solidFill>
                  <a:srgbClr val="000000"/>
                </a:solidFill>
                <a:highlight>
                  <a:srgbClr val="FFFFFF"/>
                </a:highlight>
              </a:rPr>
              <a:t>name_scope</a:t>
            </a:r>
            <a:r>
              <a:rPr lang="pt-BR" sz="1400" b="1" dirty="0">
                <a:solidFill>
                  <a:srgbClr val="000080"/>
                </a:solidFill>
                <a:highlight>
                  <a:srgbClr val="FFFFFF"/>
                </a:highlight>
              </a:rPr>
              <a:t>(</a:t>
            </a:r>
            <a:r>
              <a:rPr lang="pt-BR" sz="1400" dirty="0">
                <a:solidFill>
                  <a:srgbClr val="808080"/>
                </a:solidFill>
                <a:highlight>
                  <a:srgbClr val="FFFFFF"/>
                </a:highlight>
              </a:rPr>
              <a:t>"dnn"</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en-US" sz="1400" dirty="0">
                <a:solidFill>
                  <a:srgbClr val="000000"/>
                </a:solidFill>
                <a:highlight>
                  <a:srgbClr val="FFFFFF"/>
                </a:highlight>
              </a:rPr>
              <a:t>   hidden1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neuron_layer</a:t>
            </a:r>
            <a:r>
              <a:rPr lang="en-US" sz="1400" b="1" dirty="0">
                <a:solidFill>
                  <a:srgbClr val="000080"/>
                </a:solidFill>
                <a:highlight>
                  <a:srgbClr val="FFFFFF"/>
                </a:highlight>
              </a:rPr>
              <a:t>(</a:t>
            </a:r>
            <a:r>
              <a:rPr lang="en-US" sz="1400" dirty="0">
                <a:solidFill>
                  <a:srgbClr val="000000"/>
                </a:solidFill>
                <a:highlight>
                  <a:srgbClr val="FFFFFF"/>
                </a:highlight>
              </a:rPr>
              <a:t>X</a:t>
            </a:r>
            <a:r>
              <a:rPr lang="en-US" sz="1400" b="1" dirty="0">
                <a:solidFill>
                  <a:srgbClr val="000080"/>
                </a:solidFill>
                <a:highlight>
                  <a:srgbClr val="FFFFFF"/>
                </a:highlight>
              </a:rPr>
              <a:t>,</a:t>
            </a:r>
            <a:r>
              <a:rPr lang="en-US" sz="1400" dirty="0">
                <a:solidFill>
                  <a:srgbClr val="000000"/>
                </a:solidFill>
                <a:highlight>
                  <a:srgbClr val="FFFFFF"/>
                </a:highlight>
              </a:rPr>
              <a:t> n_hidden1</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808080"/>
                </a:solidFill>
                <a:highlight>
                  <a:srgbClr val="FFFFFF"/>
                </a:highlight>
              </a:rPr>
              <a:t>"hidden1"</a:t>
            </a:r>
            <a:r>
              <a:rPr lang="en-US" sz="1400" b="1" dirty="0">
                <a:solidFill>
                  <a:srgbClr val="000080"/>
                </a:solidFill>
                <a:highlight>
                  <a:srgbClr val="FFFFFF"/>
                </a:highlight>
              </a:rPr>
              <a:t>,</a:t>
            </a:r>
            <a:r>
              <a:rPr lang="en-US" sz="1400" dirty="0">
                <a:solidFill>
                  <a:srgbClr val="000000"/>
                </a:solidFill>
                <a:highlight>
                  <a:srgbClr val="FFFFFF"/>
                </a:highlight>
              </a:rPr>
              <a:t> activation</a:t>
            </a:r>
            <a:r>
              <a:rPr lang="en-US" sz="1400" b="1" dirty="0">
                <a:solidFill>
                  <a:srgbClr val="000080"/>
                </a:solidFill>
                <a:highlight>
                  <a:srgbClr val="FFFFFF"/>
                </a:highlight>
              </a:rPr>
              <a:t>=</a:t>
            </a:r>
            <a:r>
              <a:rPr lang="en-US" sz="1400" dirty="0">
                <a:solidFill>
                  <a:srgbClr val="808080"/>
                </a:solidFill>
                <a:highlight>
                  <a:srgbClr val="FFFFFF"/>
                </a:highlight>
              </a:rPr>
              <a:t>"</a:t>
            </a:r>
            <a:r>
              <a:rPr lang="en-US" sz="1400" dirty="0" err="1">
                <a:solidFill>
                  <a:srgbClr val="808080"/>
                </a:solidFill>
                <a:highlight>
                  <a:srgbClr val="FFFFFF"/>
                </a:highlight>
              </a:rPr>
              <a:t>relu</a:t>
            </a:r>
            <a:r>
              <a:rPr lang="en-US" sz="1400" dirty="0">
                <a:solidFill>
                  <a:srgbClr val="808080"/>
                </a:solidFill>
                <a:highlight>
                  <a:srgbClr val="FFFFFF"/>
                </a:highlight>
              </a:rPr>
              <a:t>"</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pt-BR" sz="1400" dirty="0">
                <a:solidFill>
                  <a:srgbClr val="000000"/>
                </a:solidFill>
                <a:highlight>
                  <a:srgbClr val="FFFFFF"/>
                </a:highlight>
              </a:rPr>
              <a:t>   hidden2 </a:t>
            </a:r>
            <a:r>
              <a:rPr lang="pt-BR" sz="1400" b="1" dirty="0">
                <a:solidFill>
                  <a:srgbClr val="000080"/>
                </a:solidFill>
                <a:highlight>
                  <a:srgbClr val="FFFFFF"/>
                </a:highlight>
              </a:rPr>
              <a:t>=</a:t>
            </a:r>
            <a:r>
              <a:rPr lang="pt-BR" sz="1400" dirty="0">
                <a:solidFill>
                  <a:srgbClr val="000000"/>
                </a:solidFill>
                <a:highlight>
                  <a:srgbClr val="FFFFFF"/>
                </a:highlight>
              </a:rPr>
              <a:t> neuron_layer</a:t>
            </a:r>
            <a:r>
              <a:rPr lang="pt-BR" sz="1400" b="1" dirty="0">
                <a:solidFill>
                  <a:srgbClr val="000080"/>
                </a:solidFill>
                <a:highlight>
                  <a:srgbClr val="FFFFFF"/>
                </a:highlight>
              </a:rPr>
              <a:t>(</a:t>
            </a:r>
            <a:r>
              <a:rPr lang="pt-BR" sz="1400" dirty="0">
                <a:solidFill>
                  <a:srgbClr val="000000"/>
                </a:solidFill>
                <a:highlight>
                  <a:srgbClr val="FFFFFF"/>
                </a:highlight>
              </a:rPr>
              <a:t>hidden1</a:t>
            </a:r>
            <a:r>
              <a:rPr lang="pt-BR" sz="1400" b="1" dirty="0">
                <a:solidFill>
                  <a:srgbClr val="000080"/>
                </a:solidFill>
                <a:highlight>
                  <a:srgbClr val="FFFFFF"/>
                </a:highlight>
              </a:rPr>
              <a:t>,</a:t>
            </a:r>
            <a:r>
              <a:rPr lang="pt-BR" sz="1400" dirty="0">
                <a:solidFill>
                  <a:srgbClr val="000000"/>
                </a:solidFill>
                <a:highlight>
                  <a:srgbClr val="FFFFFF"/>
                </a:highlight>
              </a:rPr>
              <a:t> n_hidden2</a:t>
            </a:r>
            <a:r>
              <a:rPr lang="pt-BR" sz="1400" b="1" dirty="0">
                <a:solidFill>
                  <a:srgbClr val="000080"/>
                </a:solidFill>
                <a:highlight>
                  <a:srgbClr val="FFFFFF"/>
                </a:highlight>
              </a:rPr>
              <a:t>,</a:t>
            </a:r>
            <a:r>
              <a:rPr lang="pt-BR" sz="1400" dirty="0">
                <a:solidFill>
                  <a:srgbClr val="000000"/>
                </a:solidFill>
                <a:highlight>
                  <a:srgbClr val="FFFFFF"/>
                </a:highlight>
              </a:rPr>
              <a:t> </a:t>
            </a:r>
            <a:r>
              <a:rPr lang="pt-BR" sz="1400" dirty="0">
                <a:solidFill>
                  <a:srgbClr val="808080"/>
                </a:solidFill>
                <a:highlight>
                  <a:srgbClr val="FFFFFF"/>
                </a:highlight>
              </a:rPr>
              <a:t>"hidden2"</a:t>
            </a:r>
            <a:r>
              <a:rPr lang="pt-BR" sz="1400" b="1" dirty="0">
                <a:solidFill>
                  <a:srgbClr val="000080"/>
                </a:solidFill>
                <a:highlight>
                  <a:srgbClr val="FFFFFF"/>
                </a:highlight>
              </a:rPr>
              <a:t>,</a:t>
            </a:r>
            <a:r>
              <a:rPr lang="pt-BR" sz="1400" dirty="0">
                <a:solidFill>
                  <a:srgbClr val="000000"/>
                </a:solidFill>
                <a:highlight>
                  <a:srgbClr val="FFFFFF"/>
                </a:highlight>
              </a:rPr>
              <a:t> activation</a:t>
            </a:r>
            <a:r>
              <a:rPr lang="pt-BR" sz="1400" b="1" dirty="0">
                <a:solidFill>
                  <a:srgbClr val="000080"/>
                </a:solidFill>
                <a:highlight>
                  <a:srgbClr val="FFFFFF"/>
                </a:highlight>
              </a:rPr>
              <a:t>=</a:t>
            </a:r>
            <a:r>
              <a:rPr lang="pt-BR" sz="1400" dirty="0">
                <a:solidFill>
                  <a:srgbClr val="808080"/>
                </a:solidFill>
                <a:highlight>
                  <a:srgbClr val="FFFFFF"/>
                </a:highlight>
              </a:rPr>
              <a:t>"relu"</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dirty="0">
                <a:solidFill>
                  <a:srgbClr val="000000"/>
                </a:solidFill>
                <a:highlight>
                  <a:srgbClr val="FFFFFF"/>
                </a:highlight>
              </a:rPr>
              <a:t>   logits </a:t>
            </a:r>
            <a:r>
              <a:rPr lang="pt-BR" sz="1400" b="1" dirty="0">
                <a:solidFill>
                  <a:srgbClr val="000080"/>
                </a:solidFill>
                <a:highlight>
                  <a:srgbClr val="FFFFFF"/>
                </a:highlight>
              </a:rPr>
              <a:t>=</a:t>
            </a:r>
            <a:r>
              <a:rPr lang="pt-BR" sz="1400" dirty="0">
                <a:solidFill>
                  <a:srgbClr val="000000"/>
                </a:solidFill>
                <a:highlight>
                  <a:srgbClr val="FFFFFF"/>
                </a:highlight>
              </a:rPr>
              <a:t> neuron_layer</a:t>
            </a:r>
            <a:r>
              <a:rPr lang="pt-BR" sz="1400" b="1" dirty="0">
                <a:solidFill>
                  <a:srgbClr val="000080"/>
                </a:solidFill>
                <a:highlight>
                  <a:srgbClr val="FFFFFF"/>
                </a:highlight>
              </a:rPr>
              <a:t>(</a:t>
            </a:r>
            <a:r>
              <a:rPr lang="pt-BR" sz="1400" dirty="0">
                <a:solidFill>
                  <a:srgbClr val="000000"/>
                </a:solidFill>
                <a:highlight>
                  <a:srgbClr val="FFFFFF"/>
                </a:highlight>
              </a:rPr>
              <a:t>hidden2</a:t>
            </a:r>
            <a:r>
              <a:rPr lang="pt-BR" sz="1400" b="1" dirty="0">
                <a:solidFill>
                  <a:srgbClr val="000080"/>
                </a:solidFill>
                <a:highlight>
                  <a:srgbClr val="FFFFFF"/>
                </a:highlight>
              </a:rPr>
              <a:t>,</a:t>
            </a:r>
            <a:r>
              <a:rPr lang="pt-BR" sz="1400" dirty="0">
                <a:solidFill>
                  <a:srgbClr val="000000"/>
                </a:solidFill>
                <a:highlight>
                  <a:srgbClr val="FFFFFF"/>
                </a:highlight>
              </a:rPr>
              <a:t> n_outputs</a:t>
            </a:r>
            <a:r>
              <a:rPr lang="pt-BR" sz="1400" b="1" dirty="0">
                <a:solidFill>
                  <a:srgbClr val="000080"/>
                </a:solidFill>
                <a:highlight>
                  <a:srgbClr val="FFFFFF"/>
                </a:highlight>
              </a:rPr>
              <a:t>,</a:t>
            </a:r>
            <a:r>
              <a:rPr lang="pt-BR" sz="1400" dirty="0">
                <a:solidFill>
                  <a:srgbClr val="000000"/>
                </a:solidFill>
                <a:highlight>
                  <a:srgbClr val="FFFFFF"/>
                </a:highlight>
              </a:rPr>
              <a:t> </a:t>
            </a:r>
            <a:r>
              <a:rPr lang="pt-BR" sz="1400" dirty="0">
                <a:solidFill>
                  <a:srgbClr val="808080"/>
                </a:solidFill>
                <a:highlight>
                  <a:srgbClr val="FFFFFF"/>
                </a:highlight>
              </a:rPr>
              <a:t>"outputs"</a:t>
            </a:r>
            <a:r>
              <a:rPr lang="pt-BR" sz="1400" b="1" dirty="0">
                <a:solidFill>
                  <a:srgbClr val="000080"/>
                </a:solidFill>
                <a:highlight>
                  <a:srgbClr val="FFFFFF"/>
                </a:highlight>
              </a:rPr>
              <a:t>)</a:t>
            </a:r>
            <a:endParaRPr lang="pt-BR" sz="1400" dirty="0"/>
          </a:p>
        </p:txBody>
      </p:sp>
      <p:sp>
        <p:nvSpPr>
          <p:cNvPr id="5" name="Content Placeholder 2"/>
          <p:cNvSpPr txBox="1">
            <a:spLocks/>
          </p:cNvSpPr>
          <p:nvPr/>
        </p:nvSpPr>
        <p:spPr>
          <a:xfrm>
            <a:off x="838200" y="5441669"/>
            <a:ext cx="11150600" cy="123081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dirty="0"/>
              <a:t>Observe que </a:t>
            </a:r>
            <a:r>
              <a:rPr lang="pt-BR" b="1" i="1" dirty="0"/>
              <a:t>logits</a:t>
            </a:r>
            <a:r>
              <a:rPr lang="pt-BR" dirty="0"/>
              <a:t> é a saída da rede neural antes de passar pela </a:t>
            </a:r>
            <a:r>
              <a:rPr lang="pt-BR" b="1" i="1" dirty="0"/>
              <a:t>função de ativação</a:t>
            </a:r>
            <a:r>
              <a:rPr lang="pt-BR" dirty="0"/>
              <a:t> do tipo </a:t>
            </a:r>
            <a:r>
              <a:rPr lang="pt-BR" b="1" i="1" dirty="0"/>
              <a:t>softmax</a:t>
            </a:r>
            <a:r>
              <a:rPr lang="pt-BR" dirty="0"/>
              <a:t>. </a:t>
            </a:r>
          </a:p>
          <a:p>
            <a:r>
              <a:rPr lang="pt-BR" dirty="0"/>
              <a:t>Por razões de otimização, trataremos do cálculo do </a:t>
            </a:r>
            <a:r>
              <a:rPr lang="pt-BR" b="1" i="1" dirty="0"/>
              <a:t>softmax</a:t>
            </a:r>
            <a:r>
              <a:rPr lang="pt-BR" dirty="0"/>
              <a:t> posteriormente.</a:t>
            </a:r>
          </a:p>
        </p:txBody>
      </p:sp>
    </p:spTree>
    <p:extLst>
      <p:ext uri="{BB962C8B-B14F-4D97-AF65-F5344CB8AC3E}">
        <p14:creationId xmlns:p14="http://schemas.microsoft.com/office/powerpoint/2010/main" val="1645533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Funções úteis do TensorFlow</a:t>
            </a:r>
            <a:endParaRPr lang="pt-BR" dirty="0"/>
          </a:p>
        </p:txBody>
      </p:sp>
      <p:sp>
        <p:nvSpPr>
          <p:cNvPr id="3" name="Content Placeholder 2"/>
          <p:cNvSpPr>
            <a:spLocks noGrp="1"/>
          </p:cNvSpPr>
          <p:nvPr>
            <p:ph idx="1"/>
          </p:nvPr>
        </p:nvSpPr>
        <p:spPr>
          <a:xfrm>
            <a:off x="838199" y="1825624"/>
            <a:ext cx="10980761" cy="4820835"/>
          </a:xfrm>
        </p:spPr>
        <p:txBody>
          <a:bodyPr>
            <a:normAutofit/>
          </a:bodyPr>
          <a:lstStyle/>
          <a:p>
            <a:r>
              <a:rPr lang="pt-BR" dirty="0" smtClean="0"/>
              <a:t>O </a:t>
            </a:r>
            <a:r>
              <a:rPr lang="pt-BR" dirty="0"/>
              <a:t>TensorFlow </a:t>
            </a:r>
            <a:r>
              <a:rPr lang="pt-BR" dirty="0" smtClean="0"/>
              <a:t>possui </a:t>
            </a:r>
            <a:r>
              <a:rPr lang="pt-BR" dirty="0"/>
              <a:t>muitas funções úteis para criar camadas </a:t>
            </a:r>
            <a:r>
              <a:rPr lang="pt-BR" dirty="0" smtClean="0"/>
              <a:t>padrão</a:t>
            </a:r>
            <a:r>
              <a:rPr lang="pt-BR" dirty="0"/>
              <a:t>, então geralmente não há necessidade de </a:t>
            </a:r>
            <a:r>
              <a:rPr lang="pt-BR" dirty="0" smtClean="0"/>
              <a:t>definirmos nossa </a:t>
            </a:r>
            <a:r>
              <a:rPr lang="pt-BR" dirty="0"/>
              <a:t>própria função </a:t>
            </a:r>
            <a:r>
              <a:rPr lang="pt-BR" b="1" i="1" dirty="0" smtClean="0"/>
              <a:t>neuron_layer()</a:t>
            </a:r>
            <a:r>
              <a:rPr lang="pt-BR" dirty="0" smtClean="0"/>
              <a:t> </a:t>
            </a:r>
            <a:r>
              <a:rPr lang="pt-BR" dirty="0"/>
              <a:t>como acabamos de fazer. </a:t>
            </a:r>
            <a:endParaRPr lang="pt-BR" dirty="0" smtClean="0"/>
          </a:p>
          <a:p>
            <a:r>
              <a:rPr lang="pt-BR" dirty="0" smtClean="0"/>
              <a:t>Por </a:t>
            </a:r>
            <a:r>
              <a:rPr lang="pt-BR" dirty="0"/>
              <a:t>exemplo, a função </a:t>
            </a:r>
            <a:r>
              <a:rPr lang="pt-BR" b="1" i="1" dirty="0" smtClean="0"/>
              <a:t>fully_connected() </a:t>
            </a:r>
            <a:r>
              <a:rPr lang="pt-BR" dirty="0" smtClean="0"/>
              <a:t>cria </a:t>
            </a:r>
            <a:r>
              <a:rPr lang="pt-BR" dirty="0"/>
              <a:t>uma camada totalmente conectada, onde todas as entradas são conectadas a todos os </a:t>
            </a:r>
            <a:r>
              <a:rPr lang="pt-BR" b="1" i="1" dirty="0" smtClean="0"/>
              <a:t>nós</a:t>
            </a:r>
            <a:r>
              <a:rPr lang="pt-BR" dirty="0" smtClean="0"/>
              <a:t> da </a:t>
            </a:r>
            <a:r>
              <a:rPr lang="pt-BR" dirty="0"/>
              <a:t>camada. </a:t>
            </a:r>
            <a:endParaRPr lang="pt-BR" dirty="0" smtClean="0"/>
          </a:p>
          <a:p>
            <a:r>
              <a:rPr lang="pt-BR" dirty="0" smtClean="0"/>
              <a:t>Ela </a:t>
            </a:r>
            <a:r>
              <a:rPr lang="pt-BR" dirty="0"/>
              <a:t>se encarrega de criar as </a:t>
            </a:r>
            <a:r>
              <a:rPr lang="pt-BR" dirty="0" smtClean="0"/>
              <a:t>variáveisde </a:t>
            </a:r>
            <a:r>
              <a:rPr lang="pt-BR" b="1" i="1" dirty="0" smtClean="0"/>
              <a:t>peso</a:t>
            </a:r>
            <a:r>
              <a:rPr lang="pt-BR" dirty="0" smtClean="0"/>
              <a:t> e </a:t>
            </a:r>
            <a:r>
              <a:rPr lang="pt-BR" b="1" i="1" dirty="0" smtClean="0"/>
              <a:t>bias</a:t>
            </a:r>
            <a:r>
              <a:rPr lang="pt-BR" dirty="0" smtClean="0"/>
              <a:t>, </a:t>
            </a:r>
            <a:r>
              <a:rPr lang="pt-BR" dirty="0"/>
              <a:t>com a estratégia de inicialização adequada, e usa a função de ativação </a:t>
            </a:r>
            <a:r>
              <a:rPr lang="pt-BR" b="1" i="1" dirty="0"/>
              <a:t>ReLU</a:t>
            </a:r>
            <a:r>
              <a:rPr lang="pt-BR" dirty="0"/>
              <a:t> por padrão (podemos mudar isso usando o </a:t>
            </a:r>
            <a:r>
              <a:rPr lang="pt-BR" dirty="0" smtClean="0"/>
              <a:t>hiperparâmetro </a:t>
            </a:r>
            <a:r>
              <a:rPr lang="pt-BR" b="1" i="1" dirty="0" smtClean="0"/>
              <a:t>activation_fn</a:t>
            </a:r>
            <a:r>
              <a:rPr lang="pt-BR" dirty="0"/>
              <a:t>). </a:t>
            </a:r>
            <a:endParaRPr lang="pt-BR" dirty="0" smtClean="0"/>
          </a:p>
          <a:p>
            <a:r>
              <a:rPr lang="pt-BR" dirty="0" smtClean="0"/>
              <a:t>Ela também </a:t>
            </a:r>
            <a:r>
              <a:rPr lang="pt-BR" dirty="0"/>
              <a:t>oferece suporte a </a:t>
            </a:r>
            <a:r>
              <a:rPr lang="pt-BR" dirty="0" smtClean="0"/>
              <a:t>hiperparâmetros de </a:t>
            </a:r>
            <a:r>
              <a:rPr lang="pt-BR" dirty="0"/>
              <a:t>regularização e normalização.</a:t>
            </a:r>
          </a:p>
        </p:txBody>
      </p:sp>
    </p:spTree>
    <p:extLst>
      <p:ext uri="{BB962C8B-B14F-4D97-AF65-F5344CB8AC3E}">
        <p14:creationId xmlns:p14="http://schemas.microsoft.com/office/powerpoint/2010/main" val="10685271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Fase de Construção</a:t>
            </a:r>
          </a:p>
        </p:txBody>
      </p:sp>
      <p:sp>
        <p:nvSpPr>
          <p:cNvPr id="3" name="Content Placeholder 2"/>
          <p:cNvSpPr>
            <a:spLocks noGrp="1"/>
          </p:cNvSpPr>
          <p:nvPr>
            <p:ph idx="1"/>
          </p:nvPr>
        </p:nvSpPr>
        <p:spPr>
          <a:xfrm>
            <a:off x="838199" y="1702791"/>
            <a:ext cx="11130887" cy="4315869"/>
          </a:xfrm>
        </p:spPr>
        <p:txBody>
          <a:bodyPr>
            <a:normAutofit fontScale="85000" lnSpcReduction="20000"/>
          </a:bodyPr>
          <a:lstStyle/>
          <a:p>
            <a:r>
              <a:rPr lang="pt-BR" dirty="0"/>
              <a:t>Agora que já temos o modelo da rede neural pronto, precisamos definir a </a:t>
            </a:r>
            <a:r>
              <a:rPr lang="pt-BR" b="1" i="1" dirty="0"/>
              <a:t>função de custo </a:t>
            </a:r>
            <a:r>
              <a:rPr lang="pt-BR" dirty="0"/>
              <a:t>que usaremos para treiná-lo. </a:t>
            </a:r>
          </a:p>
          <a:p>
            <a:r>
              <a:rPr lang="pt-BR" dirty="0"/>
              <a:t>Nós iremos usar a medida de </a:t>
            </a:r>
            <a:r>
              <a:rPr lang="pt-BR" b="1" i="1" dirty="0"/>
              <a:t>entropia cruzada </a:t>
            </a:r>
            <a:r>
              <a:rPr lang="pt-BR" dirty="0"/>
              <a:t>como </a:t>
            </a:r>
            <a:r>
              <a:rPr lang="pt-BR" b="1" i="1" dirty="0"/>
              <a:t>função de custo</a:t>
            </a:r>
            <a:r>
              <a:rPr lang="pt-BR" dirty="0"/>
              <a:t>. Essa é a mesma função de custo que usamos com os regressores logístico e softmax</a:t>
            </a:r>
            <a:r>
              <a:rPr lang="pt-BR" dirty="0" smtClean="0"/>
              <a:t>.</a:t>
            </a:r>
          </a:p>
          <a:p>
            <a:r>
              <a:rPr lang="pt-BR" dirty="0" smtClean="0"/>
              <a:t>Usaremos </a:t>
            </a:r>
            <a:r>
              <a:rPr lang="pt-BR" dirty="0"/>
              <a:t>a função </a:t>
            </a:r>
            <a:r>
              <a:rPr lang="pt-BR" b="1" i="1" dirty="0"/>
              <a:t>sparse_soft_max_cross_entropy_with_logits()</a:t>
            </a:r>
            <a:r>
              <a:rPr lang="pt-BR" dirty="0"/>
              <a:t>, que é equivalente a aplicar a </a:t>
            </a:r>
            <a:r>
              <a:rPr lang="pt-BR" b="1" i="1" dirty="0"/>
              <a:t>função de ativação</a:t>
            </a:r>
            <a:r>
              <a:rPr lang="pt-BR" dirty="0"/>
              <a:t> do tipo</a:t>
            </a:r>
            <a:r>
              <a:rPr lang="pt-BR" b="1" i="1" dirty="0"/>
              <a:t> softmax </a:t>
            </a:r>
            <a:r>
              <a:rPr lang="pt-BR" dirty="0"/>
              <a:t>e depois computar a </a:t>
            </a:r>
            <a:r>
              <a:rPr lang="pt-BR" b="1" i="1" dirty="0"/>
              <a:t>entropia cruzada</a:t>
            </a:r>
            <a:r>
              <a:rPr lang="pt-BR" dirty="0"/>
              <a:t>, mas é mais eficiente e cuida de casos como quando os valores dos </a:t>
            </a:r>
            <a:r>
              <a:rPr lang="pt-BR" b="1" i="1" dirty="0"/>
              <a:t>logits</a:t>
            </a:r>
            <a:r>
              <a:rPr lang="pt-BR" dirty="0"/>
              <a:t> são iguais a 0. </a:t>
            </a:r>
          </a:p>
          <a:p>
            <a:r>
              <a:rPr lang="pt-BR" dirty="0"/>
              <a:t>Essa função calcula a </a:t>
            </a:r>
            <a:r>
              <a:rPr lang="pt-BR" b="1" i="1" dirty="0"/>
              <a:t>entropia cruzada</a:t>
            </a:r>
            <a:r>
              <a:rPr lang="pt-BR" dirty="0"/>
              <a:t> com base nos </a:t>
            </a:r>
            <a:r>
              <a:rPr lang="pt-BR" b="1" i="1" dirty="0"/>
              <a:t>logits</a:t>
            </a:r>
            <a:r>
              <a:rPr lang="pt-BR" dirty="0"/>
              <a:t> (ou seja, a saída da rede neural antes de passar pela </a:t>
            </a:r>
            <a:r>
              <a:rPr lang="pt-BR" b="1" i="1" dirty="0"/>
              <a:t>função de ativação </a:t>
            </a:r>
            <a:r>
              <a:rPr lang="pt-BR" dirty="0" smtClean="0"/>
              <a:t>do </a:t>
            </a:r>
            <a:r>
              <a:rPr lang="pt-BR" dirty="0"/>
              <a:t>tipo</a:t>
            </a:r>
            <a:r>
              <a:rPr lang="pt-BR" b="1" i="1" dirty="0"/>
              <a:t> softmax</a:t>
            </a:r>
            <a:r>
              <a:rPr lang="pt-BR" dirty="0"/>
              <a:t>) e espera </a:t>
            </a:r>
            <a:r>
              <a:rPr lang="pt-BR" b="1" i="1" dirty="0"/>
              <a:t>rótulos</a:t>
            </a:r>
            <a:r>
              <a:rPr lang="pt-BR" dirty="0"/>
              <a:t> na forma de números inteiros que variam de 0 ao número total de classes menos 1.</a:t>
            </a:r>
          </a:p>
          <a:p>
            <a:r>
              <a:rPr lang="pt-BR" dirty="0"/>
              <a:t>Isso </a:t>
            </a:r>
            <a:r>
              <a:rPr lang="pt-BR" dirty="0" smtClean="0"/>
              <a:t>gerará um </a:t>
            </a:r>
            <a:r>
              <a:rPr lang="pt-BR" dirty="0"/>
              <a:t>tensor 1D contendo a </a:t>
            </a:r>
            <a:r>
              <a:rPr lang="pt-BR" b="1" i="1" dirty="0"/>
              <a:t>entropia cruzada </a:t>
            </a:r>
            <a:r>
              <a:rPr lang="pt-BR" dirty="0"/>
              <a:t>para cada exemplo. Em seguida, usamos a função </a:t>
            </a:r>
            <a:r>
              <a:rPr lang="pt-BR" b="1" i="1" dirty="0"/>
              <a:t>reduce_mean()</a:t>
            </a:r>
            <a:r>
              <a:rPr lang="pt-BR" dirty="0"/>
              <a:t> do TensorFlow para calcular a </a:t>
            </a:r>
            <a:r>
              <a:rPr lang="pt-BR" b="1" i="1" dirty="0"/>
              <a:t>entropia cruzada média</a:t>
            </a:r>
            <a:r>
              <a:rPr lang="pt-BR" dirty="0"/>
              <a:t> </a:t>
            </a:r>
            <a:r>
              <a:rPr lang="pt-BR" dirty="0" smtClean="0"/>
              <a:t>com todos </a:t>
            </a:r>
            <a:r>
              <a:rPr lang="pt-BR" dirty="0"/>
              <a:t>os exemplos.</a:t>
            </a:r>
          </a:p>
        </p:txBody>
      </p:sp>
      <p:sp>
        <p:nvSpPr>
          <p:cNvPr id="4" name="Rectangle 3"/>
          <p:cNvSpPr/>
          <p:nvPr/>
        </p:nvSpPr>
        <p:spPr>
          <a:xfrm>
            <a:off x="3000800" y="5745705"/>
            <a:ext cx="7105934" cy="784830"/>
          </a:xfrm>
          <a:prstGeom prst="rect">
            <a:avLst/>
          </a:prstGeom>
        </p:spPr>
        <p:txBody>
          <a:bodyPr wrap="square">
            <a:spAutoFit/>
          </a:bodyPr>
          <a:lstStyle/>
          <a:p>
            <a:r>
              <a:rPr lang="pt-BR" sz="1500" b="1" dirty="0">
                <a:solidFill>
                  <a:srgbClr val="0000FF"/>
                </a:solidFill>
                <a:highlight>
                  <a:srgbClr val="FFFFFF"/>
                </a:highlight>
              </a:rPr>
              <a:t>with</a:t>
            </a:r>
            <a:r>
              <a:rPr lang="pt-BR" sz="1500" dirty="0">
                <a:solidFill>
                  <a:srgbClr val="000000"/>
                </a:solidFill>
                <a:highlight>
                  <a:srgbClr val="FFFFFF"/>
                </a:highlight>
              </a:rPr>
              <a:t> tf</a:t>
            </a:r>
            <a:r>
              <a:rPr lang="pt-BR" sz="1500" b="1" dirty="0">
                <a:solidFill>
                  <a:srgbClr val="000080"/>
                </a:solidFill>
                <a:highlight>
                  <a:srgbClr val="FFFFFF"/>
                </a:highlight>
              </a:rPr>
              <a:t>.</a:t>
            </a:r>
            <a:r>
              <a:rPr lang="pt-BR" sz="1500" dirty="0">
                <a:solidFill>
                  <a:srgbClr val="000000"/>
                </a:solidFill>
                <a:highlight>
                  <a:srgbClr val="FFFFFF"/>
                </a:highlight>
              </a:rPr>
              <a:t>name_scope</a:t>
            </a:r>
            <a:r>
              <a:rPr lang="pt-BR" sz="1500" b="1" dirty="0">
                <a:solidFill>
                  <a:srgbClr val="000080"/>
                </a:solidFill>
                <a:highlight>
                  <a:srgbClr val="FFFFFF"/>
                </a:highlight>
              </a:rPr>
              <a:t>(</a:t>
            </a:r>
            <a:r>
              <a:rPr lang="pt-BR" sz="1500" dirty="0">
                <a:solidFill>
                  <a:srgbClr val="808080"/>
                </a:solidFill>
                <a:highlight>
                  <a:srgbClr val="FFFFFF"/>
                </a:highlight>
              </a:rPr>
              <a:t>"loss"</a:t>
            </a:r>
            <a:r>
              <a:rPr lang="pt-BR" sz="1500" b="1" dirty="0">
                <a:solidFill>
                  <a:srgbClr val="000080"/>
                </a:solidFill>
                <a:highlight>
                  <a:srgbClr val="FFFFFF"/>
                </a:highlight>
              </a:rPr>
              <a:t>):</a:t>
            </a:r>
            <a:endParaRPr lang="pt-BR" sz="1500" dirty="0">
              <a:solidFill>
                <a:srgbClr val="000000"/>
              </a:solidFill>
              <a:highlight>
                <a:srgbClr val="FFFFFF"/>
              </a:highlight>
            </a:endParaRPr>
          </a:p>
          <a:p>
            <a:r>
              <a:rPr lang="pt-BR" sz="1500" dirty="0">
                <a:solidFill>
                  <a:srgbClr val="000000"/>
                </a:solidFill>
                <a:highlight>
                  <a:srgbClr val="FFFFFF"/>
                </a:highlight>
              </a:rPr>
              <a:t>    xentropy </a:t>
            </a:r>
            <a:r>
              <a:rPr lang="pt-BR" sz="1500" b="1" dirty="0">
                <a:solidFill>
                  <a:srgbClr val="000080"/>
                </a:solidFill>
                <a:highlight>
                  <a:srgbClr val="FFFFFF"/>
                </a:highlight>
              </a:rPr>
              <a:t>=</a:t>
            </a:r>
            <a:r>
              <a:rPr lang="pt-BR" sz="1500" dirty="0">
                <a:solidFill>
                  <a:srgbClr val="000000"/>
                </a:solidFill>
                <a:highlight>
                  <a:srgbClr val="FFFFFF"/>
                </a:highlight>
              </a:rPr>
              <a:t> tf</a:t>
            </a:r>
            <a:r>
              <a:rPr lang="pt-BR" sz="1500" b="1" dirty="0">
                <a:solidFill>
                  <a:srgbClr val="000080"/>
                </a:solidFill>
                <a:highlight>
                  <a:srgbClr val="FFFFFF"/>
                </a:highlight>
              </a:rPr>
              <a:t>.</a:t>
            </a:r>
            <a:r>
              <a:rPr lang="pt-BR" sz="1500" dirty="0">
                <a:solidFill>
                  <a:srgbClr val="000000"/>
                </a:solidFill>
                <a:highlight>
                  <a:srgbClr val="FFFFFF"/>
                </a:highlight>
              </a:rPr>
              <a:t>nn</a:t>
            </a:r>
            <a:r>
              <a:rPr lang="pt-BR" sz="1500" b="1" dirty="0">
                <a:solidFill>
                  <a:srgbClr val="000080"/>
                </a:solidFill>
                <a:highlight>
                  <a:srgbClr val="FFFFFF"/>
                </a:highlight>
              </a:rPr>
              <a:t>.</a:t>
            </a:r>
            <a:r>
              <a:rPr lang="pt-BR" sz="1500" dirty="0">
                <a:solidFill>
                  <a:srgbClr val="000000"/>
                </a:solidFill>
                <a:highlight>
                  <a:srgbClr val="FFFFFF"/>
                </a:highlight>
              </a:rPr>
              <a:t>sparse_softmax_cross_entropy_with_logits</a:t>
            </a:r>
            <a:r>
              <a:rPr lang="pt-BR" sz="1500" b="1" dirty="0">
                <a:solidFill>
                  <a:srgbClr val="000080"/>
                </a:solidFill>
                <a:highlight>
                  <a:srgbClr val="FFFFFF"/>
                </a:highlight>
              </a:rPr>
              <a:t>(</a:t>
            </a:r>
            <a:r>
              <a:rPr lang="pt-BR" sz="1500" dirty="0">
                <a:solidFill>
                  <a:srgbClr val="000000"/>
                </a:solidFill>
                <a:highlight>
                  <a:srgbClr val="FFFFFF"/>
                </a:highlight>
              </a:rPr>
              <a:t>labels</a:t>
            </a:r>
            <a:r>
              <a:rPr lang="pt-BR" sz="1500" b="1" dirty="0">
                <a:solidFill>
                  <a:srgbClr val="000080"/>
                </a:solidFill>
                <a:highlight>
                  <a:srgbClr val="FFFFFF"/>
                </a:highlight>
              </a:rPr>
              <a:t>=</a:t>
            </a:r>
            <a:r>
              <a:rPr lang="pt-BR" sz="1500" dirty="0">
                <a:solidFill>
                  <a:srgbClr val="000000"/>
                </a:solidFill>
                <a:highlight>
                  <a:srgbClr val="FFFFFF"/>
                </a:highlight>
              </a:rPr>
              <a:t>y</a:t>
            </a:r>
            <a:r>
              <a:rPr lang="pt-BR" sz="1500" b="1" dirty="0">
                <a:solidFill>
                  <a:srgbClr val="000080"/>
                </a:solidFill>
                <a:highlight>
                  <a:srgbClr val="FFFFFF"/>
                </a:highlight>
              </a:rPr>
              <a:t>,</a:t>
            </a:r>
            <a:r>
              <a:rPr lang="pt-BR" sz="1500" dirty="0">
                <a:solidFill>
                  <a:srgbClr val="000000"/>
                </a:solidFill>
                <a:highlight>
                  <a:srgbClr val="FFFFFF"/>
                </a:highlight>
              </a:rPr>
              <a:t> logits</a:t>
            </a:r>
            <a:r>
              <a:rPr lang="pt-BR" sz="1500" b="1" dirty="0">
                <a:solidFill>
                  <a:srgbClr val="000080"/>
                </a:solidFill>
                <a:highlight>
                  <a:srgbClr val="FFFFFF"/>
                </a:highlight>
              </a:rPr>
              <a:t>=</a:t>
            </a:r>
            <a:r>
              <a:rPr lang="pt-BR" sz="1500" dirty="0">
                <a:solidFill>
                  <a:srgbClr val="000000"/>
                </a:solidFill>
                <a:highlight>
                  <a:srgbClr val="FFFFFF"/>
                </a:highlight>
              </a:rPr>
              <a:t>logits</a:t>
            </a:r>
            <a:r>
              <a:rPr lang="pt-BR" sz="1500" b="1" dirty="0">
                <a:solidFill>
                  <a:srgbClr val="000080"/>
                </a:solidFill>
                <a:highlight>
                  <a:srgbClr val="FFFFFF"/>
                </a:highlight>
              </a:rPr>
              <a:t>)</a:t>
            </a:r>
            <a:endParaRPr lang="pt-BR" sz="1500" dirty="0">
              <a:solidFill>
                <a:srgbClr val="000000"/>
              </a:solidFill>
              <a:highlight>
                <a:srgbClr val="FFFFFF"/>
              </a:highlight>
            </a:endParaRPr>
          </a:p>
          <a:p>
            <a:r>
              <a:rPr lang="pt-BR" sz="1500" dirty="0">
                <a:solidFill>
                  <a:srgbClr val="000000"/>
                </a:solidFill>
                <a:highlight>
                  <a:srgbClr val="FFFFFF"/>
                </a:highlight>
              </a:rPr>
              <a:t>    loss </a:t>
            </a:r>
            <a:r>
              <a:rPr lang="pt-BR" sz="1500" b="1" dirty="0">
                <a:solidFill>
                  <a:srgbClr val="000080"/>
                </a:solidFill>
                <a:highlight>
                  <a:srgbClr val="FFFFFF"/>
                </a:highlight>
              </a:rPr>
              <a:t>=</a:t>
            </a:r>
            <a:r>
              <a:rPr lang="pt-BR" sz="1500" dirty="0">
                <a:solidFill>
                  <a:srgbClr val="000000"/>
                </a:solidFill>
                <a:highlight>
                  <a:srgbClr val="FFFFFF"/>
                </a:highlight>
              </a:rPr>
              <a:t> tf</a:t>
            </a:r>
            <a:r>
              <a:rPr lang="pt-BR" sz="1500" b="1" dirty="0">
                <a:solidFill>
                  <a:srgbClr val="000080"/>
                </a:solidFill>
                <a:highlight>
                  <a:srgbClr val="FFFFFF"/>
                </a:highlight>
              </a:rPr>
              <a:t>.</a:t>
            </a:r>
            <a:r>
              <a:rPr lang="pt-BR" sz="1500" dirty="0">
                <a:solidFill>
                  <a:srgbClr val="000000"/>
                </a:solidFill>
                <a:highlight>
                  <a:srgbClr val="FFFFFF"/>
                </a:highlight>
              </a:rPr>
              <a:t>reduce_mean</a:t>
            </a:r>
            <a:r>
              <a:rPr lang="pt-BR" sz="1500" b="1" dirty="0">
                <a:solidFill>
                  <a:srgbClr val="000080"/>
                </a:solidFill>
                <a:highlight>
                  <a:srgbClr val="FFFFFF"/>
                </a:highlight>
              </a:rPr>
              <a:t>(</a:t>
            </a:r>
            <a:r>
              <a:rPr lang="pt-BR" sz="1500" dirty="0">
                <a:solidFill>
                  <a:srgbClr val="000000"/>
                </a:solidFill>
                <a:highlight>
                  <a:srgbClr val="FFFFFF"/>
                </a:highlight>
              </a:rPr>
              <a:t>xentropy</a:t>
            </a:r>
            <a:r>
              <a:rPr lang="pt-BR" sz="1500" b="1" dirty="0">
                <a:solidFill>
                  <a:srgbClr val="000080"/>
                </a:solidFill>
                <a:highlight>
                  <a:srgbClr val="FFFFFF"/>
                </a:highlight>
              </a:rPr>
              <a:t>,</a:t>
            </a:r>
            <a:r>
              <a:rPr lang="pt-BR" sz="1500" dirty="0">
                <a:solidFill>
                  <a:srgbClr val="000000"/>
                </a:solidFill>
                <a:highlight>
                  <a:srgbClr val="FFFFFF"/>
                </a:highlight>
              </a:rPr>
              <a:t> name</a:t>
            </a:r>
            <a:r>
              <a:rPr lang="pt-BR" sz="1500" b="1" dirty="0">
                <a:solidFill>
                  <a:srgbClr val="000080"/>
                </a:solidFill>
                <a:highlight>
                  <a:srgbClr val="FFFFFF"/>
                </a:highlight>
              </a:rPr>
              <a:t>=</a:t>
            </a:r>
            <a:r>
              <a:rPr lang="pt-BR" sz="1500" dirty="0">
                <a:solidFill>
                  <a:srgbClr val="808080"/>
                </a:solidFill>
                <a:highlight>
                  <a:srgbClr val="FFFFFF"/>
                </a:highlight>
              </a:rPr>
              <a:t>"loss"</a:t>
            </a:r>
            <a:r>
              <a:rPr lang="pt-BR" sz="1500" b="1" dirty="0">
                <a:solidFill>
                  <a:srgbClr val="000080"/>
                </a:solidFill>
                <a:highlight>
                  <a:srgbClr val="FFFFFF"/>
                </a:highlight>
              </a:rPr>
              <a:t>)</a:t>
            </a:r>
            <a:endParaRPr lang="pt-BR" sz="1500" dirty="0"/>
          </a:p>
        </p:txBody>
      </p:sp>
    </p:spTree>
    <p:extLst>
      <p:ext uri="{BB962C8B-B14F-4D97-AF65-F5344CB8AC3E}">
        <p14:creationId xmlns:p14="http://schemas.microsoft.com/office/powerpoint/2010/main" val="3867406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4998"/>
            <a:ext cx="10515600" cy="945060"/>
          </a:xfrm>
        </p:spPr>
        <p:txBody>
          <a:bodyPr/>
          <a:lstStyle/>
          <a:p>
            <a:r>
              <a:rPr lang="pt-BR" dirty="0"/>
              <a:t>Fase de Construção</a:t>
            </a:r>
          </a:p>
        </p:txBody>
      </p:sp>
      <p:sp>
        <p:nvSpPr>
          <p:cNvPr id="3" name="Content Placeholder 2"/>
          <p:cNvSpPr>
            <a:spLocks noGrp="1"/>
          </p:cNvSpPr>
          <p:nvPr>
            <p:ph idx="1"/>
          </p:nvPr>
        </p:nvSpPr>
        <p:spPr>
          <a:xfrm>
            <a:off x="838199" y="1392072"/>
            <a:ext cx="6872786" cy="5465928"/>
          </a:xfrm>
        </p:spPr>
        <p:txBody>
          <a:bodyPr>
            <a:normAutofit fontScale="77500" lnSpcReduction="20000"/>
          </a:bodyPr>
          <a:lstStyle/>
          <a:p>
            <a:r>
              <a:rPr lang="pt-BR" dirty="0"/>
              <a:t>Temos agora o modelo da rede neural e a </a:t>
            </a:r>
            <a:r>
              <a:rPr lang="pt-BR" b="1" i="1" dirty="0"/>
              <a:t>função de custo</a:t>
            </a:r>
            <a:r>
              <a:rPr lang="pt-BR" dirty="0"/>
              <a:t>,</a:t>
            </a:r>
            <a:r>
              <a:rPr lang="pt-BR" b="1" i="1" dirty="0"/>
              <a:t> </a:t>
            </a:r>
            <a:r>
              <a:rPr lang="pt-BR" dirty="0"/>
              <a:t>em seguida, como fizemos anteriormente, precisamos definir um </a:t>
            </a:r>
            <a:r>
              <a:rPr lang="pt-BR" b="1" i="1" dirty="0"/>
              <a:t>otimizador</a:t>
            </a:r>
            <a:r>
              <a:rPr lang="pt-BR" dirty="0"/>
              <a:t> que irá ajusta os </a:t>
            </a:r>
            <a:r>
              <a:rPr lang="pt-BR" b="1" i="1" dirty="0" smtClean="0"/>
              <a:t>pesos/bias</a:t>
            </a:r>
            <a:r>
              <a:rPr lang="pt-BR" dirty="0" smtClean="0"/>
              <a:t> </a:t>
            </a:r>
            <a:r>
              <a:rPr lang="pt-BR" dirty="0"/>
              <a:t>do modelo para minimizar a </a:t>
            </a:r>
            <a:r>
              <a:rPr lang="pt-BR" b="1" i="1" dirty="0"/>
              <a:t>função de custo</a:t>
            </a:r>
            <a:r>
              <a:rPr lang="pt-BR" dirty="0"/>
              <a:t>. </a:t>
            </a:r>
            <a:endParaRPr lang="pt-BR" dirty="0" smtClean="0"/>
          </a:p>
          <a:p>
            <a:r>
              <a:rPr lang="pt-BR" dirty="0"/>
              <a:t>O último passo na </a:t>
            </a:r>
            <a:r>
              <a:rPr lang="pt-BR" b="1" i="1" dirty="0"/>
              <a:t>fase de construção </a:t>
            </a:r>
            <a:r>
              <a:rPr lang="pt-BR" dirty="0"/>
              <a:t>é especificar como avaliar o modelo. Nós usaremos a </a:t>
            </a:r>
            <a:r>
              <a:rPr lang="pt-BR" b="1" i="1" dirty="0"/>
              <a:t>precisão</a:t>
            </a:r>
            <a:r>
              <a:rPr lang="pt-BR" dirty="0"/>
              <a:t> como medida de desempenho.</a:t>
            </a:r>
          </a:p>
          <a:p>
            <a:r>
              <a:rPr lang="pt-BR" dirty="0"/>
              <a:t>Primeiro, para cada exemplo de entrada, determinamos se a predição feita pelo modelo está correta, verificando se o </a:t>
            </a:r>
            <a:r>
              <a:rPr lang="pt-BR" b="1" i="1" dirty="0"/>
              <a:t>logit</a:t>
            </a:r>
            <a:r>
              <a:rPr lang="pt-BR" dirty="0"/>
              <a:t> de valor mais alto corresponde ou não à classe correta. </a:t>
            </a:r>
            <a:endParaRPr lang="pt-BR" dirty="0" smtClean="0"/>
          </a:p>
          <a:p>
            <a:r>
              <a:rPr lang="pt-BR" dirty="0"/>
              <a:t>Para isso, usamos a função </a:t>
            </a:r>
            <a:r>
              <a:rPr lang="pt-BR" b="1" i="1" dirty="0"/>
              <a:t>in_top_k()</a:t>
            </a:r>
            <a:r>
              <a:rPr lang="pt-BR" dirty="0"/>
              <a:t>, que retorna um tensor 1D com valores booleanos indicando se o </a:t>
            </a:r>
            <a:r>
              <a:rPr lang="pt-BR" b="1" dirty="0"/>
              <a:t>logits</a:t>
            </a:r>
            <a:r>
              <a:rPr lang="pt-BR" dirty="0"/>
              <a:t> de maior valor corresponde à classe em </a:t>
            </a:r>
            <a:r>
              <a:rPr lang="pt-BR" b="1" dirty="0"/>
              <a:t>y</a:t>
            </a:r>
            <a:r>
              <a:rPr lang="pt-BR" dirty="0"/>
              <a:t>. Em seguida, convertemos esses valores booleanos em </a:t>
            </a:r>
            <a:r>
              <a:rPr lang="pt-BR" dirty="0" smtClean="0"/>
              <a:t>floats com a função </a:t>
            </a:r>
            <a:r>
              <a:rPr lang="pt-BR" b="1" i="1" dirty="0" smtClean="0"/>
              <a:t>tf.cast()</a:t>
            </a:r>
            <a:r>
              <a:rPr lang="pt-BR" dirty="0" smtClean="0"/>
              <a:t> </a:t>
            </a:r>
            <a:r>
              <a:rPr lang="pt-BR" dirty="0"/>
              <a:t>e calculamos a média. Isso dará a precisão da </a:t>
            </a:r>
            <a:r>
              <a:rPr lang="pt-BR" dirty="0" smtClean="0"/>
              <a:t>rede neural.</a:t>
            </a:r>
            <a:endParaRPr lang="pt-BR" dirty="0"/>
          </a:p>
          <a:p>
            <a:r>
              <a:rPr lang="pt-BR" dirty="0"/>
              <a:t>Finalmente, como de praxe, criamos um </a:t>
            </a:r>
            <a:r>
              <a:rPr lang="pt-BR" b="1" i="1" dirty="0"/>
              <a:t>nó</a:t>
            </a:r>
            <a:r>
              <a:rPr lang="pt-BR" dirty="0"/>
              <a:t> para inicializar todas as variáveis e um </a:t>
            </a:r>
            <a:r>
              <a:rPr lang="pt-BR" b="1" i="1" dirty="0"/>
              <a:t>nó</a:t>
            </a:r>
            <a:r>
              <a:rPr lang="pt-BR" dirty="0"/>
              <a:t> do tipo </a:t>
            </a:r>
            <a:r>
              <a:rPr lang="pt-BR" b="1" i="1" dirty="0"/>
              <a:t>Saver</a:t>
            </a:r>
            <a:r>
              <a:rPr lang="pt-BR" dirty="0"/>
              <a:t> para salvar os parâmetros de modelo treinado em disco</a:t>
            </a:r>
            <a:r>
              <a:rPr lang="pt-BR" dirty="0" smtClean="0"/>
              <a:t>.</a:t>
            </a:r>
            <a:endParaRPr lang="pt-BR" dirty="0"/>
          </a:p>
        </p:txBody>
      </p:sp>
      <p:sp>
        <p:nvSpPr>
          <p:cNvPr id="4" name="Rectangle 3"/>
          <p:cNvSpPr/>
          <p:nvPr/>
        </p:nvSpPr>
        <p:spPr>
          <a:xfrm>
            <a:off x="7328848" y="1255593"/>
            <a:ext cx="4753970" cy="738664"/>
          </a:xfrm>
          <a:prstGeom prst="rect">
            <a:avLst/>
          </a:prstGeom>
        </p:spPr>
        <p:txBody>
          <a:bodyPr wrap="square">
            <a:spAutoFit/>
          </a:bodyPr>
          <a:lstStyle/>
          <a:p>
            <a:r>
              <a:rPr lang="pt-BR" sz="1400" b="1" dirty="0">
                <a:solidFill>
                  <a:srgbClr val="0000FF"/>
                </a:solidFill>
                <a:highlight>
                  <a:srgbClr val="FFFFFF"/>
                </a:highlight>
              </a:rPr>
              <a:t>with</a:t>
            </a:r>
            <a:r>
              <a:rPr lang="pt-BR" sz="1400" dirty="0">
                <a:solidFill>
                  <a:srgbClr val="000000"/>
                </a:solidFill>
                <a:highlight>
                  <a:srgbClr val="FFFFFF"/>
                </a:highlight>
              </a:rPr>
              <a:t> tf</a:t>
            </a:r>
            <a:r>
              <a:rPr lang="pt-BR" sz="1400" b="1" dirty="0">
                <a:solidFill>
                  <a:srgbClr val="000080"/>
                </a:solidFill>
                <a:highlight>
                  <a:srgbClr val="FFFFFF"/>
                </a:highlight>
              </a:rPr>
              <a:t>.</a:t>
            </a:r>
            <a:r>
              <a:rPr lang="pt-BR" sz="1400" dirty="0">
                <a:solidFill>
                  <a:srgbClr val="000000"/>
                </a:solidFill>
                <a:highlight>
                  <a:srgbClr val="FFFFFF"/>
                </a:highlight>
              </a:rPr>
              <a:t>name_scope</a:t>
            </a:r>
            <a:r>
              <a:rPr lang="pt-BR" sz="1400" b="1" dirty="0">
                <a:solidFill>
                  <a:srgbClr val="000080"/>
                </a:solidFill>
                <a:highlight>
                  <a:srgbClr val="FFFFFF"/>
                </a:highlight>
              </a:rPr>
              <a:t>(</a:t>
            </a:r>
            <a:r>
              <a:rPr lang="pt-BR" sz="1400" dirty="0">
                <a:solidFill>
                  <a:srgbClr val="808080"/>
                </a:solidFill>
                <a:highlight>
                  <a:srgbClr val="FFFFFF"/>
                </a:highlight>
              </a:rPr>
              <a:t>"train"</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dirty="0">
                <a:solidFill>
                  <a:srgbClr val="000000"/>
                </a:solidFill>
                <a:highlight>
                  <a:srgbClr val="FFFFFF"/>
                </a:highlight>
              </a:rPr>
              <a:t>   optimizer </a:t>
            </a:r>
            <a:r>
              <a:rPr lang="pt-BR" sz="1400" b="1" dirty="0">
                <a:solidFill>
                  <a:srgbClr val="000080"/>
                </a:solidFill>
                <a:highlight>
                  <a:srgbClr val="FFFFFF"/>
                </a:highlight>
              </a:rPr>
              <a:t>=</a:t>
            </a:r>
            <a:r>
              <a:rPr lang="pt-BR" sz="1400" dirty="0">
                <a:solidFill>
                  <a:srgbClr val="000000"/>
                </a:solidFill>
                <a:highlight>
                  <a:srgbClr val="FFFFFF"/>
                </a:highlight>
              </a:rPr>
              <a:t> tf</a:t>
            </a:r>
            <a:r>
              <a:rPr lang="pt-BR" sz="1400" b="1" dirty="0">
                <a:solidFill>
                  <a:srgbClr val="000080"/>
                </a:solidFill>
                <a:highlight>
                  <a:srgbClr val="FFFFFF"/>
                </a:highlight>
              </a:rPr>
              <a:t>.</a:t>
            </a:r>
            <a:r>
              <a:rPr lang="pt-BR" sz="1400" dirty="0">
                <a:solidFill>
                  <a:srgbClr val="000000"/>
                </a:solidFill>
                <a:highlight>
                  <a:srgbClr val="FFFFFF"/>
                </a:highlight>
              </a:rPr>
              <a:t>train</a:t>
            </a:r>
            <a:r>
              <a:rPr lang="pt-BR" sz="1400" b="1" dirty="0">
                <a:solidFill>
                  <a:srgbClr val="000080"/>
                </a:solidFill>
                <a:highlight>
                  <a:srgbClr val="FFFFFF"/>
                </a:highlight>
              </a:rPr>
              <a:t>.</a:t>
            </a:r>
            <a:r>
              <a:rPr lang="pt-BR" sz="1400" dirty="0">
                <a:solidFill>
                  <a:srgbClr val="000000"/>
                </a:solidFill>
                <a:highlight>
                  <a:srgbClr val="FFFFFF"/>
                </a:highlight>
              </a:rPr>
              <a:t>GradientDescentOptimizer</a:t>
            </a:r>
            <a:r>
              <a:rPr lang="pt-BR" sz="1400" b="1" dirty="0">
                <a:solidFill>
                  <a:srgbClr val="000080"/>
                </a:solidFill>
                <a:highlight>
                  <a:srgbClr val="FFFFFF"/>
                </a:highlight>
              </a:rPr>
              <a:t>(</a:t>
            </a:r>
            <a:r>
              <a:rPr lang="pt-BR" sz="1400" dirty="0">
                <a:solidFill>
                  <a:srgbClr val="000000"/>
                </a:solidFill>
                <a:highlight>
                  <a:srgbClr val="FFFFFF"/>
                </a:highlight>
              </a:rPr>
              <a:t>learning_rate</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dirty="0">
                <a:solidFill>
                  <a:srgbClr val="000000"/>
                </a:solidFill>
                <a:highlight>
                  <a:srgbClr val="FFFFFF"/>
                </a:highlight>
              </a:rPr>
              <a:t>   training_op </a:t>
            </a:r>
            <a:r>
              <a:rPr lang="pt-BR" sz="1400" b="1" dirty="0">
                <a:solidFill>
                  <a:srgbClr val="000080"/>
                </a:solidFill>
                <a:highlight>
                  <a:srgbClr val="FFFFFF"/>
                </a:highlight>
              </a:rPr>
              <a:t>=</a:t>
            </a:r>
            <a:r>
              <a:rPr lang="pt-BR" sz="1400" dirty="0">
                <a:solidFill>
                  <a:srgbClr val="000000"/>
                </a:solidFill>
                <a:highlight>
                  <a:srgbClr val="FFFFFF"/>
                </a:highlight>
              </a:rPr>
              <a:t> optimizer</a:t>
            </a:r>
            <a:r>
              <a:rPr lang="pt-BR" sz="1400" b="1" dirty="0">
                <a:solidFill>
                  <a:srgbClr val="000080"/>
                </a:solidFill>
                <a:highlight>
                  <a:srgbClr val="FFFFFF"/>
                </a:highlight>
              </a:rPr>
              <a:t>.</a:t>
            </a:r>
            <a:r>
              <a:rPr lang="pt-BR" sz="1400" dirty="0">
                <a:solidFill>
                  <a:srgbClr val="000000"/>
                </a:solidFill>
                <a:highlight>
                  <a:srgbClr val="FFFFFF"/>
                </a:highlight>
              </a:rPr>
              <a:t>minimize</a:t>
            </a:r>
            <a:r>
              <a:rPr lang="pt-BR" sz="1400" b="1" dirty="0">
                <a:solidFill>
                  <a:srgbClr val="000080"/>
                </a:solidFill>
                <a:highlight>
                  <a:srgbClr val="FFFFFF"/>
                </a:highlight>
              </a:rPr>
              <a:t>(</a:t>
            </a:r>
            <a:r>
              <a:rPr lang="pt-BR" sz="1400" dirty="0">
                <a:solidFill>
                  <a:srgbClr val="000000"/>
                </a:solidFill>
                <a:highlight>
                  <a:srgbClr val="FFFFFF"/>
                </a:highlight>
              </a:rPr>
              <a:t>loss</a:t>
            </a:r>
            <a:r>
              <a:rPr lang="pt-BR" sz="1400" b="1" dirty="0">
                <a:solidFill>
                  <a:srgbClr val="000080"/>
                </a:solidFill>
                <a:highlight>
                  <a:srgbClr val="FFFFFF"/>
                </a:highlight>
              </a:rPr>
              <a:t>)</a:t>
            </a:r>
            <a:endParaRPr lang="pt-BR" sz="1400" dirty="0">
              <a:solidFill>
                <a:srgbClr val="000000"/>
              </a:solidFill>
              <a:highlight>
                <a:srgbClr val="FFFFFF"/>
              </a:highlight>
            </a:endParaRPr>
          </a:p>
        </p:txBody>
      </p:sp>
      <p:sp>
        <p:nvSpPr>
          <p:cNvPr id="12" name="Rectangle 11"/>
          <p:cNvSpPr/>
          <p:nvPr/>
        </p:nvSpPr>
        <p:spPr>
          <a:xfrm>
            <a:off x="7805806" y="4474765"/>
            <a:ext cx="4277012" cy="738664"/>
          </a:xfrm>
          <a:prstGeom prst="rect">
            <a:avLst/>
          </a:prstGeom>
        </p:spPr>
        <p:txBody>
          <a:bodyPr wrap="square">
            <a:spAutoFit/>
          </a:bodyPr>
          <a:lstStyle/>
          <a:p>
            <a:r>
              <a:rPr lang="pt-BR" sz="1400" b="1" dirty="0">
                <a:solidFill>
                  <a:srgbClr val="0000FF"/>
                </a:solidFill>
                <a:highlight>
                  <a:srgbClr val="FFFFFF"/>
                </a:highlight>
              </a:rPr>
              <a:t>with</a:t>
            </a:r>
            <a:r>
              <a:rPr lang="pt-BR" sz="1400" dirty="0">
                <a:solidFill>
                  <a:srgbClr val="000000"/>
                </a:solidFill>
                <a:highlight>
                  <a:srgbClr val="FFFFFF"/>
                </a:highlight>
              </a:rPr>
              <a:t> tf</a:t>
            </a:r>
            <a:r>
              <a:rPr lang="pt-BR" sz="1400" b="1" dirty="0">
                <a:solidFill>
                  <a:srgbClr val="000080"/>
                </a:solidFill>
                <a:highlight>
                  <a:srgbClr val="FFFFFF"/>
                </a:highlight>
              </a:rPr>
              <a:t>.</a:t>
            </a:r>
            <a:r>
              <a:rPr lang="pt-BR" sz="1400" dirty="0">
                <a:solidFill>
                  <a:srgbClr val="000000"/>
                </a:solidFill>
                <a:highlight>
                  <a:srgbClr val="FFFFFF"/>
                </a:highlight>
              </a:rPr>
              <a:t>name_scope</a:t>
            </a:r>
            <a:r>
              <a:rPr lang="pt-BR" sz="1400" b="1" dirty="0">
                <a:solidFill>
                  <a:srgbClr val="000080"/>
                </a:solidFill>
                <a:highlight>
                  <a:srgbClr val="FFFFFF"/>
                </a:highlight>
              </a:rPr>
              <a:t>(</a:t>
            </a:r>
            <a:r>
              <a:rPr lang="pt-BR" sz="1400" dirty="0">
                <a:solidFill>
                  <a:srgbClr val="808080"/>
                </a:solidFill>
                <a:highlight>
                  <a:srgbClr val="FFFFFF"/>
                </a:highlight>
              </a:rPr>
              <a:t>"eval"</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dirty="0">
                <a:solidFill>
                  <a:srgbClr val="000000"/>
                </a:solidFill>
                <a:highlight>
                  <a:srgbClr val="FFFFFF"/>
                </a:highlight>
              </a:rPr>
              <a:t>   correct </a:t>
            </a:r>
            <a:r>
              <a:rPr lang="pt-BR" sz="1400" b="1" dirty="0">
                <a:solidFill>
                  <a:srgbClr val="000080"/>
                </a:solidFill>
                <a:highlight>
                  <a:srgbClr val="FFFFFF"/>
                </a:highlight>
              </a:rPr>
              <a:t>=</a:t>
            </a:r>
            <a:r>
              <a:rPr lang="pt-BR" sz="1400" dirty="0">
                <a:solidFill>
                  <a:srgbClr val="000000"/>
                </a:solidFill>
                <a:highlight>
                  <a:srgbClr val="FFFFFF"/>
                </a:highlight>
              </a:rPr>
              <a:t> tf</a:t>
            </a:r>
            <a:r>
              <a:rPr lang="pt-BR" sz="1400" b="1" dirty="0">
                <a:solidFill>
                  <a:srgbClr val="000080"/>
                </a:solidFill>
                <a:highlight>
                  <a:srgbClr val="FFFFFF"/>
                </a:highlight>
              </a:rPr>
              <a:t>.</a:t>
            </a:r>
            <a:r>
              <a:rPr lang="pt-BR" sz="1400" dirty="0">
                <a:solidFill>
                  <a:srgbClr val="000000"/>
                </a:solidFill>
                <a:highlight>
                  <a:srgbClr val="FFFFFF"/>
                </a:highlight>
              </a:rPr>
              <a:t>nn</a:t>
            </a:r>
            <a:r>
              <a:rPr lang="pt-BR" sz="1400" b="1" dirty="0">
                <a:solidFill>
                  <a:srgbClr val="000080"/>
                </a:solidFill>
                <a:highlight>
                  <a:srgbClr val="FFFFFF"/>
                </a:highlight>
              </a:rPr>
              <a:t>.</a:t>
            </a:r>
            <a:r>
              <a:rPr lang="pt-BR" sz="1400" dirty="0">
                <a:solidFill>
                  <a:srgbClr val="000000"/>
                </a:solidFill>
                <a:highlight>
                  <a:srgbClr val="FFFFFF"/>
                </a:highlight>
              </a:rPr>
              <a:t>in_top_k</a:t>
            </a:r>
            <a:r>
              <a:rPr lang="pt-BR" sz="1400" b="1" dirty="0">
                <a:solidFill>
                  <a:srgbClr val="000080"/>
                </a:solidFill>
                <a:highlight>
                  <a:srgbClr val="FFFFFF"/>
                </a:highlight>
              </a:rPr>
              <a:t>(</a:t>
            </a:r>
            <a:r>
              <a:rPr lang="pt-BR" sz="1400" dirty="0">
                <a:solidFill>
                  <a:srgbClr val="000000"/>
                </a:solidFill>
                <a:highlight>
                  <a:srgbClr val="FFFFFF"/>
                </a:highlight>
              </a:rPr>
              <a:t>logits</a:t>
            </a:r>
            <a:r>
              <a:rPr lang="pt-BR" sz="1400" b="1" dirty="0">
                <a:solidFill>
                  <a:srgbClr val="000080"/>
                </a:solidFill>
                <a:highlight>
                  <a:srgbClr val="FFFFFF"/>
                </a:highlight>
              </a:rPr>
              <a:t>,</a:t>
            </a:r>
            <a:r>
              <a:rPr lang="pt-BR" sz="1400" dirty="0">
                <a:solidFill>
                  <a:srgbClr val="000000"/>
                </a:solidFill>
                <a:highlight>
                  <a:srgbClr val="FFFFFF"/>
                </a:highlight>
              </a:rPr>
              <a:t> y</a:t>
            </a:r>
            <a:r>
              <a:rPr lang="pt-BR" sz="1400" b="1" dirty="0">
                <a:solidFill>
                  <a:srgbClr val="000080"/>
                </a:solidFill>
                <a:highlight>
                  <a:srgbClr val="FFFFFF"/>
                </a:highlight>
              </a:rPr>
              <a:t>,</a:t>
            </a:r>
            <a:r>
              <a:rPr lang="pt-BR" sz="1400" dirty="0">
                <a:solidFill>
                  <a:srgbClr val="000000"/>
                </a:solidFill>
                <a:highlight>
                  <a:srgbClr val="FFFFFF"/>
                </a:highlight>
              </a:rPr>
              <a:t> </a:t>
            </a:r>
            <a:r>
              <a:rPr lang="pt-BR" sz="1400" dirty="0">
                <a:solidFill>
                  <a:srgbClr val="FF0000"/>
                </a:solidFill>
                <a:highlight>
                  <a:srgbClr val="FFFFFF"/>
                </a:highlight>
              </a:rPr>
              <a:t>1</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dirty="0">
                <a:solidFill>
                  <a:srgbClr val="000000"/>
                </a:solidFill>
                <a:highlight>
                  <a:srgbClr val="FFFFFF"/>
                </a:highlight>
              </a:rPr>
              <a:t>   accuracy </a:t>
            </a:r>
            <a:r>
              <a:rPr lang="pt-BR" sz="1400" b="1" dirty="0">
                <a:solidFill>
                  <a:srgbClr val="000080"/>
                </a:solidFill>
                <a:highlight>
                  <a:srgbClr val="FFFFFF"/>
                </a:highlight>
              </a:rPr>
              <a:t>=</a:t>
            </a:r>
            <a:r>
              <a:rPr lang="pt-BR" sz="1400" dirty="0">
                <a:solidFill>
                  <a:srgbClr val="000000"/>
                </a:solidFill>
                <a:highlight>
                  <a:srgbClr val="FFFFFF"/>
                </a:highlight>
              </a:rPr>
              <a:t> tf</a:t>
            </a:r>
            <a:r>
              <a:rPr lang="pt-BR" sz="1400" b="1" dirty="0">
                <a:solidFill>
                  <a:srgbClr val="000080"/>
                </a:solidFill>
                <a:highlight>
                  <a:srgbClr val="FFFFFF"/>
                </a:highlight>
              </a:rPr>
              <a:t>.</a:t>
            </a:r>
            <a:r>
              <a:rPr lang="pt-BR" sz="1400" dirty="0">
                <a:solidFill>
                  <a:srgbClr val="000000"/>
                </a:solidFill>
                <a:highlight>
                  <a:srgbClr val="FFFFFF"/>
                </a:highlight>
              </a:rPr>
              <a:t>reduce_mean</a:t>
            </a:r>
            <a:r>
              <a:rPr lang="pt-BR" sz="1400" b="1" dirty="0">
                <a:solidFill>
                  <a:srgbClr val="000080"/>
                </a:solidFill>
                <a:highlight>
                  <a:srgbClr val="FFFFFF"/>
                </a:highlight>
              </a:rPr>
              <a:t>(</a:t>
            </a:r>
            <a:r>
              <a:rPr lang="pt-BR" sz="1400" dirty="0">
                <a:solidFill>
                  <a:srgbClr val="000000"/>
                </a:solidFill>
                <a:highlight>
                  <a:srgbClr val="FFFFFF"/>
                </a:highlight>
              </a:rPr>
              <a:t>tf</a:t>
            </a:r>
            <a:r>
              <a:rPr lang="pt-BR" sz="1400" b="1" dirty="0">
                <a:solidFill>
                  <a:srgbClr val="000080"/>
                </a:solidFill>
                <a:highlight>
                  <a:srgbClr val="FFFFFF"/>
                </a:highlight>
              </a:rPr>
              <a:t>.</a:t>
            </a:r>
            <a:r>
              <a:rPr lang="pt-BR" sz="1400" dirty="0">
                <a:solidFill>
                  <a:srgbClr val="000000"/>
                </a:solidFill>
                <a:highlight>
                  <a:srgbClr val="FFFFFF"/>
                </a:highlight>
              </a:rPr>
              <a:t>cast</a:t>
            </a:r>
            <a:r>
              <a:rPr lang="pt-BR" sz="1400" b="1" dirty="0">
                <a:solidFill>
                  <a:srgbClr val="000080"/>
                </a:solidFill>
                <a:highlight>
                  <a:srgbClr val="FFFFFF"/>
                </a:highlight>
              </a:rPr>
              <a:t>(</a:t>
            </a:r>
            <a:r>
              <a:rPr lang="pt-BR" sz="1400" dirty="0">
                <a:solidFill>
                  <a:srgbClr val="000000"/>
                </a:solidFill>
                <a:highlight>
                  <a:srgbClr val="FFFFFF"/>
                </a:highlight>
              </a:rPr>
              <a:t>correct</a:t>
            </a:r>
            <a:r>
              <a:rPr lang="pt-BR" sz="1400" b="1" dirty="0">
                <a:solidFill>
                  <a:srgbClr val="000080"/>
                </a:solidFill>
                <a:highlight>
                  <a:srgbClr val="FFFFFF"/>
                </a:highlight>
              </a:rPr>
              <a:t>,</a:t>
            </a:r>
            <a:r>
              <a:rPr lang="pt-BR" sz="1400" dirty="0">
                <a:solidFill>
                  <a:srgbClr val="000000"/>
                </a:solidFill>
                <a:highlight>
                  <a:srgbClr val="FFFFFF"/>
                </a:highlight>
              </a:rPr>
              <a:t> tf</a:t>
            </a:r>
            <a:r>
              <a:rPr lang="pt-BR" sz="1400" b="1" dirty="0">
                <a:solidFill>
                  <a:srgbClr val="000080"/>
                </a:solidFill>
                <a:highlight>
                  <a:srgbClr val="FFFFFF"/>
                </a:highlight>
              </a:rPr>
              <a:t>.</a:t>
            </a:r>
            <a:r>
              <a:rPr lang="pt-BR" sz="1400" dirty="0">
                <a:solidFill>
                  <a:srgbClr val="000000"/>
                </a:solidFill>
                <a:highlight>
                  <a:srgbClr val="FFFFFF"/>
                </a:highlight>
              </a:rPr>
              <a:t>float32</a:t>
            </a:r>
            <a:r>
              <a:rPr lang="pt-BR" sz="1400" b="1" dirty="0">
                <a:solidFill>
                  <a:srgbClr val="000080"/>
                </a:solidFill>
                <a:highlight>
                  <a:srgbClr val="FFFFFF"/>
                </a:highlight>
              </a:rPr>
              <a:t>))</a:t>
            </a:r>
            <a:endParaRPr lang="pt-BR" sz="1400" dirty="0"/>
          </a:p>
        </p:txBody>
      </p:sp>
      <p:sp>
        <p:nvSpPr>
          <p:cNvPr id="13" name="Rectangle 12"/>
          <p:cNvSpPr/>
          <p:nvPr/>
        </p:nvSpPr>
        <p:spPr>
          <a:xfrm>
            <a:off x="8270082" y="5993037"/>
            <a:ext cx="2871502" cy="523220"/>
          </a:xfrm>
          <a:prstGeom prst="rect">
            <a:avLst/>
          </a:prstGeom>
        </p:spPr>
        <p:txBody>
          <a:bodyPr wrap="square">
            <a:spAutoFit/>
          </a:bodyPr>
          <a:lstStyle/>
          <a:p>
            <a:r>
              <a:rPr lang="pt-BR" sz="1400" dirty="0">
                <a:solidFill>
                  <a:srgbClr val="000000"/>
                </a:solidFill>
                <a:highlight>
                  <a:srgbClr val="FFFFFF"/>
                </a:highlight>
              </a:rPr>
              <a:t>init </a:t>
            </a:r>
            <a:r>
              <a:rPr lang="pt-BR" sz="1400" b="1" dirty="0">
                <a:solidFill>
                  <a:srgbClr val="000080"/>
                </a:solidFill>
                <a:highlight>
                  <a:srgbClr val="FFFFFF"/>
                </a:highlight>
              </a:rPr>
              <a:t>=</a:t>
            </a:r>
            <a:r>
              <a:rPr lang="pt-BR" sz="1400" dirty="0">
                <a:solidFill>
                  <a:srgbClr val="000000"/>
                </a:solidFill>
                <a:highlight>
                  <a:srgbClr val="FFFFFF"/>
                </a:highlight>
              </a:rPr>
              <a:t> tf</a:t>
            </a:r>
            <a:r>
              <a:rPr lang="pt-BR" sz="1400" b="1" dirty="0">
                <a:solidFill>
                  <a:srgbClr val="000080"/>
                </a:solidFill>
                <a:highlight>
                  <a:srgbClr val="FFFFFF"/>
                </a:highlight>
              </a:rPr>
              <a:t>.</a:t>
            </a:r>
            <a:r>
              <a:rPr lang="pt-BR" sz="1400" dirty="0">
                <a:solidFill>
                  <a:srgbClr val="000000"/>
                </a:solidFill>
                <a:highlight>
                  <a:srgbClr val="FFFFFF"/>
                </a:highlight>
              </a:rPr>
              <a:t>global_variables_initializer</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dirty="0">
                <a:solidFill>
                  <a:srgbClr val="000000"/>
                </a:solidFill>
                <a:highlight>
                  <a:srgbClr val="FFFFFF"/>
                </a:highlight>
              </a:rPr>
              <a:t>saver </a:t>
            </a:r>
            <a:r>
              <a:rPr lang="pt-BR" sz="1400" b="1" dirty="0">
                <a:solidFill>
                  <a:srgbClr val="000080"/>
                </a:solidFill>
                <a:highlight>
                  <a:srgbClr val="FFFFFF"/>
                </a:highlight>
              </a:rPr>
              <a:t>=</a:t>
            </a:r>
            <a:r>
              <a:rPr lang="pt-BR" sz="1400" dirty="0">
                <a:solidFill>
                  <a:srgbClr val="000000"/>
                </a:solidFill>
                <a:highlight>
                  <a:srgbClr val="FFFFFF"/>
                </a:highlight>
              </a:rPr>
              <a:t> tf</a:t>
            </a:r>
            <a:r>
              <a:rPr lang="pt-BR" sz="1400" b="1" dirty="0">
                <a:solidFill>
                  <a:srgbClr val="000080"/>
                </a:solidFill>
                <a:highlight>
                  <a:srgbClr val="FFFFFF"/>
                </a:highlight>
              </a:rPr>
              <a:t>.</a:t>
            </a:r>
            <a:r>
              <a:rPr lang="pt-BR" sz="1400" dirty="0">
                <a:solidFill>
                  <a:srgbClr val="000000"/>
                </a:solidFill>
                <a:highlight>
                  <a:srgbClr val="FFFFFF"/>
                </a:highlight>
              </a:rPr>
              <a:t>train</a:t>
            </a:r>
            <a:r>
              <a:rPr lang="pt-BR" sz="1400" b="1" dirty="0">
                <a:solidFill>
                  <a:srgbClr val="000080"/>
                </a:solidFill>
                <a:highlight>
                  <a:srgbClr val="FFFFFF"/>
                </a:highlight>
              </a:rPr>
              <a:t>.</a:t>
            </a:r>
            <a:r>
              <a:rPr lang="pt-BR" sz="1400" dirty="0">
                <a:solidFill>
                  <a:srgbClr val="000000"/>
                </a:solidFill>
                <a:highlight>
                  <a:srgbClr val="FFFFFF"/>
                </a:highlight>
              </a:rPr>
              <a:t>Saver</a:t>
            </a:r>
            <a:r>
              <a:rPr lang="pt-BR" sz="1400" b="1" dirty="0">
                <a:solidFill>
                  <a:srgbClr val="000080"/>
                </a:solidFill>
                <a:highlight>
                  <a:srgbClr val="FFFFFF"/>
                </a:highlight>
              </a:rPr>
              <a:t>()</a:t>
            </a:r>
            <a:endParaRPr lang="pt-BR" sz="1400" dirty="0"/>
          </a:p>
        </p:txBody>
      </p:sp>
    </p:spTree>
    <p:extLst>
      <p:ext uri="{BB962C8B-B14F-4D97-AF65-F5344CB8AC3E}">
        <p14:creationId xmlns:p14="http://schemas.microsoft.com/office/powerpoint/2010/main" val="1935144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Fase de execução</a:t>
            </a:r>
          </a:p>
        </p:txBody>
      </p:sp>
      <p:sp>
        <p:nvSpPr>
          <p:cNvPr id="3" name="Content Placeholder 2"/>
          <p:cNvSpPr>
            <a:spLocks noGrp="1"/>
          </p:cNvSpPr>
          <p:nvPr>
            <p:ph idx="1"/>
          </p:nvPr>
        </p:nvSpPr>
        <p:spPr>
          <a:xfrm>
            <a:off x="838200" y="1784681"/>
            <a:ext cx="11078980" cy="2555307"/>
          </a:xfrm>
        </p:spPr>
        <p:txBody>
          <a:bodyPr>
            <a:normAutofit fontScale="92500" lnSpcReduction="20000"/>
          </a:bodyPr>
          <a:lstStyle/>
          <a:p>
            <a:r>
              <a:rPr lang="pt-BR" dirty="0" smtClean="0"/>
              <a:t>Agora cuidamos da execução do grafo de computação criado.</a:t>
            </a:r>
          </a:p>
          <a:p>
            <a:r>
              <a:rPr lang="pt-BR" dirty="0" smtClean="0"/>
              <a:t>Inicialmente</a:t>
            </a:r>
            <a:r>
              <a:rPr lang="pt-BR" dirty="0"/>
              <a:t>, carregamos a base de dados MNIST usando uma função disponibilizada pelo TensorFlow.</a:t>
            </a:r>
          </a:p>
          <a:p>
            <a:r>
              <a:rPr lang="pt-BR" dirty="0"/>
              <a:t>A base de dados MNIST é um grande banco de dados de dígitos escritos à mão comumente </a:t>
            </a:r>
            <a:r>
              <a:rPr lang="pt-BR" dirty="0" smtClean="0"/>
              <a:t>usada </a:t>
            </a:r>
            <a:r>
              <a:rPr lang="pt-BR" dirty="0"/>
              <a:t>para treinar modelos de classificação de imagens.</a:t>
            </a:r>
          </a:p>
          <a:p>
            <a:r>
              <a:rPr lang="pt-BR" dirty="0"/>
              <a:t>Em seguida, as bases de treinamento e validação são re-dimensionadas e escalonadas </a:t>
            </a:r>
            <a:r>
              <a:rPr lang="pt-BR" dirty="0" smtClean="0"/>
              <a:t>(valores variando entre </a:t>
            </a:r>
            <a:r>
              <a:rPr lang="pt-BR" dirty="0"/>
              <a:t>0 e 1).</a:t>
            </a:r>
          </a:p>
        </p:txBody>
      </p:sp>
      <p:sp>
        <p:nvSpPr>
          <p:cNvPr id="4" name="Rectangle 3"/>
          <p:cNvSpPr/>
          <p:nvPr/>
        </p:nvSpPr>
        <p:spPr>
          <a:xfrm>
            <a:off x="3242873" y="4156018"/>
            <a:ext cx="5451423" cy="1169551"/>
          </a:xfrm>
          <a:prstGeom prst="rect">
            <a:avLst/>
          </a:prstGeom>
        </p:spPr>
        <p:txBody>
          <a:bodyPr wrap="square">
            <a:spAutoFit/>
          </a:bodyPr>
          <a:lstStyle/>
          <a:p>
            <a:r>
              <a:rPr lang="pt-BR" sz="1400" b="1" dirty="0">
                <a:solidFill>
                  <a:srgbClr val="000080"/>
                </a:solidFill>
                <a:highlight>
                  <a:srgbClr val="FFFFFF"/>
                </a:highlight>
              </a:rPr>
              <a:t>(</a:t>
            </a:r>
            <a:r>
              <a:rPr lang="pt-BR" sz="1400" dirty="0">
                <a:solidFill>
                  <a:srgbClr val="000000"/>
                </a:solidFill>
                <a:highlight>
                  <a:srgbClr val="FFFFFF"/>
                </a:highlight>
              </a:rPr>
              <a:t>X_train</a:t>
            </a:r>
            <a:r>
              <a:rPr lang="pt-BR" sz="1400" b="1" dirty="0">
                <a:solidFill>
                  <a:srgbClr val="000080"/>
                </a:solidFill>
                <a:highlight>
                  <a:srgbClr val="FFFFFF"/>
                </a:highlight>
              </a:rPr>
              <a:t>,</a:t>
            </a:r>
            <a:r>
              <a:rPr lang="pt-BR" sz="1400" dirty="0">
                <a:solidFill>
                  <a:srgbClr val="000000"/>
                </a:solidFill>
                <a:highlight>
                  <a:srgbClr val="FFFFFF"/>
                </a:highlight>
              </a:rPr>
              <a:t> y_train</a:t>
            </a:r>
            <a:r>
              <a:rPr lang="pt-BR" sz="1400" b="1" dirty="0">
                <a:solidFill>
                  <a:srgbClr val="000080"/>
                </a:solidFill>
                <a:highlight>
                  <a:srgbClr val="FFFFFF"/>
                </a:highlight>
              </a:rPr>
              <a:t>),</a:t>
            </a:r>
            <a:r>
              <a:rPr lang="pt-BR" sz="1400" dirty="0">
                <a:solidFill>
                  <a:srgbClr val="000000"/>
                </a:solidFill>
                <a:highlight>
                  <a:srgbClr val="FFFFFF"/>
                </a:highlight>
              </a:rPr>
              <a:t> </a:t>
            </a:r>
            <a:r>
              <a:rPr lang="pt-BR" sz="1400" b="1" dirty="0">
                <a:solidFill>
                  <a:srgbClr val="000080"/>
                </a:solidFill>
                <a:highlight>
                  <a:srgbClr val="FFFFFF"/>
                </a:highlight>
              </a:rPr>
              <a:t>(</a:t>
            </a:r>
            <a:r>
              <a:rPr lang="pt-BR" sz="1400" dirty="0">
                <a:solidFill>
                  <a:srgbClr val="000000"/>
                </a:solidFill>
                <a:highlight>
                  <a:srgbClr val="FFFFFF"/>
                </a:highlight>
              </a:rPr>
              <a:t>X_test</a:t>
            </a:r>
            <a:r>
              <a:rPr lang="pt-BR" sz="1400" b="1" dirty="0">
                <a:solidFill>
                  <a:srgbClr val="000080"/>
                </a:solidFill>
                <a:highlight>
                  <a:srgbClr val="FFFFFF"/>
                </a:highlight>
              </a:rPr>
              <a:t>,</a:t>
            </a:r>
            <a:r>
              <a:rPr lang="pt-BR" sz="1400" dirty="0">
                <a:solidFill>
                  <a:srgbClr val="000000"/>
                </a:solidFill>
                <a:highlight>
                  <a:srgbClr val="FFFFFF"/>
                </a:highlight>
              </a:rPr>
              <a:t> y_test</a:t>
            </a:r>
            <a:r>
              <a:rPr lang="pt-BR" sz="1400" b="1" dirty="0">
                <a:solidFill>
                  <a:srgbClr val="000080"/>
                </a:solidFill>
                <a:highlight>
                  <a:srgbClr val="FFFFFF"/>
                </a:highlight>
              </a:rPr>
              <a:t>)</a:t>
            </a:r>
            <a:r>
              <a:rPr lang="pt-BR" sz="1400" dirty="0">
                <a:solidFill>
                  <a:srgbClr val="000000"/>
                </a:solidFill>
                <a:highlight>
                  <a:srgbClr val="FFFFFF"/>
                </a:highlight>
              </a:rPr>
              <a:t> </a:t>
            </a:r>
            <a:r>
              <a:rPr lang="pt-BR" sz="1400" b="1" dirty="0">
                <a:solidFill>
                  <a:srgbClr val="000080"/>
                </a:solidFill>
                <a:highlight>
                  <a:srgbClr val="FFFFFF"/>
                </a:highlight>
              </a:rPr>
              <a:t>=</a:t>
            </a:r>
            <a:r>
              <a:rPr lang="pt-BR" sz="1400" dirty="0">
                <a:solidFill>
                  <a:srgbClr val="000000"/>
                </a:solidFill>
                <a:highlight>
                  <a:srgbClr val="FFFFFF"/>
                </a:highlight>
              </a:rPr>
              <a:t> tf</a:t>
            </a:r>
            <a:r>
              <a:rPr lang="pt-BR" sz="1400" b="1" dirty="0">
                <a:solidFill>
                  <a:srgbClr val="000080"/>
                </a:solidFill>
                <a:highlight>
                  <a:srgbClr val="FFFFFF"/>
                </a:highlight>
              </a:rPr>
              <a:t>.</a:t>
            </a:r>
            <a:r>
              <a:rPr lang="pt-BR" sz="1400" dirty="0">
                <a:solidFill>
                  <a:srgbClr val="000000"/>
                </a:solidFill>
                <a:highlight>
                  <a:srgbClr val="FFFFFF"/>
                </a:highlight>
              </a:rPr>
              <a:t>keras</a:t>
            </a:r>
            <a:r>
              <a:rPr lang="pt-BR" sz="1400" b="1" dirty="0">
                <a:solidFill>
                  <a:srgbClr val="000080"/>
                </a:solidFill>
                <a:highlight>
                  <a:srgbClr val="FFFFFF"/>
                </a:highlight>
              </a:rPr>
              <a:t>.</a:t>
            </a:r>
            <a:r>
              <a:rPr lang="pt-BR" sz="1400" dirty="0">
                <a:solidFill>
                  <a:srgbClr val="000000"/>
                </a:solidFill>
                <a:highlight>
                  <a:srgbClr val="FFFFFF"/>
                </a:highlight>
              </a:rPr>
              <a:t>datasets</a:t>
            </a:r>
            <a:r>
              <a:rPr lang="pt-BR" sz="1400" b="1" dirty="0">
                <a:solidFill>
                  <a:srgbClr val="000080"/>
                </a:solidFill>
                <a:highlight>
                  <a:srgbClr val="FFFFFF"/>
                </a:highlight>
              </a:rPr>
              <a:t>.</a:t>
            </a:r>
            <a:r>
              <a:rPr lang="pt-BR" sz="1400" dirty="0">
                <a:solidFill>
                  <a:srgbClr val="000000"/>
                </a:solidFill>
                <a:highlight>
                  <a:srgbClr val="FFFFFF"/>
                </a:highlight>
              </a:rPr>
              <a:t>mnist</a:t>
            </a:r>
            <a:r>
              <a:rPr lang="pt-BR" sz="1400" b="1" dirty="0">
                <a:solidFill>
                  <a:srgbClr val="000080"/>
                </a:solidFill>
                <a:highlight>
                  <a:srgbClr val="FFFFFF"/>
                </a:highlight>
              </a:rPr>
              <a:t>.</a:t>
            </a:r>
            <a:r>
              <a:rPr lang="pt-BR" sz="1400" dirty="0">
                <a:solidFill>
                  <a:srgbClr val="000000"/>
                </a:solidFill>
                <a:highlight>
                  <a:srgbClr val="FFFFFF"/>
                </a:highlight>
              </a:rPr>
              <a:t>load_data</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dirty="0">
                <a:solidFill>
                  <a:srgbClr val="000000"/>
                </a:solidFill>
                <a:highlight>
                  <a:srgbClr val="FFFFFF"/>
                </a:highlight>
              </a:rPr>
              <a:t>X_train </a:t>
            </a:r>
            <a:r>
              <a:rPr lang="pt-BR" sz="1400" b="1" dirty="0">
                <a:solidFill>
                  <a:srgbClr val="000080"/>
                </a:solidFill>
                <a:highlight>
                  <a:srgbClr val="FFFFFF"/>
                </a:highlight>
              </a:rPr>
              <a:t>=</a:t>
            </a:r>
            <a:r>
              <a:rPr lang="pt-BR" sz="1400" dirty="0">
                <a:solidFill>
                  <a:srgbClr val="000000"/>
                </a:solidFill>
                <a:highlight>
                  <a:srgbClr val="FFFFFF"/>
                </a:highlight>
              </a:rPr>
              <a:t> X_train</a:t>
            </a:r>
            <a:r>
              <a:rPr lang="pt-BR" sz="1400" b="1" dirty="0">
                <a:solidFill>
                  <a:srgbClr val="000080"/>
                </a:solidFill>
                <a:highlight>
                  <a:srgbClr val="FFFFFF"/>
                </a:highlight>
              </a:rPr>
              <a:t>.</a:t>
            </a:r>
            <a:r>
              <a:rPr lang="pt-BR" sz="1400" dirty="0">
                <a:solidFill>
                  <a:srgbClr val="000000"/>
                </a:solidFill>
                <a:highlight>
                  <a:srgbClr val="FFFFFF"/>
                </a:highlight>
              </a:rPr>
              <a:t>astype</a:t>
            </a:r>
            <a:r>
              <a:rPr lang="pt-BR" sz="1400" b="1" dirty="0">
                <a:solidFill>
                  <a:srgbClr val="000080"/>
                </a:solidFill>
                <a:highlight>
                  <a:srgbClr val="FFFFFF"/>
                </a:highlight>
              </a:rPr>
              <a:t>(</a:t>
            </a:r>
            <a:r>
              <a:rPr lang="pt-BR" sz="1400" dirty="0">
                <a:solidFill>
                  <a:srgbClr val="000000"/>
                </a:solidFill>
                <a:highlight>
                  <a:srgbClr val="FFFFFF"/>
                </a:highlight>
              </a:rPr>
              <a:t>np</a:t>
            </a:r>
            <a:r>
              <a:rPr lang="pt-BR" sz="1400" b="1" dirty="0">
                <a:solidFill>
                  <a:srgbClr val="000080"/>
                </a:solidFill>
                <a:highlight>
                  <a:srgbClr val="FFFFFF"/>
                </a:highlight>
              </a:rPr>
              <a:t>.</a:t>
            </a:r>
            <a:r>
              <a:rPr lang="pt-BR" sz="1400" dirty="0">
                <a:solidFill>
                  <a:srgbClr val="000000"/>
                </a:solidFill>
                <a:highlight>
                  <a:srgbClr val="FFFFFF"/>
                </a:highlight>
              </a:rPr>
              <a:t>float32</a:t>
            </a:r>
            <a:r>
              <a:rPr lang="pt-BR" sz="1400" b="1" dirty="0">
                <a:solidFill>
                  <a:srgbClr val="000080"/>
                </a:solidFill>
                <a:highlight>
                  <a:srgbClr val="FFFFFF"/>
                </a:highlight>
              </a:rPr>
              <a:t>).</a:t>
            </a:r>
            <a:r>
              <a:rPr lang="pt-BR" sz="1400" dirty="0">
                <a:solidFill>
                  <a:srgbClr val="000000"/>
                </a:solidFill>
                <a:highlight>
                  <a:srgbClr val="FFFFFF"/>
                </a:highlight>
              </a:rPr>
              <a:t>reshape</a:t>
            </a:r>
            <a:r>
              <a:rPr lang="pt-BR" sz="1400" b="1" dirty="0">
                <a:solidFill>
                  <a:srgbClr val="000080"/>
                </a:solidFill>
                <a:highlight>
                  <a:srgbClr val="FFFFFF"/>
                </a:highlight>
              </a:rPr>
              <a:t>(-</a:t>
            </a:r>
            <a:r>
              <a:rPr lang="pt-BR" sz="1400" dirty="0">
                <a:solidFill>
                  <a:srgbClr val="FF0000"/>
                </a:solidFill>
                <a:highlight>
                  <a:srgbClr val="FFFFFF"/>
                </a:highlight>
              </a:rPr>
              <a:t>1</a:t>
            </a:r>
            <a:r>
              <a:rPr lang="pt-BR" sz="1400" b="1" dirty="0">
                <a:solidFill>
                  <a:srgbClr val="000080"/>
                </a:solidFill>
                <a:highlight>
                  <a:srgbClr val="FFFFFF"/>
                </a:highlight>
              </a:rPr>
              <a:t>,</a:t>
            </a:r>
            <a:r>
              <a:rPr lang="pt-BR" sz="1400" dirty="0">
                <a:solidFill>
                  <a:srgbClr val="000000"/>
                </a:solidFill>
                <a:highlight>
                  <a:srgbClr val="FFFFFF"/>
                </a:highlight>
              </a:rPr>
              <a:t> </a:t>
            </a:r>
            <a:r>
              <a:rPr lang="pt-BR" sz="1400" dirty="0">
                <a:solidFill>
                  <a:srgbClr val="FF0000"/>
                </a:solidFill>
                <a:highlight>
                  <a:srgbClr val="FFFFFF"/>
                </a:highlight>
              </a:rPr>
              <a:t>28</a:t>
            </a:r>
            <a:r>
              <a:rPr lang="pt-BR" sz="1400" b="1" dirty="0">
                <a:solidFill>
                  <a:srgbClr val="000080"/>
                </a:solidFill>
                <a:highlight>
                  <a:srgbClr val="FFFFFF"/>
                </a:highlight>
              </a:rPr>
              <a:t>*</a:t>
            </a:r>
            <a:r>
              <a:rPr lang="pt-BR" sz="1400" dirty="0">
                <a:solidFill>
                  <a:srgbClr val="FF0000"/>
                </a:solidFill>
                <a:highlight>
                  <a:srgbClr val="FFFFFF"/>
                </a:highlight>
              </a:rPr>
              <a:t>28</a:t>
            </a:r>
            <a:r>
              <a:rPr lang="pt-BR" sz="1400" b="1" dirty="0">
                <a:solidFill>
                  <a:srgbClr val="000080"/>
                </a:solidFill>
                <a:highlight>
                  <a:srgbClr val="FFFFFF"/>
                </a:highlight>
              </a:rPr>
              <a:t>)</a:t>
            </a:r>
            <a:r>
              <a:rPr lang="pt-BR" sz="1400" dirty="0">
                <a:solidFill>
                  <a:srgbClr val="000000"/>
                </a:solidFill>
                <a:highlight>
                  <a:srgbClr val="FFFFFF"/>
                </a:highlight>
              </a:rPr>
              <a:t> </a:t>
            </a:r>
            <a:r>
              <a:rPr lang="pt-BR" sz="1400" b="1" dirty="0">
                <a:solidFill>
                  <a:srgbClr val="000080"/>
                </a:solidFill>
                <a:highlight>
                  <a:srgbClr val="FFFFFF"/>
                </a:highlight>
              </a:rPr>
              <a:t>/</a:t>
            </a:r>
            <a:r>
              <a:rPr lang="pt-BR" sz="1400" dirty="0">
                <a:solidFill>
                  <a:srgbClr val="000000"/>
                </a:solidFill>
                <a:highlight>
                  <a:srgbClr val="FFFFFF"/>
                </a:highlight>
              </a:rPr>
              <a:t> </a:t>
            </a:r>
            <a:r>
              <a:rPr lang="pt-BR" sz="1400" dirty="0">
                <a:solidFill>
                  <a:srgbClr val="FF0000"/>
                </a:solidFill>
                <a:highlight>
                  <a:srgbClr val="FFFFFF"/>
                </a:highlight>
              </a:rPr>
              <a:t>255.0</a:t>
            </a:r>
            <a:endParaRPr lang="pt-BR" sz="1400" dirty="0">
              <a:solidFill>
                <a:srgbClr val="000000"/>
              </a:solidFill>
              <a:highlight>
                <a:srgbClr val="FFFFFF"/>
              </a:highlight>
            </a:endParaRPr>
          </a:p>
          <a:p>
            <a:r>
              <a:rPr lang="en-US" sz="1400" dirty="0" err="1">
                <a:solidFill>
                  <a:srgbClr val="000000"/>
                </a:solidFill>
                <a:highlight>
                  <a:srgbClr val="FFFFFF"/>
                </a:highlight>
              </a:rPr>
              <a:t>X_test</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X_test</a:t>
            </a:r>
            <a:r>
              <a:rPr lang="en-US" sz="1400" b="1" dirty="0" err="1">
                <a:solidFill>
                  <a:srgbClr val="000080"/>
                </a:solidFill>
                <a:highlight>
                  <a:srgbClr val="FFFFFF"/>
                </a:highlight>
              </a:rPr>
              <a:t>.</a:t>
            </a:r>
            <a:r>
              <a:rPr lang="en-US" sz="1400" dirty="0" err="1">
                <a:solidFill>
                  <a:srgbClr val="000000"/>
                </a:solidFill>
                <a:highlight>
                  <a:srgbClr val="FFFFFF"/>
                </a:highlight>
              </a:rPr>
              <a:t>astype</a:t>
            </a:r>
            <a:r>
              <a:rPr lang="en-US" sz="1400" b="1" dirty="0">
                <a:solidFill>
                  <a:srgbClr val="000080"/>
                </a:solidFill>
                <a:highlight>
                  <a:srgbClr val="FFFFFF"/>
                </a:highlight>
              </a:rPr>
              <a:t>(</a:t>
            </a:r>
            <a:r>
              <a:rPr lang="en-US" sz="1400" dirty="0">
                <a:solidFill>
                  <a:srgbClr val="000000"/>
                </a:solidFill>
                <a:highlight>
                  <a:srgbClr val="FFFFFF"/>
                </a:highlight>
              </a:rPr>
              <a:t>np</a:t>
            </a:r>
            <a:r>
              <a:rPr lang="en-US" sz="1400" b="1" dirty="0">
                <a:solidFill>
                  <a:srgbClr val="000080"/>
                </a:solidFill>
                <a:highlight>
                  <a:srgbClr val="FFFFFF"/>
                </a:highlight>
              </a:rPr>
              <a:t>.</a:t>
            </a:r>
            <a:r>
              <a:rPr lang="en-US" sz="1400" dirty="0">
                <a:solidFill>
                  <a:srgbClr val="000000"/>
                </a:solidFill>
                <a:highlight>
                  <a:srgbClr val="FFFFFF"/>
                </a:highlight>
              </a:rPr>
              <a:t>float32</a:t>
            </a:r>
            <a:r>
              <a:rPr lang="en-US" sz="1400" b="1" dirty="0">
                <a:solidFill>
                  <a:srgbClr val="000080"/>
                </a:solidFill>
                <a:highlight>
                  <a:srgbClr val="FFFFFF"/>
                </a:highlight>
              </a:rPr>
              <a:t>).</a:t>
            </a:r>
            <a:r>
              <a:rPr lang="en-US" sz="1400" dirty="0">
                <a:solidFill>
                  <a:srgbClr val="000000"/>
                </a:solidFill>
                <a:highlight>
                  <a:srgbClr val="FFFFFF"/>
                </a:highlight>
              </a:rPr>
              <a:t>reshape</a:t>
            </a:r>
            <a:r>
              <a:rPr lang="en-US" sz="1400" b="1" dirty="0">
                <a:solidFill>
                  <a:srgbClr val="000080"/>
                </a:solidFill>
                <a:highlight>
                  <a:srgbClr val="FFFFFF"/>
                </a:highlight>
              </a:rPr>
              <a:t>(-</a:t>
            </a:r>
            <a:r>
              <a:rPr lang="en-US" sz="1400" dirty="0">
                <a:solidFill>
                  <a:srgbClr val="FF0000"/>
                </a:solidFill>
                <a:highlight>
                  <a:srgbClr val="FFFFFF"/>
                </a:highlight>
              </a:rPr>
              <a:t>1</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FF0000"/>
                </a:solidFill>
                <a:highlight>
                  <a:srgbClr val="FFFFFF"/>
                </a:highlight>
              </a:rPr>
              <a:t>28</a:t>
            </a:r>
            <a:r>
              <a:rPr lang="en-US" sz="1400" b="1" dirty="0">
                <a:solidFill>
                  <a:srgbClr val="000080"/>
                </a:solidFill>
                <a:highlight>
                  <a:srgbClr val="FFFFFF"/>
                </a:highlight>
              </a:rPr>
              <a:t>*</a:t>
            </a:r>
            <a:r>
              <a:rPr lang="en-US" sz="1400" dirty="0">
                <a:solidFill>
                  <a:srgbClr val="FF0000"/>
                </a:solidFill>
                <a:highlight>
                  <a:srgbClr val="FFFFFF"/>
                </a:highlight>
              </a:rPr>
              <a:t>28</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FF0000"/>
                </a:solidFill>
                <a:highlight>
                  <a:srgbClr val="FFFFFF"/>
                </a:highlight>
              </a:rPr>
              <a:t>255.0</a:t>
            </a:r>
            <a:endParaRPr lang="en-US" sz="1400" dirty="0">
              <a:solidFill>
                <a:srgbClr val="000000"/>
              </a:solidFill>
              <a:highlight>
                <a:srgbClr val="FFFFFF"/>
              </a:highlight>
            </a:endParaRPr>
          </a:p>
          <a:p>
            <a:r>
              <a:rPr lang="pt-BR" sz="1400" dirty="0">
                <a:solidFill>
                  <a:srgbClr val="000000"/>
                </a:solidFill>
                <a:highlight>
                  <a:srgbClr val="FFFFFF"/>
                </a:highlight>
              </a:rPr>
              <a:t>y_train </a:t>
            </a:r>
            <a:r>
              <a:rPr lang="pt-BR" sz="1400" b="1" dirty="0">
                <a:solidFill>
                  <a:srgbClr val="000080"/>
                </a:solidFill>
                <a:highlight>
                  <a:srgbClr val="FFFFFF"/>
                </a:highlight>
              </a:rPr>
              <a:t>=</a:t>
            </a:r>
            <a:r>
              <a:rPr lang="pt-BR" sz="1400" dirty="0">
                <a:solidFill>
                  <a:srgbClr val="000000"/>
                </a:solidFill>
                <a:highlight>
                  <a:srgbClr val="FFFFFF"/>
                </a:highlight>
              </a:rPr>
              <a:t> y_train</a:t>
            </a:r>
            <a:r>
              <a:rPr lang="pt-BR" sz="1400" b="1" dirty="0">
                <a:solidFill>
                  <a:srgbClr val="000080"/>
                </a:solidFill>
                <a:highlight>
                  <a:srgbClr val="FFFFFF"/>
                </a:highlight>
              </a:rPr>
              <a:t>.</a:t>
            </a:r>
            <a:r>
              <a:rPr lang="pt-BR" sz="1400" dirty="0">
                <a:solidFill>
                  <a:srgbClr val="000000"/>
                </a:solidFill>
                <a:highlight>
                  <a:srgbClr val="FFFFFF"/>
                </a:highlight>
              </a:rPr>
              <a:t>astype</a:t>
            </a:r>
            <a:r>
              <a:rPr lang="pt-BR" sz="1400" b="1" dirty="0">
                <a:solidFill>
                  <a:srgbClr val="000080"/>
                </a:solidFill>
                <a:highlight>
                  <a:srgbClr val="FFFFFF"/>
                </a:highlight>
              </a:rPr>
              <a:t>(</a:t>
            </a:r>
            <a:r>
              <a:rPr lang="pt-BR" sz="1400" dirty="0">
                <a:solidFill>
                  <a:srgbClr val="000000"/>
                </a:solidFill>
                <a:highlight>
                  <a:srgbClr val="FFFFFF"/>
                </a:highlight>
              </a:rPr>
              <a:t>np</a:t>
            </a:r>
            <a:r>
              <a:rPr lang="pt-BR" sz="1400" b="1" dirty="0">
                <a:solidFill>
                  <a:srgbClr val="000080"/>
                </a:solidFill>
                <a:highlight>
                  <a:srgbClr val="FFFFFF"/>
                </a:highlight>
              </a:rPr>
              <a:t>.</a:t>
            </a:r>
            <a:r>
              <a:rPr lang="pt-BR" sz="1400" dirty="0">
                <a:solidFill>
                  <a:srgbClr val="000000"/>
                </a:solidFill>
                <a:highlight>
                  <a:srgbClr val="FFFFFF"/>
                </a:highlight>
              </a:rPr>
              <a:t>int32</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dirty="0">
                <a:solidFill>
                  <a:srgbClr val="000000"/>
                </a:solidFill>
                <a:highlight>
                  <a:srgbClr val="FFFFFF"/>
                </a:highlight>
              </a:rPr>
              <a:t>y_test </a:t>
            </a:r>
            <a:r>
              <a:rPr lang="pt-BR" sz="1400" b="1" dirty="0">
                <a:solidFill>
                  <a:srgbClr val="000080"/>
                </a:solidFill>
                <a:highlight>
                  <a:srgbClr val="FFFFFF"/>
                </a:highlight>
              </a:rPr>
              <a:t>=</a:t>
            </a:r>
            <a:r>
              <a:rPr lang="pt-BR" sz="1400" dirty="0">
                <a:solidFill>
                  <a:srgbClr val="000000"/>
                </a:solidFill>
                <a:highlight>
                  <a:srgbClr val="FFFFFF"/>
                </a:highlight>
              </a:rPr>
              <a:t> y_test</a:t>
            </a:r>
            <a:r>
              <a:rPr lang="pt-BR" sz="1400" b="1" dirty="0">
                <a:solidFill>
                  <a:srgbClr val="000080"/>
                </a:solidFill>
                <a:highlight>
                  <a:srgbClr val="FFFFFF"/>
                </a:highlight>
              </a:rPr>
              <a:t>.</a:t>
            </a:r>
            <a:r>
              <a:rPr lang="pt-BR" sz="1400" dirty="0">
                <a:solidFill>
                  <a:srgbClr val="000000"/>
                </a:solidFill>
                <a:highlight>
                  <a:srgbClr val="FFFFFF"/>
                </a:highlight>
              </a:rPr>
              <a:t>astype</a:t>
            </a:r>
            <a:r>
              <a:rPr lang="pt-BR" sz="1400" b="1" dirty="0">
                <a:solidFill>
                  <a:srgbClr val="000080"/>
                </a:solidFill>
                <a:highlight>
                  <a:srgbClr val="FFFFFF"/>
                </a:highlight>
              </a:rPr>
              <a:t>(</a:t>
            </a:r>
            <a:r>
              <a:rPr lang="pt-BR" sz="1400" dirty="0">
                <a:solidFill>
                  <a:srgbClr val="000000"/>
                </a:solidFill>
                <a:highlight>
                  <a:srgbClr val="FFFFFF"/>
                </a:highlight>
              </a:rPr>
              <a:t>np</a:t>
            </a:r>
            <a:r>
              <a:rPr lang="pt-BR" sz="1400" b="1" dirty="0">
                <a:solidFill>
                  <a:srgbClr val="000080"/>
                </a:solidFill>
                <a:highlight>
                  <a:srgbClr val="FFFFFF"/>
                </a:highlight>
              </a:rPr>
              <a:t>.</a:t>
            </a:r>
            <a:r>
              <a:rPr lang="pt-BR" sz="1400" dirty="0">
                <a:solidFill>
                  <a:srgbClr val="000000"/>
                </a:solidFill>
                <a:highlight>
                  <a:srgbClr val="FFFFFF"/>
                </a:highlight>
              </a:rPr>
              <a:t>int32</a:t>
            </a:r>
            <a:r>
              <a:rPr lang="pt-BR" sz="1400" b="1" dirty="0">
                <a:solidFill>
                  <a:srgbClr val="000080"/>
                </a:solidFill>
                <a:highlight>
                  <a:srgbClr val="FFFFFF"/>
                </a:highlight>
              </a:rPr>
              <a:t>)</a:t>
            </a:r>
            <a:endParaRPr lang="pt-BR" sz="1400" dirty="0"/>
          </a:p>
        </p:txBody>
      </p:sp>
      <p:sp>
        <p:nvSpPr>
          <p:cNvPr id="5" name="Content Placeholder 2"/>
          <p:cNvSpPr txBox="1">
            <a:spLocks/>
          </p:cNvSpPr>
          <p:nvPr/>
        </p:nvSpPr>
        <p:spPr>
          <a:xfrm>
            <a:off x="838200" y="5372218"/>
            <a:ext cx="11078980" cy="665804"/>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dirty="0"/>
              <a:t>Na sequência, definimos o número de épocas que queremos executar, bem como o tamanho dos mini-batches:</a:t>
            </a:r>
          </a:p>
        </p:txBody>
      </p:sp>
      <p:sp>
        <p:nvSpPr>
          <p:cNvPr id="6" name="Rectangle 5"/>
          <p:cNvSpPr/>
          <p:nvPr/>
        </p:nvSpPr>
        <p:spPr>
          <a:xfrm>
            <a:off x="5274039" y="6071023"/>
            <a:ext cx="1389089" cy="523220"/>
          </a:xfrm>
          <a:prstGeom prst="rect">
            <a:avLst/>
          </a:prstGeom>
        </p:spPr>
        <p:txBody>
          <a:bodyPr wrap="square">
            <a:spAutoFit/>
          </a:bodyPr>
          <a:lstStyle/>
          <a:p>
            <a:r>
              <a:rPr lang="pt-BR" sz="1400" dirty="0">
                <a:solidFill>
                  <a:srgbClr val="000000"/>
                </a:solidFill>
                <a:highlight>
                  <a:srgbClr val="FFFFFF"/>
                </a:highlight>
              </a:rPr>
              <a:t>n_epochs </a:t>
            </a:r>
            <a:r>
              <a:rPr lang="pt-BR" sz="1400" b="1" dirty="0">
                <a:solidFill>
                  <a:srgbClr val="000080"/>
                </a:solidFill>
                <a:highlight>
                  <a:srgbClr val="FFFFFF"/>
                </a:highlight>
              </a:rPr>
              <a:t>=</a:t>
            </a:r>
            <a:r>
              <a:rPr lang="pt-BR" sz="1400" dirty="0">
                <a:solidFill>
                  <a:srgbClr val="000000"/>
                </a:solidFill>
                <a:highlight>
                  <a:srgbClr val="FFFFFF"/>
                </a:highlight>
              </a:rPr>
              <a:t> </a:t>
            </a:r>
            <a:r>
              <a:rPr lang="pt-BR" sz="1400" dirty="0">
                <a:solidFill>
                  <a:srgbClr val="FF0000"/>
                </a:solidFill>
                <a:highlight>
                  <a:srgbClr val="FFFFFF"/>
                </a:highlight>
              </a:rPr>
              <a:t>400</a:t>
            </a:r>
            <a:endParaRPr lang="pt-BR" sz="1400" dirty="0">
              <a:solidFill>
                <a:srgbClr val="000000"/>
              </a:solidFill>
              <a:highlight>
                <a:srgbClr val="FFFFFF"/>
              </a:highlight>
            </a:endParaRPr>
          </a:p>
          <a:p>
            <a:r>
              <a:rPr lang="pt-BR" sz="1400" dirty="0">
                <a:solidFill>
                  <a:srgbClr val="000000"/>
                </a:solidFill>
                <a:highlight>
                  <a:srgbClr val="FFFFFF"/>
                </a:highlight>
              </a:rPr>
              <a:t>batch_size </a:t>
            </a:r>
            <a:r>
              <a:rPr lang="pt-BR" sz="1400" b="1" dirty="0">
                <a:solidFill>
                  <a:srgbClr val="000080"/>
                </a:solidFill>
                <a:highlight>
                  <a:srgbClr val="FFFFFF"/>
                </a:highlight>
              </a:rPr>
              <a:t>=</a:t>
            </a:r>
            <a:r>
              <a:rPr lang="pt-BR" sz="1400" dirty="0">
                <a:solidFill>
                  <a:srgbClr val="000000"/>
                </a:solidFill>
                <a:highlight>
                  <a:srgbClr val="FFFFFF"/>
                </a:highlight>
              </a:rPr>
              <a:t> </a:t>
            </a:r>
            <a:r>
              <a:rPr lang="pt-BR" sz="1400" dirty="0">
                <a:solidFill>
                  <a:srgbClr val="FF0000"/>
                </a:solidFill>
                <a:highlight>
                  <a:srgbClr val="FFFFFF"/>
                </a:highlight>
              </a:rPr>
              <a:t>50</a:t>
            </a:r>
            <a:endParaRPr lang="pt-BR" sz="1400" dirty="0"/>
          </a:p>
        </p:txBody>
      </p:sp>
    </p:spTree>
    <p:extLst>
      <p:ext uri="{BB962C8B-B14F-4D97-AF65-F5344CB8AC3E}">
        <p14:creationId xmlns:p14="http://schemas.microsoft.com/office/powerpoint/2010/main" val="21433441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Fase de execução</a:t>
            </a:r>
          </a:p>
        </p:txBody>
      </p:sp>
      <p:sp>
        <p:nvSpPr>
          <p:cNvPr id="5" name="Content Placeholder 2"/>
          <p:cNvSpPr txBox="1">
            <a:spLocks/>
          </p:cNvSpPr>
          <p:nvPr/>
        </p:nvSpPr>
        <p:spPr>
          <a:xfrm>
            <a:off x="838201" y="1690688"/>
            <a:ext cx="5926241" cy="5167312"/>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dirty="0"/>
              <a:t>Em seguida, podemos treinar o modelo.</a:t>
            </a:r>
          </a:p>
          <a:p>
            <a:r>
              <a:rPr lang="pt-BR" dirty="0"/>
              <a:t>O código ao lado cria uma </a:t>
            </a:r>
            <a:r>
              <a:rPr lang="pt-BR" b="1" i="1" dirty="0"/>
              <a:t>sessão</a:t>
            </a:r>
            <a:r>
              <a:rPr lang="pt-BR" dirty="0"/>
              <a:t> e executa o </a:t>
            </a:r>
            <a:r>
              <a:rPr lang="pt-BR" b="1" i="1" dirty="0"/>
              <a:t>nó</a:t>
            </a:r>
            <a:r>
              <a:rPr lang="pt-BR" dirty="0"/>
              <a:t> </a:t>
            </a:r>
            <a:r>
              <a:rPr lang="pt-BR" b="1" i="1" dirty="0"/>
              <a:t>init</a:t>
            </a:r>
            <a:r>
              <a:rPr lang="pt-BR" dirty="0"/>
              <a:t> que por sua vez inicializa todas as variáveis. </a:t>
            </a:r>
          </a:p>
          <a:p>
            <a:r>
              <a:rPr lang="pt-BR" dirty="0"/>
              <a:t>Em seguida, o laço de treinamento principal é executado: </a:t>
            </a:r>
            <a:r>
              <a:rPr lang="pt-BR" dirty="0" smtClean="0"/>
              <a:t>a cada </a:t>
            </a:r>
            <a:r>
              <a:rPr lang="pt-BR" dirty="0"/>
              <a:t>época, o código itera através de vários mini-batches criados a partir do conjunto de treinamento. </a:t>
            </a:r>
          </a:p>
          <a:p>
            <a:r>
              <a:rPr lang="pt-BR" dirty="0"/>
              <a:t>Cada mini-batch é </a:t>
            </a:r>
            <a:r>
              <a:rPr lang="pt-BR" dirty="0" smtClean="0"/>
              <a:t>criado pela </a:t>
            </a:r>
            <a:r>
              <a:rPr lang="pt-BR" dirty="0"/>
              <a:t>função </a:t>
            </a:r>
            <a:r>
              <a:rPr lang="pt-BR" b="1" i="1" dirty="0"/>
              <a:t>shuffle_batch()</a:t>
            </a:r>
            <a:r>
              <a:rPr lang="pt-BR" dirty="0"/>
              <a:t> e, em seguida, o código simplesmente executa a </a:t>
            </a:r>
            <a:r>
              <a:rPr lang="pt-BR" b="1" i="1" dirty="0"/>
              <a:t>operação de treinamento</a:t>
            </a:r>
            <a:r>
              <a:rPr lang="pt-BR" dirty="0"/>
              <a:t>, utilizando os exemplos e rótulos do mini-batch corrente. </a:t>
            </a:r>
          </a:p>
          <a:p>
            <a:r>
              <a:rPr lang="pt-BR" dirty="0"/>
              <a:t>Em seguida, ao final de cada época, o código avalia </a:t>
            </a:r>
            <a:r>
              <a:rPr lang="pt-BR" dirty="0" smtClean="0"/>
              <a:t>a acurácia do </a:t>
            </a:r>
            <a:r>
              <a:rPr lang="pt-BR" dirty="0"/>
              <a:t>modelo com o último mini-batch utilizado e com o conjunto de validação e imprime os resultados. </a:t>
            </a:r>
          </a:p>
          <a:p>
            <a:r>
              <a:rPr lang="pt-BR" dirty="0"/>
              <a:t>Finalmente, os parâmetros do modelo são salvos em disco.</a:t>
            </a:r>
          </a:p>
        </p:txBody>
      </p:sp>
      <p:sp>
        <p:nvSpPr>
          <p:cNvPr id="6" name="Rectangle 5"/>
          <p:cNvSpPr/>
          <p:nvPr/>
        </p:nvSpPr>
        <p:spPr>
          <a:xfrm>
            <a:off x="6764442" y="3016251"/>
            <a:ext cx="5427558" cy="2031325"/>
          </a:xfrm>
          <a:prstGeom prst="rect">
            <a:avLst/>
          </a:prstGeom>
        </p:spPr>
        <p:txBody>
          <a:bodyPr wrap="square">
            <a:spAutoFit/>
          </a:bodyPr>
          <a:lstStyle/>
          <a:p>
            <a:r>
              <a:rPr lang="pt-BR" sz="1400" b="1" dirty="0">
                <a:solidFill>
                  <a:srgbClr val="0000FF"/>
                </a:solidFill>
                <a:highlight>
                  <a:srgbClr val="FFFFFF"/>
                </a:highlight>
              </a:rPr>
              <a:t>with</a:t>
            </a:r>
            <a:r>
              <a:rPr lang="pt-BR" sz="1400" dirty="0">
                <a:solidFill>
                  <a:srgbClr val="000000"/>
                </a:solidFill>
                <a:highlight>
                  <a:srgbClr val="FFFFFF"/>
                </a:highlight>
              </a:rPr>
              <a:t> tf</a:t>
            </a:r>
            <a:r>
              <a:rPr lang="pt-BR" sz="1400" b="1" dirty="0">
                <a:solidFill>
                  <a:srgbClr val="000080"/>
                </a:solidFill>
                <a:highlight>
                  <a:srgbClr val="FFFFFF"/>
                </a:highlight>
              </a:rPr>
              <a:t>.</a:t>
            </a:r>
            <a:r>
              <a:rPr lang="pt-BR" sz="1400" dirty="0">
                <a:solidFill>
                  <a:srgbClr val="000000"/>
                </a:solidFill>
                <a:highlight>
                  <a:srgbClr val="FFFFFF"/>
                </a:highlight>
              </a:rPr>
              <a:t>Session</a:t>
            </a:r>
            <a:r>
              <a:rPr lang="pt-BR" sz="1400" b="1" dirty="0">
                <a:solidFill>
                  <a:srgbClr val="000080"/>
                </a:solidFill>
                <a:highlight>
                  <a:srgbClr val="FFFFFF"/>
                </a:highlight>
              </a:rPr>
              <a:t>()</a:t>
            </a:r>
            <a:r>
              <a:rPr lang="pt-BR" sz="1400" dirty="0">
                <a:solidFill>
                  <a:srgbClr val="000000"/>
                </a:solidFill>
                <a:highlight>
                  <a:srgbClr val="FFFFFF"/>
                </a:highlight>
              </a:rPr>
              <a:t> </a:t>
            </a:r>
            <a:r>
              <a:rPr lang="pt-BR" sz="1400" b="1" dirty="0">
                <a:solidFill>
                  <a:srgbClr val="0000FF"/>
                </a:solidFill>
                <a:highlight>
                  <a:srgbClr val="FFFFFF"/>
                </a:highlight>
              </a:rPr>
              <a:t>as</a:t>
            </a:r>
            <a:r>
              <a:rPr lang="pt-BR" sz="1400" dirty="0">
                <a:solidFill>
                  <a:srgbClr val="000000"/>
                </a:solidFill>
                <a:highlight>
                  <a:srgbClr val="FFFFFF"/>
                </a:highlight>
              </a:rPr>
              <a:t> sess</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dirty="0">
                <a:solidFill>
                  <a:srgbClr val="000000"/>
                </a:solidFill>
                <a:highlight>
                  <a:srgbClr val="FFFFFF"/>
                </a:highlight>
              </a:rPr>
              <a:t>   init</a:t>
            </a:r>
            <a:r>
              <a:rPr lang="pt-BR" sz="1400" b="1" dirty="0">
                <a:solidFill>
                  <a:srgbClr val="000080"/>
                </a:solidFill>
                <a:highlight>
                  <a:srgbClr val="FFFFFF"/>
                </a:highlight>
              </a:rPr>
              <a:t>.</a:t>
            </a:r>
            <a:r>
              <a:rPr lang="pt-BR" sz="1400" dirty="0">
                <a:solidFill>
                  <a:srgbClr val="000000"/>
                </a:solidFill>
                <a:highlight>
                  <a:srgbClr val="FFFFFF"/>
                </a:highlight>
              </a:rPr>
              <a:t>run</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dirty="0">
                <a:solidFill>
                  <a:srgbClr val="000000"/>
                </a:solidFill>
                <a:highlight>
                  <a:srgbClr val="FFFFFF"/>
                </a:highlight>
              </a:rPr>
              <a:t>   </a:t>
            </a:r>
            <a:r>
              <a:rPr lang="pt-BR" sz="1400" b="1" dirty="0">
                <a:solidFill>
                  <a:srgbClr val="0000FF"/>
                </a:solidFill>
                <a:highlight>
                  <a:srgbClr val="FFFFFF"/>
                </a:highlight>
              </a:rPr>
              <a:t>for</a:t>
            </a:r>
            <a:r>
              <a:rPr lang="pt-BR" sz="1400" dirty="0">
                <a:solidFill>
                  <a:srgbClr val="000000"/>
                </a:solidFill>
                <a:highlight>
                  <a:srgbClr val="FFFFFF"/>
                </a:highlight>
              </a:rPr>
              <a:t> epoch </a:t>
            </a:r>
            <a:r>
              <a:rPr lang="pt-BR" sz="1400" b="1" dirty="0">
                <a:solidFill>
                  <a:srgbClr val="0000FF"/>
                </a:solidFill>
                <a:highlight>
                  <a:srgbClr val="FFFFFF"/>
                </a:highlight>
              </a:rPr>
              <a:t>in</a:t>
            </a:r>
            <a:r>
              <a:rPr lang="pt-BR" sz="1400" dirty="0">
                <a:solidFill>
                  <a:srgbClr val="000000"/>
                </a:solidFill>
                <a:highlight>
                  <a:srgbClr val="FFFFFF"/>
                </a:highlight>
              </a:rPr>
              <a:t> range</a:t>
            </a:r>
            <a:r>
              <a:rPr lang="pt-BR" sz="1400" b="1" dirty="0">
                <a:solidFill>
                  <a:srgbClr val="000080"/>
                </a:solidFill>
                <a:highlight>
                  <a:srgbClr val="FFFFFF"/>
                </a:highlight>
              </a:rPr>
              <a:t>(</a:t>
            </a:r>
            <a:r>
              <a:rPr lang="pt-BR" sz="1400" dirty="0">
                <a:solidFill>
                  <a:srgbClr val="000000"/>
                </a:solidFill>
                <a:highlight>
                  <a:srgbClr val="FFFFFF"/>
                </a:highlight>
              </a:rPr>
              <a:t>n_epochs</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en-US" sz="1400" dirty="0">
                <a:solidFill>
                  <a:srgbClr val="000000"/>
                </a:solidFill>
                <a:highlight>
                  <a:srgbClr val="FFFFFF"/>
                </a:highlight>
              </a:rPr>
              <a:t>      </a:t>
            </a:r>
            <a:r>
              <a:rPr lang="en-US" sz="1400" b="1" dirty="0">
                <a:solidFill>
                  <a:srgbClr val="0000FF"/>
                </a:solidFill>
                <a:highlight>
                  <a:srgbClr val="FFFFFF"/>
                </a:highlight>
              </a:rPr>
              <a:t>for</a:t>
            </a:r>
            <a:r>
              <a:rPr lang="en-US" sz="1400" dirty="0">
                <a:solidFill>
                  <a:srgbClr val="000000"/>
                </a:solidFill>
                <a:highlight>
                  <a:srgbClr val="FFFFFF"/>
                </a:highlight>
              </a:rPr>
              <a:t> </a:t>
            </a:r>
            <a:r>
              <a:rPr lang="en-US" sz="1400" dirty="0" err="1">
                <a:solidFill>
                  <a:srgbClr val="000000"/>
                </a:solidFill>
                <a:highlight>
                  <a:srgbClr val="FFFFFF"/>
                </a:highlight>
              </a:rPr>
              <a:t>X_batch</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y_batch</a:t>
            </a:r>
            <a:r>
              <a:rPr lang="en-US" sz="1400" dirty="0">
                <a:solidFill>
                  <a:srgbClr val="000000"/>
                </a:solidFill>
                <a:highlight>
                  <a:srgbClr val="FFFFFF"/>
                </a:highlight>
              </a:rPr>
              <a:t> </a:t>
            </a:r>
            <a:r>
              <a:rPr lang="en-US" sz="1400" b="1" dirty="0">
                <a:solidFill>
                  <a:srgbClr val="0000FF"/>
                </a:solidFill>
                <a:highlight>
                  <a:srgbClr val="FFFFFF"/>
                </a:highlight>
              </a:rPr>
              <a:t>in</a:t>
            </a:r>
            <a:r>
              <a:rPr lang="en-US" sz="1400" dirty="0">
                <a:solidFill>
                  <a:srgbClr val="000000"/>
                </a:solidFill>
                <a:highlight>
                  <a:srgbClr val="FFFFFF"/>
                </a:highlight>
              </a:rPr>
              <a:t> </a:t>
            </a:r>
            <a:r>
              <a:rPr lang="en-US" sz="1400" dirty="0" err="1">
                <a:solidFill>
                  <a:srgbClr val="000000"/>
                </a:solidFill>
                <a:highlight>
                  <a:srgbClr val="FFFFFF"/>
                </a:highlight>
              </a:rPr>
              <a:t>shuffle_batch</a:t>
            </a:r>
            <a:r>
              <a:rPr lang="en-US" sz="1400" b="1" dirty="0">
                <a:solidFill>
                  <a:srgbClr val="000080"/>
                </a:solidFill>
                <a:highlight>
                  <a:srgbClr val="FFFFFF"/>
                </a:highlight>
              </a:rPr>
              <a:t>(</a:t>
            </a:r>
            <a:r>
              <a:rPr lang="en-US" sz="1400" dirty="0" err="1">
                <a:solidFill>
                  <a:srgbClr val="000000"/>
                </a:solidFill>
                <a:highlight>
                  <a:srgbClr val="FFFFFF"/>
                </a:highlight>
              </a:rPr>
              <a:t>X_train</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y_train</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batch_size</a:t>
            </a:r>
            <a:r>
              <a:rPr lang="en-US" sz="1400" b="1" dirty="0">
                <a:solidFill>
                  <a:srgbClr val="000080"/>
                </a:solidFill>
                <a:highlight>
                  <a:srgbClr val="FFFFFF"/>
                </a:highlight>
              </a:rPr>
              <a:t>):</a:t>
            </a:r>
            <a:endParaRPr lang="pt-BR" sz="1400" dirty="0">
              <a:solidFill>
                <a:srgbClr val="000000"/>
              </a:solidFill>
              <a:highlight>
                <a:srgbClr val="FFFFFF"/>
              </a:highlight>
            </a:endParaRPr>
          </a:p>
          <a:p>
            <a:r>
              <a:rPr lang="en-US" sz="1400" dirty="0">
                <a:solidFill>
                  <a:srgbClr val="000000"/>
                </a:solidFill>
                <a:highlight>
                  <a:srgbClr val="FFFFFF"/>
                </a:highlight>
              </a:rPr>
              <a:t>         </a:t>
            </a:r>
            <a:r>
              <a:rPr lang="en-US" sz="1400" dirty="0" err="1">
                <a:solidFill>
                  <a:srgbClr val="000000"/>
                </a:solidFill>
                <a:highlight>
                  <a:srgbClr val="FFFFFF"/>
                </a:highlight>
              </a:rPr>
              <a:t>sess</a:t>
            </a:r>
            <a:r>
              <a:rPr lang="en-US" sz="1400" b="1" dirty="0" err="1">
                <a:solidFill>
                  <a:srgbClr val="000080"/>
                </a:solidFill>
                <a:highlight>
                  <a:srgbClr val="FFFFFF"/>
                </a:highlight>
              </a:rPr>
              <a:t>.</a:t>
            </a:r>
            <a:r>
              <a:rPr lang="en-US" sz="1400" dirty="0" err="1">
                <a:solidFill>
                  <a:srgbClr val="000000"/>
                </a:solidFill>
                <a:highlight>
                  <a:srgbClr val="FFFFFF"/>
                </a:highlight>
              </a:rPr>
              <a:t>run</a:t>
            </a:r>
            <a:r>
              <a:rPr lang="en-US" sz="1400" b="1" dirty="0">
                <a:solidFill>
                  <a:srgbClr val="000080"/>
                </a:solidFill>
                <a:highlight>
                  <a:srgbClr val="FFFFFF"/>
                </a:highlight>
              </a:rPr>
              <a:t>(</a:t>
            </a:r>
            <a:r>
              <a:rPr lang="en-US" sz="1400" dirty="0" err="1">
                <a:solidFill>
                  <a:srgbClr val="000000"/>
                </a:solidFill>
                <a:highlight>
                  <a:srgbClr val="FFFFFF"/>
                </a:highlight>
              </a:rPr>
              <a:t>training_op</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feed_dict</a:t>
            </a:r>
            <a:r>
              <a:rPr lang="en-US" sz="1400" b="1" dirty="0">
                <a:solidFill>
                  <a:srgbClr val="000080"/>
                </a:solidFill>
                <a:highlight>
                  <a:srgbClr val="FFFFFF"/>
                </a:highlight>
              </a:rPr>
              <a:t>={</a:t>
            </a:r>
            <a:r>
              <a:rPr lang="en-US" sz="1400" dirty="0">
                <a:solidFill>
                  <a:srgbClr val="000000"/>
                </a:solidFill>
                <a:highlight>
                  <a:srgbClr val="FFFFFF"/>
                </a:highlight>
              </a:rPr>
              <a:t>X</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X_batch</a:t>
            </a:r>
            <a:r>
              <a:rPr lang="en-US" sz="1400" b="1" dirty="0">
                <a:solidFill>
                  <a:srgbClr val="000080"/>
                </a:solidFill>
                <a:highlight>
                  <a:srgbClr val="FFFFFF"/>
                </a:highlight>
              </a:rPr>
              <a:t>,</a:t>
            </a:r>
            <a:r>
              <a:rPr lang="en-US" sz="1400" dirty="0">
                <a:solidFill>
                  <a:srgbClr val="000000"/>
                </a:solidFill>
                <a:highlight>
                  <a:srgbClr val="FFFFFF"/>
                </a:highlight>
              </a:rPr>
              <a:t> y</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y_batch</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pt-BR" sz="1400" dirty="0">
                <a:solidFill>
                  <a:srgbClr val="000000"/>
                </a:solidFill>
                <a:highlight>
                  <a:srgbClr val="FFFFFF"/>
                </a:highlight>
              </a:rPr>
              <a:t>      acc_train </a:t>
            </a:r>
            <a:r>
              <a:rPr lang="pt-BR" sz="1400" b="1" dirty="0">
                <a:solidFill>
                  <a:srgbClr val="000080"/>
                </a:solidFill>
                <a:highlight>
                  <a:srgbClr val="FFFFFF"/>
                </a:highlight>
              </a:rPr>
              <a:t>=</a:t>
            </a:r>
            <a:r>
              <a:rPr lang="pt-BR" sz="1400" dirty="0">
                <a:solidFill>
                  <a:srgbClr val="000000"/>
                </a:solidFill>
                <a:highlight>
                  <a:srgbClr val="FFFFFF"/>
                </a:highlight>
              </a:rPr>
              <a:t> accuracy</a:t>
            </a:r>
            <a:r>
              <a:rPr lang="pt-BR" sz="1400" b="1" dirty="0">
                <a:solidFill>
                  <a:srgbClr val="000080"/>
                </a:solidFill>
                <a:highlight>
                  <a:srgbClr val="FFFFFF"/>
                </a:highlight>
              </a:rPr>
              <a:t>.</a:t>
            </a:r>
            <a:r>
              <a:rPr lang="pt-BR" sz="1400" dirty="0">
                <a:solidFill>
                  <a:srgbClr val="000000"/>
                </a:solidFill>
                <a:highlight>
                  <a:srgbClr val="FFFFFF"/>
                </a:highlight>
              </a:rPr>
              <a:t>eval</a:t>
            </a:r>
            <a:r>
              <a:rPr lang="pt-BR" sz="1400" b="1" dirty="0">
                <a:solidFill>
                  <a:srgbClr val="000080"/>
                </a:solidFill>
                <a:highlight>
                  <a:srgbClr val="FFFFFF"/>
                </a:highlight>
              </a:rPr>
              <a:t>(</a:t>
            </a:r>
            <a:r>
              <a:rPr lang="pt-BR" sz="1400" dirty="0">
                <a:solidFill>
                  <a:srgbClr val="000000"/>
                </a:solidFill>
                <a:highlight>
                  <a:srgbClr val="FFFFFF"/>
                </a:highlight>
              </a:rPr>
              <a:t>feed_dict</a:t>
            </a:r>
            <a:r>
              <a:rPr lang="pt-BR" sz="1400" b="1" dirty="0">
                <a:solidFill>
                  <a:srgbClr val="000080"/>
                </a:solidFill>
                <a:highlight>
                  <a:srgbClr val="FFFFFF"/>
                </a:highlight>
              </a:rPr>
              <a:t>={</a:t>
            </a:r>
            <a:r>
              <a:rPr lang="pt-BR" sz="1400" dirty="0">
                <a:solidFill>
                  <a:srgbClr val="000000"/>
                </a:solidFill>
                <a:highlight>
                  <a:srgbClr val="FFFFFF"/>
                </a:highlight>
              </a:rPr>
              <a:t>X</a:t>
            </a:r>
            <a:r>
              <a:rPr lang="pt-BR" sz="1400" b="1" dirty="0">
                <a:solidFill>
                  <a:srgbClr val="000080"/>
                </a:solidFill>
                <a:highlight>
                  <a:srgbClr val="FFFFFF"/>
                </a:highlight>
              </a:rPr>
              <a:t>:</a:t>
            </a:r>
            <a:r>
              <a:rPr lang="pt-BR" sz="1400" dirty="0">
                <a:solidFill>
                  <a:srgbClr val="000000"/>
                </a:solidFill>
                <a:highlight>
                  <a:srgbClr val="FFFFFF"/>
                </a:highlight>
              </a:rPr>
              <a:t> X_batch</a:t>
            </a:r>
            <a:r>
              <a:rPr lang="pt-BR" sz="1400" b="1" dirty="0">
                <a:solidFill>
                  <a:srgbClr val="000080"/>
                </a:solidFill>
                <a:highlight>
                  <a:srgbClr val="FFFFFF"/>
                </a:highlight>
              </a:rPr>
              <a:t>,</a:t>
            </a:r>
            <a:r>
              <a:rPr lang="pt-BR" sz="1400" dirty="0">
                <a:solidFill>
                  <a:srgbClr val="000000"/>
                </a:solidFill>
                <a:highlight>
                  <a:srgbClr val="FFFFFF"/>
                </a:highlight>
              </a:rPr>
              <a:t> y</a:t>
            </a:r>
            <a:r>
              <a:rPr lang="pt-BR" sz="1400" b="1" dirty="0">
                <a:solidFill>
                  <a:srgbClr val="000080"/>
                </a:solidFill>
                <a:highlight>
                  <a:srgbClr val="FFFFFF"/>
                </a:highlight>
              </a:rPr>
              <a:t>:</a:t>
            </a:r>
            <a:r>
              <a:rPr lang="pt-BR" sz="1400" dirty="0">
                <a:solidFill>
                  <a:srgbClr val="000000"/>
                </a:solidFill>
                <a:highlight>
                  <a:srgbClr val="FFFFFF"/>
                </a:highlight>
              </a:rPr>
              <a:t> y_batch</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dirty="0">
                <a:solidFill>
                  <a:srgbClr val="000000"/>
                </a:solidFill>
                <a:highlight>
                  <a:srgbClr val="FFFFFF"/>
                </a:highlight>
              </a:rPr>
              <a:t>      acc_test </a:t>
            </a:r>
            <a:r>
              <a:rPr lang="pt-BR" sz="1400" b="1" dirty="0">
                <a:solidFill>
                  <a:srgbClr val="000080"/>
                </a:solidFill>
                <a:highlight>
                  <a:srgbClr val="FFFFFF"/>
                </a:highlight>
              </a:rPr>
              <a:t>=</a:t>
            </a:r>
            <a:r>
              <a:rPr lang="pt-BR" sz="1400" dirty="0">
                <a:solidFill>
                  <a:srgbClr val="000000"/>
                </a:solidFill>
                <a:highlight>
                  <a:srgbClr val="FFFFFF"/>
                </a:highlight>
              </a:rPr>
              <a:t> accuracy</a:t>
            </a:r>
            <a:r>
              <a:rPr lang="pt-BR" sz="1400" b="1" dirty="0">
                <a:solidFill>
                  <a:srgbClr val="000080"/>
                </a:solidFill>
                <a:highlight>
                  <a:srgbClr val="FFFFFF"/>
                </a:highlight>
              </a:rPr>
              <a:t>.</a:t>
            </a:r>
            <a:r>
              <a:rPr lang="pt-BR" sz="1400" dirty="0">
                <a:solidFill>
                  <a:srgbClr val="000000"/>
                </a:solidFill>
                <a:highlight>
                  <a:srgbClr val="FFFFFF"/>
                </a:highlight>
              </a:rPr>
              <a:t>eval</a:t>
            </a:r>
            <a:r>
              <a:rPr lang="pt-BR" sz="1400" b="1" dirty="0">
                <a:solidFill>
                  <a:srgbClr val="000080"/>
                </a:solidFill>
                <a:highlight>
                  <a:srgbClr val="FFFFFF"/>
                </a:highlight>
              </a:rPr>
              <a:t>(</a:t>
            </a:r>
            <a:r>
              <a:rPr lang="pt-BR" sz="1400" dirty="0">
                <a:solidFill>
                  <a:srgbClr val="000000"/>
                </a:solidFill>
                <a:highlight>
                  <a:srgbClr val="FFFFFF"/>
                </a:highlight>
              </a:rPr>
              <a:t>feed_dict</a:t>
            </a:r>
            <a:r>
              <a:rPr lang="pt-BR" sz="1400" b="1" dirty="0">
                <a:solidFill>
                  <a:srgbClr val="000080"/>
                </a:solidFill>
                <a:highlight>
                  <a:srgbClr val="FFFFFF"/>
                </a:highlight>
              </a:rPr>
              <a:t>={</a:t>
            </a:r>
            <a:r>
              <a:rPr lang="pt-BR" sz="1400" dirty="0">
                <a:solidFill>
                  <a:srgbClr val="000000"/>
                </a:solidFill>
                <a:highlight>
                  <a:srgbClr val="FFFFFF"/>
                </a:highlight>
              </a:rPr>
              <a:t>X</a:t>
            </a:r>
            <a:r>
              <a:rPr lang="pt-BR" sz="1400" b="1" dirty="0">
                <a:solidFill>
                  <a:srgbClr val="000080"/>
                </a:solidFill>
                <a:highlight>
                  <a:srgbClr val="FFFFFF"/>
                </a:highlight>
              </a:rPr>
              <a:t>:</a:t>
            </a:r>
            <a:r>
              <a:rPr lang="pt-BR" sz="1400" dirty="0">
                <a:solidFill>
                  <a:srgbClr val="000000"/>
                </a:solidFill>
                <a:highlight>
                  <a:srgbClr val="FFFFFF"/>
                </a:highlight>
              </a:rPr>
              <a:t> X_valid</a:t>
            </a:r>
            <a:r>
              <a:rPr lang="pt-BR" sz="1400" b="1" dirty="0">
                <a:solidFill>
                  <a:srgbClr val="000080"/>
                </a:solidFill>
                <a:highlight>
                  <a:srgbClr val="FFFFFF"/>
                </a:highlight>
              </a:rPr>
              <a:t>,</a:t>
            </a:r>
            <a:r>
              <a:rPr lang="pt-BR" sz="1400" dirty="0">
                <a:solidFill>
                  <a:srgbClr val="000000"/>
                </a:solidFill>
                <a:highlight>
                  <a:srgbClr val="FFFFFF"/>
                </a:highlight>
              </a:rPr>
              <a:t> y: y_valid</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en-US" sz="1400" dirty="0">
                <a:solidFill>
                  <a:srgbClr val="000000"/>
                </a:solidFill>
                <a:highlight>
                  <a:srgbClr val="FFFFFF"/>
                </a:highlight>
              </a:rPr>
              <a:t>      </a:t>
            </a:r>
            <a:r>
              <a:rPr lang="en-US" sz="1400" b="1" dirty="0">
                <a:solidFill>
                  <a:srgbClr val="0000FF"/>
                </a:solidFill>
                <a:highlight>
                  <a:srgbClr val="FFFFFF"/>
                </a:highlight>
              </a:rPr>
              <a:t>print</a:t>
            </a:r>
            <a:r>
              <a:rPr lang="en-US" sz="1400" b="1" dirty="0">
                <a:solidFill>
                  <a:srgbClr val="000080"/>
                </a:solidFill>
                <a:highlight>
                  <a:srgbClr val="FFFFFF"/>
                </a:highlight>
              </a:rPr>
              <a:t>(</a:t>
            </a:r>
            <a:r>
              <a:rPr lang="en-US" sz="1400" dirty="0">
                <a:solidFill>
                  <a:srgbClr val="000000"/>
                </a:solidFill>
                <a:highlight>
                  <a:srgbClr val="FFFFFF"/>
                </a:highlight>
              </a:rPr>
              <a:t>epoch</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808080"/>
                </a:solidFill>
                <a:highlight>
                  <a:srgbClr val="FFFFFF"/>
                </a:highlight>
              </a:rPr>
              <a:t>"Train accuracy:"</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acc_train</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808080"/>
                </a:solidFill>
                <a:highlight>
                  <a:srgbClr val="FFFFFF"/>
                </a:highlight>
              </a:rPr>
              <a:t>"Test accuracy:"</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acc_test</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pt-BR" sz="1400" dirty="0">
                <a:solidFill>
                  <a:srgbClr val="000000"/>
                </a:solidFill>
                <a:highlight>
                  <a:srgbClr val="FFFFFF"/>
                </a:highlight>
              </a:rPr>
              <a:t>   save_path </a:t>
            </a:r>
            <a:r>
              <a:rPr lang="pt-BR" sz="1400" b="1" dirty="0">
                <a:solidFill>
                  <a:srgbClr val="000080"/>
                </a:solidFill>
                <a:highlight>
                  <a:srgbClr val="FFFFFF"/>
                </a:highlight>
              </a:rPr>
              <a:t>=</a:t>
            </a:r>
            <a:r>
              <a:rPr lang="pt-BR" sz="1400" dirty="0">
                <a:solidFill>
                  <a:srgbClr val="000000"/>
                </a:solidFill>
                <a:highlight>
                  <a:srgbClr val="FFFFFF"/>
                </a:highlight>
              </a:rPr>
              <a:t> saver</a:t>
            </a:r>
            <a:r>
              <a:rPr lang="pt-BR" sz="1400" b="1" dirty="0">
                <a:solidFill>
                  <a:srgbClr val="000080"/>
                </a:solidFill>
                <a:highlight>
                  <a:srgbClr val="FFFFFF"/>
                </a:highlight>
              </a:rPr>
              <a:t>.</a:t>
            </a:r>
            <a:r>
              <a:rPr lang="pt-BR" sz="1400" dirty="0">
                <a:solidFill>
                  <a:srgbClr val="000000"/>
                </a:solidFill>
                <a:highlight>
                  <a:srgbClr val="FFFFFF"/>
                </a:highlight>
              </a:rPr>
              <a:t>save</a:t>
            </a:r>
            <a:r>
              <a:rPr lang="pt-BR" sz="1400" b="1" dirty="0">
                <a:solidFill>
                  <a:srgbClr val="000080"/>
                </a:solidFill>
                <a:highlight>
                  <a:srgbClr val="FFFFFF"/>
                </a:highlight>
              </a:rPr>
              <a:t>(</a:t>
            </a:r>
            <a:r>
              <a:rPr lang="pt-BR" sz="1400" dirty="0">
                <a:solidFill>
                  <a:srgbClr val="000000"/>
                </a:solidFill>
                <a:highlight>
                  <a:srgbClr val="FFFFFF"/>
                </a:highlight>
              </a:rPr>
              <a:t>sess</a:t>
            </a:r>
            <a:r>
              <a:rPr lang="pt-BR" sz="1400" b="1" dirty="0">
                <a:solidFill>
                  <a:srgbClr val="000080"/>
                </a:solidFill>
                <a:highlight>
                  <a:srgbClr val="FFFFFF"/>
                </a:highlight>
              </a:rPr>
              <a:t>,</a:t>
            </a:r>
            <a:r>
              <a:rPr lang="pt-BR" sz="1400" dirty="0">
                <a:solidFill>
                  <a:srgbClr val="000000"/>
                </a:solidFill>
                <a:highlight>
                  <a:srgbClr val="FFFFFF"/>
                </a:highlight>
              </a:rPr>
              <a:t> </a:t>
            </a:r>
            <a:r>
              <a:rPr lang="pt-BR" sz="1400" dirty="0">
                <a:solidFill>
                  <a:srgbClr val="808080"/>
                </a:solidFill>
                <a:highlight>
                  <a:srgbClr val="FFFFFF"/>
                </a:highlight>
              </a:rPr>
              <a:t>"./my_model_final.ckpt"</a:t>
            </a:r>
            <a:r>
              <a:rPr lang="pt-BR" sz="1400" b="1" dirty="0">
                <a:solidFill>
                  <a:srgbClr val="000080"/>
                </a:solidFill>
                <a:highlight>
                  <a:srgbClr val="FFFFFF"/>
                </a:highlight>
              </a:rPr>
              <a:t>)</a:t>
            </a:r>
            <a:endParaRPr lang="pt-BR" sz="1400" dirty="0"/>
          </a:p>
        </p:txBody>
      </p:sp>
    </p:spTree>
    <p:extLst>
      <p:ext uri="{BB962C8B-B14F-4D97-AF65-F5344CB8AC3E}">
        <p14:creationId xmlns:p14="http://schemas.microsoft.com/office/powerpoint/2010/main" val="27519646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Usando o modelo treinado</a:t>
            </a:r>
          </a:p>
        </p:txBody>
      </p:sp>
      <p:sp>
        <p:nvSpPr>
          <p:cNvPr id="3" name="Content Placeholder 2"/>
          <p:cNvSpPr>
            <a:spLocks noGrp="1"/>
          </p:cNvSpPr>
          <p:nvPr>
            <p:ph idx="1"/>
          </p:nvPr>
        </p:nvSpPr>
        <p:spPr>
          <a:xfrm>
            <a:off x="838199" y="1690688"/>
            <a:ext cx="11212773" cy="1366838"/>
          </a:xfrm>
        </p:spPr>
        <p:txBody>
          <a:bodyPr>
            <a:normAutofit fontScale="92500"/>
          </a:bodyPr>
          <a:lstStyle/>
          <a:p>
            <a:r>
              <a:rPr lang="pt-BR" dirty="0"/>
              <a:t>Agora que o modelo está treinado, nós podemos usá-lo para fazer predições. </a:t>
            </a:r>
          </a:p>
          <a:p>
            <a:r>
              <a:rPr lang="pt-BR" dirty="0"/>
              <a:t>Para fazermos isso, reutilizamos o código da </a:t>
            </a:r>
            <a:r>
              <a:rPr lang="pt-BR" b="1" i="1" dirty="0"/>
              <a:t>fase de construção</a:t>
            </a:r>
            <a:r>
              <a:rPr lang="pt-BR" dirty="0"/>
              <a:t>, mas </a:t>
            </a:r>
            <a:r>
              <a:rPr lang="pt-BR" dirty="0" smtClean="0"/>
              <a:t>alteramos </a:t>
            </a:r>
            <a:r>
              <a:rPr lang="pt-BR" dirty="0"/>
              <a:t>a </a:t>
            </a:r>
            <a:r>
              <a:rPr lang="pt-BR" b="1" i="1" dirty="0"/>
              <a:t>fase de execução </a:t>
            </a:r>
            <a:r>
              <a:rPr lang="pt-BR" dirty="0"/>
              <a:t>da seguinte maneira:</a:t>
            </a:r>
            <a:endParaRPr lang="pt-BR" b="1" dirty="0"/>
          </a:p>
        </p:txBody>
      </p:sp>
      <p:sp>
        <p:nvSpPr>
          <p:cNvPr id="4" name="Rectangle 3"/>
          <p:cNvSpPr/>
          <p:nvPr/>
        </p:nvSpPr>
        <p:spPr>
          <a:xfrm>
            <a:off x="3396585" y="2985354"/>
            <a:ext cx="6096000" cy="1169551"/>
          </a:xfrm>
          <a:prstGeom prst="rect">
            <a:avLst/>
          </a:prstGeom>
        </p:spPr>
        <p:txBody>
          <a:bodyPr>
            <a:spAutoFit/>
          </a:bodyPr>
          <a:lstStyle/>
          <a:p>
            <a:r>
              <a:rPr lang="pt-BR" sz="1400" b="1" dirty="0">
                <a:solidFill>
                  <a:srgbClr val="0000FF"/>
                </a:solidFill>
                <a:highlight>
                  <a:srgbClr val="FFFFFF"/>
                </a:highlight>
              </a:rPr>
              <a:t>with</a:t>
            </a:r>
            <a:r>
              <a:rPr lang="pt-BR" sz="1400" dirty="0">
                <a:solidFill>
                  <a:srgbClr val="000000"/>
                </a:solidFill>
                <a:highlight>
                  <a:srgbClr val="FFFFFF"/>
                </a:highlight>
              </a:rPr>
              <a:t> tf</a:t>
            </a:r>
            <a:r>
              <a:rPr lang="pt-BR" sz="1400" b="1" dirty="0">
                <a:solidFill>
                  <a:srgbClr val="000080"/>
                </a:solidFill>
                <a:highlight>
                  <a:srgbClr val="FFFFFF"/>
                </a:highlight>
              </a:rPr>
              <a:t>.</a:t>
            </a:r>
            <a:r>
              <a:rPr lang="pt-BR" sz="1400" dirty="0">
                <a:solidFill>
                  <a:srgbClr val="000000"/>
                </a:solidFill>
                <a:highlight>
                  <a:srgbClr val="FFFFFF"/>
                </a:highlight>
              </a:rPr>
              <a:t>Session</a:t>
            </a:r>
            <a:r>
              <a:rPr lang="pt-BR" sz="1400" b="1" dirty="0">
                <a:solidFill>
                  <a:srgbClr val="000080"/>
                </a:solidFill>
                <a:highlight>
                  <a:srgbClr val="FFFFFF"/>
                </a:highlight>
              </a:rPr>
              <a:t>()</a:t>
            </a:r>
            <a:r>
              <a:rPr lang="pt-BR" sz="1400" dirty="0">
                <a:solidFill>
                  <a:srgbClr val="000000"/>
                </a:solidFill>
                <a:highlight>
                  <a:srgbClr val="FFFFFF"/>
                </a:highlight>
              </a:rPr>
              <a:t> </a:t>
            </a:r>
            <a:r>
              <a:rPr lang="pt-BR" sz="1400" b="1" dirty="0">
                <a:solidFill>
                  <a:srgbClr val="0000FF"/>
                </a:solidFill>
                <a:highlight>
                  <a:srgbClr val="FFFFFF"/>
                </a:highlight>
              </a:rPr>
              <a:t>as</a:t>
            </a:r>
            <a:r>
              <a:rPr lang="pt-BR" sz="1400" dirty="0">
                <a:solidFill>
                  <a:srgbClr val="000000"/>
                </a:solidFill>
                <a:highlight>
                  <a:srgbClr val="FFFFFF"/>
                </a:highlight>
              </a:rPr>
              <a:t> sess</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dirty="0">
                <a:solidFill>
                  <a:srgbClr val="000000"/>
                </a:solidFill>
                <a:highlight>
                  <a:srgbClr val="FFFFFF"/>
                </a:highlight>
              </a:rPr>
              <a:t>   saver</a:t>
            </a:r>
            <a:r>
              <a:rPr lang="pt-BR" sz="1400" b="1" dirty="0">
                <a:solidFill>
                  <a:srgbClr val="000080"/>
                </a:solidFill>
                <a:highlight>
                  <a:srgbClr val="FFFFFF"/>
                </a:highlight>
              </a:rPr>
              <a:t>.</a:t>
            </a:r>
            <a:r>
              <a:rPr lang="pt-BR" sz="1400" dirty="0">
                <a:solidFill>
                  <a:srgbClr val="000000"/>
                </a:solidFill>
                <a:highlight>
                  <a:srgbClr val="FFFFFF"/>
                </a:highlight>
              </a:rPr>
              <a:t>restore</a:t>
            </a:r>
            <a:r>
              <a:rPr lang="pt-BR" sz="1400" b="1" dirty="0">
                <a:solidFill>
                  <a:srgbClr val="000080"/>
                </a:solidFill>
                <a:highlight>
                  <a:srgbClr val="FFFFFF"/>
                </a:highlight>
              </a:rPr>
              <a:t>(</a:t>
            </a:r>
            <a:r>
              <a:rPr lang="pt-BR" sz="1400" dirty="0">
                <a:solidFill>
                  <a:srgbClr val="000000"/>
                </a:solidFill>
                <a:highlight>
                  <a:srgbClr val="FFFFFF"/>
                </a:highlight>
              </a:rPr>
              <a:t>sess</a:t>
            </a:r>
            <a:r>
              <a:rPr lang="pt-BR" sz="1400" b="1" dirty="0">
                <a:solidFill>
                  <a:srgbClr val="000080"/>
                </a:solidFill>
                <a:highlight>
                  <a:srgbClr val="FFFFFF"/>
                </a:highlight>
              </a:rPr>
              <a:t>,</a:t>
            </a:r>
            <a:r>
              <a:rPr lang="pt-BR" sz="1400" dirty="0">
                <a:solidFill>
                  <a:srgbClr val="000000"/>
                </a:solidFill>
                <a:highlight>
                  <a:srgbClr val="FFFFFF"/>
                </a:highlight>
              </a:rPr>
              <a:t> </a:t>
            </a:r>
            <a:r>
              <a:rPr lang="pt-BR" sz="1400" dirty="0">
                <a:solidFill>
                  <a:srgbClr val="808080"/>
                </a:solidFill>
                <a:highlight>
                  <a:srgbClr val="FFFFFF"/>
                </a:highlight>
              </a:rPr>
              <a:t>"./my_model_final.ckpt"</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en-US" sz="1400" dirty="0">
                <a:solidFill>
                  <a:srgbClr val="000000"/>
                </a:solidFill>
                <a:highlight>
                  <a:srgbClr val="FFFFFF"/>
                </a:highlight>
              </a:rPr>
              <a:t>   </a:t>
            </a:r>
            <a:r>
              <a:rPr lang="en-US" sz="1400" dirty="0" err="1">
                <a:solidFill>
                  <a:srgbClr val="000000"/>
                </a:solidFill>
                <a:highlight>
                  <a:srgbClr val="FFFFFF"/>
                </a:highlight>
              </a:rPr>
              <a:t>X_new_scaled</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008000"/>
                </a:solidFill>
                <a:highlight>
                  <a:srgbClr val="FFFFFF"/>
                </a:highlight>
              </a:rPr>
              <a:t># </a:t>
            </a:r>
            <a:r>
              <a:rPr lang="en-US" sz="1400" dirty="0" err="1">
                <a:solidFill>
                  <a:srgbClr val="008000"/>
                </a:solidFill>
                <a:highlight>
                  <a:srgbClr val="FFFFFF"/>
                </a:highlight>
              </a:rPr>
              <a:t>novos</a:t>
            </a:r>
            <a:r>
              <a:rPr lang="en-US" sz="1400" dirty="0">
                <a:solidFill>
                  <a:srgbClr val="008000"/>
                </a:solidFill>
                <a:highlight>
                  <a:srgbClr val="FFFFFF"/>
                </a:highlight>
              </a:rPr>
              <a:t> </a:t>
            </a:r>
            <a:r>
              <a:rPr lang="en-US" sz="1400" dirty="0" err="1">
                <a:solidFill>
                  <a:srgbClr val="008000"/>
                </a:solidFill>
                <a:highlight>
                  <a:srgbClr val="FFFFFF"/>
                </a:highlight>
              </a:rPr>
              <a:t>exemplos</a:t>
            </a:r>
            <a:endParaRPr lang="en-US" sz="1400" dirty="0">
              <a:solidFill>
                <a:srgbClr val="000000"/>
              </a:solidFill>
              <a:highlight>
                <a:srgbClr val="FFFFFF"/>
              </a:highlight>
            </a:endParaRPr>
          </a:p>
          <a:p>
            <a:r>
              <a:rPr lang="pt-BR" sz="1400" dirty="0">
                <a:solidFill>
                  <a:srgbClr val="000000"/>
                </a:solidFill>
                <a:highlight>
                  <a:srgbClr val="FFFFFF"/>
                </a:highlight>
              </a:rPr>
              <a:t>   Z </a:t>
            </a:r>
            <a:r>
              <a:rPr lang="pt-BR" sz="1400" b="1" dirty="0">
                <a:solidFill>
                  <a:srgbClr val="000080"/>
                </a:solidFill>
                <a:highlight>
                  <a:srgbClr val="FFFFFF"/>
                </a:highlight>
              </a:rPr>
              <a:t>=</a:t>
            </a:r>
            <a:r>
              <a:rPr lang="pt-BR" sz="1400" dirty="0">
                <a:solidFill>
                  <a:srgbClr val="000000"/>
                </a:solidFill>
                <a:highlight>
                  <a:srgbClr val="FFFFFF"/>
                </a:highlight>
              </a:rPr>
              <a:t> logits</a:t>
            </a:r>
            <a:r>
              <a:rPr lang="pt-BR" sz="1400" b="1" dirty="0">
                <a:solidFill>
                  <a:srgbClr val="000080"/>
                </a:solidFill>
                <a:highlight>
                  <a:srgbClr val="FFFFFF"/>
                </a:highlight>
              </a:rPr>
              <a:t>.</a:t>
            </a:r>
            <a:r>
              <a:rPr lang="pt-BR" sz="1400" dirty="0">
                <a:solidFill>
                  <a:srgbClr val="000000"/>
                </a:solidFill>
                <a:highlight>
                  <a:srgbClr val="FFFFFF"/>
                </a:highlight>
              </a:rPr>
              <a:t>eval</a:t>
            </a:r>
            <a:r>
              <a:rPr lang="pt-BR" sz="1400" b="1" dirty="0">
                <a:solidFill>
                  <a:srgbClr val="000080"/>
                </a:solidFill>
                <a:highlight>
                  <a:srgbClr val="FFFFFF"/>
                </a:highlight>
              </a:rPr>
              <a:t>(</a:t>
            </a:r>
            <a:r>
              <a:rPr lang="pt-BR" sz="1400" dirty="0">
                <a:solidFill>
                  <a:srgbClr val="000000"/>
                </a:solidFill>
                <a:highlight>
                  <a:srgbClr val="FFFFFF"/>
                </a:highlight>
              </a:rPr>
              <a:t>feed_dict</a:t>
            </a:r>
            <a:r>
              <a:rPr lang="pt-BR" sz="1400" b="1" dirty="0">
                <a:solidFill>
                  <a:srgbClr val="000080"/>
                </a:solidFill>
                <a:highlight>
                  <a:srgbClr val="FFFFFF"/>
                </a:highlight>
              </a:rPr>
              <a:t>={</a:t>
            </a:r>
            <a:r>
              <a:rPr lang="pt-BR" sz="1400" dirty="0">
                <a:solidFill>
                  <a:srgbClr val="000000"/>
                </a:solidFill>
                <a:highlight>
                  <a:srgbClr val="FFFFFF"/>
                </a:highlight>
              </a:rPr>
              <a:t>X</a:t>
            </a:r>
            <a:r>
              <a:rPr lang="pt-BR" sz="1400" b="1" dirty="0">
                <a:solidFill>
                  <a:srgbClr val="000080"/>
                </a:solidFill>
                <a:highlight>
                  <a:srgbClr val="FFFFFF"/>
                </a:highlight>
              </a:rPr>
              <a:t>:</a:t>
            </a:r>
            <a:r>
              <a:rPr lang="pt-BR" sz="1400" dirty="0">
                <a:solidFill>
                  <a:srgbClr val="000000"/>
                </a:solidFill>
                <a:highlight>
                  <a:srgbClr val="FFFFFF"/>
                </a:highlight>
              </a:rPr>
              <a:t> X_new_scaled</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dirty="0">
                <a:solidFill>
                  <a:srgbClr val="000000"/>
                </a:solidFill>
                <a:highlight>
                  <a:srgbClr val="FFFFFF"/>
                </a:highlight>
              </a:rPr>
              <a:t>   y_pred </a:t>
            </a:r>
            <a:r>
              <a:rPr lang="pt-BR" sz="1400" b="1" dirty="0">
                <a:solidFill>
                  <a:srgbClr val="000080"/>
                </a:solidFill>
                <a:highlight>
                  <a:srgbClr val="FFFFFF"/>
                </a:highlight>
              </a:rPr>
              <a:t>=</a:t>
            </a:r>
            <a:r>
              <a:rPr lang="pt-BR" sz="1400" dirty="0">
                <a:solidFill>
                  <a:srgbClr val="000000"/>
                </a:solidFill>
                <a:highlight>
                  <a:srgbClr val="FFFFFF"/>
                </a:highlight>
              </a:rPr>
              <a:t> np</a:t>
            </a:r>
            <a:r>
              <a:rPr lang="pt-BR" sz="1400" b="1" dirty="0">
                <a:solidFill>
                  <a:srgbClr val="000080"/>
                </a:solidFill>
                <a:highlight>
                  <a:srgbClr val="FFFFFF"/>
                </a:highlight>
              </a:rPr>
              <a:t>.</a:t>
            </a:r>
            <a:r>
              <a:rPr lang="pt-BR" sz="1400" dirty="0">
                <a:solidFill>
                  <a:srgbClr val="000000"/>
                </a:solidFill>
                <a:highlight>
                  <a:srgbClr val="FFFFFF"/>
                </a:highlight>
              </a:rPr>
              <a:t>argmax</a:t>
            </a:r>
            <a:r>
              <a:rPr lang="pt-BR" sz="1400" b="1" dirty="0">
                <a:solidFill>
                  <a:srgbClr val="000080"/>
                </a:solidFill>
                <a:highlight>
                  <a:srgbClr val="FFFFFF"/>
                </a:highlight>
              </a:rPr>
              <a:t>(</a:t>
            </a:r>
            <a:r>
              <a:rPr lang="pt-BR" sz="1400" dirty="0">
                <a:solidFill>
                  <a:srgbClr val="000000"/>
                </a:solidFill>
                <a:highlight>
                  <a:srgbClr val="FFFFFF"/>
                </a:highlight>
              </a:rPr>
              <a:t>Z</a:t>
            </a:r>
            <a:r>
              <a:rPr lang="pt-BR" sz="1400" b="1" dirty="0">
                <a:solidFill>
                  <a:srgbClr val="000080"/>
                </a:solidFill>
                <a:highlight>
                  <a:srgbClr val="FFFFFF"/>
                </a:highlight>
              </a:rPr>
              <a:t>,</a:t>
            </a:r>
            <a:r>
              <a:rPr lang="pt-BR" sz="1400" dirty="0">
                <a:solidFill>
                  <a:srgbClr val="000000"/>
                </a:solidFill>
                <a:highlight>
                  <a:srgbClr val="FFFFFF"/>
                </a:highlight>
              </a:rPr>
              <a:t> axis</a:t>
            </a:r>
            <a:r>
              <a:rPr lang="pt-BR" sz="1400" b="1" dirty="0">
                <a:solidFill>
                  <a:srgbClr val="000080"/>
                </a:solidFill>
                <a:highlight>
                  <a:srgbClr val="FFFFFF"/>
                </a:highlight>
              </a:rPr>
              <a:t>=</a:t>
            </a:r>
            <a:r>
              <a:rPr lang="pt-BR" sz="1400" dirty="0">
                <a:solidFill>
                  <a:srgbClr val="FF0000"/>
                </a:solidFill>
                <a:highlight>
                  <a:srgbClr val="FFFFFF"/>
                </a:highlight>
              </a:rPr>
              <a:t>1</a:t>
            </a:r>
            <a:r>
              <a:rPr lang="pt-BR" sz="1400" b="1" dirty="0">
                <a:solidFill>
                  <a:srgbClr val="000080"/>
                </a:solidFill>
                <a:highlight>
                  <a:srgbClr val="FFFFFF"/>
                </a:highlight>
              </a:rPr>
              <a:t>)</a:t>
            </a:r>
            <a:endParaRPr lang="pt-BR" sz="1400" dirty="0"/>
          </a:p>
        </p:txBody>
      </p:sp>
      <p:sp>
        <p:nvSpPr>
          <p:cNvPr id="5" name="Content Placeholder 2"/>
          <p:cNvSpPr txBox="1">
            <a:spLocks/>
          </p:cNvSpPr>
          <p:nvPr/>
        </p:nvSpPr>
        <p:spPr>
          <a:xfrm>
            <a:off x="838200" y="4154905"/>
            <a:ext cx="11212772" cy="2703095"/>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defRPr/>
            </a:pPr>
            <a:r>
              <a:rPr lang="pt-BR" dirty="0"/>
              <a:t>Inicialmente, carregamos os parâmetros do modelo armazenado em disco. </a:t>
            </a:r>
          </a:p>
          <a:p>
            <a:pPr>
              <a:lnSpc>
                <a:spcPct val="100000"/>
              </a:lnSpc>
              <a:spcBef>
                <a:spcPts val="0"/>
              </a:spcBef>
              <a:defRPr/>
            </a:pPr>
            <a:r>
              <a:rPr lang="pt-BR" dirty="0"/>
              <a:t>Em seguida, usamos algumas novas imagens escalonadas para serem classificadas. </a:t>
            </a:r>
          </a:p>
          <a:p>
            <a:pPr>
              <a:lnSpc>
                <a:spcPct val="100000"/>
              </a:lnSpc>
              <a:spcBef>
                <a:spcPts val="0"/>
              </a:spcBef>
              <a:defRPr/>
            </a:pPr>
            <a:r>
              <a:rPr lang="pt-BR" dirty="0"/>
              <a:t>Finalmente, o código avalia o </a:t>
            </a:r>
            <a:r>
              <a:rPr lang="pt-BR" b="1" i="1" dirty="0"/>
              <a:t>nó logits</a:t>
            </a:r>
            <a:r>
              <a:rPr lang="pt-BR" dirty="0"/>
              <a:t> e prevê a classe de maior probabilidade.</a:t>
            </a:r>
          </a:p>
          <a:p>
            <a:pPr>
              <a:lnSpc>
                <a:spcPct val="100000"/>
              </a:lnSpc>
              <a:spcBef>
                <a:spcPts val="0"/>
              </a:spcBef>
              <a:defRPr/>
            </a:pPr>
            <a:r>
              <a:rPr lang="pt-BR" dirty="0"/>
              <a:t>Para isso basta escolher a classe que tem o maior valor de </a:t>
            </a:r>
            <a:r>
              <a:rPr lang="pt-BR" b="1" i="1" dirty="0"/>
              <a:t>logit</a:t>
            </a:r>
            <a:r>
              <a:rPr lang="pt-BR" dirty="0"/>
              <a:t> usando a função </a:t>
            </a:r>
            <a:r>
              <a:rPr lang="pt-BR" b="1" i="1" dirty="0"/>
              <a:t>argmax()</a:t>
            </a:r>
            <a:r>
              <a:rPr lang="pt-BR" dirty="0"/>
              <a:t>.</a:t>
            </a:r>
          </a:p>
          <a:p>
            <a:pPr>
              <a:lnSpc>
                <a:spcPct val="100000"/>
              </a:lnSpc>
              <a:spcBef>
                <a:spcPts val="0"/>
              </a:spcBef>
              <a:defRPr/>
            </a:pPr>
            <a:r>
              <a:rPr lang="pt-BR" dirty="0"/>
              <a:t>Se quiséssemos conhecer as probabilidades estimadas para cada classe, seria necessário aplicar a função de ativação </a:t>
            </a:r>
            <a:r>
              <a:rPr lang="pt-BR" b="1" i="1" dirty="0"/>
              <a:t>tf.nn.softmax() </a:t>
            </a:r>
            <a:r>
              <a:rPr lang="pt-BR" dirty="0"/>
              <a:t>aos logits.</a:t>
            </a:r>
          </a:p>
        </p:txBody>
      </p:sp>
      <p:sp>
        <p:nvSpPr>
          <p:cNvPr id="6" name="Rectangle 5"/>
          <p:cNvSpPr/>
          <p:nvPr/>
        </p:nvSpPr>
        <p:spPr>
          <a:xfrm>
            <a:off x="7241963" y="1197170"/>
            <a:ext cx="4900316" cy="369332"/>
          </a:xfrm>
          <a:prstGeom prst="rect">
            <a:avLst/>
          </a:prstGeom>
        </p:spPr>
        <p:txBody>
          <a:bodyPr wrap="none">
            <a:spAutoFit/>
          </a:bodyPr>
          <a:lstStyle/>
          <a:p>
            <a:pPr lvl="0">
              <a:defRPr/>
            </a:pPr>
            <a:r>
              <a:rPr lang="pt-BR" b="1" dirty="0">
                <a:solidFill>
                  <a:srgbClr val="00B0F0"/>
                </a:solidFill>
              </a:rPr>
              <a:t>Exemplo: MLPWithTensorFlowLowLevelAPI.ipynb</a:t>
            </a:r>
          </a:p>
        </p:txBody>
      </p:sp>
    </p:spTree>
    <p:extLst>
      <p:ext uri="{BB962C8B-B14F-4D97-AF65-F5344CB8AC3E}">
        <p14:creationId xmlns:p14="http://schemas.microsoft.com/office/powerpoint/2010/main" val="36524928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108960" cy="1325563"/>
          </a:xfrm>
        </p:spPr>
        <p:txBody>
          <a:bodyPr/>
          <a:lstStyle/>
          <a:p>
            <a:r>
              <a:rPr lang="pt-BR" dirty="0"/>
              <a:t>Ajuste fino dos hiperparâmetros de um modelo</a:t>
            </a:r>
          </a:p>
        </p:txBody>
      </p:sp>
      <p:sp>
        <p:nvSpPr>
          <p:cNvPr id="3" name="Content Placeholder 2"/>
          <p:cNvSpPr>
            <a:spLocks noGrp="1"/>
          </p:cNvSpPr>
          <p:nvPr>
            <p:ph idx="1"/>
          </p:nvPr>
        </p:nvSpPr>
        <p:spPr>
          <a:xfrm>
            <a:off x="838199" y="1825624"/>
            <a:ext cx="11108961" cy="4740067"/>
          </a:xfrm>
        </p:spPr>
        <p:txBody>
          <a:bodyPr/>
          <a:lstStyle/>
          <a:p>
            <a:r>
              <a:rPr lang="pt-BR" dirty="0"/>
              <a:t>A flexibilidade </a:t>
            </a:r>
            <a:r>
              <a:rPr lang="pt-BR" dirty="0" smtClean="0"/>
              <a:t>de configuração das </a:t>
            </a:r>
            <a:r>
              <a:rPr lang="pt-BR" dirty="0"/>
              <a:t>redes neurais também é uma de suas principais desvantagens: existem muitos hiperparâmetros para se ajustar. </a:t>
            </a:r>
          </a:p>
          <a:p>
            <a:r>
              <a:rPr lang="pt-BR" dirty="0"/>
              <a:t>Nós podemos não apenas usar qualquer tipo de topologia de rede imaginável (i.e., como os neurônios são interconectados), mas também podemos alterar o número de camadas, o número de neurônios por camada, o tipo de função de ativação a ser usada em cada camada, a lógica de inicialização dos peso e muito mais. </a:t>
            </a:r>
          </a:p>
          <a:p>
            <a:r>
              <a:rPr lang="pt-BR" dirty="0"/>
              <a:t>Sendo assim, como </a:t>
            </a:r>
            <a:r>
              <a:rPr lang="pt-BR" dirty="0" smtClean="0"/>
              <a:t>fazemos para saber qual </a:t>
            </a:r>
            <a:r>
              <a:rPr lang="pt-BR" dirty="0"/>
              <a:t>combinação de hiperparâmetros é a melhor para uma dada tarefa?</a:t>
            </a:r>
          </a:p>
        </p:txBody>
      </p:sp>
    </p:spTree>
    <p:extLst>
      <p:ext uri="{BB962C8B-B14F-4D97-AF65-F5344CB8AC3E}">
        <p14:creationId xmlns:p14="http://schemas.microsoft.com/office/powerpoint/2010/main" val="41109982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88579" cy="1325563"/>
          </a:xfrm>
        </p:spPr>
        <p:txBody>
          <a:bodyPr/>
          <a:lstStyle/>
          <a:p>
            <a:r>
              <a:rPr lang="pt-BR" dirty="0"/>
              <a:t>Ajuste fino dos hiperparâmetros de um modelo</a:t>
            </a:r>
          </a:p>
        </p:txBody>
      </p:sp>
      <p:sp>
        <p:nvSpPr>
          <p:cNvPr id="3" name="Content Placeholder 2"/>
          <p:cNvSpPr>
            <a:spLocks noGrp="1"/>
          </p:cNvSpPr>
          <p:nvPr>
            <p:ph idx="1"/>
          </p:nvPr>
        </p:nvSpPr>
        <p:spPr>
          <a:xfrm>
            <a:off x="838200" y="1825624"/>
            <a:ext cx="11004030" cy="4770047"/>
          </a:xfrm>
        </p:spPr>
        <p:txBody>
          <a:bodyPr>
            <a:normAutofit lnSpcReduction="10000"/>
          </a:bodyPr>
          <a:lstStyle/>
          <a:p>
            <a:r>
              <a:rPr lang="pt-BR" dirty="0"/>
              <a:t>Nós poderímos usar </a:t>
            </a:r>
            <a:r>
              <a:rPr lang="pt-BR" b="1" i="1" dirty="0"/>
              <a:t>GridSearch</a:t>
            </a:r>
            <a:r>
              <a:rPr lang="pt-BR" dirty="0"/>
              <a:t> com </a:t>
            </a:r>
            <a:r>
              <a:rPr lang="pt-BR" b="1" i="1" dirty="0"/>
              <a:t>validação cruzada </a:t>
            </a:r>
            <a:r>
              <a:rPr lang="pt-BR" dirty="0"/>
              <a:t>para encontrar os hiperparâmetros ótimos, mas como existem muitos hiperparâmetros para ajustar, e como treinar uma rede neural com um grande conjunto de dados leva muito tempo, nós poderíamos explorar apenas uma pequena parte do espaço de hiperparâmetros em um período de tempo razoável. </a:t>
            </a:r>
          </a:p>
          <a:p>
            <a:r>
              <a:rPr lang="pt-BR" dirty="0"/>
              <a:t>Outra abordagem seria utilizar </a:t>
            </a:r>
            <a:r>
              <a:rPr lang="pt-BR" b="1" i="1" dirty="0"/>
              <a:t>busca aleatória (RandomSearch)</a:t>
            </a:r>
            <a:r>
              <a:rPr lang="pt-BR" dirty="0"/>
              <a:t>. Diferentemente do </a:t>
            </a:r>
            <a:r>
              <a:rPr lang="pt-BR" b="1" i="1" dirty="0"/>
              <a:t>GridSearch</a:t>
            </a:r>
            <a:r>
              <a:rPr lang="pt-BR" dirty="0"/>
              <a:t>, nem todos os valores de parâmetros são testados, mas um número fixo de parâmetro é amostrado a partir das distribuições especificadas.</a:t>
            </a:r>
          </a:p>
          <a:p>
            <a:r>
              <a:rPr lang="pt-BR" dirty="0"/>
              <a:t>Ainda uma outra opção seria usar ferramentas como o </a:t>
            </a:r>
            <a:r>
              <a:rPr lang="pt-BR" b="1" i="1" dirty="0"/>
              <a:t>HParams</a:t>
            </a:r>
            <a:r>
              <a:rPr lang="pt-BR" dirty="0"/>
              <a:t>, </a:t>
            </a:r>
            <a:r>
              <a:rPr lang="pt-BR" b="1" i="1" dirty="0"/>
              <a:t>Keras Tuner</a:t>
            </a:r>
            <a:r>
              <a:rPr lang="pt-BR" dirty="0"/>
              <a:t> e </a:t>
            </a:r>
            <a:r>
              <a:rPr lang="pt-BR" b="1" i="1" dirty="0"/>
              <a:t>Oscar </a:t>
            </a:r>
            <a:r>
              <a:rPr lang="pt-BR" dirty="0"/>
              <a:t>que implementam algoritmos mais </a:t>
            </a:r>
            <a:r>
              <a:rPr lang="pt-BR"/>
              <a:t>complexos para encontrar </a:t>
            </a:r>
            <a:r>
              <a:rPr lang="pt-BR" dirty="0"/>
              <a:t>rapidamente um bom conjunto de hiperparâmetros.</a:t>
            </a:r>
          </a:p>
        </p:txBody>
      </p:sp>
    </p:spTree>
    <p:extLst>
      <p:ext uri="{BB962C8B-B14F-4D97-AF65-F5344CB8AC3E}">
        <p14:creationId xmlns:p14="http://schemas.microsoft.com/office/powerpoint/2010/main" val="4193503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Motivação</a:t>
            </a:r>
          </a:p>
        </p:txBody>
      </p:sp>
      <p:sp>
        <p:nvSpPr>
          <p:cNvPr id="3" name="Content Placeholder 2"/>
          <p:cNvSpPr>
            <a:spLocks noGrp="1"/>
          </p:cNvSpPr>
          <p:nvPr>
            <p:ph idx="1"/>
          </p:nvPr>
        </p:nvSpPr>
        <p:spPr>
          <a:xfrm>
            <a:off x="838199" y="1825625"/>
            <a:ext cx="10994409" cy="4861778"/>
          </a:xfrm>
        </p:spPr>
        <p:txBody>
          <a:bodyPr>
            <a:normAutofit/>
          </a:bodyPr>
          <a:lstStyle/>
          <a:p>
            <a:r>
              <a:rPr lang="pt-BR" dirty="0" smtClean="0"/>
              <a:t>Neste tópico veremos </a:t>
            </a:r>
            <a:r>
              <a:rPr lang="pt-BR" dirty="0"/>
              <a:t>como criar nossos próprios modelos de redes neurais utilizando </a:t>
            </a:r>
            <a:r>
              <a:rPr lang="pt-BR" dirty="0" smtClean="0"/>
              <a:t>a biblioteca </a:t>
            </a:r>
            <a:r>
              <a:rPr lang="pt-BR" b="1" dirty="0"/>
              <a:t>TensorFlow v1.x</a:t>
            </a:r>
            <a:r>
              <a:rPr lang="pt-BR" dirty="0"/>
              <a:t>.</a:t>
            </a:r>
          </a:p>
          <a:p>
            <a:r>
              <a:rPr lang="pt-BR" dirty="0"/>
              <a:t>Existem basicamente 2 </a:t>
            </a:r>
            <a:r>
              <a:rPr lang="pt-BR" dirty="0" smtClean="0"/>
              <a:t>APIs nativas nesta versão </a:t>
            </a:r>
            <a:r>
              <a:rPr lang="pt-BR" dirty="0"/>
              <a:t>para se criar e treinar modelos com o </a:t>
            </a:r>
            <a:r>
              <a:rPr lang="pt-BR" b="1" dirty="0"/>
              <a:t>TensorFlow:</a:t>
            </a:r>
            <a:r>
              <a:rPr lang="pt-BR" dirty="0"/>
              <a:t> </a:t>
            </a:r>
          </a:p>
          <a:p>
            <a:pPr lvl="1"/>
            <a:r>
              <a:rPr lang="pt-BR" b="1" dirty="0"/>
              <a:t>TensorFlow direto/original</a:t>
            </a:r>
            <a:r>
              <a:rPr lang="pt-BR" dirty="0"/>
              <a:t>: API de baixo nível extremamente prolixa (não é consisa) e sujeita a bugs sutis e difíceis de serem detectatos.</a:t>
            </a:r>
            <a:endParaRPr lang="pt-BR" b="1" dirty="0"/>
          </a:p>
          <a:p>
            <a:pPr lvl="1"/>
            <a:r>
              <a:rPr lang="pt-BR" b="1" dirty="0"/>
              <a:t>TF.Learn</a:t>
            </a:r>
            <a:r>
              <a:rPr lang="pt-BR" dirty="0"/>
              <a:t>: API de alto nível que facilita a criação, treinamento e validação de modelos, além de ser compatível com a biblioteca </a:t>
            </a:r>
            <a:r>
              <a:rPr lang="pt-BR" b="1" dirty="0"/>
              <a:t>SciKit-Learn</a:t>
            </a:r>
            <a:r>
              <a:rPr lang="pt-BR" dirty="0"/>
              <a:t>.</a:t>
            </a:r>
          </a:p>
          <a:p>
            <a:r>
              <a:rPr lang="pt-BR" dirty="0"/>
              <a:t>Entretanto, a API original do </a:t>
            </a:r>
            <a:r>
              <a:rPr lang="pt-BR" b="1" dirty="0"/>
              <a:t>TensorFlow</a:t>
            </a:r>
            <a:r>
              <a:rPr lang="pt-BR" b="1" i="1" dirty="0"/>
              <a:t> </a:t>
            </a:r>
            <a:r>
              <a:rPr lang="pt-BR" dirty="0"/>
              <a:t>oferece muito mais flexibilidade (ao custo de uma maior complexidade) para criar todos os tipos de modelos que nós possamos imaginar.</a:t>
            </a:r>
          </a:p>
          <a:p>
            <a:endParaRPr lang="pt-BR" dirty="0"/>
          </a:p>
          <a:p>
            <a:pPr lvl="1"/>
            <a:endParaRPr lang="pt-BR" dirty="0"/>
          </a:p>
          <a:p>
            <a:pPr lvl="1"/>
            <a:endParaRPr lang="pt-BR" dirty="0"/>
          </a:p>
        </p:txBody>
      </p:sp>
    </p:spTree>
    <p:extLst>
      <p:ext uri="{BB962C8B-B14F-4D97-AF65-F5344CB8AC3E}">
        <p14:creationId xmlns:p14="http://schemas.microsoft.com/office/powerpoint/2010/main" val="9790982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24411" cy="789907"/>
          </a:xfrm>
        </p:spPr>
        <p:txBody>
          <a:bodyPr>
            <a:normAutofit/>
          </a:bodyPr>
          <a:lstStyle/>
          <a:p>
            <a:r>
              <a:rPr lang="pt-BR" dirty="0"/>
              <a:t>Ajuste fino dos hiperparâmetros de um modelo</a:t>
            </a:r>
            <a:endParaRPr lang="pt-BR" b="1" dirty="0"/>
          </a:p>
        </p:txBody>
      </p:sp>
      <p:sp>
        <p:nvSpPr>
          <p:cNvPr id="3" name="Content Placeholder 2"/>
          <p:cNvSpPr>
            <a:spLocks noGrp="1"/>
          </p:cNvSpPr>
          <p:nvPr>
            <p:ph idx="1"/>
          </p:nvPr>
        </p:nvSpPr>
        <p:spPr>
          <a:xfrm>
            <a:off x="838199" y="1690688"/>
            <a:ext cx="10824411" cy="5167311"/>
          </a:xfrm>
        </p:spPr>
        <p:txBody>
          <a:bodyPr>
            <a:normAutofit/>
          </a:bodyPr>
          <a:lstStyle/>
          <a:p>
            <a:pPr marL="0" indent="0">
              <a:buNone/>
            </a:pPr>
            <a:r>
              <a:rPr lang="pt-BR" sz="3400" b="1" dirty="0"/>
              <a:t>Número de camadas ocultas</a:t>
            </a:r>
            <a:endParaRPr lang="pt-BR" sz="3400" dirty="0"/>
          </a:p>
          <a:p>
            <a:r>
              <a:rPr lang="pt-BR" dirty="0"/>
              <a:t>Para muitos problemas, nós podemos começar com apenas uma única camada oculta e mesmo assim </a:t>
            </a:r>
            <a:r>
              <a:rPr lang="pt-BR" dirty="0" smtClean="0"/>
              <a:t>obtermos </a:t>
            </a:r>
            <a:r>
              <a:rPr lang="pt-BR" dirty="0"/>
              <a:t>resultados razoáveis. </a:t>
            </a:r>
          </a:p>
          <a:p>
            <a:r>
              <a:rPr lang="pt-BR" dirty="0"/>
              <a:t>Na verdade, foi demonstrado que uma rede MLP com apenas uma única camada oculta pode modelar até as funções mais complexas, desde que a rede possua neurônios suficientes. </a:t>
            </a:r>
          </a:p>
          <a:p>
            <a:r>
              <a:rPr lang="pt-BR" dirty="0"/>
              <a:t>Por um longo tempo, esses fatos convenceram os pesquisadores de que não havia necessidade de se investigar redes neurais mais profundas.</a:t>
            </a:r>
          </a:p>
          <a:p>
            <a:r>
              <a:rPr lang="pt-BR" dirty="0"/>
              <a:t>Entretanto eles ignoravam o fato de que as redes profundas podem modelar funções complexas usando muito menos neurônios do que as redes </a:t>
            </a:r>
            <a:r>
              <a:rPr lang="pt-BR" b="1" i="1" dirty="0"/>
              <a:t>rasas</a:t>
            </a:r>
            <a:r>
              <a:rPr lang="pt-BR" dirty="0"/>
              <a:t>, tornando-as muito mais rápidas para se treinar</a:t>
            </a:r>
            <a:r>
              <a:rPr lang="pt-BR" dirty="0" smtClean="0"/>
              <a:t>.</a:t>
            </a:r>
            <a:endParaRPr lang="pt-BR" dirty="0"/>
          </a:p>
        </p:txBody>
      </p:sp>
    </p:spTree>
    <p:extLst>
      <p:ext uri="{BB962C8B-B14F-4D97-AF65-F5344CB8AC3E}">
        <p14:creationId xmlns:p14="http://schemas.microsoft.com/office/powerpoint/2010/main" val="13676095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936705" cy="1325563"/>
          </a:xfrm>
        </p:spPr>
        <p:txBody>
          <a:bodyPr/>
          <a:lstStyle/>
          <a:p>
            <a:r>
              <a:rPr lang="pt-BR" dirty="0"/>
              <a:t>Ajuste fino dos hiperparâmetros de um modelo</a:t>
            </a:r>
          </a:p>
        </p:txBody>
      </p:sp>
      <p:sp>
        <p:nvSpPr>
          <p:cNvPr id="3" name="Content Placeholder 2"/>
          <p:cNvSpPr>
            <a:spLocks noGrp="1"/>
          </p:cNvSpPr>
          <p:nvPr>
            <p:ph idx="1"/>
          </p:nvPr>
        </p:nvSpPr>
        <p:spPr>
          <a:xfrm>
            <a:off x="838199" y="1825624"/>
            <a:ext cx="11193379" cy="5032376"/>
          </a:xfrm>
        </p:spPr>
        <p:txBody>
          <a:bodyPr>
            <a:normAutofit fontScale="92500" lnSpcReduction="10000"/>
          </a:bodyPr>
          <a:lstStyle/>
          <a:p>
            <a:pPr marL="0" indent="0">
              <a:buNone/>
            </a:pPr>
            <a:r>
              <a:rPr lang="pt-BR" sz="3100" b="1" dirty="0"/>
              <a:t>Número de camadas ocultas</a:t>
            </a:r>
            <a:endParaRPr lang="pt-BR" sz="3100" dirty="0"/>
          </a:p>
          <a:p>
            <a:r>
              <a:rPr lang="pt-BR" dirty="0"/>
              <a:t>Além disso, redes profundas tiram proveito da estrutura hierárquica presente em dados do mundo real. </a:t>
            </a:r>
            <a:endParaRPr lang="pt-BR" dirty="0" smtClean="0"/>
          </a:p>
          <a:p>
            <a:r>
              <a:rPr lang="pt-BR" dirty="0" smtClean="0"/>
              <a:t>Por </a:t>
            </a:r>
            <a:r>
              <a:rPr lang="pt-BR" dirty="0"/>
              <a:t>exemplo, camadas ocultas próximas à entrada modelam </a:t>
            </a:r>
            <a:r>
              <a:rPr lang="pt-BR" dirty="0" smtClean="0"/>
              <a:t>características de </a:t>
            </a:r>
            <a:r>
              <a:rPr lang="pt-BR" dirty="0"/>
              <a:t>baixo nível (por exemplo, segmentos de linha de várias formas e orientações), camadas ocultas intermediárias combinam essas características </a:t>
            </a:r>
            <a:r>
              <a:rPr lang="pt-BR" dirty="0" smtClean="0"/>
              <a:t>de </a:t>
            </a:r>
            <a:r>
              <a:rPr lang="pt-BR" dirty="0"/>
              <a:t>baixo nível para modelar características </a:t>
            </a:r>
            <a:r>
              <a:rPr lang="pt-BR" dirty="0" smtClean="0"/>
              <a:t>de </a:t>
            </a:r>
            <a:r>
              <a:rPr lang="pt-BR" dirty="0"/>
              <a:t>nível intermediário (por exemplo, quadrados, círculos, etc.) e as camadas ocultas mais próximas à saída juntamente com a camada de saída combinam essas características </a:t>
            </a:r>
            <a:r>
              <a:rPr lang="pt-BR" dirty="0" smtClean="0"/>
              <a:t>intermediárias </a:t>
            </a:r>
            <a:r>
              <a:rPr lang="pt-BR" dirty="0"/>
              <a:t>para modelar características </a:t>
            </a:r>
            <a:r>
              <a:rPr lang="pt-BR" dirty="0" smtClean="0"/>
              <a:t>de </a:t>
            </a:r>
            <a:r>
              <a:rPr lang="pt-BR" dirty="0"/>
              <a:t>alto nível (por exemplo, faces</a:t>
            </a:r>
            <a:r>
              <a:rPr lang="pt-BR" dirty="0" smtClean="0"/>
              <a:t>). </a:t>
            </a:r>
            <a:r>
              <a:rPr lang="pt-BR" dirty="0" smtClean="0">
                <a:hlinkClick r:id="rId3"/>
              </a:rPr>
              <a:t>Exemplo</a:t>
            </a:r>
            <a:endParaRPr lang="pt-BR" dirty="0" smtClean="0"/>
          </a:p>
          <a:p>
            <a:r>
              <a:rPr lang="pt-BR" dirty="0" smtClean="0"/>
              <a:t>Essa </a:t>
            </a:r>
            <a:r>
              <a:rPr lang="pt-BR" dirty="0"/>
              <a:t>arquitetura hierárquica não apenas ajuda as redes profundas a convergirem mais rapidamente para uma boa solução, como também melhora a capacidade de generalização para novos conjuntos de dados</a:t>
            </a:r>
            <a:r>
              <a:rPr lang="pt-BR" dirty="0" smtClean="0"/>
              <a:t>.</a:t>
            </a:r>
            <a:endParaRPr lang="pt-BR" dirty="0"/>
          </a:p>
        </p:txBody>
      </p:sp>
    </p:spTree>
    <p:extLst>
      <p:ext uri="{BB962C8B-B14F-4D97-AF65-F5344CB8AC3E}">
        <p14:creationId xmlns:p14="http://schemas.microsoft.com/office/powerpoint/2010/main" val="24536477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008056" cy="1325563"/>
          </a:xfrm>
        </p:spPr>
        <p:txBody>
          <a:bodyPr/>
          <a:lstStyle/>
          <a:p>
            <a:r>
              <a:rPr lang="pt-BR" dirty="0"/>
              <a:t>Ajuste fino dos hiperparâmetros de um modelo</a:t>
            </a:r>
          </a:p>
        </p:txBody>
      </p:sp>
      <p:sp>
        <p:nvSpPr>
          <p:cNvPr id="3" name="Content Placeholder 2"/>
          <p:cNvSpPr>
            <a:spLocks noGrp="1"/>
          </p:cNvSpPr>
          <p:nvPr>
            <p:ph idx="1"/>
          </p:nvPr>
        </p:nvSpPr>
        <p:spPr>
          <a:xfrm>
            <a:off x="838199" y="1825625"/>
            <a:ext cx="10721455" cy="4834482"/>
          </a:xfrm>
        </p:spPr>
        <p:txBody>
          <a:bodyPr>
            <a:normAutofit fontScale="92500" lnSpcReduction="10000"/>
          </a:bodyPr>
          <a:lstStyle/>
          <a:p>
            <a:pPr marL="0" indent="0">
              <a:buNone/>
            </a:pPr>
            <a:r>
              <a:rPr lang="pt-BR" b="1" dirty="0"/>
              <a:t>Número de camadas </a:t>
            </a:r>
            <a:r>
              <a:rPr lang="pt-BR" b="1" dirty="0" smtClean="0"/>
              <a:t>ocultas</a:t>
            </a:r>
            <a:endParaRPr lang="pt-BR" dirty="0" smtClean="0"/>
          </a:p>
          <a:p>
            <a:r>
              <a:rPr lang="pt-BR" dirty="0"/>
              <a:t>Por exemplo, se já treinamos um modelo para reconhecer faces em imagens e agora desejamos treinar uma nova rede neural para reconhecer estilos de cabelo, podemos iniciar o treinamento reutilizando as camadas inferiores (ou seja, mais próximas à entrada) da primeira rede</a:t>
            </a:r>
            <a:r>
              <a:rPr lang="pt-BR" dirty="0" smtClean="0"/>
              <a:t>.</a:t>
            </a:r>
          </a:p>
          <a:p>
            <a:r>
              <a:rPr lang="pt-BR" dirty="0"/>
              <a:t>Em vez de inicializar aleatoriamente os pesos e biases das primeiras camadas da nova rede neural, podemos inicializá-los com os pesos e biases das camadas inferiores da primeira rede. </a:t>
            </a:r>
            <a:endParaRPr lang="pt-BR" dirty="0" smtClean="0"/>
          </a:p>
          <a:p>
            <a:r>
              <a:rPr lang="pt-BR" dirty="0" smtClean="0"/>
              <a:t>Desta </a:t>
            </a:r>
            <a:r>
              <a:rPr lang="pt-BR" dirty="0"/>
              <a:t>forma, uma rede neural não precisa aprender do zero todas as características </a:t>
            </a:r>
            <a:r>
              <a:rPr lang="pt-BR" dirty="0" smtClean="0"/>
              <a:t>de </a:t>
            </a:r>
            <a:r>
              <a:rPr lang="pt-BR" dirty="0"/>
              <a:t>baixo nível que ocorrem nos </a:t>
            </a:r>
            <a:r>
              <a:rPr lang="pt-BR" dirty="0" smtClean="0"/>
              <a:t>dados (e.g., fotos), </a:t>
            </a:r>
            <a:r>
              <a:rPr lang="pt-BR" dirty="0"/>
              <a:t>ela pode reutilizar os </a:t>
            </a:r>
            <a:r>
              <a:rPr lang="pt-BR" dirty="0" smtClean="0"/>
              <a:t>pesos/biases </a:t>
            </a:r>
            <a:r>
              <a:rPr lang="pt-BR" dirty="0"/>
              <a:t>de camadas mais baixas (as quais já aprenderam as estruturas de baixo nível) e precisará apenas aprender (treinar o restante das camadas) apenas as características </a:t>
            </a:r>
            <a:r>
              <a:rPr lang="pt-BR" dirty="0" smtClean="0"/>
              <a:t>de </a:t>
            </a:r>
            <a:r>
              <a:rPr lang="pt-BR" dirty="0"/>
              <a:t>alto </a:t>
            </a:r>
            <a:r>
              <a:rPr lang="pt-BR" dirty="0" smtClean="0"/>
              <a:t>nível (e.g., </a:t>
            </a:r>
            <a:r>
              <a:rPr lang="pt-BR" dirty="0"/>
              <a:t>estilos de cabelo</a:t>
            </a:r>
            <a:r>
              <a:rPr lang="pt-BR" dirty="0" smtClean="0"/>
              <a:t>).</a:t>
            </a:r>
            <a:endParaRPr lang="pt-BR" dirty="0"/>
          </a:p>
        </p:txBody>
      </p:sp>
    </p:spTree>
    <p:extLst>
      <p:ext uri="{BB962C8B-B14F-4D97-AF65-F5344CB8AC3E}">
        <p14:creationId xmlns:p14="http://schemas.microsoft.com/office/powerpoint/2010/main" val="4188944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008056" cy="1325563"/>
          </a:xfrm>
        </p:spPr>
        <p:txBody>
          <a:bodyPr/>
          <a:lstStyle/>
          <a:p>
            <a:r>
              <a:rPr lang="pt-BR" dirty="0"/>
              <a:t>Ajuste fino dos hiperparâmetros de um modelo</a:t>
            </a:r>
          </a:p>
        </p:txBody>
      </p:sp>
      <p:sp>
        <p:nvSpPr>
          <p:cNvPr id="3" name="Content Placeholder 2"/>
          <p:cNvSpPr>
            <a:spLocks noGrp="1"/>
          </p:cNvSpPr>
          <p:nvPr>
            <p:ph idx="1"/>
          </p:nvPr>
        </p:nvSpPr>
        <p:spPr>
          <a:xfrm>
            <a:off x="838200" y="1825625"/>
            <a:ext cx="10653216" cy="4834482"/>
          </a:xfrm>
        </p:spPr>
        <p:txBody>
          <a:bodyPr>
            <a:normAutofit/>
          </a:bodyPr>
          <a:lstStyle/>
          <a:p>
            <a:pPr marL="0" indent="0">
              <a:buNone/>
            </a:pPr>
            <a:r>
              <a:rPr lang="pt-BR" b="1" dirty="0"/>
              <a:t>Número de camadas </a:t>
            </a:r>
            <a:r>
              <a:rPr lang="pt-BR" b="1" dirty="0" smtClean="0"/>
              <a:t>ocultas</a:t>
            </a:r>
            <a:endParaRPr lang="pt-BR" dirty="0" smtClean="0"/>
          </a:p>
          <a:p>
            <a:r>
              <a:rPr lang="pt-BR" dirty="0" smtClean="0"/>
              <a:t>Em </a:t>
            </a:r>
            <a:r>
              <a:rPr lang="pt-BR" dirty="0"/>
              <a:t>resumo, para muitos problemas, nós podemos começar com apenas uma ou duas camadas ocultas e com isso obteremos bons resultados.</a:t>
            </a:r>
          </a:p>
          <a:p>
            <a:r>
              <a:rPr lang="pt-BR" dirty="0"/>
              <a:t>Para problemas mais complexos, podemos aumentar gradualmente o número de camadas ocultas, até que a rede comece a sobreajustar demais ao conjunto de treinamento. </a:t>
            </a:r>
          </a:p>
          <a:p>
            <a:r>
              <a:rPr lang="pt-BR" dirty="0"/>
              <a:t>Entretanto, você raramente precisará treinar essas redes do zero: é muito mais comum reutilizar partes de uma rede pré-treinada que executa uma tarefa semelhante. O treinamento será muito mais rápido e exigirá muito menos dados</a:t>
            </a:r>
            <a:r>
              <a:rPr lang="pt-BR" dirty="0" smtClean="0"/>
              <a:t>.</a:t>
            </a:r>
            <a:endParaRPr lang="pt-BR" dirty="0"/>
          </a:p>
        </p:txBody>
      </p:sp>
    </p:spTree>
    <p:extLst>
      <p:ext uri="{BB962C8B-B14F-4D97-AF65-F5344CB8AC3E}">
        <p14:creationId xmlns:p14="http://schemas.microsoft.com/office/powerpoint/2010/main" val="38318052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6"/>
            <a:ext cx="10968789" cy="998454"/>
          </a:xfrm>
        </p:spPr>
        <p:txBody>
          <a:bodyPr/>
          <a:lstStyle/>
          <a:p>
            <a:r>
              <a:rPr lang="pt-BR" dirty="0"/>
              <a:t>Ajuste fino dos hiperparâmetros de um modelo</a:t>
            </a:r>
            <a:endParaRPr lang="pt-BR" b="1" dirty="0"/>
          </a:p>
        </p:txBody>
      </p:sp>
      <p:sp>
        <p:nvSpPr>
          <p:cNvPr id="3" name="Content Placeholder 2"/>
          <p:cNvSpPr>
            <a:spLocks noGrp="1"/>
          </p:cNvSpPr>
          <p:nvPr>
            <p:ph idx="1"/>
          </p:nvPr>
        </p:nvSpPr>
        <p:spPr>
          <a:xfrm>
            <a:off x="838199" y="1746913"/>
            <a:ext cx="11168921" cy="4938700"/>
          </a:xfrm>
        </p:spPr>
        <p:txBody>
          <a:bodyPr>
            <a:normAutofit fontScale="92500" lnSpcReduction="20000"/>
          </a:bodyPr>
          <a:lstStyle/>
          <a:p>
            <a:pPr marL="0" indent="0">
              <a:buNone/>
            </a:pPr>
            <a:r>
              <a:rPr lang="pt-BR" b="1" dirty="0"/>
              <a:t>Número de neurônios por camada</a:t>
            </a:r>
            <a:endParaRPr lang="pt-BR" dirty="0"/>
          </a:p>
          <a:p>
            <a:r>
              <a:rPr lang="pt-BR" dirty="0"/>
              <a:t>Obviamente, o número de neurônios nas camadas de entrada e saída é determinado pelo tipo de entrada e saída que uma determinada tarefa exige.</a:t>
            </a:r>
          </a:p>
          <a:p>
            <a:r>
              <a:rPr lang="pt-BR" dirty="0"/>
              <a:t>Quanto às camadas ocultas, uma prática comum é dimensioná-las para formar um </a:t>
            </a:r>
            <a:r>
              <a:rPr lang="pt-BR" b="1" i="1" dirty="0"/>
              <a:t>funil</a:t>
            </a:r>
            <a:r>
              <a:rPr lang="pt-BR" dirty="0"/>
              <a:t>, com cada vez menos neurônios em cada camada.</a:t>
            </a:r>
          </a:p>
          <a:p>
            <a:r>
              <a:rPr lang="pt-BR" dirty="0"/>
              <a:t>A lógica por trás dessa abordagem é que muitas características de baixo nível podem se unir à um número muito menor de características de alto nível.</a:t>
            </a:r>
          </a:p>
          <a:p>
            <a:r>
              <a:rPr lang="pt-BR" dirty="0"/>
              <a:t>Assim como no número de camadas, nós podemos tentar aumentar gradualmente o número de neurônios até que a rede comece a </a:t>
            </a:r>
            <a:r>
              <a:rPr lang="pt-BR" b="1" i="1" dirty="0"/>
              <a:t>sobreajustar</a:t>
            </a:r>
            <a:r>
              <a:rPr lang="pt-BR" dirty="0"/>
              <a:t>. </a:t>
            </a:r>
          </a:p>
          <a:p>
            <a:r>
              <a:rPr lang="pt-BR" dirty="0"/>
              <a:t>Em geral, obtem-se mais retorno aumentando-se o número de camadas do que o número de neurônios por camada.</a:t>
            </a:r>
          </a:p>
          <a:p>
            <a:r>
              <a:rPr lang="pt-BR" dirty="0"/>
              <a:t>Uma abordagem mais simples é escolher um modelo com mais camadas e neurônios do que se realmente precisa e, em seguida, usar </a:t>
            </a:r>
            <a:r>
              <a:rPr lang="pt-BR" b="1" i="1" dirty="0"/>
              <a:t>early stopping </a:t>
            </a:r>
            <a:r>
              <a:rPr lang="pt-BR" dirty="0"/>
              <a:t>para se evitar que a rede </a:t>
            </a:r>
            <a:r>
              <a:rPr lang="pt-BR" b="1" i="1" dirty="0"/>
              <a:t>sobreajuste</a:t>
            </a:r>
            <a:r>
              <a:rPr lang="pt-BR" dirty="0"/>
              <a:t>.</a:t>
            </a:r>
          </a:p>
        </p:txBody>
      </p:sp>
    </p:spTree>
    <p:extLst>
      <p:ext uri="{BB962C8B-B14F-4D97-AF65-F5344CB8AC3E}">
        <p14:creationId xmlns:p14="http://schemas.microsoft.com/office/powerpoint/2010/main" val="9789070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019020" cy="1325563"/>
          </a:xfrm>
        </p:spPr>
        <p:txBody>
          <a:bodyPr/>
          <a:lstStyle/>
          <a:p>
            <a:r>
              <a:rPr lang="pt-BR" dirty="0"/>
              <a:t>Ajuste fino dos hiperparâmetros de um modelo</a:t>
            </a:r>
            <a:endParaRPr lang="pt-BR" b="1" dirty="0"/>
          </a:p>
        </p:txBody>
      </p:sp>
      <p:sp>
        <p:nvSpPr>
          <p:cNvPr id="3" name="Content Placeholder 2"/>
          <p:cNvSpPr>
            <a:spLocks noGrp="1"/>
          </p:cNvSpPr>
          <p:nvPr>
            <p:ph idx="1"/>
          </p:nvPr>
        </p:nvSpPr>
        <p:spPr>
          <a:xfrm>
            <a:off x="838199" y="1825624"/>
            <a:ext cx="11161295" cy="5032376"/>
          </a:xfrm>
        </p:spPr>
        <p:txBody>
          <a:bodyPr>
            <a:normAutofit fontScale="92500" lnSpcReduction="20000"/>
          </a:bodyPr>
          <a:lstStyle/>
          <a:p>
            <a:pPr marL="0" indent="0">
              <a:buNone/>
            </a:pPr>
            <a:r>
              <a:rPr lang="pt-BR" b="1" dirty="0"/>
              <a:t>Funções de ativação</a:t>
            </a:r>
            <a:endParaRPr lang="pt-BR" dirty="0"/>
          </a:p>
          <a:p>
            <a:r>
              <a:rPr lang="pt-BR" dirty="0"/>
              <a:t>Na maioria dos casos,  podemos usar a </a:t>
            </a:r>
            <a:r>
              <a:rPr lang="pt-BR" b="1" i="1" dirty="0"/>
              <a:t>função de ativação</a:t>
            </a:r>
            <a:r>
              <a:rPr lang="pt-BR" dirty="0"/>
              <a:t> do tipo </a:t>
            </a:r>
            <a:r>
              <a:rPr lang="pt-BR" b="1" i="1" dirty="0"/>
              <a:t>ReLU</a:t>
            </a:r>
            <a:r>
              <a:rPr lang="pt-BR" dirty="0"/>
              <a:t> nas camadas ocultas.</a:t>
            </a:r>
          </a:p>
          <a:p>
            <a:r>
              <a:rPr lang="pt-BR" dirty="0"/>
              <a:t>A função </a:t>
            </a:r>
            <a:r>
              <a:rPr lang="pt-BR" b="1" i="1" dirty="0"/>
              <a:t>ReLU</a:t>
            </a:r>
            <a:r>
              <a:rPr lang="pt-BR" dirty="0"/>
              <a:t> é um pouco mais rápida de se calcular do que outras funções de ativação.</a:t>
            </a:r>
          </a:p>
          <a:p>
            <a:r>
              <a:rPr lang="pt-BR" dirty="0"/>
              <a:t>Além disso, a probabilidade do </a:t>
            </a:r>
            <a:r>
              <a:rPr lang="pt-BR" b="1" i="1" dirty="0"/>
              <a:t>gradiente descendente </a:t>
            </a:r>
            <a:r>
              <a:rPr lang="pt-BR" dirty="0"/>
              <a:t>ficar preso em platôs é menor, graças ao fato de que a função </a:t>
            </a:r>
            <a:r>
              <a:rPr lang="pt-BR" b="1" i="1" dirty="0"/>
              <a:t>ReLU</a:t>
            </a:r>
            <a:r>
              <a:rPr lang="pt-BR" dirty="0"/>
              <a:t> não saturar para valores de entrada grandes (em oposição às </a:t>
            </a:r>
            <a:r>
              <a:rPr lang="pt-BR" b="1" i="1" dirty="0"/>
              <a:t>funções de ativação logística ou tangente hiperbólica</a:t>
            </a:r>
            <a:r>
              <a:rPr lang="pt-BR" dirty="0"/>
              <a:t>, que saturam em 1).</a:t>
            </a:r>
          </a:p>
          <a:p>
            <a:r>
              <a:rPr lang="pt-BR" dirty="0"/>
              <a:t>A função de ativação do tipo </a:t>
            </a:r>
            <a:r>
              <a:rPr lang="pt-BR" b="1" i="1" dirty="0"/>
              <a:t>softmax</a:t>
            </a:r>
            <a:r>
              <a:rPr lang="pt-BR" dirty="0"/>
              <a:t> é geralmente uma boa opção para a camada de saída em tarefas de classificação (quando as classes são mutuamente exclusivas, ou seja, quando um exemplo pertence somente à uma classe). </a:t>
            </a:r>
          </a:p>
          <a:p>
            <a:r>
              <a:rPr lang="pt-BR" dirty="0"/>
              <a:t>Para tarefas de regressão, não usamos nenhuma função de ativação, que é também chamada de </a:t>
            </a:r>
            <a:r>
              <a:rPr lang="pt-BR" b="1" i="1" dirty="0"/>
              <a:t>função de ativação </a:t>
            </a:r>
            <a:r>
              <a:rPr lang="pt-BR" dirty="0"/>
              <a:t>do tipo</a:t>
            </a:r>
            <a:r>
              <a:rPr lang="pt-BR" b="1" i="1" dirty="0"/>
              <a:t> identidade</a:t>
            </a:r>
            <a:r>
              <a:rPr lang="pt-BR" dirty="0"/>
              <a:t>.</a:t>
            </a:r>
          </a:p>
        </p:txBody>
      </p:sp>
    </p:spTree>
    <p:extLst>
      <p:ext uri="{BB962C8B-B14F-4D97-AF65-F5344CB8AC3E}">
        <p14:creationId xmlns:p14="http://schemas.microsoft.com/office/powerpoint/2010/main" val="8308377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Avisos</a:t>
            </a:r>
          </a:p>
        </p:txBody>
      </p:sp>
      <p:sp>
        <p:nvSpPr>
          <p:cNvPr id="3" name="Content Placeholder 2"/>
          <p:cNvSpPr>
            <a:spLocks noGrp="1"/>
          </p:cNvSpPr>
          <p:nvPr>
            <p:ph idx="1"/>
          </p:nvPr>
        </p:nvSpPr>
        <p:spPr>
          <a:xfrm>
            <a:off x="838200" y="1825625"/>
            <a:ext cx="11019020" cy="4351338"/>
          </a:xfrm>
        </p:spPr>
        <p:txBody>
          <a:bodyPr vert="horz" lIns="91440" tIns="45720" rIns="91440" bIns="45720" rtlCol="0" anchor="t">
            <a:normAutofit/>
          </a:bodyPr>
          <a:lstStyle/>
          <a:p>
            <a:pPr>
              <a:buFont typeface="Arial"/>
            </a:pPr>
            <a:r>
              <a:rPr lang="pt-BR" dirty="0">
                <a:ea typeface="+mn-lt"/>
                <a:cs typeface="+mn-lt"/>
              </a:rPr>
              <a:t>Material, exemplos e lista de exercícios #12 já estão disponíveis.</a:t>
            </a:r>
            <a:endParaRPr lang="en-US" dirty="0">
              <a:ea typeface="+mn-lt"/>
              <a:cs typeface="+mn-lt"/>
            </a:endParaRPr>
          </a:p>
          <a:p>
            <a:r>
              <a:rPr lang="pt-BR" dirty="0"/>
              <a:t>Todas as listas devem ser entregues até dia </a:t>
            </a:r>
            <a:r>
              <a:rPr lang="pt-BR" dirty="0" smtClean="0"/>
              <a:t>01/07.</a:t>
            </a:r>
            <a:endParaRPr lang="pt-BR" dirty="0">
              <a:cs typeface="Calibri"/>
            </a:endParaRPr>
          </a:p>
          <a:p>
            <a:endParaRPr lang="pt-BR" dirty="0"/>
          </a:p>
          <a:p>
            <a:pPr marL="0" indent="0">
              <a:buNone/>
            </a:pPr>
            <a:endParaRPr lang="pt-BR" dirty="0">
              <a:cs typeface="Calibri" panose="020F0502020204030204"/>
            </a:endParaRPr>
          </a:p>
        </p:txBody>
      </p:sp>
    </p:spTree>
    <p:extLst>
      <p:ext uri="{BB962C8B-B14F-4D97-AF65-F5344CB8AC3E}">
        <p14:creationId xmlns:p14="http://schemas.microsoft.com/office/powerpoint/2010/main" val="23935807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xmlns=""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p>
        </p:txBody>
      </p:sp>
    </p:spTree>
    <p:extLst>
      <p:ext uri="{BB962C8B-B14F-4D97-AF65-F5344CB8AC3E}">
        <p14:creationId xmlns:p14="http://schemas.microsoft.com/office/powerpoint/2010/main" val="6687714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i.pinimg.com/originals/5a/cf/c2/5acfc296101e82b8dca3031fb351212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35" y="346869"/>
            <a:ext cx="4757689" cy="333775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he Research Nest's Machine Learning MemeFest And Summer Initiative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57334" y="190821"/>
            <a:ext cx="2509308" cy="288178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s “Artificial Intelligence” Dead? Long Live Deep Learn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84868" y="346868"/>
            <a:ext cx="3148862" cy="190076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Understanding Machine Learning through Memes – mc.ai"/>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75" y="4106357"/>
            <a:ext cx="3411008" cy="233995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ML Meme War- This is one of my favourite Machine Learning Memes ..."/>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94300" y="3515293"/>
            <a:ext cx="3072342" cy="293101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Deep learning memes for backpropagating teens - Home | Facebook"/>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84868" y="2895600"/>
            <a:ext cx="3299828" cy="36716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67904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3" name="Group 92"/>
          <p:cNvGrpSpPr/>
          <p:nvPr/>
        </p:nvGrpSpPr>
        <p:grpSpPr>
          <a:xfrm>
            <a:off x="2948971" y="1468710"/>
            <a:ext cx="7057983" cy="4636993"/>
            <a:chOff x="2948971" y="1468710"/>
            <a:chExt cx="7057983" cy="4636993"/>
          </a:xfrm>
        </p:grpSpPr>
        <p:grpSp>
          <p:nvGrpSpPr>
            <p:cNvPr id="8" name="Group 7"/>
            <p:cNvGrpSpPr/>
            <p:nvPr/>
          </p:nvGrpSpPr>
          <p:grpSpPr>
            <a:xfrm>
              <a:off x="6373504" y="1937392"/>
              <a:ext cx="955344" cy="859809"/>
              <a:chOff x="6373504" y="1310185"/>
              <a:chExt cx="955344" cy="859809"/>
            </a:xfrm>
          </p:grpSpPr>
          <p:sp>
            <p:nvSpPr>
              <p:cNvPr id="4" name="Oval 3"/>
              <p:cNvSpPr/>
              <p:nvPr/>
            </p:nvSpPr>
            <p:spPr>
              <a:xfrm>
                <a:off x="6373504" y="1310185"/>
                <a:ext cx="955344" cy="85980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tx1"/>
                  </a:solidFill>
                </a:endParaRPr>
              </a:p>
            </p:txBody>
          </p:sp>
          <mc:AlternateContent xmlns:mc="http://schemas.openxmlformats.org/markup-compatibility/2006" xmlns:a14="http://schemas.microsoft.com/office/drawing/2010/main">
            <mc:Choice Requires="a14">
              <p:sp>
                <p:nvSpPr>
                  <p:cNvPr id="5" name="Rectangle 4"/>
                  <p:cNvSpPr/>
                  <p:nvPr/>
                </p:nvSpPr>
                <p:spPr>
                  <a:xfrm>
                    <a:off x="6654536" y="1406900"/>
                    <a:ext cx="674312" cy="763094"/>
                  </a:xfrm>
                  <a:prstGeom prst="rect">
                    <a:avLst/>
                  </a:prstGeom>
                  <a:ln>
                    <a:noFill/>
                  </a:ln>
                </p:spPr>
                <p:txBody>
                  <a:bodyPr wrap="square">
                    <a:spAutoFit/>
                  </a:bodyPr>
                  <a:lstStyle/>
                  <a:p>
                    <a:pPr algn="ctr"/>
                    <a14:m>
                      <m:oMathPara xmlns:m="http://schemas.openxmlformats.org/officeDocument/2006/math">
                        <m:oMathParaPr>
                          <m:jc m:val="centerGroup"/>
                        </m:oMathParaPr>
                        <m:oMath xmlns:m="http://schemas.openxmlformats.org/officeDocument/2006/math">
                          <m:nary>
                            <m:naryPr>
                              <m:chr m:val="∑"/>
                              <m:subHide m:val="on"/>
                              <m:supHide m:val="on"/>
                              <m:ctrlPr>
                                <a:rPr lang="pt-BR" i="1">
                                  <a:latin typeface="Cambria Math" panose="02040503050406030204" pitchFamily="18" charset="0"/>
                                </a:rPr>
                              </m:ctrlPr>
                            </m:naryPr>
                            <m:sub/>
                            <m:sup/>
                            <m:e/>
                          </m:nary>
                        </m:oMath>
                      </m:oMathPara>
                    </a14:m>
                    <a:endParaRPr lang="pt-BR" dirty="0"/>
                  </a:p>
                </p:txBody>
              </p:sp>
            </mc:Choice>
            <mc:Fallback xmlns="">
              <p:sp>
                <p:nvSpPr>
                  <p:cNvPr id="5" name="Rectangle 4"/>
                  <p:cNvSpPr>
                    <a:spLocks noRot="1" noChangeAspect="1" noMove="1" noResize="1" noEditPoints="1" noAdjustHandles="1" noChangeArrowheads="1" noChangeShapeType="1" noTextEdit="1"/>
                  </p:cNvSpPr>
                  <p:nvPr/>
                </p:nvSpPr>
                <p:spPr>
                  <a:xfrm>
                    <a:off x="6654536" y="1406900"/>
                    <a:ext cx="674312" cy="763094"/>
                  </a:xfrm>
                  <a:prstGeom prst="rect">
                    <a:avLst/>
                  </a:prstGeom>
                  <a:blipFill rotWithShape="0">
                    <a:blip r:embed="rId2"/>
                    <a:stretch>
                      <a:fillRect/>
                    </a:stretch>
                  </a:blipFill>
                  <a:ln>
                    <a:noFill/>
                  </a:ln>
                </p:spPr>
                <p:txBody>
                  <a:bodyPr/>
                  <a:lstStyle/>
                  <a:p>
                    <a:r>
                      <a:rPr lang="pt-BR">
                        <a:noFill/>
                      </a:rPr>
                      <a:t> </a:t>
                    </a:r>
                  </a:p>
                </p:txBody>
              </p:sp>
            </mc:Fallback>
          </mc:AlternateContent>
        </p:grpSp>
        <p:grpSp>
          <p:nvGrpSpPr>
            <p:cNvPr id="9" name="Group 8"/>
            <p:cNvGrpSpPr/>
            <p:nvPr/>
          </p:nvGrpSpPr>
          <p:grpSpPr>
            <a:xfrm>
              <a:off x="6373504" y="3591642"/>
              <a:ext cx="955344" cy="859809"/>
              <a:chOff x="6373504" y="1310185"/>
              <a:chExt cx="955344" cy="859809"/>
            </a:xfrm>
          </p:grpSpPr>
          <p:sp>
            <p:nvSpPr>
              <p:cNvPr id="10" name="Oval 9"/>
              <p:cNvSpPr/>
              <p:nvPr/>
            </p:nvSpPr>
            <p:spPr>
              <a:xfrm>
                <a:off x="6373504" y="1310185"/>
                <a:ext cx="955344" cy="85980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tx1"/>
                  </a:solidFill>
                </a:endParaRPr>
              </a:p>
            </p:txBody>
          </p:sp>
          <mc:AlternateContent xmlns:mc="http://schemas.openxmlformats.org/markup-compatibility/2006" xmlns:a14="http://schemas.microsoft.com/office/drawing/2010/main">
            <mc:Choice Requires="a14">
              <p:sp>
                <p:nvSpPr>
                  <p:cNvPr id="11" name="Rectangle 10"/>
                  <p:cNvSpPr/>
                  <p:nvPr/>
                </p:nvSpPr>
                <p:spPr>
                  <a:xfrm>
                    <a:off x="6654536" y="1406900"/>
                    <a:ext cx="674312" cy="763094"/>
                  </a:xfrm>
                  <a:prstGeom prst="rect">
                    <a:avLst/>
                  </a:prstGeom>
                  <a:ln>
                    <a:noFill/>
                  </a:ln>
                </p:spPr>
                <p:txBody>
                  <a:bodyPr wrap="square">
                    <a:spAutoFit/>
                  </a:bodyPr>
                  <a:lstStyle/>
                  <a:p>
                    <a:pPr algn="ctr"/>
                    <a14:m>
                      <m:oMathPara xmlns:m="http://schemas.openxmlformats.org/officeDocument/2006/math">
                        <m:oMathParaPr>
                          <m:jc m:val="centerGroup"/>
                        </m:oMathParaPr>
                        <m:oMath xmlns:m="http://schemas.openxmlformats.org/officeDocument/2006/math">
                          <m:nary>
                            <m:naryPr>
                              <m:chr m:val="∑"/>
                              <m:subHide m:val="on"/>
                              <m:supHide m:val="on"/>
                              <m:ctrlPr>
                                <a:rPr lang="pt-BR" i="1">
                                  <a:latin typeface="Cambria Math" panose="02040503050406030204" pitchFamily="18" charset="0"/>
                                </a:rPr>
                              </m:ctrlPr>
                            </m:naryPr>
                            <m:sub/>
                            <m:sup/>
                            <m:e/>
                          </m:nary>
                        </m:oMath>
                      </m:oMathPara>
                    </a14:m>
                    <a:endParaRPr lang="pt-BR" dirty="0"/>
                  </a:p>
                </p:txBody>
              </p:sp>
            </mc:Choice>
            <mc:Fallback xmlns="">
              <p:sp>
                <p:nvSpPr>
                  <p:cNvPr id="11" name="Rectangle 10"/>
                  <p:cNvSpPr>
                    <a:spLocks noRot="1" noChangeAspect="1" noMove="1" noResize="1" noEditPoints="1" noAdjustHandles="1" noChangeArrowheads="1" noChangeShapeType="1" noTextEdit="1"/>
                  </p:cNvSpPr>
                  <p:nvPr/>
                </p:nvSpPr>
                <p:spPr>
                  <a:xfrm>
                    <a:off x="6654536" y="1406900"/>
                    <a:ext cx="674312" cy="763094"/>
                  </a:xfrm>
                  <a:prstGeom prst="rect">
                    <a:avLst/>
                  </a:prstGeom>
                  <a:blipFill rotWithShape="0">
                    <a:blip r:embed="rId3"/>
                    <a:stretch>
                      <a:fillRect/>
                    </a:stretch>
                  </a:blipFill>
                  <a:ln>
                    <a:noFill/>
                  </a:ln>
                </p:spPr>
                <p:txBody>
                  <a:bodyPr/>
                  <a:lstStyle/>
                  <a:p>
                    <a:r>
                      <a:rPr lang="pt-BR">
                        <a:noFill/>
                      </a:rPr>
                      <a:t> </a:t>
                    </a:r>
                  </a:p>
                </p:txBody>
              </p:sp>
            </mc:Fallback>
          </mc:AlternateContent>
        </p:grpSp>
        <p:grpSp>
          <p:nvGrpSpPr>
            <p:cNvPr id="12" name="Group 11"/>
            <p:cNvGrpSpPr/>
            <p:nvPr/>
          </p:nvGrpSpPr>
          <p:grpSpPr>
            <a:xfrm>
              <a:off x="6373504" y="5245892"/>
              <a:ext cx="955344" cy="859809"/>
              <a:chOff x="6373504" y="1310185"/>
              <a:chExt cx="955344" cy="859809"/>
            </a:xfrm>
          </p:grpSpPr>
          <p:sp>
            <p:nvSpPr>
              <p:cNvPr id="13" name="Oval 12"/>
              <p:cNvSpPr/>
              <p:nvPr/>
            </p:nvSpPr>
            <p:spPr>
              <a:xfrm>
                <a:off x="6373504" y="1310185"/>
                <a:ext cx="955344" cy="85980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tx1"/>
                  </a:solidFill>
                </a:endParaRPr>
              </a:p>
            </p:txBody>
          </p:sp>
          <mc:AlternateContent xmlns:mc="http://schemas.openxmlformats.org/markup-compatibility/2006" xmlns:a14="http://schemas.microsoft.com/office/drawing/2010/main">
            <mc:Choice Requires="a14">
              <p:sp>
                <p:nvSpPr>
                  <p:cNvPr id="14" name="Rectangle 13"/>
                  <p:cNvSpPr/>
                  <p:nvPr/>
                </p:nvSpPr>
                <p:spPr>
                  <a:xfrm>
                    <a:off x="6654536" y="1406900"/>
                    <a:ext cx="674312" cy="763094"/>
                  </a:xfrm>
                  <a:prstGeom prst="rect">
                    <a:avLst/>
                  </a:prstGeom>
                  <a:ln>
                    <a:noFill/>
                  </a:ln>
                </p:spPr>
                <p:txBody>
                  <a:bodyPr wrap="square">
                    <a:spAutoFit/>
                  </a:bodyPr>
                  <a:lstStyle/>
                  <a:p>
                    <a:pPr algn="ctr"/>
                    <a14:m>
                      <m:oMathPara xmlns:m="http://schemas.openxmlformats.org/officeDocument/2006/math">
                        <m:oMathParaPr>
                          <m:jc m:val="centerGroup"/>
                        </m:oMathParaPr>
                        <m:oMath xmlns:m="http://schemas.openxmlformats.org/officeDocument/2006/math">
                          <m:nary>
                            <m:naryPr>
                              <m:chr m:val="∑"/>
                              <m:subHide m:val="on"/>
                              <m:supHide m:val="on"/>
                              <m:ctrlPr>
                                <a:rPr lang="pt-BR" i="1">
                                  <a:latin typeface="Cambria Math" panose="02040503050406030204" pitchFamily="18" charset="0"/>
                                </a:rPr>
                              </m:ctrlPr>
                            </m:naryPr>
                            <m:sub/>
                            <m:sup/>
                            <m:e/>
                          </m:nary>
                        </m:oMath>
                      </m:oMathPara>
                    </a14:m>
                    <a:endParaRPr lang="pt-BR" dirty="0"/>
                  </a:p>
                </p:txBody>
              </p:sp>
            </mc:Choice>
            <mc:Fallback xmlns="">
              <p:sp>
                <p:nvSpPr>
                  <p:cNvPr id="14" name="Rectangle 13"/>
                  <p:cNvSpPr>
                    <a:spLocks noRot="1" noChangeAspect="1" noMove="1" noResize="1" noEditPoints="1" noAdjustHandles="1" noChangeArrowheads="1" noChangeShapeType="1" noTextEdit="1"/>
                  </p:cNvSpPr>
                  <p:nvPr/>
                </p:nvSpPr>
                <p:spPr>
                  <a:xfrm>
                    <a:off x="6654536" y="1406900"/>
                    <a:ext cx="674312" cy="763094"/>
                  </a:xfrm>
                  <a:prstGeom prst="rect">
                    <a:avLst/>
                  </a:prstGeom>
                  <a:blipFill rotWithShape="0">
                    <a:blip r:embed="rId4"/>
                    <a:stretch>
                      <a:fillRect/>
                    </a:stretch>
                  </a:blipFill>
                  <a:ln>
                    <a:noFill/>
                  </a:ln>
                </p:spPr>
                <p:txBody>
                  <a:bodyPr/>
                  <a:lstStyle/>
                  <a:p>
                    <a:r>
                      <a:rPr lang="pt-BR">
                        <a:noFill/>
                      </a:rPr>
                      <a:t> </a:t>
                    </a:r>
                  </a:p>
                </p:txBody>
              </p:sp>
            </mc:Fallback>
          </mc:AlternateContent>
        </p:grpSp>
        <p:sp>
          <p:nvSpPr>
            <p:cNvPr id="15" name="Rounded Rectangle 14"/>
            <p:cNvSpPr/>
            <p:nvPr/>
          </p:nvSpPr>
          <p:spPr>
            <a:xfrm>
              <a:off x="7956645" y="1937392"/>
              <a:ext cx="914400" cy="416830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tx1"/>
                </a:solidFill>
              </a:endParaRPr>
            </a:p>
          </p:txBody>
        </p:sp>
        <p:sp>
          <p:nvSpPr>
            <p:cNvPr id="16" name="Rectangle 15"/>
            <p:cNvSpPr/>
            <p:nvPr/>
          </p:nvSpPr>
          <p:spPr>
            <a:xfrm rot="5400000">
              <a:off x="6329689" y="3821493"/>
              <a:ext cx="4168311" cy="400110"/>
            </a:xfrm>
            <a:prstGeom prst="rect">
              <a:avLst/>
            </a:prstGeom>
          </p:spPr>
          <p:txBody>
            <a:bodyPr wrap="square">
              <a:spAutoFit/>
            </a:bodyPr>
            <a:lstStyle/>
            <a:p>
              <a:pPr algn="ctr"/>
              <a:r>
                <a:rPr lang="pt-BR" sz="2000" b="1" dirty="0"/>
                <a:t>Softmax function</a:t>
              </a:r>
            </a:p>
          </p:txBody>
        </p:sp>
        <p:cxnSp>
          <p:nvCxnSpPr>
            <p:cNvPr id="18" name="Straight Arrow Connector 17"/>
            <p:cNvCxnSpPr>
              <a:stCxn id="10" idx="6"/>
            </p:cNvCxnSpPr>
            <p:nvPr/>
          </p:nvCxnSpPr>
          <p:spPr>
            <a:xfrm>
              <a:off x="7328848" y="4021547"/>
              <a:ext cx="62779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7328848" y="2358789"/>
              <a:ext cx="62779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7328848" y="5659880"/>
              <a:ext cx="62779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Rectangle 22"/>
                <p:cNvSpPr/>
                <p:nvPr/>
              </p:nvSpPr>
              <p:spPr>
                <a:xfrm>
                  <a:off x="4595263" y="2148090"/>
                  <a:ext cx="477671" cy="4213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pt-BR" b="1" i="1" smtClean="0">
                                <a:solidFill>
                                  <a:schemeClr val="tx1"/>
                                </a:solidFill>
                                <a:latin typeface="Cambria Math" panose="02040503050406030204" pitchFamily="18" charset="0"/>
                              </a:rPr>
                            </m:ctrlPr>
                          </m:sSubPr>
                          <m:e>
                            <m:r>
                              <a:rPr lang="pt-BR" b="1" i="1" smtClean="0">
                                <a:solidFill>
                                  <a:schemeClr val="tx1"/>
                                </a:solidFill>
                                <a:latin typeface="Cambria Math" panose="02040503050406030204" pitchFamily="18" charset="0"/>
                              </a:rPr>
                              <m:t>𝒘</m:t>
                            </m:r>
                          </m:e>
                          <m:sub>
                            <m:r>
                              <a:rPr lang="pt-BR" b="0" i="1" smtClean="0">
                                <a:solidFill>
                                  <a:schemeClr val="tx1"/>
                                </a:solidFill>
                                <a:latin typeface="Cambria Math" panose="02040503050406030204" pitchFamily="18" charset="0"/>
                              </a:rPr>
                              <m:t>11</m:t>
                            </m:r>
                          </m:sub>
                        </m:sSub>
                      </m:oMath>
                    </m:oMathPara>
                  </a14:m>
                  <a:endParaRPr lang="pt-BR" b="1" dirty="0">
                    <a:solidFill>
                      <a:schemeClr val="tx1"/>
                    </a:solidFill>
                  </a:endParaRPr>
                </a:p>
              </p:txBody>
            </p:sp>
          </mc:Choice>
          <mc:Fallback xmlns="">
            <p:sp>
              <p:nvSpPr>
                <p:cNvPr id="23" name="Rectangle 22"/>
                <p:cNvSpPr>
                  <a:spLocks noRot="1" noChangeAspect="1" noMove="1" noResize="1" noEditPoints="1" noAdjustHandles="1" noChangeArrowheads="1" noChangeShapeType="1" noTextEdit="1"/>
                </p:cNvSpPr>
                <p:nvPr/>
              </p:nvSpPr>
              <p:spPr>
                <a:xfrm>
                  <a:off x="4595263" y="2148090"/>
                  <a:ext cx="477671" cy="421398"/>
                </a:xfrm>
                <a:prstGeom prst="rect">
                  <a:avLst/>
                </a:prstGeom>
                <a:blipFill rotWithShape="0">
                  <a:blip r:embed="rId5"/>
                  <a:stretch>
                    <a:fillRect l="-6250"/>
                  </a:stretch>
                </a:blipFill>
                <a:ln>
                  <a:solidFill>
                    <a:schemeClr val="tx1"/>
                  </a:solidFill>
                </a:ln>
              </p:spPr>
              <p:txBody>
                <a:bodyPr/>
                <a:lstStyle/>
                <a:p>
                  <a:r>
                    <a:rPr lang="pt-BR">
                      <a:noFill/>
                    </a:rPr>
                    <a:t> </a:t>
                  </a:r>
                </a:p>
              </p:txBody>
            </p:sp>
          </mc:Fallback>
        </mc:AlternateContent>
        <p:sp>
          <p:nvSpPr>
            <p:cNvPr id="24" name="Oval 23"/>
            <p:cNvSpPr/>
            <p:nvPr/>
          </p:nvSpPr>
          <p:spPr>
            <a:xfrm>
              <a:off x="2952024" y="2073062"/>
              <a:ext cx="576000" cy="576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x1</a:t>
              </a:r>
            </a:p>
          </p:txBody>
        </p:sp>
        <p:sp>
          <p:nvSpPr>
            <p:cNvPr id="25" name="Oval 24"/>
            <p:cNvSpPr/>
            <p:nvPr/>
          </p:nvSpPr>
          <p:spPr>
            <a:xfrm>
              <a:off x="2948971" y="5387796"/>
              <a:ext cx="576000" cy="576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x2</a:t>
              </a:r>
            </a:p>
          </p:txBody>
        </p:sp>
        <mc:AlternateContent xmlns:mc="http://schemas.openxmlformats.org/markup-compatibility/2006" xmlns:a14="http://schemas.microsoft.com/office/drawing/2010/main">
          <mc:Choice Requires="a14">
            <p:sp>
              <p:nvSpPr>
                <p:cNvPr id="27" name="Rectangle 26"/>
                <p:cNvSpPr/>
                <p:nvPr/>
              </p:nvSpPr>
              <p:spPr>
                <a:xfrm>
                  <a:off x="5343098" y="3477658"/>
                  <a:ext cx="477671" cy="4213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pt-BR" b="1" i="1" smtClean="0">
                                <a:solidFill>
                                  <a:schemeClr val="tx1"/>
                                </a:solidFill>
                                <a:latin typeface="Cambria Math" panose="02040503050406030204" pitchFamily="18" charset="0"/>
                              </a:rPr>
                            </m:ctrlPr>
                          </m:sSubPr>
                          <m:e>
                            <m:r>
                              <a:rPr lang="pt-BR" b="1" i="1" smtClean="0">
                                <a:solidFill>
                                  <a:schemeClr val="tx1"/>
                                </a:solidFill>
                                <a:latin typeface="Cambria Math" panose="02040503050406030204" pitchFamily="18" charset="0"/>
                              </a:rPr>
                              <m:t>𝒘</m:t>
                            </m:r>
                          </m:e>
                          <m:sub>
                            <m:r>
                              <a:rPr lang="pt-BR" b="0" i="1" smtClean="0">
                                <a:solidFill>
                                  <a:schemeClr val="tx1"/>
                                </a:solidFill>
                                <a:latin typeface="Cambria Math" panose="02040503050406030204" pitchFamily="18" charset="0"/>
                              </a:rPr>
                              <m:t>12</m:t>
                            </m:r>
                          </m:sub>
                        </m:sSub>
                      </m:oMath>
                    </m:oMathPara>
                  </a14:m>
                  <a:endParaRPr lang="pt-BR" b="1" dirty="0">
                    <a:solidFill>
                      <a:schemeClr val="tx1"/>
                    </a:solidFill>
                  </a:endParaRPr>
                </a:p>
              </p:txBody>
            </p:sp>
          </mc:Choice>
          <mc:Fallback xmlns="">
            <p:sp>
              <p:nvSpPr>
                <p:cNvPr id="27" name="Rectangle 26"/>
                <p:cNvSpPr>
                  <a:spLocks noRot="1" noChangeAspect="1" noMove="1" noResize="1" noEditPoints="1" noAdjustHandles="1" noChangeArrowheads="1" noChangeShapeType="1" noTextEdit="1"/>
                </p:cNvSpPr>
                <p:nvPr/>
              </p:nvSpPr>
              <p:spPr>
                <a:xfrm>
                  <a:off x="5343098" y="3477658"/>
                  <a:ext cx="477671" cy="421398"/>
                </a:xfrm>
                <a:prstGeom prst="rect">
                  <a:avLst/>
                </a:prstGeom>
                <a:blipFill rotWithShape="0">
                  <a:blip r:embed="rId6"/>
                  <a:stretch>
                    <a:fillRect l="-6173"/>
                  </a:stretch>
                </a:blipFill>
                <a:ln>
                  <a:solidFill>
                    <a:schemeClr val="tx1"/>
                  </a:solidFill>
                </a:ln>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8" name="Rectangle 27"/>
                <p:cNvSpPr/>
                <p:nvPr/>
              </p:nvSpPr>
              <p:spPr>
                <a:xfrm>
                  <a:off x="5344495" y="2646789"/>
                  <a:ext cx="477671" cy="4213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pt-BR" b="1" i="1" smtClean="0">
                                <a:solidFill>
                                  <a:schemeClr val="tx1"/>
                                </a:solidFill>
                                <a:latin typeface="Cambria Math" panose="02040503050406030204" pitchFamily="18" charset="0"/>
                              </a:rPr>
                            </m:ctrlPr>
                          </m:sSubPr>
                          <m:e>
                            <m:r>
                              <a:rPr lang="pt-BR" b="1" i="1" smtClean="0">
                                <a:solidFill>
                                  <a:schemeClr val="tx1"/>
                                </a:solidFill>
                                <a:latin typeface="Cambria Math" panose="02040503050406030204" pitchFamily="18" charset="0"/>
                              </a:rPr>
                              <m:t>𝒘</m:t>
                            </m:r>
                          </m:e>
                          <m:sub>
                            <m:r>
                              <a:rPr lang="pt-BR" b="0" i="1" smtClean="0">
                                <a:solidFill>
                                  <a:schemeClr val="tx1"/>
                                </a:solidFill>
                                <a:latin typeface="Cambria Math" panose="02040503050406030204" pitchFamily="18" charset="0"/>
                              </a:rPr>
                              <m:t>21</m:t>
                            </m:r>
                          </m:sub>
                        </m:sSub>
                      </m:oMath>
                    </m:oMathPara>
                  </a14:m>
                  <a:endParaRPr lang="pt-BR" b="1" dirty="0">
                    <a:solidFill>
                      <a:schemeClr val="tx1"/>
                    </a:solidFill>
                  </a:endParaRPr>
                </a:p>
              </p:txBody>
            </p:sp>
          </mc:Choice>
          <mc:Fallback xmlns="">
            <p:sp>
              <p:nvSpPr>
                <p:cNvPr id="28" name="Rectangle 27"/>
                <p:cNvSpPr>
                  <a:spLocks noRot="1" noChangeAspect="1" noMove="1" noResize="1" noEditPoints="1" noAdjustHandles="1" noChangeArrowheads="1" noChangeShapeType="1" noTextEdit="1"/>
                </p:cNvSpPr>
                <p:nvPr/>
              </p:nvSpPr>
              <p:spPr>
                <a:xfrm>
                  <a:off x="5344495" y="2646789"/>
                  <a:ext cx="477671" cy="421398"/>
                </a:xfrm>
                <a:prstGeom prst="rect">
                  <a:avLst/>
                </a:prstGeom>
                <a:blipFill rotWithShape="0">
                  <a:blip r:embed="rId7"/>
                  <a:stretch>
                    <a:fillRect l="-7500"/>
                  </a:stretch>
                </a:blipFill>
                <a:ln>
                  <a:solidFill>
                    <a:schemeClr val="tx1"/>
                  </a:solidFill>
                </a:ln>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9" name="Rectangle 28"/>
                <p:cNvSpPr/>
                <p:nvPr/>
              </p:nvSpPr>
              <p:spPr>
                <a:xfrm>
                  <a:off x="4710402" y="5465097"/>
                  <a:ext cx="477671" cy="4213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pt-BR" b="1" i="1" smtClean="0">
                                <a:solidFill>
                                  <a:schemeClr val="tx1"/>
                                </a:solidFill>
                                <a:latin typeface="Cambria Math" panose="02040503050406030204" pitchFamily="18" charset="0"/>
                              </a:rPr>
                            </m:ctrlPr>
                          </m:sSubPr>
                          <m:e>
                            <m:r>
                              <a:rPr lang="pt-BR" b="1" i="1" smtClean="0">
                                <a:solidFill>
                                  <a:schemeClr val="tx1"/>
                                </a:solidFill>
                                <a:latin typeface="Cambria Math" panose="02040503050406030204" pitchFamily="18" charset="0"/>
                              </a:rPr>
                              <m:t>𝒘</m:t>
                            </m:r>
                          </m:e>
                          <m:sub>
                            <m:r>
                              <a:rPr lang="pt-BR" b="0" i="1" smtClean="0">
                                <a:solidFill>
                                  <a:schemeClr val="tx1"/>
                                </a:solidFill>
                                <a:latin typeface="Cambria Math" panose="02040503050406030204" pitchFamily="18" charset="0"/>
                              </a:rPr>
                              <m:t>2</m:t>
                            </m:r>
                            <m:r>
                              <a:rPr lang="pt-BR" b="1" i="1" smtClean="0">
                                <a:solidFill>
                                  <a:schemeClr val="tx1"/>
                                </a:solidFill>
                                <a:latin typeface="Cambria Math" panose="02040503050406030204" pitchFamily="18" charset="0"/>
                              </a:rPr>
                              <m:t>𝟑</m:t>
                            </m:r>
                          </m:sub>
                        </m:sSub>
                      </m:oMath>
                    </m:oMathPara>
                  </a14:m>
                  <a:endParaRPr lang="pt-BR" b="1" dirty="0">
                    <a:solidFill>
                      <a:schemeClr val="tx1"/>
                    </a:solidFill>
                  </a:endParaRPr>
                </a:p>
              </p:txBody>
            </p:sp>
          </mc:Choice>
          <mc:Fallback xmlns="">
            <p:sp>
              <p:nvSpPr>
                <p:cNvPr id="29" name="Rectangle 28"/>
                <p:cNvSpPr>
                  <a:spLocks noRot="1" noChangeAspect="1" noMove="1" noResize="1" noEditPoints="1" noAdjustHandles="1" noChangeArrowheads="1" noChangeShapeType="1" noTextEdit="1"/>
                </p:cNvSpPr>
                <p:nvPr/>
              </p:nvSpPr>
              <p:spPr>
                <a:xfrm>
                  <a:off x="4710402" y="5465097"/>
                  <a:ext cx="477671" cy="421398"/>
                </a:xfrm>
                <a:prstGeom prst="rect">
                  <a:avLst/>
                </a:prstGeom>
                <a:blipFill rotWithShape="0">
                  <a:blip r:embed="rId8"/>
                  <a:stretch>
                    <a:fillRect l="-7500"/>
                  </a:stretch>
                </a:blipFill>
                <a:ln>
                  <a:solidFill>
                    <a:schemeClr val="tx1"/>
                  </a:solidFill>
                </a:ln>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0" name="Rectangle 29"/>
                <p:cNvSpPr/>
                <p:nvPr/>
              </p:nvSpPr>
              <p:spPr>
                <a:xfrm>
                  <a:off x="5343098" y="4060568"/>
                  <a:ext cx="477671" cy="4213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pt-BR" b="1" i="1" smtClean="0">
                                <a:solidFill>
                                  <a:schemeClr val="tx1"/>
                                </a:solidFill>
                                <a:latin typeface="Cambria Math" panose="02040503050406030204" pitchFamily="18" charset="0"/>
                              </a:rPr>
                            </m:ctrlPr>
                          </m:sSubPr>
                          <m:e>
                            <m:r>
                              <a:rPr lang="pt-BR" b="1" i="1" smtClean="0">
                                <a:solidFill>
                                  <a:schemeClr val="tx1"/>
                                </a:solidFill>
                                <a:latin typeface="Cambria Math" panose="02040503050406030204" pitchFamily="18" charset="0"/>
                              </a:rPr>
                              <m:t>𝒘</m:t>
                            </m:r>
                          </m:e>
                          <m:sub>
                            <m:r>
                              <a:rPr lang="pt-BR" b="0" i="1" smtClean="0">
                                <a:solidFill>
                                  <a:schemeClr val="tx1"/>
                                </a:solidFill>
                                <a:latin typeface="Cambria Math" panose="02040503050406030204" pitchFamily="18" charset="0"/>
                              </a:rPr>
                              <m:t>2</m:t>
                            </m:r>
                            <m:r>
                              <a:rPr lang="pt-BR" b="1" i="1" smtClean="0">
                                <a:solidFill>
                                  <a:schemeClr val="tx1"/>
                                </a:solidFill>
                                <a:latin typeface="Cambria Math" panose="02040503050406030204" pitchFamily="18" charset="0"/>
                              </a:rPr>
                              <m:t>𝟐</m:t>
                            </m:r>
                          </m:sub>
                        </m:sSub>
                      </m:oMath>
                    </m:oMathPara>
                  </a14:m>
                  <a:endParaRPr lang="pt-BR" b="1" dirty="0">
                    <a:solidFill>
                      <a:schemeClr val="tx1"/>
                    </a:solidFill>
                  </a:endParaRPr>
                </a:p>
              </p:txBody>
            </p:sp>
          </mc:Choice>
          <mc:Fallback xmlns="">
            <p:sp>
              <p:nvSpPr>
                <p:cNvPr id="30" name="Rectangle 29"/>
                <p:cNvSpPr>
                  <a:spLocks noRot="1" noChangeAspect="1" noMove="1" noResize="1" noEditPoints="1" noAdjustHandles="1" noChangeArrowheads="1" noChangeShapeType="1" noTextEdit="1"/>
                </p:cNvSpPr>
                <p:nvPr/>
              </p:nvSpPr>
              <p:spPr>
                <a:xfrm>
                  <a:off x="5343098" y="4060568"/>
                  <a:ext cx="477671" cy="421398"/>
                </a:xfrm>
                <a:prstGeom prst="rect">
                  <a:avLst/>
                </a:prstGeom>
                <a:blipFill rotWithShape="0">
                  <a:blip r:embed="rId9"/>
                  <a:stretch>
                    <a:fillRect l="-6173"/>
                  </a:stretch>
                </a:blipFill>
                <a:ln>
                  <a:solidFill>
                    <a:schemeClr val="tx1"/>
                  </a:solidFill>
                </a:ln>
              </p:spPr>
              <p:txBody>
                <a:bodyPr/>
                <a:lstStyle/>
                <a:p>
                  <a:r>
                    <a:rPr lang="pt-BR">
                      <a:noFill/>
                    </a:rPr>
                    <a:t> </a:t>
                  </a:r>
                </a:p>
              </p:txBody>
            </p:sp>
          </mc:Fallback>
        </mc:AlternateContent>
        <p:cxnSp>
          <p:nvCxnSpPr>
            <p:cNvPr id="32" name="Straight Arrow Connector 31"/>
            <p:cNvCxnSpPr>
              <a:stCxn id="28" idx="3"/>
              <a:endCxn id="4" idx="2"/>
            </p:cNvCxnSpPr>
            <p:nvPr/>
          </p:nvCxnSpPr>
          <p:spPr>
            <a:xfrm flipV="1">
              <a:off x="5822166" y="2367297"/>
              <a:ext cx="551338" cy="4901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23" idx="3"/>
              <a:endCxn id="4" idx="2"/>
            </p:cNvCxnSpPr>
            <p:nvPr/>
          </p:nvCxnSpPr>
          <p:spPr>
            <a:xfrm>
              <a:off x="5072934" y="2358789"/>
              <a:ext cx="1300570" cy="85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24" idx="6"/>
              <a:endCxn id="23" idx="1"/>
            </p:cNvCxnSpPr>
            <p:nvPr/>
          </p:nvCxnSpPr>
          <p:spPr>
            <a:xfrm flipV="1">
              <a:off x="3528024" y="2358789"/>
              <a:ext cx="1067239" cy="22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24" idx="6"/>
              <a:endCxn id="27" idx="1"/>
            </p:cNvCxnSpPr>
            <p:nvPr/>
          </p:nvCxnSpPr>
          <p:spPr>
            <a:xfrm>
              <a:off x="3528024" y="2361062"/>
              <a:ext cx="1815074" cy="13272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25" idx="6"/>
              <a:endCxn id="28" idx="1"/>
            </p:cNvCxnSpPr>
            <p:nvPr/>
          </p:nvCxnSpPr>
          <p:spPr>
            <a:xfrm flipV="1">
              <a:off x="3524971" y="2857488"/>
              <a:ext cx="1819524" cy="28183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27" idx="3"/>
              <a:endCxn id="10" idx="2"/>
            </p:cNvCxnSpPr>
            <p:nvPr/>
          </p:nvCxnSpPr>
          <p:spPr>
            <a:xfrm>
              <a:off x="5820769" y="3688357"/>
              <a:ext cx="552735" cy="3331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25" idx="6"/>
              <a:endCxn id="30" idx="1"/>
            </p:cNvCxnSpPr>
            <p:nvPr/>
          </p:nvCxnSpPr>
          <p:spPr>
            <a:xfrm flipV="1">
              <a:off x="3524971" y="4271267"/>
              <a:ext cx="1818127" cy="14045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30" idx="3"/>
              <a:endCxn id="10" idx="2"/>
            </p:cNvCxnSpPr>
            <p:nvPr/>
          </p:nvCxnSpPr>
          <p:spPr>
            <a:xfrm flipV="1">
              <a:off x="5820769" y="4021547"/>
              <a:ext cx="552735" cy="2497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25" idx="6"/>
              <a:endCxn id="29" idx="1"/>
            </p:cNvCxnSpPr>
            <p:nvPr/>
          </p:nvCxnSpPr>
          <p:spPr>
            <a:xfrm>
              <a:off x="3524971" y="5675796"/>
              <a:ext cx="118543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29" idx="3"/>
              <a:endCxn id="13" idx="2"/>
            </p:cNvCxnSpPr>
            <p:nvPr/>
          </p:nvCxnSpPr>
          <p:spPr>
            <a:xfrm>
              <a:off x="5188073" y="5675796"/>
              <a:ext cx="1185431"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Rectangle 65"/>
                <p:cNvSpPr/>
                <p:nvPr/>
              </p:nvSpPr>
              <p:spPr>
                <a:xfrm>
                  <a:off x="5343097" y="4891437"/>
                  <a:ext cx="477671" cy="4213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pt-BR" b="1" i="1" smtClean="0">
                                <a:solidFill>
                                  <a:schemeClr val="tx1"/>
                                </a:solidFill>
                                <a:latin typeface="Cambria Math" panose="02040503050406030204" pitchFamily="18" charset="0"/>
                              </a:rPr>
                            </m:ctrlPr>
                          </m:sSubPr>
                          <m:e>
                            <m:r>
                              <a:rPr lang="pt-BR" b="1" i="1" smtClean="0">
                                <a:solidFill>
                                  <a:schemeClr val="tx1"/>
                                </a:solidFill>
                                <a:latin typeface="Cambria Math" panose="02040503050406030204" pitchFamily="18" charset="0"/>
                              </a:rPr>
                              <m:t>𝒘</m:t>
                            </m:r>
                          </m:e>
                          <m:sub>
                            <m:r>
                              <a:rPr lang="pt-BR" b="0" i="1" smtClean="0">
                                <a:solidFill>
                                  <a:schemeClr val="tx1"/>
                                </a:solidFill>
                                <a:latin typeface="Cambria Math" panose="02040503050406030204" pitchFamily="18" charset="0"/>
                              </a:rPr>
                              <m:t>1</m:t>
                            </m:r>
                            <m:r>
                              <a:rPr lang="pt-BR" b="1" i="1" smtClean="0">
                                <a:solidFill>
                                  <a:schemeClr val="tx1"/>
                                </a:solidFill>
                                <a:latin typeface="Cambria Math" panose="02040503050406030204" pitchFamily="18" charset="0"/>
                              </a:rPr>
                              <m:t>𝟑</m:t>
                            </m:r>
                          </m:sub>
                        </m:sSub>
                      </m:oMath>
                    </m:oMathPara>
                  </a14:m>
                  <a:endParaRPr lang="pt-BR" b="1" dirty="0">
                    <a:solidFill>
                      <a:schemeClr val="tx1"/>
                    </a:solidFill>
                  </a:endParaRPr>
                </a:p>
              </p:txBody>
            </p:sp>
          </mc:Choice>
          <mc:Fallback xmlns="">
            <p:sp>
              <p:nvSpPr>
                <p:cNvPr id="66" name="Rectangle 65"/>
                <p:cNvSpPr>
                  <a:spLocks noRot="1" noChangeAspect="1" noMove="1" noResize="1" noEditPoints="1" noAdjustHandles="1" noChangeArrowheads="1" noChangeShapeType="1" noTextEdit="1"/>
                </p:cNvSpPr>
                <p:nvPr/>
              </p:nvSpPr>
              <p:spPr>
                <a:xfrm>
                  <a:off x="5343097" y="4891437"/>
                  <a:ext cx="477671" cy="421398"/>
                </a:xfrm>
                <a:prstGeom prst="rect">
                  <a:avLst/>
                </a:prstGeom>
                <a:blipFill rotWithShape="0">
                  <a:blip r:embed="rId10"/>
                  <a:stretch>
                    <a:fillRect l="-6173"/>
                  </a:stretch>
                </a:blipFill>
                <a:ln>
                  <a:solidFill>
                    <a:schemeClr val="tx1"/>
                  </a:solidFill>
                </a:ln>
              </p:spPr>
              <p:txBody>
                <a:bodyPr/>
                <a:lstStyle/>
                <a:p>
                  <a:r>
                    <a:rPr lang="pt-BR">
                      <a:noFill/>
                    </a:rPr>
                    <a:t> </a:t>
                  </a:r>
                </a:p>
              </p:txBody>
            </p:sp>
          </mc:Fallback>
        </mc:AlternateContent>
        <p:cxnSp>
          <p:nvCxnSpPr>
            <p:cNvPr id="68" name="Straight Arrow Connector 67"/>
            <p:cNvCxnSpPr>
              <a:stCxn id="24" idx="6"/>
              <a:endCxn id="66" idx="1"/>
            </p:cNvCxnSpPr>
            <p:nvPr/>
          </p:nvCxnSpPr>
          <p:spPr>
            <a:xfrm>
              <a:off x="3528024" y="2361062"/>
              <a:ext cx="1815073" cy="27410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66" idx="3"/>
              <a:endCxn id="13" idx="2"/>
            </p:cNvCxnSpPr>
            <p:nvPr/>
          </p:nvCxnSpPr>
          <p:spPr>
            <a:xfrm>
              <a:off x="5820768" y="5102136"/>
              <a:ext cx="552736" cy="5736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8886976" y="4023819"/>
              <a:ext cx="62779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8886976" y="2361061"/>
              <a:ext cx="62779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8886976" y="5662152"/>
              <a:ext cx="62779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4" name="TextBox 73"/>
                <p:cNvSpPr txBox="1"/>
                <p:nvPr/>
              </p:nvSpPr>
              <p:spPr>
                <a:xfrm>
                  <a:off x="9441459" y="2148090"/>
                  <a:ext cx="54362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𝑦</m:t>
                            </m:r>
                          </m:e>
                          <m:sub>
                            <m:r>
                              <a:rPr lang="pt-BR" b="0" i="1" smtClean="0">
                                <a:latin typeface="Cambria Math" panose="02040503050406030204" pitchFamily="18" charset="0"/>
                              </a:rPr>
                              <m:t>1</m:t>
                            </m:r>
                          </m:sub>
                        </m:sSub>
                      </m:oMath>
                    </m:oMathPara>
                  </a14:m>
                  <a:endParaRPr lang="pt-BR" dirty="0"/>
                </a:p>
              </p:txBody>
            </p:sp>
          </mc:Choice>
          <mc:Fallback xmlns="">
            <p:sp>
              <p:nvSpPr>
                <p:cNvPr id="74" name="TextBox 73"/>
                <p:cNvSpPr txBox="1">
                  <a:spLocks noRot="1" noChangeAspect="1" noMove="1" noResize="1" noEditPoints="1" noAdjustHandles="1" noChangeArrowheads="1" noChangeShapeType="1" noTextEdit="1"/>
                </p:cNvSpPr>
                <p:nvPr/>
              </p:nvSpPr>
              <p:spPr>
                <a:xfrm>
                  <a:off x="9441459" y="2148090"/>
                  <a:ext cx="543627" cy="369332"/>
                </a:xfrm>
                <a:prstGeom prst="rect">
                  <a:avLst/>
                </a:prstGeom>
                <a:blipFill rotWithShape="0">
                  <a:blip r:embed="rId11"/>
                  <a:stretch>
                    <a:fillRect b="-655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5" name="TextBox 74"/>
                <p:cNvSpPr txBox="1"/>
                <p:nvPr/>
              </p:nvSpPr>
              <p:spPr>
                <a:xfrm>
                  <a:off x="9463327" y="3814728"/>
                  <a:ext cx="54362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𝑦</m:t>
                            </m:r>
                          </m:e>
                          <m:sub>
                            <m:r>
                              <a:rPr lang="pt-BR" b="0" i="1" smtClean="0">
                                <a:latin typeface="Cambria Math" panose="02040503050406030204" pitchFamily="18" charset="0"/>
                              </a:rPr>
                              <m:t>2</m:t>
                            </m:r>
                          </m:sub>
                        </m:sSub>
                      </m:oMath>
                    </m:oMathPara>
                  </a14:m>
                  <a:endParaRPr lang="pt-BR" dirty="0"/>
                </a:p>
              </p:txBody>
            </p:sp>
          </mc:Choice>
          <mc:Fallback xmlns="">
            <p:sp>
              <p:nvSpPr>
                <p:cNvPr id="75" name="TextBox 74"/>
                <p:cNvSpPr txBox="1">
                  <a:spLocks noRot="1" noChangeAspect="1" noMove="1" noResize="1" noEditPoints="1" noAdjustHandles="1" noChangeArrowheads="1" noChangeShapeType="1" noTextEdit="1"/>
                </p:cNvSpPr>
                <p:nvPr/>
              </p:nvSpPr>
              <p:spPr>
                <a:xfrm>
                  <a:off x="9463327" y="3814728"/>
                  <a:ext cx="543627" cy="369332"/>
                </a:xfrm>
                <a:prstGeom prst="rect">
                  <a:avLst/>
                </a:prstGeom>
                <a:blipFill rotWithShape="0">
                  <a:blip r:embed="rId12"/>
                  <a:stretch>
                    <a:fillRect b="-666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6" name="TextBox 75"/>
                <p:cNvSpPr txBox="1"/>
                <p:nvPr/>
              </p:nvSpPr>
              <p:spPr>
                <a:xfrm>
                  <a:off x="9397371" y="5450573"/>
                  <a:ext cx="54362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𝑦</m:t>
                            </m:r>
                          </m:e>
                          <m:sub>
                            <m:r>
                              <a:rPr lang="pt-BR" b="0" i="1" smtClean="0">
                                <a:latin typeface="Cambria Math" panose="02040503050406030204" pitchFamily="18" charset="0"/>
                              </a:rPr>
                              <m:t>3</m:t>
                            </m:r>
                          </m:sub>
                        </m:sSub>
                      </m:oMath>
                    </m:oMathPara>
                  </a14:m>
                  <a:endParaRPr lang="pt-BR" dirty="0"/>
                </a:p>
              </p:txBody>
            </p:sp>
          </mc:Choice>
          <mc:Fallback xmlns="">
            <p:sp>
              <p:nvSpPr>
                <p:cNvPr id="76" name="TextBox 75"/>
                <p:cNvSpPr txBox="1">
                  <a:spLocks noRot="1" noChangeAspect="1" noMove="1" noResize="1" noEditPoints="1" noAdjustHandles="1" noChangeArrowheads="1" noChangeShapeType="1" noTextEdit="1"/>
                </p:cNvSpPr>
                <p:nvPr/>
              </p:nvSpPr>
              <p:spPr>
                <a:xfrm>
                  <a:off x="9397371" y="5450573"/>
                  <a:ext cx="543627" cy="369332"/>
                </a:xfrm>
                <a:prstGeom prst="rect">
                  <a:avLst/>
                </a:prstGeom>
                <a:blipFill rotWithShape="0">
                  <a:blip r:embed="rId13"/>
                  <a:stretch>
                    <a:fillRect b="-655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7" name="Oval 76"/>
                <p:cNvSpPr/>
                <p:nvPr/>
              </p:nvSpPr>
              <p:spPr>
                <a:xfrm>
                  <a:off x="5941504" y="1468710"/>
                  <a:ext cx="432000" cy="43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pt-BR" i="1" smtClean="0">
                                <a:solidFill>
                                  <a:schemeClr val="tx1"/>
                                </a:solidFill>
                                <a:latin typeface="Cambria Math" panose="02040503050406030204" pitchFamily="18" charset="0"/>
                              </a:rPr>
                            </m:ctrlPr>
                          </m:sSubPr>
                          <m:e>
                            <m:r>
                              <a:rPr lang="pt-BR" b="0" i="1" smtClean="0">
                                <a:solidFill>
                                  <a:schemeClr val="tx1"/>
                                </a:solidFill>
                                <a:latin typeface="Cambria Math" panose="02040503050406030204" pitchFamily="18" charset="0"/>
                              </a:rPr>
                              <m:t>𝑏</m:t>
                            </m:r>
                          </m:e>
                          <m:sub>
                            <m:r>
                              <a:rPr lang="pt-BR" b="0" i="1" smtClean="0">
                                <a:solidFill>
                                  <a:schemeClr val="tx1"/>
                                </a:solidFill>
                                <a:latin typeface="Cambria Math" panose="02040503050406030204" pitchFamily="18" charset="0"/>
                              </a:rPr>
                              <m:t>1</m:t>
                            </m:r>
                          </m:sub>
                        </m:sSub>
                      </m:oMath>
                    </m:oMathPara>
                  </a14:m>
                  <a:endParaRPr lang="pt-BR" dirty="0">
                    <a:solidFill>
                      <a:schemeClr val="tx1"/>
                    </a:solidFill>
                  </a:endParaRPr>
                </a:p>
              </p:txBody>
            </p:sp>
          </mc:Choice>
          <mc:Fallback xmlns="">
            <p:sp>
              <p:nvSpPr>
                <p:cNvPr id="77" name="Oval 76"/>
                <p:cNvSpPr>
                  <a:spLocks noRot="1" noChangeAspect="1" noMove="1" noResize="1" noEditPoints="1" noAdjustHandles="1" noChangeArrowheads="1" noChangeShapeType="1" noTextEdit="1"/>
                </p:cNvSpPr>
                <p:nvPr/>
              </p:nvSpPr>
              <p:spPr>
                <a:xfrm>
                  <a:off x="5941504" y="1468710"/>
                  <a:ext cx="432000" cy="432000"/>
                </a:xfrm>
                <a:prstGeom prst="ellipse">
                  <a:avLst/>
                </a:prstGeom>
                <a:blipFill rotWithShape="0">
                  <a:blip r:embed="rId14"/>
                  <a:stretch>
                    <a:fillRect/>
                  </a:stretch>
                </a:blipFill>
                <a:ln>
                  <a:solidFill>
                    <a:schemeClr val="tx1"/>
                  </a:solidFill>
                </a:ln>
              </p:spPr>
              <p:txBody>
                <a:bodyPr/>
                <a:lstStyle/>
                <a:p>
                  <a:r>
                    <a:rPr lang="pt-BR">
                      <a:noFill/>
                    </a:rPr>
                    <a:t> </a:t>
                  </a:r>
                </a:p>
              </p:txBody>
            </p:sp>
          </mc:Fallback>
        </mc:AlternateContent>
        <p:cxnSp>
          <p:nvCxnSpPr>
            <p:cNvPr id="79" name="Straight Arrow Connector 78"/>
            <p:cNvCxnSpPr>
              <a:stCxn id="77" idx="5"/>
              <a:endCxn id="4" idx="1"/>
            </p:cNvCxnSpPr>
            <p:nvPr/>
          </p:nvCxnSpPr>
          <p:spPr>
            <a:xfrm>
              <a:off x="6310239" y="1837445"/>
              <a:ext cx="203172" cy="2258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0" name="Oval 79"/>
                <p:cNvSpPr/>
                <p:nvPr/>
              </p:nvSpPr>
              <p:spPr>
                <a:xfrm>
                  <a:off x="5975553" y="3106884"/>
                  <a:ext cx="432000" cy="43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pt-BR" i="1" smtClean="0">
                                <a:solidFill>
                                  <a:schemeClr val="tx1"/>
                                </a:solidFill>
                                <a:latin typeface="Cambria Math" panose="02040503050406030204" pitchFamily="18" charset="0"/>
                              </a:rPr>
                            </m:ctrlPr>
                          </m:sSubPr>
                          <m:e>
                            <m:r>
                              <a:rPr lang="pt-BR" b="0" i="1" smtClean="0">
                                <a:solidFill>
                                  <a:schemeClr val="tx1"/>
                                </a:solidFill>
                                <a:latin typeface="Cambria Math" panose="02040503050406030204" pitchFamily="18" charset="0"/>
                              </a:rPr>
                              <m:t>𝑏</m:t>
                            </m:r>
                          </m:e>
                          <m:sub>
                            <m:r>
                              <a:rPr lang="pt-BR" b="0" i="1" smtClean="0">
                                <a:solidFill>
                                  <a:schemeClr val="tx1"/>
                                </a:solidFill>
                                <a:latin typeface="Cambria Math" panose="02040503050406030204" pitchFamily="18" charset="0"/>
                              </a:rPr>
                              <m:t>2</m:t>
                            </m:r>
                          </m:sub>
                        </m:sSub>
                      </m:oMath>
                    </m:oMathPara>
                  </a14:m>
                  <a:endParaRPr lang="pt-BR" dirty="0">
                    <a:solidFill>
                      <a:schemeClr val="tx1"/>
                    </a:solidFill>
                  </a:endParaRPr>
                </a:p>
              </p:txBody>
            </p:sp>
          </mc:Choice>
          <mc:Fallback xmlns="">
            <p:sp>
              <p:nvSpPr>
                <p:cNvPr id="80" name="Oval 79"/>
                <p:cNvSpPr>
                  <a:spLocks noRot="1" noChangeAspect="1" noMove="1" noResize="1" noEditPoints="1" noAdjustHandles="1" noChangeArrowheads="1" noChangeShapeType="1" noTextEdit="1"/>
                </p:cNvSpPr>
                <p:nvPr/>
              </p:nvSpPr>
              <p:spPr>
                <a:xfrm>
                  <a:off x="5975553" y="3106884"/>
                  <a:ext cx="432000" cy="432000"/>
                </a:xfrm>
                <a:prstGeom prst="ellipse">
                  <a:avLst/>
                </a:prstGeom>
                <a:blipFill rotWithShape="0">
                  <a:blip r:embed="rId15"/>
                  <a:stretch>
                    <a:fillRect/>
                  </a:stretch>
                </a:blipFill>
                <a:ln>
                  <a:solidFill>
                    <a:schemeClr val="tx1"/>
                  </a:solidFill>
                </a:ln>
              </p:spPr>
              <p:txBody>
                <a:bodyPr/>
                <a:lstStyle/>
                <a:p>
                  <a:r>
                    <a:rPr lang="pt-BR">
                      <a:noFill/>
                    </a:rPr>
                    <a:t> </a:t>
                  </a:r>
                </a:p>
              </p:txBody>
            </p:sp>
          </mc:Fallback>
        </mc:AlternateContent>
        <p:cxnSp>
          <p:nvCxnSpPr>
            <p:cNvPr id="82" name="Straight Arrow Connector 81"/>
            <p:cNvCxnSpPr>
              <a:stCxn id="80" idx="5"/>
              <a:endCxn id="10" idx="1"/>
            </p:cNvCxnSpPr>
            <p:nvPr/>
          </p:nvCxnSpPr>
          <p:spPr>
            <a:xfrm>
              <a:off x="6344288" y="3475619"/>
              <a:ext cx="169123" cy="2419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4" name="Oval 83"/>
                <p:cNvSpPr/>
                <p:nvPr/>
              </p:nvSpPr>
              <p:spPr>
                <a:xfrm>
                  <a:off x="6021463" y="4685852"/>
                  <a:ext cx="432000" cy="43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pt-BR" i="1" smtClean="0">
                                <a:solidFill>
                                  <a:schemeClr val="tx1"/>
                                </a:solidFill>
                                <a:latin typeface="Cambria Math" panose="02040503050406030204" pitchFamily="18" charset="0"/>
                              </a:rPr>
                            </m:ctrlPr>
                          </m:sSubPr>
                          <m:e>
                            <m:r>
                              <a:rPr lang="pt-BR" b="0" i="1" smtClean="0">
                                <a:solidFill>
                                  <a:schemeClr val="tx1"/>
                                </a:solidFill>
                                <a:latin typeface="Cambria Math" panose="02040503050406030204" pitchFamily="18" charset="0"/>
                              </a:rPr>
                              <m:t>𝑏</m:t>
                            </m:r>
                          </m:e>
                          <m:sub>
                            <m:r>
                              <a:rPr lang="pt-BR" b="0" i="1" smtClean="0">
                                <a:solidFill>
                                  <a:schemeClr val="tx1"/>
                                </a:solidFill>
                                <a:latin typeface="Cambria Math" panose="02040503050406030204" pitchFamily="18" charset="0"/>
                              </a:rPr>
                              <m:t>3</m:t>
                            </m:r>
                          </m:sub>
                        </m:sSub>
                      </m:oMath>
                    </m:oMathPara>
                  </a14:m>
                  <a:endParaRPr lang="pt-BR" dirty="0">
                    <a:solidFill>
                      <a:schemeClr val="tx1"/>
                    </a:solidFill>
                  </a:endParaRPr>
                </a:p>
              </p:txBody>
            </p:sp>
          </mc:Choice>
          <mc:Fallback xmlns="">
            <p:sp>
              <p:nvSpPr>
                <p:cNvPr id="84" name="Oval 83"/>
                <p:cNvSpPr>
                  <a:spLocks noRot="1" noChangeAspect="1" noMove="1" noResize="1" noEditPoints="1" noAdjustHandles="1" noChangeArrowheads="1" noChangeShapeType="1" noTextEdit="1"/>
                </p:cNvSpPr>
                <p:nvPr/>
              </p:nvSpPr>
              <p:spPr>
                <a:xfrm>
                  <a:off x="6021463" y="4685852"/>
                  <a:ext cx="432000" cy="432000"/>
                </a:xfrm>
                <a:prstGeom prst="ellipse">
                  <a:avLst/>
                </a:prstGeom>
                <a:blipFill rotWithShape="0">
                  <a:blip r:embed="rId16"/>
                  <a:stretch>
                    <a:fillRect/>
                  </a:stretch>
                </a:blipFill>
                <a:ln>
                  <a:solidFill>
                    <a:schemeClr val="tx1"/>
                  </a:solidFill>
                </a:ln>
              </p:spPr>
              <p:txBody>
                <a:bodyPr/>
                <a:lstStyle/>
                <a:p>
                  <a:r>
                    <a:rPr lang="pt-BR">
                      <a:noFill/>
                    </a:rPr>
                    <a:t> </a:t>
                  </a:r>
                </a:p>
              </p:txBody>
            </p:sp>
          </mc:Fallback>
        </mc:AlternateContent>
        <p:cxnSp>
          <p:nvCxnSpPr>
            <p:cNvPr id="88" name="Straight Arrow Connector 87"/>
            <p:cNvCxnSpPr>
              <a:stCxn id="84" idx="5"/>
              <a:endCxn id="13" idx="1"/>
            </p:cNvCxnSpPr>
            <p:nvPr/>
          </p:nvCxnSpPr>
          <p:spPr>
            <a:xfrm>
              <a:off x="6390198" y="5054587"/>
              <a:ext cx="123213" cy="31722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46917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Treinando redes MLP com a API de alto nível</a:t>
            </a:r>
          </a:p>
        </p:txBody>
      </p:sp>
      <p:sp>
        <p:nvSpPr>
          <p:cNvPr id="3" name="Content Placeholder 2"/>
          <p:cNvSpPr>
            <a:spLocks noGrp="1"/>
          </p:cNvSpPr>
          <p:nvPr>
            <p:ph idx="1"/>
          </p:nvPr>
        </p:nvSpPr>
        <p:spPr>
          <a:xfrm>
            <a:off x="838199" y="1825624"/>
            <a:ext cx="11032067" cy="3252383"/>
          </a:xfrm>
        </p:spPr>
        <p:txBody>
          <a:bodyPr>
            <a:normAutofit fontScale="92500" lnSpcReduction="20000"/>
          </a:bodyPr>
          <a:lstStyle/>
          <a:p>
            <a:r>
              <a:rPr lang="pt-BR" dirty="0"/>
              <a:t>A maneira mais simples de se criar e treinar uma rede MLP com o TensorFlow é usando a API de alto nível </a:t>
            </a:r>
            <a:r>
              <a:rPr lang="pt-BR" b="1" i="1" dirty="0"/>
              <a:t>TF.Learn</a:t>
            </a:r>
            <a:r>
              <a:rPr lang="pt-BR" dirty="0"/>
              <a:t>, que é bastante semelhante às APIs da biblioteca </a:t>
            </a:r>
            <a:r>
              <a:rPr lang="pt-BR" b="1" dirty="0" smtClean="0"/>
              <a:t>SciKit-Learn</a:t>
            </a:r>
            <a:r>
              <a:rPr lang="pt-BR" dirty="0"/>
              <a:t>. </a:t>
            </a:r>
          </a:p>
          <a:p>
            <a:r>
              <a:rPr lang="pt-BR" dirty="0"/>
              <a:t>A classe </a:t>
            </a:r>
            <a:r>
              <a:rPr lang="pt-BR" b="1" i="1" dirty="0"/>
              <a:t>DNNClassifier</a:t>
            </a:r>
            <a:r>
              <a:rPr lang="pt-BR" dirty="0"/>
              <a:t> </a:t>
            </a:r>
            <a:r>
              <a:rPr lang="pt-BR" dirty="0" smtClean="0"/>
              <a:t>(DNN - </a:t>
            </a:r>
            <a:r>
              <a:rPr lang="pt-BR" i="1" dirty="0" smtClean="0"/>
              <a:t>Deep </a:t>
            </a:r>
            <a:r>
              <a:rPr lang="pt-BR" i="1" dirty="0"/>
              <a:t>Neural Network</a:t>
            </a:r>
            <a:r>
              <a:rPr lang="pt-BR" dirty="0"/>
              <a:t>) torna muito fácil a criação e o treinamento de uma rede neural (profunda ou não) com qualquer número de camadas ocultas e uma camada de saída </a:t>
            </a:r>
            <a:r>
              <a:rPr lang="pt-BR" b="1" i="1" dirty="0"/>
              <a:t>softmax</a:t>
            </a:r>
            <a:r>
              <a:rPr lang="pt-BR" dirty="0"/>
              <a:t> usada para </a:t>
            </a:r>
            <a:r>
              <a:rPr lang="pt-BR" dirty="0" smtClean="0"/>
              <a:t>calcular as </a:t>
            </a:r>
            <a:r>
              <a:rPr lang="pt-BR" dirty="0"/>
              <a:t>probabilidades das classes estimadas. </a:t>
            </a:r>
          </a:p>
          <a:p>
            <a:r>
              <a:rPr lang="pt-BR" dirty="0"/>
              <a:t>Por exemplo, o código abaixo treina uma rede DNN </a:t>
            </a:r>
            <a:r>
              <a:rPr lang="pt-BR" dirty="0" smtClean="0"/>
              <a:t>para </a:t>
            </a:r>
            <a:r>
              <a:rPr lang="pt-BR" dirty="0"/>
              <a:t>classificação com duas camadas ocultas (uma com 300 neurônios e a outra com 100 neurônios) e uma camada de saída </a:t>
            </a:r>
            <a:r>
              <a:rPr lang="pt-BR" b="1" i="1" dirty="0"/>
              <a:t>softmax</a:t>
            </a:r>
            <a:r>
              <a:rPr lang="pt-BR" dirty="0"/>
              <a:t> com 10 neurônios:</a:t>
            </a:r>
          </a:p>
        </p:txBody>
      </p:sp>
      <p:sp>
        <p:nvSpPr>
          <p:cNvPr id="4" name="Rectangle 3"/>
          <p:cNvSpPr/>
          <p:nvPr/>
        </p:nvSpPr>
        <p:spPr>
          <a:xfrm>
            <a:off x="1418165" y="4944733"/>
            <a:ext cx="9872133" cy="1569660"/>
          </a:xfrm>
          <a:prstGeom prst="rect">
            <a:avLst/>
          </a:prstGeom>
        </p:spPr>
        <p:txBody>
          <a:bodyPr wrap="square">
            <a:spAutoFit/>
          </a:bodyPr>
          <a:lstStyle/>
          <a:p>
            <a:r>
              <a:rPr lang="pt-BR" sz="1600" b="1" dirty="0">
                <a:solidFill>
                  <a:srgbClr val="0000FF"/>
                </a:solidFill>
                <a:highlight>
                  <a:srgbClr val="FFFFFF"/>
                </a:highlight>
              </a:rPr>
              <a:t>import</a:t>
            </a:r>
            <a:r>
              <a:rPr lang="pt-BR" sz="1600" dirty="0">
                <a:solidFill>
                  <a:srgbClr val="000000"/>
                </a:solidFill>
                <a:highlight>
                  <a:srgbClr val="FFFFFF"/>
                </a:highlight>
              </a:rPr>
              <a:t> tensorflow </a:t>
            </a:r>
            <a:r>
              <a:rPr lang="pt-BR" sz="1600" b="1" dirty="0">
                <a:solidFill>
                  <a:srgbClr val="0000FF"/>
                </a:solidFill>
                <a:highlight>
                  <a:srgbClr val="FFFFFF"/>
                </a:highlight>
              </a:rPr>
              <a:t>as</a:t>
            </a:r>
            <a:r>
              <a:rPr lang="pt-BR" sz="1600" dirty="0">
                <a:solidFill>
                  <a:srgbClr val="000000"/>
                </a:solidFill>
                <a:highlight>
                  <a:srgbClr val="FFFFFF"/>
                </a:highlight>
              </a:rPr>
              <a:t> tf</a:t>
            </a:r>
          </a:p>
          <a:p>
            <a:endParaRPr lang="pt-BR" sz="1600" dirty="0">
              <a:solidFill>
                <a:srgbClr val="000000"/>
              </a:solidFill>
              <a:highlight>
                <a:srgbClr val="FFFFFF"/>
              </a:highlight>
            </a:endParaRPr>
          </a:p>
          <a:p>
            <a:r>
              <a:rPr lang="pt-BR" sz="1600" dirty="0">
                <a:solidFill>
                  <a:srgbClr val="000000"/>
                </a:solidFill>
                <a:highlight>
                  <a:srgbClr val="FFFFFF"/>
                </a:highlight>
              </a:rPr>
              <a:t>feature_columns </a:t>
            </a:r>
            <a:r>
              <a:rPr lang="pt-BR" sz="1600" b="1" dirty="0">
                <a:solidFill>
                  <a:srgbClr val="000080"/>
                </a:solidFill>
                <a:highlight>
                  <a:srgbClr val="FFFFFF"/>
                </a:highlight>
              </a:rPr>
              <a:t>=</a:t>
            </a:r>
            <a:r>
              <a:rPr lang="pt-BR" sz="1600" dirty="0">
                <a:solidFill>
                  <a:srgbClr val="000000"/>
                </a:solidFill>
                <a:highlight>
                  <a:srgbClr val="FFFFFF"/>
                </a:highlight>
              </a:rPr>
              <a:t> tf</a:t>
            </a:r>
            <a:r>
              <a:rPr lang="pt-BR" sz="1600" b="1" dirty="0">
                <a:solidFill>
                  <a:srgbClr val="000080"/>
                </a:solidFill>
                <a:highlight>
                  <a:srgbClr val="FFFFFF"/>
                </a:highlight>
              </a:rPr>
              <a:t>.</a:t>
            </a:r>
            <a:r>
              <a:rPr lang="pt-BR" sz="1600" dirty="0">
                <a:solidFill>
                  <a:srgbClr val="000000"/>
                </a:solidFill>
                <a:highlight>
                  <a:srgbClr val="FFFFFF"/>
                </a:highlight>
              </a:rPr>
              <a:t>contrib</a:t>
            </a:r>
            <a:r>
              <a:rPr lang="pt-BR" sz="1600" b="1" dirty="0">
                <a:solidFill>
                  <a:srgbClr val="000080"/>
                </a:solidFill>
                <a:highlight>
                  <a:srgbClr val="FFFFFF"/>
                </a:highlight>
              </a:rPr>
              <a:t>.</a:t>
            </a:r>
            <a:r>
              <a:rPr lang="pt-BR" sz="1600" dirty="0">
                <a:solidFill>
                  <a:srgbClr val="000000"/>
                </a:solidFill>
                <a:highlight>
                  <a:srgbClr val="FFFFFF"/>
                </a:highlight>
              </a:rPr>
              <a:t>learn</a:t>
            </a:r>
            <a:r>
              <a:rPr lang="pt-BR" sz="1600" b="1" dirty="0">
                <a:solidFill>
                  <a:srgbClr val="000080"/>
                </a:solidFill>
                <a:highlight>
                  <a:srgbClr val="FFFFFF"/>
                </a:highlight>
              </a:rPr>
              <a:t>.</a:t>
            </a:r>
            <a:r>
              <a:rPr lang="pt-BR" sz="1600" dirty="0">
                <a:solidFill>
                  <a:srgbClr val="000000"/>
                </a:solidFill>
                <a:highlight>
                  <a:srgbClr val="FFFFFF"/>
                </a:highlight>
              </a:rPr>
              <a:t>infer_real_valued_columns_from_input</a:t>
            </a:r>
            <a:r>
              <a:rPr lang="pt-BR" sz="1600" b="1" dirty="0">
                <a:solidFill>
                  <a:srgbClr val="000080"/>
                </a:solidFill>
                <a:highlight>
                  <a:srgbClr val="FFFFFF"/>
                </a:highlight>
              </a:rPr>
              <a:t>(</a:t>
            </a:r>
            <a:r>
              <a:rPr lang="pt-BR" sz="1600" dirty="0">
                <a:solidFill>
                  <a:srgbClr val="000000"/>
                </a:solidFill>
                <a:highlight>
                  <a:srgbClr val="FFFFFF"/>
                </a:highlight>
              </a:rPr>
              <a:t>X_train</a:t>
            </a:r>
            <a:r>
              <a:rPr lang="pt-BR" sz="1600" b="1" dirty="0">
                <a:solidFill>
                  <a:srgbClr val="000080"/>
                </a:solidFill>
                <a:highlight>
                  <a:srgbClr val="FFFFFF"/>
                </a:highlight>
              </a:rPr>
              <a:t>)</a:t>
            </a:r>
            <a:endParaRPr lang="pt-BR" sz="1600" dirty="0">
              <a:solidFill>
                <a:srgbClr val="000000"/>
              </a:solidFill>
              <a:highlight>
                <a:srgbClr val="FFFFFF"/>
              </a:highlight>
            </a:endParaRPr>
          </a:p>
          <a:p>
            <a:endParaRPr lang="pt-BR" sz="1600" dirty="0">
              <a:solidFill>
                <a:srgbClr val="000000"/>
              </a:solidFill>
              <a:highlight>
                <a:srgbClr val="FFFFFF"/>
              </a:highlight>
            </a:endParaRPr>
          </a:p>
          <a:p>
            <a:r>
              <a:rPr lang="pt-BR" sz="1600" dirty="0">
                <a:solidFill>
                  <a:srgbClr val="000000"/>
                </a:solidFill>
                <a:highlight>
                  <a:srgbClr val="FFFFFF"/>
                </a:highlight>
              </a:rPr>
              <a:t>dnn_clf </a:t>
            </a:r>
            <a:r>
              <a:rPr lang="pt-BR" sz="1600" b="1" dirty="0">
                <a:solidFill>
                  <a:srgbClr val="000080"/>
                </a:solidFill>
                <a:highlight>
                  <a:srgbClr val="FFFFFF"/>
                </a:highlight>
              </a:rPr>
              <a:t>=</a:t>
            </a:r>
            <a:r>
              <a:rPr lang="pt-BR" sz="1600" dirty="0">
                <a:solidFill>
                  <a:srgbClr val="000000"/>
                </a:solidFill>
                <a:highlight>
                  <a:srgbClr val="FFFFFF"/>
                </a:highlight>
              </a:rPr>
              <a:t> tf</a:t>
            </a:r>
            <a:r>
              <a:rPr lang="pt-BR" sz="1600" b="1" dirty="0">
                <a:solidFill>
                  <a:srgbClr val="000080"/>
                </a:solidFill>
                <a:highlight>
                  <a:srgbClr val="FFFFFF"/>
                </a:highlight>
              </a:rPr>
              <a:t>.</a:t>
            </a:r>
            <a:r>
              <a:rPr lang="pt-BR" sz="1600" dirty="0">
                <a:solidFill>
                  <a:srgbClr val="000000"/>
                </a:solidFill>
                <a:highlight>
                  <a:srgbClr val="FFFFFF"/>
                </a:highlight>
              </a:rPr>
              <a:t>contrib</a:t>
            </a:r>
            <a:r>
              <a:rPr lang="pt-BR" sz="1600" b="1" dirty="0">
                <a:solidFill>
                  <a:srgbClr val="000080"/>
                </a:solidFill>
                <a:highlight>
                  <a:srgbClr val="FFFFFF"/>
                </a:highlight>
              </a:rPr>
              <a:t>.</a:t>
            </a:r>
            <a:r>
              <a:rPr lang="pt-BR" sz="1600" dirty="0">
                <a:solidFill>
                  <a:srgbClr val="000000"/>
                </a:solidFill>
                <a:highlight>
                  <a:srgbClr val="FFFFFF"/>
                </a:highlight>
              </a:rPr>
              <a:t>learn</a:t>
            </a:r>
            <a:r>
              <a:rPr lang="pt-BR" sz="1600" b="1" dirty="0">
                <a:solidFill>
                  <a:srgbClr val="000080"/>
                </a:solidFill>
                <a:highlight>
                  <a:srgbClr val="FFFFFF"/>
                </a:highlight>
              </a:rPr>
              <a:t>.</a:t>
            </a:r>
            <a:r>
              <a:rPr lang="pt-BR" sz="1600" dirty="0">
                <a:solidFill>
                  <a:srgbClr val="000000"/>
                </a:solidFill>
                <a:highlight>
                  <a:srgbClr val="FFFFFF"/>
                </a:highlight>
              </a:rPr>
              <a:t>DNNClassifier</a:t>
            </a:r>
            <a:r>
              <a:rPr lang="pt-BR" sz="1600" b="1" dirty="0">
                <a:solidFill>
                  <a:srgbClr val="000080"/>
                </a:solidFill>
                <a:highlight>
                  <a:srgbClr val="FFFFFF"/>
                </a:highlight>
              </a:rPr>
              <a:t>(</a:t>
            </a:r>
            <a:r>
              <a:rPr lang="pt-BR" sz="1600" dirty="0">
                <a:solidFill>
                  <a:srgbClr val="000000"/>
                </a:solidFill>
                <a:highlight>
                  <a:srgbClr val="FFFFFF"/>
                </a:highlight>
              </a:rPr>
              <a:t>hidden_units</a:t>
            </a:r>
            <a:r>
              <a:rPr lang="pt-BR" sz="1600" b="1" dirty="0">
                <a:solidFill>
                  <a:srgbClr val="000080"/>
                </a:solidFill>
                <a:highlight>
                  <a:srgbClr val="FFFFFF"/>
                </a:highlight>
              </a:rPr>
              <a:t>=[</a:t>
            </a:r>
            <a:r>
              <a:rPr lang="pt-BR" sz="1600" dirty="0">
                <a:solidFill>
                  <a:srgbClr val="FF0000"/>
                </a:solidFill>
                <a:highlight>
                  <a:srgbClr val="FFFFFF"/>
                </a:highlight>
              </a:rPr>
              <a:t>300</a:t>
            </a:r>
            <a:r>
              <a:rPr lang="pt-BR" sz="1600" b="1" dirty="0">
                <a:solidFill>
                  <a:srgbClr val="000080"/>
                </a:solidFill>
                <a:highlight>
                  <a:srgbClr val="FFFFFF"/>
                </a:highlight>
              </a:rPr>
              <a:t>,</a:t>
            </a:r>
            <a:r>
              <a:rPr lang="pt-BR" sz="1600" dirty="0">
                <a:solidFill>
                  <a:srgbClr val="000000"/>
                </a:solidFill>
                <a:highlight>
                  <a:srgbClr val="FFFFFF"/>
                </a:highlight>
              </a:rPr>
              <a:t> </a:t>
            </a:r>
            <a:r>
              <a:rPr lang="pt-BR" sz="1600" dirty="0">
                <a:solidFill>
                  <a:srgbClr val="FF0000"/>
                </a:solidFill>
                <a:highlight>
                  <a:srgbClr val="FFFFFF"/>
                </a:highlight>
              </a:rPr>
              <a:t>100</a:t>
            </a:r>
            <a:r>
              <a:rPr lang="pt-BR" sz="1600" b="1" dirty="0">
                <a:solidFill>
                  <a:srgbClr val="000080"/>
                </a:solidFill>
                <a:highlight>
                  <a:srgbClr val="FFFFFF"/>
                </a:highlight>
              </a:rPr>
              <a:t>],</a:t>
            </a:r>
            <a:r>
              <a:rPr lang="pt-BR" sz="1600" dirty="0">
                <a:solidFill>
                  <a:srgbClr val="000000"/>
                </a:solidFill>
                <a:highlight>
                  <a:srgbClr val="FFFFFF"/>
                </a:highlight>
              </a:rPr>
              <a:t> n_classes</a:t>
            </a:r>
            <a:r>
              <a:rPr lang="pt-BR" sz="1600" b="1" dirty="0">
                <a:solidFill>
                  <a:srgbClr val="000080"/>
                </a:solidFill>
                <a:highlight>
                  <a:srgbClr val="FFFFFF"/>
                </a:highlight>
              </a:rPr>
              <a:t>=</a:t>
            </a:r>
            <a:r>
              <a:rPr lang="pt-BR" sz="1600" dirty="0">
                <a:solidFill>
                  <a:srgbClr val="FF0000"/>
                </a:solidFill>
                <a:highlight>
                  <a:srgbClr val="FFFFFF"/>
                </a:highlight>
              </a:rPr>
              <a:t>10</a:t>
            </a:r>
            <a:r>
              <a:rPr lang="pt-BR" sz="1600" b="1" dirty="0">
                <a:solidFill>
                  <a:srgbClr val="000080"/>
                </a:solidFill>
                <a:highlight>
                  <a:srgbClr val="FFFFFF"/>
                </a:highlight>
              </a:rPr>
              <a:t>,</a:t>
            </a:r>
            <a:r>
              <a:rPr lang="pt-BR" sz="1600" dirty="0">
                <a:solidFill>
                  <a:srgbClr val="000000"/>
                </a:solidFill>
                <a:highlight>
                  <a:srgbClr val="FFFFFF"/>
                </a:highlight>
              </a:rPr>
              <a:t> feature_columns</a:t>
            </a:r>
            <a:r>
              <a:rPr lang="pt-BR" sz="1600" b="1" dirty="0">
                <a:solidFill>
                  <a:srgbClr val="000080"/>
                </a:solidFill>
                <a:highlight>
                  <a:srgbClr val="FFFFFF"/>
                </a:highlight>
              </a:rPr>
              <a:t>=</a:t>
            </a:r>
            <a:r>
              <a:rPr lang="pt-BR" sz="1600" dirty="0">
                <a:solidFill>
                  <a:srgbClr val="000000"/>
                </a:solidFill>
                <a:highlight>
                  <a:srgbClr val="FFFFFF"/>
                </a:highlight>
              </a:rPr>
              <a:t>feature_columns</a:t>
            </a:r>
            <a:r>
              <a:rPr lang="pt-BR" sz="1600" b="1" dirty="0">
                <a:solidFill>
                  <a:srgbClr val="000080"/>
                </a:solidFill>
                <a:highlight>
                  <a:srgbClr val="FFFFFF"/>
                </a:highlight>
              </a:rPr>
              <a:t>)</a:t>
            </a:r>
            <a:endParaRPr lang="pt-BR" sz="1600" dirty="0">
              <a:solidFill>
                <a:srgbClr val="000000"/>
              </a:solidFill>
              <a:highlight>
                <a:srgbClr val="FFFFFF"/>
              </a:highlight>
            </a:endParaRPr>
          </a:p>
          <a:p>
            <a:r>
              <a:rPr lang="pt-BR" sz="1600" dirty="0">
                <a:solidFill>
                  <a:srgbClr val="000000"/>
                </a:solidFill>
                <a:highlight>
                  <a:srgbClr val="FFFFFF"/>
                </a:highlight>
              </a:rPr>
              <a:t>dnn_clf</a:t>
            </a:r>
            <a:r>
              <a:rPr lang="pt-BR" sz="1600" b="1" dirty="0">
                <a:solidFill>
                  <a:srgbClr val="000080"/>
                </a:solidFill>
                <a:highlight>
                  <a:srgbClr val="FFFFFF"/>
                </a:highlight>
              </a:rPr>
              <a:t>.</a:t>
            </a:r>
            <a:r>
              <a:rPr lang="pt-BR" sz="1600" dirty="0">
                <a:solidFill>
                  <a:srgbClr val="000000"/>
                </a:solidFill>
                <a:highlight>
                  <a:srgbClr val="FFFFFF"/>
                </a:highlight>
              </a:rPr>
              <a:t>fit</a:t>
            </a:r>
            <a:r>
              <a:rPr lang="pt-BR" sz="1600" b="1" dirty="0">
                <a:solidFill>
                  <a:srgbClr val="000080"/>
                </a:solidFill>
                <a:highlight>
                  <a:srgbClr val="FFFFFF"/>
                </a:highlight>
              </a:rPr>
              <a:t>(</a:t>
            </a:r>
            <a:r>
              <a:rPr lang="pt-BR" sz="1600" dirty="0">
                <a:solidFill>
                  <a:srgbClr val="000000"/>
                </a:solidFill>
                <a:highlight>
                  <a:srgbClr val="FFFFFF"/>
                </a:highlight>
              </a:rPr>
              <a:t>x</a:t>
            </a:r>
            <a:r>
              <a:rPr lang="pt-BR" sz="1600" b="1" dirty="0">
                <a:solidFill>
                  <a:srgbClr val="000080"/>
                </a:solidFill>
                <a:highlight>
                  <a:srgbClr val="FFFFFF"/>
                </a:highlight>
              </a:rPr>
              <a:t>=</a:t>
            </a:r>
            <a:r>
              <a:rPr lang="pt-BR" sz="1600" dirty="0">
                <a:solidFill>
                  <a:srgbClr val="000000"/>
                </a:solidFill>
                <a:highlight>
                  <a:srgbClr val="FFFFFF"/>
                </a:highlight>
              </a:rPr>
              <a:t>X_train</a:t>
            </a:r>
            <a:r>
              <a:rPr lang="pt-BR" sz="1600" b="1" dirty="0">
                <a:solidFill>
                  <a:srgbClr val="000080"/>
                </a:solidFill>
                <a:highlight>
                  <a:srgbClr val="FFFFFF"/>
                </a:highlight>
              </a:rPr>
              <a:t>,</a:t>
            </a:r>
            <a:r>
              <a:rPr lang="pt-BR" sz="1600" dirty="0">
                <a:solidFill>
                  <a:srgbClr val="000000"/>
                </a:solidFill>
                <a:highlight>
                  <a:srgbClr val="FFFFFF"/>
                </a:highlight>
              </a:rPr>
              <a:t> y</a:t>
            </a:r>
            <a:r>
              <a:rPr lang="pt-BR" sz="1600" b="1" dirty="0">
                <a:solidFill>
                  <a:srgbClr val="000080"/>
                </a:solidFill>
                <a:highlight>
                  <a:srgbClr val="FFFFFF"/>
                </a:highlight>
              </a:rPr>
              <a:t>=</a:t>
            </a:r>
            <a:r>
              <a:rPr lang="pt-BR" sz="1600" dirty="0">
                <a:solidFill>
                  <a:srgbClr val="000000"/>
                </a:solidFill>
                <a:highlight>
                  <a:srgbClr val="FFFFFF"/>
                </a:highlight>
              </a:rPr>
              <a:t>y_train</a:t>
            </a:r>
            <a:r>
              <a:rPr lang="pt-BR" sz="1600" b="1" dirty="0">
                <a:solidFill>
                  <a:srgbClr val="000080"/>
                </a:solidFill>
                <a:highlight>
                  <a:srgbClr val="FFFFFF"/>
                </a:highlight>
              </a:rPr>
              <a:t>,</a:t>
            </a:r>
            <a:r>
              <a:rPr lang="pt-BR" sz="1600" dirty="0">
                <a:solidFill>
                  <a:srgbClr val="000000"/>
                </a:solidFill>
                <a:highlight>
                  <a:srgbClr val="FFFFFF"/>
                </a:highlight>
              </a:rPr>
              <a:t> batch_size</a:t>
            </a:r>
            <a:r>
              <a:rPr lang="pt-BR" sz="1600" b="1" dirty="0">
                <a:solidFill>
                  <a:srgbClr val="000080"/>
                </a:solidFill>
                <a:highlight>
                  <a:srgbClr val="FFFFFF"/>
                </a:highlight>
              </a:rPr>
              <a:t>=</a:t>
            </a:r>
            <a:r>
              <a:rPr lang="pt-BR" sz="1600" dirty="0">
                <a:solidFill>
                  <a:srgbClr val="FF0000"/>
                </a:solidFill>
                <a:highlight>
                  <a:srgbClr val="FFFFFF"/>
                </a:highlight>
              </a:rPr>
              <a:t>50</a:t>
            </a:r>
            <a:r>
              <a:rPr lang="pt-BR" sz="1600" b="1" dirty="0">
                <a:solidFill>
                  <a:srgbClr val="000080"/>
                </a:solidFill>
                <a:highlight>
                  <a:srgbClr val="FFFFFF"/>
                </a:highlight>
              </a:rPr>
              <a:t>,</a:t>
            </a:r>
            <a:r>
              <a:rPr lang="pt-BR" sz="1600" dirty="0">
                <a:solidFill>
                  <a:srgbClr val="000000"/>
                </a:solidFill>
                <a:highlight>
                  <a:srgbClr val="FFFFFF"/>
                </a:highlight>
              </a:rPr>
              <a:t> steps</a:t>
            </a:r>
            <a:r>
              <a:rPr lang="pt-BR" sz="1600" b="1" dirty="0">
                <a:solidFill>
                  <a:srgbClr val="000080"/>
                </a:solidFill>
                <a:highlight>
                  <a:srgbClr val="FFFFFF"/>
                </a:highlight>
              </a:rPr>
              <a:t>=</a:t>
            </a:r>
            <a:r>
              <a:rPr lang="pt-BR" sz="1600" dirty="0">
                <a:solidFill>
                  <a:srgbClr val="FF0000"/>
                </a:solidFill>
                <a:highlight>
                  <a:srgbClr val="FFFFFF"/>
                </a:highlight>
              </a:rPr>
              <a:t>40000</a:t>
            </a:r>
            <a:r>
              <a:rPr lang="pt-BR" sz="1600" b="1" dirty="0">
                <a:solidFill>
                  <a:srgbClr val="000080"/>
                </a:solidFill>
                <a:highlight>
                  <a:srgbClr val="FFFFFF"/>
                </a:highlight>
              </a:rPr>
              <a:t>)</a:t>
            </a:r>
            <a:endParaRPr lang="pt-BR" sz="1600" dirty="0"/>
          </a:p>
        </p:txBody>
      </p:sp>
      <p:sp>
        <p:nvSpPr>
          <p:cNvPr id="5" name="TextBox 4"/>
          <p:cNvSpPr txBox="1"/>
          <p:nvPr/>
        </p:nvSpPr>
        <p:spPr>
          <a:xfrm>
            <a:off x="4315880" y="4930080"/>
            <a:ext cx="2827866" cy="523220"/>
          </a:xfrm>
          <a:prstGeom prst="rect">
            <a:avLst/>
          </a:prstGeom>
          <a:noFill/>
        </p:spPr>
        <p:txBody>
          <a:bodyPr wrap="square" rtlCol="0">
            <a:spAutoFit/>
          </a:bodyPr>
          <a:lstStyle/>
          <a:p>
            <a:r>
              <a:rPr lang="pt-BR" sz="1400" dirty="0"/>
              <a:t>Instancia um objeto da classe </a:t>
            </a:r>
            <a:r>
              <a:rPr lang="pt-BR" sz="1400" dirty="0">
                <a:solidFill>
                  <a:srgbClr val="000000"/>
                </a:solidFill>
                <a:highlight>
                  <a:srgbClr val="FFFFFF"/>
                </a:highlight>
              </a:rPr>
              <a:t>DNNClassifier.</a:t>
            </a:r>
            <a:r>
              <a:rPr lang="pt-BR" sz="1400" dirty="0"/>
              <a:t> </a:t>
            </a:r>
          </a:p>
        </p:txBody>
      </p:sp>
      <p:cxnSp>
        <p:nvCxnSpPr>
          <p:cNvPr id="7" name="Straight Arrow Connector 6"/>
          <p:cNvCxnSpPr>
            <a:stCxn id="5" idx="1"/>
          </p:cNvCxnSpPr>
          <p:nvPr/>
        </p:nvCxnSpPr>
        <p:spPr>
          <a:xfrm flipH="1">
            <a:off x="3971925" y="5191690"/>
            <a:ext cx="343955" cy="79948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1"/>
          <p:cNvSpPr>
            <a:spLocks noChangeArrowheads="1"/>
          </p:cNvSpPr>
          <p:nvPr/>
        </p:nvSpPr>
        <p:spPr bwMode="auto">
          <a:xfrm>
            <a:off x="9116480" y="5394070"/>
            <a:ext cx="3101978" cy="523220"/>
          </a:xfrm>
          <a:prstGeom prst="rect">
            <a:avLst/>
          </a:prstGeom>
          <a:noFill/>
        </p:spPr>
        <p:txBody>
          <a:bodyPr wrap="square" rtlCol="0">
            <a:spAutoFit/>
          </a:bodyPr>
          <a:lstStyle/>
          <a:p>
            <a:r>
              <a:rPr lang="pt-BR" altLang="pt-BR" sz="1400" dirty="0"/>
              <a:t>O parâmetro </a:t>
            </a:r>
            <a:r>
              <a:rPr lang="pt-BR" altLang="pt-BR" sz="1400" b="1" dirty="0"/>
              <a:t>feature_columns</a:t>
            </a:r>
            <a:r>
              <a:rPr lang="pt-BR" altLang="pt-BR" sz="1400" dirty="0"/>
              <a:t> define o tamanho da camada de entrada. </a:t>
            </a:r>
          </a:p>
        </p:txBody>
      </p:sp>
      <p:cxnSp>
        <p:nvCxnSpPr>
          <p:cNvPr id="9" name="Straight Arrow Connector 8"/>
          <p:cNvCxnSpPr/>
          <p:nvPr/>
        </p:nvCxnSpPr>
        <p:spPr>
          <a:xfrm flipH="1">
            <a:off x="8529638" y="5655680"/>
            <a:ext cx="586842" cy="33549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358714" y="6233353"/>
            <a:ext cx="2827866" cy="523220"/>
          </a:xfrm>
          <a:prstGeom prst="rect">
            <a:avLst/>
          </a:prstGeom>
          <a:noFill/>
        </p:spPr>
        <p:txBody>
          <a:bodyPr wrap="square" rtlCol="0">
            <a:spAutoFit/>
          </a:bodyPr>
          <a:lstStyle/>
          <a:p>
            <a:r>
              <a:rPr lang="pt-BR" sz="1400" dirty="0"/>
              <a:t>2 camadas escondidas com 300 e 100 nós, respectivamente</a:t>
            </a:r>
          </a:p>
        </p:txBody>
      </p:sp>
      <p:cxnSp>
        <p:nvCxnSpPr>
          <p:cNvPr id="14" name="Straight Arrow Connector 13"/>
          <p:cNvCxnSpPr>
            <a:stCxn id="13" idx="1"/>
          </p:cNvCxnSpPr>
          <p:nvPr/>
        </p:nvCxnSpPr>
        <p:spPr>
          <a:xfrm flipH="1" flipV="1">
            <a:off x="6772275" y="6233353"/>
            <a:ext cx="1586439" cy="26161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
          <p:cNvSpPr>
            <a:spLocks noChangeArrowheads="1"/>
          </p:cNvSpPr>
          <p:nvPr/>
        </p:nvSpPr>
        <p:spPr bwMode="auto">
          <a:xfrm>
            <a:off x="8592597" y="4951333"/>
            <a:ext cx="3101978" cy="307777"/>
          </a:xfrm>
          <a:prstGeom prst="rect">
            <a:avLst/>
          </a:prstGeom>
          <a:noFill/>
        </p:spPr>
        <p:txBody>
          <a:bodyPr wrap="square" rtlCol="0">
            <a:spAutoFit/>
          </a:bodyPr>
          <a:lstStyle/>
          <a:p>
            <a:r>
              <a:rPr lang="pt-BR" altLang="pt-BR" sz="1400" dirty="0"/>
              <a:t>Número de saídas (ou classes)</a:t>
            </a:r>
          </a:p>
        </p:txBody>
      </p:sp>
      <p:cxnSp>
        <p:nvCxnSpPr>
          <p:cNvPr id="19" name="Straight Arrow Connector 18"/>
          <p:cNvCxnSpPr/>
          <p:nvPr/>
        </p:nvCxnSpPr>
        <p:spPr>
          <a:xfrm flipH="1">
            <a:off x="7498551" y="5068292"/>
            <a:ext cx="1094046" cy="84899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45920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 name="Group 183"/>
          <p:cNvGrpSpPr/>
          <p:nvPr/>
        </p:nvGrpSpPr>
        <p:grpSpPr>
          <a:xfrm>
            <a:off x="552008" y="185821"/>
            <a:ext cx="10890009" cy="6200599"/>
            <a:chOff x="552008" y="185821"/>
            <a:chExt cx="10890009" cy="6200599"/>
          </a:xfrm>
        </p:grpSpPr>
        <p:grpSp>
          <p:nvGrpSpPr>
            <p:cNvPr id="8" name="Group 7"/>
            <p:cNvGrpSpPr/>
            <p:nvPr/>
          </p:nvGrpSpPr>
          <p:grpSpPr>
            <a:xfrm>
              <a:off x="3973488" y="654503"/>
              <a:ext cx="955344" cy="859809"/>
              <a:chOff x="6373504" y="1310185"/>
              <a:chExt cx="955344" cy="859809"/>
            </a:xfrm>
          </p:grpSpPr>
          <p:sp>
            <p:nvSpPr>
              <p:cNvPr id="4" name="Oval 3"/>
              <p:cNvSpPr/>
              <p:nvPr/>
            </p:nvSpPr>
            <p:spPr>
              <a:xfrm>
                <a:off x="6373504" y="1310185"/>
                <a:ext cx="955344" cy="85980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tx1"/>
                  </a:solidFill>
                </a:endParaRPr>
              </a:p>
            </p:txBody>
          </p:sp>
          <mc:AlternateContent xmlns:mc="http://schemas.openxmlformats.org/markup-compatibility/2006" xmlns:a14="http://schemas.microsoft.com/office/drawing/2010/main">
            <mc:Choice Requires="a14">
              <p:sp>
                <p:nvSpPr>
                  <p:cNvPr id="5" name="Rectangle 4"/>
                  <p:cNvSpPr/>
                  <p:nvPr/>
                </p:nvSpPr>
                <p:spPr>
                  <a:xfrm>
                    <a:off x="6654536" y="1406900"/>
                    <a:ext cx="674312" cy="763094"/>
                  </a:xfrm>
                  <a:prstGeom prst="rect">
                    <a:avLst/>
                  </a:prstGeom>
                  <a:ln>
                    <a:noFill/>
                  </a:ln>
                </p:spPr>
                <p:txBody>
                  <a:bodyPr wrap="square">
                    <a:spAutoFit/>
                  </a:bodyPr>
                  <a:lstStyle/>
                  <a:p>
                    <a:pPr algn="ctr"/>
                    <a14:m>
                      <m:oMathPara xmlns:m="http://schemas.openxmlformats.org/officeDocument/2006/math">
                        <m:oMathParaPr>
                          <m:jc m:val="centerGroup"/>
                        </m:oMathParaPr>
                        <m:oMath xmlns:m="http://schemas.openxmlformats.org/officeDocument/2006/math">
                          <m:nary>
                            <m:naryPr>
                              <m:chr m:val="∑"/>
                              <m:subHide m:val="on"/>
                              <m:supHide m:val="on"/>
                              <m:ctrlPr>
                                <a:rPr lang="pt-BR" i="1">
                                  <a:latin typeface="Cambria Math" panose="02040503050406030204" pitchFamily="18" charset="0"/>
                                </a:rPr>
                              </m:ctrlPr>
                            </m:naryPr>
                            <m:sub/>
                            <m:sup/>
                            <m:e/>
                          </m:nary>
                        </m:oMath>
                      </m:oMathPara>
                    </a14:m>
                    <a:endParaRPr lang="pt-BR" dirty="0"/>
                  </a:p>
                </p:txBody>
              </p:sp>
            </mc:Choice>
            <mc:Fallback xmlns="">
              <p:sp>
                <p:nvSpPr>
                  <p:cNvPr id="5" name="Rectangle 4"/>
                  <p:cNvSpPr>
                    <a:spLocks noRot="1" noChangeAspect="1" noMove="1" noResize="1" noEditPoints="1" noAdjustHandles="1" noChangeArrowheads="1" noChangeShapeType="1" noTextEdit="1"/>
                  </p:cNvSpPr>
                  <p:nvPr/>
                </p:nvSpPr>
                <p:spPr>
                  <a:xfrm>
                    <a:off x="6654536" y="1406900"/>
                    <a:ext cx="674312" cy="763094"/>
                  </a:xfrm>
                  <a:prstGeom prst="rect">
                    <a:avLst/>
                  </a:prstGeom>
                  <a:blipFill rotWithShape="0">
                    <a:blip r:embed="rId2"/>
                    <a:stretch>
                      <a:fillRect/>
                    </a:stretch>
                  </a:blipFill>
                  <a:ln>
                    <a:noFill/>
                  </a:ln>
                </p:spPr>
                <p:txBody>
                  <a:bodyPr/>
                  <a:lstStyle/>
                  <a:p>
                    <a:r>
                      <a:rPr lang="pt-BR">
                        <a:noFill/>
                      </a:rPr>
                      <a:t> </a:t>
                    </a:r>
                  </a:p>
                </p:txBody>
              </p:sp>
            </mc:Fallback>
          </mc:AlternateContent>
        </p:grpSp>
        <p:grpSp>
          <p:nvGrpSpPr>
            <p:cNvPr id="9" name="Group 8"/>
            <p:cNvGrpSpPr/>
            <p:nvPr/>
          </p:nvGrpSpPr>
          <p:grpSpPr>
            <a:xfrm>
              <a:off x="3973488" y="2308753"/>
              <a:ext cx="955344" cy="859809"/>
              <a:chOff x="6373504" y="1310185"/>
              <a:chExt cx="955344" cy="859809"/>
            </a:xfrm>
          </p:grpSpPr>
          <p:sp>
            <p:nvSpPr>
              <p:cNvPr id="10" name="Oval 9"/>
              <p:cNvSpPr/>
              <p:nvPr/>
            </p:nvSpPr>
            <p:spPr>
              <a:xfrm>
                <a:off x="6373504" y="1310185"/>
                <a:ext cx="955344" cy="85980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tx1"/>
                  </a:solidFill>
                </a:endParaRPr>
              </a:p>
            </p:txBody>
          </p:sp>
          <mc:AlternateContent xmlns:mc="http://schemas.openxmlformats.org/markup-compatibility/2006" xmlns:a14="http://schemas.microsoft.com/office/drawing/2010/main">
            <mc:Choice Requires="a14">
              <p:sp>
                <p:nvSpPr>
                  <p:cNvPr id="11" name="Rectangle 10"/>
                  <p:cNvSpPr/>
                  <p:nvPr/>
                </p:nvSpPr>
                <p:spPr>
                  <a:xfrm>
                    <a:off x="6654536" y="1406900"/>
                    <a:ext cx="674312" cy="763094"/>
                  </a:xfrm>
                  <a:prstGeom prst="rect">
                    <a:avLst/>
                  </a:prstGeom>
                  <a:ln>
                    <a:noFill/>
                  </a:ln>
                </p:spPr>
                <p:txBody>
                  <a:bodyPr wrap="square">
                    <a:spAutoFit/>
                  </a:bodyPr>
                  <a:lstStyle/>
                  <a:p>
                    <a:pPr algn="ctr"/>
                    <a14:m>
                      <m:oMathPara xmlns:m="http://schemas.openxmlformats.org/officeDocument/2006/math">
                        <m:oMathParaPr>
                          <m:jc m:val="centerGroup"/>
                        </m:oMathParaPr>
                        <m:oMath xmlns:m="http://schemas.openxmlformats.org/officeDocument/2006/math">
                          <m:nary>
                            <m:naryPr>
                              <m:chr m:val="∑"/>
                              <m:subHide m:val="on"/>
                              <m:supHide m:val="on"/>
                              <m:ctrlPr>
                                <a:rPr lang="pt-BR" i="1">
                                  <a:latin typeface="Cambria Math" panose="02040503050406030204" pitchFamily="18" charset="0"/>
                                </a:rPr>
                              </m:ctrlPr>
                            </m:naryPr>
                            <m:sub/>
                            <m:sup/>
                            <m:e/>
                          </m:nary>
                        </m:oMath>
                      </m:oMathPara>
                    </a14:m>
                    <a:endParaRPr lang="pt-BR" dirty="0"/>
                  </a:p>
                </p:txBody>
              </p:sp>
            </mc:Choice>
            <mc:Fallback xmlns="">
              <p:sp>
                <p:nvSpPr>
                  <p:cNvPr id="11" name="Rectangle 10"/>
                  <p:cNvSpPr>
                    <a:spLocks noRot="1" noChangeAspect="1" noMove="1" noResize="1" noEditPoints="1" noAdjustHandles="1" noChangeArrowheads="1" noChangeShapeType="1" noTextEdit="1"/>
                  </p:cNvSpPr>
                  <p:nvPr/>
                </p:nvSpPr>
                <p:spPr>
                  <a:xfrm>
                    <a:off x="6654536" y="1406900"/>
                    <a:ext cx="674312" cy="763094"/>
                  </a:xfrm>
                  <a:prstGeom prst="rect">
                    <a:avLst/>
                  </a:prstGeom>
                  <a:blipFill rotWithShape="0">
                    <a:blip r:embed="rId3"/>
                    <a:stretch>
                      <a:fillRect/>
                    </a:stretch>
                  </a:blipFill>
                  <a:ln>
                    <a:noFill/>
                  </a:ln>
                </p:spPr>
                <p:txBody>
                  <a:bodyPr/>
                  <a:lstStyle/>
                  <a:p>
                    <a:r>
                      <a:rPr lang="pt-BR">
                        <a:noFill/>
                      </a:rPr>
                      <a:t> </a:t>
                    </a:r>
                  </a:p>
                </p:txBody>
              </p:sp>
            </mc:Fallback>
          </mc:AlternateContent>
        </p:grpSp>
        <p:grpSp>
          <p:nvGrpSpPr>
            <p:cNvPr id="12" name="Group 11"/>
            <p:cNvGrpSpPr/>
            <p:nvPr/>
          </p:nvGrpSpPr>
          <p:grpSpPr>
            <a:xfrm>
              <a:off x="3973488" y="3963003"/>
              <a:ext cx="955344" cy="859809"/>
              <a:chOff x="6373504" y="1310185"/>
              <a:chExt cx="955344" cy="859809"/>
            </a:xfrm>
          </p:grpSpPr>
          <p:sp>
            <p:nvSpPr>
              <p:cNvPr id="13" name="Oval 12"/>
              <p:cNvSpPr/>
              <p:nvPr/>
            </p:nvSpPr>
            <p:spPr>
              <a:xfrm>
                <a:off x="6373504" y="1310185"/>
                <a:ext cx="955344" cy="85980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tx1"/>
                  </a:solidFill>
                </a:endParaRPr>
              </a:p>
            </p:txBody>
          </p:sp>
          <mc:AlternateContent xmlns:mc="http://schemas.openxmlformats.org/markup-compatibility/2006" xmlns:a14="http://schemas.microsoft.com/office/drawing/2010/main">
            <mc:Choice Requires="a14">
              <p:sp>
                <p:nvSpPr>
                  <p:cNvPr id="14" name="Rectangle 13"/>
                  <p:cNvSpPr/>
                  <p:nvPr/>
                </p:nvSpPr>
                <p:spPr>
                  <a:xfrm>
                    <a:off x="6654536" y="1406900"/>
                    <a:ext cx="674312" cy="763094"/>
                  </a:xfrm>
                  <a:prstGeom prst="rect">
                    <a:avLst/>
                  </a:prstGeom>
                  <a:ln>
                    <a:noFill/>
                  </a:ln>
                </p:spPr>
                <p:txBody>
                  <a:bodyPr wrap="square">
                    <a:spAutoFit/>
                  </a:bodyPr>
                  <a:lstStyle/>
                  <a:p>
                    <a:pPr algn="ctr"/>
                    <a14:m>
                      <m:oMathPara xmlns:m="http://schemas.openxmlformats.org/officeDocument/2006/math">
                        <m:oMathParaPr>
                          <m:jc m:val="centerGroup"/>
                        </m:oMathParaPr>
                        <m:oMath xmlns:m="http://schemas.openxmlformats.org/officeDocument/2006/math">
                          <m:nary>
                            <m:naryPr>
                              <m:chr m:val="∑"/>
                              <m:subHide m:val="on"/>
                              <m:supHide m:val="on"/>
                              <m:ctrlPr>
                                <a:rPr lang="pt-BR" i="1">
                                  <a:latin typeface="Cambria Math" panose="02040503050406030204" pitchFamily="18" charset="0"/>
                                </a:rPr>
                              </m:ctrlPr>
                            </m:naryPr>
                            <m:sub/>
                            <m:sup/>
                            <m:e/>
                          </m:nary>
                        </m:oMath>
                      </m:oMathPara>
                    </a14:m>
                    <a:endParaRPr lang="pt-BR" dirty="0"/>
                  </a:p>
                </p:txBody>
              </p:sp>
            </mc:Choice>
            <mc:Fallback xmlns="">
              <p:sp>
                <p:nvSpPr>
                  <p:cNvPr id="14" name="Rectangle 13"/>
                  <p:cNvSpPr>
                    <a:spLocks noRot="1" noChangeAspect="1" noMove="1" noResize="1" noEditPoints="1" noAdjustHandles="1" noChangeArrowheads="1" noChangeShapeType="1" noTextEdit="1"/>
                  </p:cNvSpPr>
                  <p:nvPr/>
                </p:nvSpPr>
                <p:spPr>
                  <a:xfrm>
                    <a:off x="6654536" y="1406900"/>
                    <a:ext cx="674312" cy="763094"/>
                  </a:xfrm>
                  <a:prstGeom prst="rect">
                    <a:avLst/>
                  </a:prstGeom>
                  <a:blipFill rotWithShape="0">
                    <a:blip r:embed="rId4"/>
                    <a:stretch>
                      <a:fillRect/>
                    </a:stretch>
                  </a:blipFill>
                  <a:ln>
                    <a:noFill/>
                  </a:ln>
                </p:spPr>
                <p:txBody>
                  <a:bodyPr/>
                  <a:lstStyle/>
                  <a:p>
                    <a:r>
                      <a:rPr lang="pt-BR">
                        <a:noFill/>
                      </a:rPr>
                      <a:t> </a:t>
                    </a:r>
                  </a:p>
                </p:txBody>
              </p:sp>
            </mc:Fallback>
          </mc:AlternateContent>
        </p:grpSp>
        <p:sp>
          <p:nvSpPr>
            <p:cNvPr id="15" name="Rounded Rectangle 14"/>
            <p:cNvSpPr/>
            <p:nvPr/>
          </p:nvSpPr>
          <p:spPr>
            <a:xfrm>
              <a:off x="9474024" y="654503"/>
              <a:ext cx="914400" cy="573191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tx1"/>
                </a:solidFill>
              </a:endParaRPr>
            </a:p>
          </p:txBody>
        </p:sp>
        <mc:AlternateContent xmlns:mc="http://schemas.openxmlformats.org/markup-compatibility/2006" xmlns:a14="http://schemas.microsoft.com/office/drawing/2010/main">
          <mc:Choice Requires="a14">
            <p:sp>
              <p:nvSpPr>
                <p:cNvPr id="16" name="Rectangle 15"/>
                <p:cNvSpPr/>
                <p:nvPr/>
              </p:nvSpPr>
              <p:spPr>
                <a:xfrm rot="5400000">
                  <a:off x="7065266" y="3320408"/>
                  <a:ext cx="5731915" cy="400110"/>
                </a:xfrm>
                <a:prstGeom prst="rect">
                  <a:avLst/>
                </a:prstGeom>
              </p:spPr>
              <p:txBody>
                <a:bodyPr wrap="square">
                  <a:spAutoFit/>
                </a:bodyPr>
                <a:lstStyle/>
                <a:p>
                  <a:pPr algn="ctr"/>
                  <a:r>
                    <a:rPr lang="pt-BR" sz="2000" b="1" dirty="0"/>
                    <a:t>Softmax function, </a:t>
                  </a:r>
                  <a14:m>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𝑓</m:t>
                          </m:r>
                        </m:e>
                        <m:sub>
                          <m:r>
                            <a:rPr lang="pt-BR" sz="2000" b="0" i="1" smtClean="0">
                              <a:latin typeface="Cambria Math" panose="02040503050406030204" pitchFamily="18" charset="0"/>
                            </a:rPr>
                            <m:t>2</m:t>
                          </m:r>
                        </m:sub>
                      </m:sSub>
                      <m:d>
                        <m:dPr>
                          <m:ctrlPr>
                            <a:rPr lang="pt-BR" sz="2000" b="1" i="1" smtClean="0">
                              <a:latin typeface="Cambria Math" panose="02040503050406030204" pitchFamily="18" charset="0"/>
                            </a:rPr>
                          </m:ctrlPr>
                        </m:dPr>
                        <m:e>
                          <m:r>
                            <a:rPr lang="pt-BR" sz="2000" b="1" i="1" smtClean="0">
                              <a:latin typeface="Cambria Math" panose="02040503050406030204" pitchFamily="18" charset="0"/>
                            </a:rPr>
                            <m:t>.</m:t>
                          </m:r>
                        </m:e>
                      </m:d>
                    </m:oMath>
                  </a14:m>
                  <a:endParaRPr lang="pt-BR" sz="2000" b="1" dirty="0"/>
                </a:p>
              </p:txBody>
            </p:sp>
          </mc:Choice>
          <mc:Fallback xmlns="">
            <p:sp>
              <p:nvSpPr>
                <p:cNvPr id="16" name="Rectangle 15"/>
                <p:cNvSpPr>
                  <a:spLocks noRot="1" noChangeAspect="1" noMove="1" noResize="1" noEditPoints="1" noAdjustHandles="1" noChangeArrowheads="1" noChangeShapeType="1" noTextEdit="1"/>
                </p:cNvSpPr>
                <p:nvPr/>
              </p:nvSpPr>
              <p:spPr>
                <a:xfrm rot="5400000">
                  <a:off x="7065266" y="3320408"/>
                  <a:ext cx="5731915" cy="400110"/>
                </a:xfrm>
                <a:prstGeom prst="rect">
                  <a:avLst/>
                </a:prstGeom>
                <a:blipFill rotWithShape="0">
                  <a:blip r:embed="rId5"/>
                  <a:stretch>
                    <a:fillRect l="-25758" r="-7576"/>
                  </a:stretch>
                </a:blipFill>
              </p:spPr>
              <p:txBody>
                <a:bodyPr/>
                <a:lstStyle/>
                <a:p>
                  <a:r>
                    <a:rPr lang="pt-BR">
                      <a:noFill/>
                    </a:rPr>
                    <a:t> </a:t>
                  </a:r>
                </a:p>
              </p:txBody>
            </p:sp>
          </mc:Fallback>
        </mc:AlternateContent>
        <p:cxnSp>
          <p:nvCxnSpPr>
            <p:cNvPr id="18" name="Straight Arrow Connector 17"/>
            <p:cNvCxnSpPr>
              <a:stCxn id="10" idx="6"/>
            </p:cNvCxnSpPr>
            <p:nvPr/>
          </p:nvCxnSpPr>
          <p:spPr>
            <a:xfrm>
              <a:off x="4928832" y="2738658"/>
              <a:ext cx="62779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4928832" y="1075900"/>
              <a:ext cx="62779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4928832" y="4376991"/>
              <a:ext cx="62779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Rectangle 22"/>
                <p:cNvSpPr/>
                <p:nvPr/>
              </p:nvSpPr>
              <p:spPr>
                <a:xfrm>
                  <a:off x="2931296" y="865201"/>
                  <a:ext cx="477671" cy="4213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Sup>
                          <m:sSubSupPr>
                            <m:ctrlPr>
                              <a:rPr lang="pt-BR" i="1" smtClean="0">
                                <a:solidFill>
                                  <a:schemeClr val="tx1"/>
                                </a:solidFill>
                                <a:latin typeface="Cambria Math" panose="02040503050406030204" pitchFamily="18" charset="0"/>
                              </a:rPr>
                            </m:ctrlPr>
                          </m:sSubSupPr>
                          <m:e>
                            <m:r>
                              <a:rPr lang="pt-BR" b="1" i="1" smtClean="0">
                                <a:solidFill>
                                  <a:schemeClr val="tx1"/>
                                </a:solidFill>
                                <a:latin typeface="Cambria Math" panose="02040503050406030204" pitchFamily="18" charset="0"/>
                              </a:rPr>
                              <m:t>𝒘</m:t>
                            </m:r>
                          </m:e>
                          <m:sub>
                            <m:r>
                              <a:rPr lang="pt-BR" b="0" i="1" smtClean="0">
                                <a:solidFill>
                                  <a:schemeClr val="tx1"/>
                                </a:solidFill>
                                <a:latin typeface="Cambria Math" panose="02040503050406030204" pitchFamily="18" charset="0"/>
                              </a:rPr>
                              <m:t>11</m:t>
                            </m:r>
                          </m:sub>
                          <m:sup>
                            <m:r>
                              <a:rPr lang="pt-BR" b="0" i="1" smtClean="0">
                                <a:solidFill>
                                  <a:schemeClr val="tx1"/>
                                </a:solidFill>
                                <a:latin typeface="Cambria Math" panose="02040503050406030204" pitchFamily="18" charset="0"/>
                              </a:rPr>
                              <m:t>1</m:t>
                            </m:r>
                          </m:sup>
                        </m:sSubSup>
                      </m:oMath>
                    </m:oMathPara>
                  </a14:m>
                  <a:endParaRPr lang="pt-BR" dirty="0">
                    <a:solidFill>
                      <a:schemeClr val="tx1"/>
                    </a:solidFill>
                  </a:endParaRPr>
                </a:p>
              </p:txBody>
            </p:sp>
          </mc:Choice>
          <mc:Fallback xmlns="">
            <p:sp>
              <p:nvSpPr>
                <p:cNvPr id="23" name="Rectangle 22"/>
                <p:cNvSpPr>
                  <a:spLocks noRot="1" noChangeAspect="1" noMove="1" noResize="1" noEditPoints="1" noAdjustHandles="1" noChangeArrowheads="1" noChangeShapeType="1" noTextEdit="1"/>
                </p:cNvSpPr>
                <p:nvPr/>
              </p:nvSpPr>
              <p:spPr>
                <a:xfrm>
                  <a:off x="2931296" y="865201"/>
                  <a:ext cx="477671" cy="421398"/>
                </a:xfrm>
                <a:prstGeom prst="rect">
                  <a:avLst/>
                </a:prstGeom>
                <a:blipFill rotWithShape="0">
                  <a:blip r:embed="rId6"/>
                  <a:stretch>
                    <a:fillRect l="-6250"/>
                  </a:stretch>
                </a:blipFill>
                <a:ln>
                  <a:solidFill>
                    <a:schemeClr val="tx1"/>
                  </a:solidFill>
                </a:ln>
              </p:spPr>
              <p:txBody>
                <a:bodyPr/>
                <a:lstStyle/>
                <a:p>
                  <a:r>
                    <a:rPr lang="pt-BR">
                      <a:noFill/>
                    </a:rPr>
                    <a:t> </a:t>
                  </a:r>
                </a:p>
              </p:txBody>
            </p:sp>
          </mc:Fallback>
        </mc:AlternateContent>
        <p:sp>
          <p:nvSpPr>
            <p:cNvPr id="24" name="Oval 23"/>
            <p:cNvSpPr/>
            <p:nvPr/>
          </p:nvSpPr>
          <p:spPr>
            <a:xfrm>
              <a:off x="552008" y="790173"/>
              <a:ext cx="576000" cy="576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x1</a:t>
              </a:r>
            </a:p>
          </p:txBody>
        </p:sp>
        <p:sp>
          <p:nvSpPr>
            <p:cNvPr id="25" name="Oval 24"/>
            <p:cNvSpPr/>
            <p:nvPr/>
          </p:nvSpPr>
          <p:spPr>
            <a:xfrm>
              <a:off x="552008" y="5665395"/>
              <a:ext cx="576000" cy="576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x2</a:t>
              </a:r>
            </a:p>
          </p:txBody>
        </p:sp>
        <mc:AlternateContent xmlns:mc="http://schemas.openxmlformats.org/markup-compatibility/2006" xmlns:a14="http://schemas.microsoft.com/office/drawing/2010/main">
          <mc:Choice Requires="a14">
            <p:sp>
              <p:nvSpPr>
                <p:cNvPr id="27" name="Rectangle 26"/>
                <p:cNvSpPr/>
                <p:nvPr/>
              </p:nvSpPr>
              <p:spPr>
                <a:xfrm>
                  <a:off x="2943082" y="2194769"/>
                  <a:ext cx="477671" cy="4213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Sup>
                          <m:sSubSupPr>
                            <m:ctrlPr>
                              <a:rPr lang="pt-BR" i="1" smtClean="0">
                                <a:solidFill>
                                  <a:schemeClr val="tx1"/>
                                </a:solidFill>
                                <a:latin typeface="Cambria Math" panose="02040503050406030204" pitchFamily="18" charset="0"/>
                              </a:rPr>
                            </m:ctrlPr>
                          </m:sSubSupPr>
                          <m:e>
                            <m:r>
                              <a:rPr lang="pt-BR" b="1" i="1">
                                <a:solidFill>
                                  <a:schemeClr val="tx1"/>
                                </a:solidFill>
                                <a:latin typeface="Cambria Math" panose="02040503050406030204" pitchFamily="18" charset="0"/>
                              </a:rPr>
                              <m:t>𝒘</m:t>
                            </m:r>
                          </m:e>
                          <m:sub>
                            <m:r>
                              <a:rPr lang="pt-BR" b="0" i="1" smtClean="0">
                                <a:solidFill>
                                  <a:schemeClr val="tx1"/>
                                </a:solidFill>
                                <a:latin typeface="Cambria Math" panose="02040503050406030204" pitchFamily="18" charset="0"/>
                              </a:rPr>
                              <m:t>12</m:t>
                            </m:r>
                          </m:sub>
                          <m:sup>
                            <m:r>
                              <a:rPr lang="pt-BR" i="1">
                                <a:solidFill>
                                  <a:schemeClr val="tx1"/>
                                </a:solidFill>
                                <a:latin typeface="Cambria Math" panose="02040503050406030204" pitchFamily="18" charset="0"/>
                              </a:rPr>
                              <m:t>1</m:t>
                            </m:r>
                          </m:sup>
                        </m:sSubSup>
                      </m:oMath>
                    </m:oMathPara>
                  </a14:m>
                  <a:endParaRPr lang="pt-BR" b="1" dirty="0">
                    <a:solidFill>
                      <a:schemeClr val="tx1"/>
                    </a:solidFill>
                  </a:endParaRPr>
                </a:p>
              </p:txBody>
            </p:sp>
          </mc:Choice>
          <mc:Fallback xmlns="">
            <p:sp>
              <p:nvSpPr>
                <p:cNvPr id="27" name="Rectangle 26"/>
                <p:cNvSpPr>
                  <a:spLocks noRot="1" noChangeAspect="1" noMove="1" noResize="1" noEditPoints="1" noAdjustHandles="1" noChangeArrowheads="1" noChangeShapeType="1" noTextEdit="1"/>
                </p:cNvSpPr>
                <p:nvPr/>
              </p:nvSpPr>
              <p:spPr>
                <a:xfrm>
                  <a:off x="2943082" y="2194769"/>
                  <a:ext cx="477671" cy="421398"/>
                </a:xfrm>
                <a:prstGeom prst="rect">
                  <a:avLst/>
                </a:prstGeom>
                <a:blipFill rotWithShape="0">
                  <a:blip r:embed="rId7"/>
                  <a:stretch>
                    <a:fillRect l="-6250"/>
                  </a:stretch>
                </a:blipFill>
                <a:ln>
                  <a:solidFill>
                    <a:schemeClr val="tx1"/>
                  </a:solidFill>
                </a:ln>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8" name="Rectangle 27"/>
                <p:cNvSpPr/>
                <p:nvPr/>
              </p:nvSpPr>
              <p:spPr>
                <a:xfrm>
                  <a:off x="2944479" y="1418492"/>
                  <a:ext cx="477671" cy="4213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Sup>
                          <m:sSubSupPr>
                            <m:ctrlPr>
                              <a:rPr lang="pt-BR" i="1" smtClean="0">
                                <a:solidFill>
                                  <a:schemeClr val="tx1"/>
                                </a:solidFill>
                                <a:latin typeface="Cambria Math" panose="02040503050406030204" pitchFamily="18" charset="0"/>
                              </a:rPr>
                            </m:ctrlPr>
                          </m:sSubSupPr>
                          <m:e>
                            <m:r>
                              <a:rPr lang="pt-BR" b="1" i="1">
                                <a:solidFill>
                                  <a:schemeClr val="tx1"/>
                                </a:solidFill>
                                <a:latin typeface="Cambria Math" panose="02040503050406030204" pitchFamily="18" charset="0"/>
                              </a:rPr>
                              <m:t>𝒘</m:t>
                            </m:r>
                          </m:e>
                          <m:sub>
                            <m:r>
                              <a:rPr lang="pt-BR" b="0" i="1" smtClean="0">
                                <a:solidFill>
                                  <a:schemeClr val="tx1"/>
                                </a:solidFill>
                                <a:latin typeface="Cambria Math" panose="02040503050406030204" pitchFamily="18" charset="0"/>
                              </a:rPr>
                              <m:t>2</m:t>
                            </m:r>
                            <m:r>
                              <a:rPr lang="pt-BR" i="1">
                                <a:solidFill>
                                  <a:schemeClr val="tx1"/>
                                </a:solidFill>
                                <a:latin typeface="Cambria Math" panose="02040503050406030204" pitchFamily="18" charset="0"/>
                              </a:rPr>
                              <m:t>1</m:t>
                            </m:r>
                          </m:sub>
                          <m:sup>
                            <m:r>
                              <a:rPr lang="pt-BR" i="1">
                                <a:solidFill>
                                  <a:schemeClr val="tx1"/>
                                </a:solidFill>
                                <a:latin typeface="Cambria Math" panose="02040503050406030204" pitchFamily="18" charset="0"/>
                              </a:rPr>
                              <m:t>1</m:t>
                            </m:r>
                          </m:sup>
                        </m:sSubSup>
                      </m:oMath>
                    </m:oMathPara>
                  </a14:m>
                  <a:endParaRPr lang="pt-BR" dirty="0">
                    <a:solidFill>
                      <a:schemeClr val="tx1"/>
                    </a:solidFill>
                  </a:endParaRPr>
                </a:p>
              </p:txBody>
            </p:sp>
          </mc:Choice>
          <mc:Fallback xmlns="">
            <p:sp>
              <p:nvSpPr>
                <p:cNvPr id="28" name="Rectangle 27"/>
                <p:cNvSpPr>
                  <a:spLocks noRot="1" noChangeAspect="1" noMove="1" noResize="1" noEditPoints="1" noAdjustHandles="1" noChangeArrowheads="1" noChangeShapeType="1" noTextEdit="1"/>
                </p:cNvSpPr>
                <p:nvPr/>
              </p:nvSpPr>
              <p:spPr>
                <a:xfrm>
                  <a:off x="2944479" y="1418492"/>
                  <a:ext cx="477671" cy="421398"/>
                </a:xfrm>
                <a:prstGeom prst="rect">
                  <a:avLst/>
                </a:prstGeom>
                <a:blipFill rotWithShape="0">
                  <a:blip r:embed="rId8"/>
                  <a:stretch>
                    <a:fillRect l="-6250"/>
                  </a:stretch>
                </a:blipFill>
                <a:ln>
                  <a:solidFill>
                    <a:schemeClr val="tx1"/>
                  </a:solidFill>
                </a:ln>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9" name="Rectangle 28"/>
                <p:cNvSpPr/>
                <p:nvPr/>
              </p:nvSpPr>
              <p:spPr>
                <a:xfrm>
                  <a:off x="2892218" y="5743545"/>
                  <a:ext cx="477671" cy="4213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Sup>
                          <m:sSubSupPr>
                            <m:ctrlPr>
                              <a:rPr lang="pt-BR" i="1" smtClean="0">
                                <a:solidFill>
                                  <a:schemeClr val="tx1"/>
                                </a:solidFill>
                                <a:latin typeface="Cambria Math" panose="02040503050406030204" pitchFamily="18" charset="0"/>
                              </a:rPr>
                            </m:ctrlPr>
                          </m:sSubSupPr>
                          <m:e>
                            <m:r>
                              <a:rPr lang="pt-BR" b="1" i="1">
                                <a:solidFill>
                                  <a:schemeClr val="tx1"/>
                                </a:solidFill>
                                <a:latin typeface="Cambria Math" panose="02040503050406030204" pitchFamily="18" charset="0"/>
                              </a:rPr>
                              <m:t>𝒘</m:t>
                            </m:r>
                          </m:e>
                          <m:sub>
                            <m:r>
                              <a:rPr lang="pt-BR" i="1">
                                <a:solidFill>
                                  <a:schemeClr val="tx1"/>
                                </a:solidFill>
                                <a:latin typeface="Cambria Math" panose="02040503050406030204" pitchFamily="18" charset="0"/>
                              </a:rPr>
                              <m:t>2</m:t>
                            </m:r>
                            <m:r>
                              <a:rPr lang="pt-BR" b="0" i="1" smtClean="0">
                                <a:solidFill>
                                  <a:schemeClr val="tx1"/>
                                </a:solidFill>
                                <a:latin typeface="Cambria Math" panose="02040503050406030204" pitchFamily="18" charset="0"/>
                              </a:rPr>
                              <m:t>4</m:t>
                            </m:r>
                          </m:sub>
                          <m:sup>
                            <m:r>
                              <a:rPr lang="pt-BR" i="1">
                                <a:solidFill>
                                  <a:schemeClr val="tx1"/>
                                </a:solidFill>
                                <a:latin typeface="Cambria Math" panose="02040503050406030204" pitchFamily="18" charset="0"/>
                              </a:rPr>
                              <m:t>1</m:t>
                            </m:r>
                          </m:sup>
                        </m:sSubSup>
                      </m:oMath>
                    </m:oMathPara>
                  </a14:m>
                  <a:endParaRPr lang="pt-BR" b="1" dirty="0">
                    <a:solidFill>
                      <a:schemeClr val="tx1"/>
                    </a:solidFill>
                  </a:endParaRPr>
                </a:p>
              </p:txBody>
            </p:sp>
          </mc:Choice>
          <mc:Fallback xmlns="">
            <p:sp>
              <p:nvSpPr>
                <p:cNvPr id="29" name="Rectangle 28"/>
                <p:cNvSpPr>
                  <a:spLocks noRot="1" noChangeAspect="1" noMove="1" noResize="1" noEditPoints="1" noAdjustHandles="1" noChangeArrowheads="1" noChangeShapeType="1" noTextEdit="1"/>
                </p:cNvSpPr>
                <p:nvPr/>
              </p:nvSpPr>
              <p:spPr>
                <a:xfrm>
                  <a:off x="2892218" y="5743545"/>
                  <a:ext cx="477671" cy="421398"/>
                </a:xfrm>
                <a:prstGeom prst="rect">
                  <a:avLst/>
                </a:prstGeom>
                <a:blipFill rotWithShape="0">
                  <a:blip r:embed="rId9"/>
                  <a:stretch>
                    <a:fillRect l="-6173"/>
                  </a:stretch>
                </a:blipFill>
                <a:ln>
                  <a:solidFill>
                    <a:schemeClr val="tx1"/>
                  </a:solidFill>
                </a:ln>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0" name="Rectangle 29"/>
                <p:cNvSpPr/>
                <p:nvPr/>
              </p:nvSpPr>
              <p:spPr>
                <a:xfrm>
                  <a:off x="2943082" y="2777679"/>
                  <a:ext cx="477671" cy="4213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Sup>
                          <m:sSubSupPr>
                            <m:ctrlPr>
                              <a:rPr lang="pt-BR" i="1" smtClean="0">
                                <a:solidFill>
                                  <a:schemeClr val="tx1"/>
                                </a:solidFill>
                                <a:latin typeface="Cambria Math" panose="02040503050406030204" pitchFamily="18" charset="0"/>
                              </a:rPr>
                            </m:ctrlPr>
                          </m:sSubSupPr>
                          <m:e>
                            <m:r>
                              <a:rPr lang="pt-BR" b="1" i="1">
                                <a:solidFill>
                                  <a:schemeClr val="tx1"/>
                                </a:solidFill>
                                <a:latin typeface="Cambria Math" panose="02040503050406030204" pitchFamily="18" charset="0"/>
                              </a:rPr>
                              <m:t>𝒘</m:t>
                            </m:r>
                          </m:e>
                          <m:sub>
                            <m:r>
                              <a:rPr lang="pt-BR" i="1">
                                <a:solidFill>
                                  <a:schemeClr val="tx1"/>
                                </a:solidFill>
                                <a:latin typeface="Cambria Math" panose="02040503050406030204" pitchFamily="18" charset="0"/>
                              </a:rPr>
                              <m:t>2</m:t>
                            </m:r>
                            <m:r>
                              <a:rPr lang="pt-BR" b="0" i="1" smtClean="0">
                                <a:solidFill>
                                  <a:schemeClr val="tx1"/>
                                </a:solidFill>
                                <a:latin typeface="Cambria Math" panose="02040503050406030204" pitchFamily="18" charset="0"/>
                              </a:rPr>
                              <m:t>2</m:t>
                            </m:r>
                          </m:sub>
                          <m:sup>
                            <m:r>
                              <a:rPr lang="pt-BR" i="1">
                                <a:solidFill>
                                  <a:schemeClr val="tx1"/>
                                </a:solidFill>
                                <a:latin typeface="Cambria Math" panose="02040503050406030204" pitchFamily="18" charset="0"/>
                              </a:rPr>
                              <m:t>1</m:t>
                            </m:r>
                          </m:sup>
                        </m:sSubSup>
                      </m:oMath>
                    </m:oMathPara>
                  </a14:m>
                  <a:endParaRPr lang="pt-BR" b="1" dirty="0">
                    <a:solidFill>
                      <a:schemeClr val="tx1"/>
                    </a:solidFill>
                  </a:endParaRPr>
                </a:p>
              </p:txBody>
            </p:sp>
          </mc:Choice>
          <mc:Fallback xmlns="">
            <p:sp>
              <p:nvSpPr>
                <p:cNvPr id="30" name="Rectangle 29"/>
                <p:cNvSpPr>
                  <a:spLocks noRot="1" noChangeAspect="1" noMove="1" noResize="1" noEditPoints="1" noAdjustHandles="1" noChangeArrowheads="1" noChangeShapeType="1" noTextEdit="1"/>
                </p:cNvSpPr>
                <p:nvPr/>
              </p:nvSpPr>
              <p:spPr>
                <a:xfrm>
                  <a:off x="2943082" y="2777679"/>
                  <a:ext cx="477671" cy="421398"/>
                </a:xfrm>
                <a:prstGeom prst="rect">
                  <a:avLst/>
                </a:prstGeom>
                <a:blipFill rotWithShape="0">
                  <a:blip r:embed="rId10"/>
                  <a:stretch>
                    <a:fillRect l="-7500"/>
                  </a:stretch>
                </a:blipFill>
                <a:ln>
                  <a:solidFill>
                    <a:schemeClr val="tx1"/>
                  </a:solidFill>
                </a:ln>
              </p:spPr>
              <p:txBody>
                <a:bodyPr/>
                <a:lstStyle/>
                <a:p>
                  <a:r>
                    <a:rPr lang="pt-BR">
                      <a:noFill/>
                    </a:rPr>
                    <a:t> </a:t>
                  </a:r>
                </a:p>
              </p:txBody>
            </p:sp>
          </mc:Fallback>
        </mc:AlternateContent>
        <p:cxnSp>
          <p:nvCxnSpPr>
            <p:cNvPr id="32" name="Straight Arrow Connector 31"/>
            <p:cNvCxnSpPr>
              <a:stCxn id="28" idx="3"/>
              <a:endCxn id="4" idx="2"/>
            </p:cNvCxnSpPr>
            <p:nvPr/>
          </p:nvCxnSpPr>
          <p:spPr>
            <a:xfrm flipV="1">
              <a:off x="3422150" y="1084408"/>
              <a:ext cx="551338" cy="5447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23" idx="3"/>
              <a:endCxn id="4" idx="2"/>
            </p:cNvCxnSpPr>
            <p:nvPr/>
          </p:nvCxnSpPr>
          <p:spPr>
            <a:xfrm>
              <a:off x="3408967" y="1075900"/>
              <a:ext cx="564521" cy="85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24" idx="6"/>
              <a:endCxn id="23" idx="1"/>
            </p:cNvCxnSpPr>
            <p:nvPr/>
          </p:nvCxnSpPr>
          <p:spPr>
            <a:xfrm flipV="1">
              <a:off x="1128008" y="1075900"/>
              <a:ext cx="1803288" cy="22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24" idx="6"/>
              <a:endCxn id="27" idx="1"/>
            </p:cNvCxnSpPr>
            <p:nvPr/>
          </p:nvCxnSpPr>
          <p:spPr>
            <a:xfrm>
              <a:off x="1128008" y="1078173"/>
              <a:ext cx="1815074" cy="13272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25" idx="6"/>
              <a:endCxn id="28" idx="1"/>
            </p:cNvCxnSpPr>
            <p:nvPr/>
          </p:nvCxnSpPr>
          <p:spPr>
            <a:xfrm flipV="1">
              <a:off x="1128008" y="1629191"/>
              <a:ext cx="1816471" cy="43242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27" idx="3"/>
              <a:endCxn id="10" idx="2"/>
            </p:cNvCxnSpPr>
            <p:nvPr/>
          </p:nvCxnSpPr>
          <p:spPr>
            <a:xfrm>
              <a:off x="3420753" y="2405468"/>
              <a:ext cx="552735" cy="3331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25" idx="6"/>
              <a:endCxn id="30" idx="1"/>
            </p:cNvCxnSpPr>
            <p:nvPr/>
          </p:nvCxnSpPr>
          <p:spPr>
            <a:xfrm flipV="1">
              <a:off x="1128008" y="2988378"/>
              <a:ext cx="1815074" cy="29650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30" idx="3"/>
              <a:endCxn id="10" idx="2"/>
            </p:cNvCxnSpPr>
            <p:nvPr/>
          </p:nvCxnSpPr>
          <p:spPr>
            <a:xfrm flipV="1">
              <a:off x="3420753" y="2738658"/>
              <a:ext cx="552735" cy="2497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25" idx="6"/>
              <a:endCxn id="29" idx="1"/>
            </p:cNvCxnSpPr>
            <p:nvPr/>
          </p:nvCxnSpPr>
          <p:spPr>
            <a:xfrm>
              <a:off x="1128008" y="5953395"/>
              <a:ext cx="1764210" cy="8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29" idx="3"/>
              <a:endCxn id="50" idx="2"/>
            </p:cNvCxnSpPr>
            <p:nvPr/>
          </p:nvCxnSpPr>
          <p:spPr>
            <a:xfrm>
              <a:off x="3369889" y="5954244"/>
              <a:ext cx="605962" cy="22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Rectangle 65"/>
                <p:cNvSpPr/>
                <p:nvPr/>
              </p:nvSpPr>
              <p:spPr>
                <a:xfrm>
                  <a:off x="2943081" y="3772343"/>
                  <a:ext cx="477671" cy="4213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Sup>
                          <m:sSubSupPr>
                            <m:ctrlPr>
                              <a:rPr lang="pt-BR" i="1" smtClean="0">
                                <a:solidFill>
                                  <a:schemeClr val="tx1"/>
                                </a:solidFill>
                                <a:latin typeface="Cambria Math" panose="02040503050406030204" pitchFamily="18" charset="0"/>
                              </a:rPr>
                            </m:ctrlPr>
                          </m:sSubSupPr>
                          <m:e>
                            <m:r>
                              <a:rPr lang="pt-BR" b="1" i="1">
                                <a:solidFill>
                                  <a:schemeClr val="tx1"/>
                                </a:solidFill>
                                <a:latin typeface="Cambria Math" panose="02040503050406030204" pitchFamily="18" charset="0"/>
                              </a:rPr>
                              <m:t>𝒘</m:t>
                            </m:r>
                          </m:e>
                          <m:sub>
                            <m:r>
                              <a:rPr lang="pt-BR" b="0" i="1" smtClean="0">
                                <a:solidFill>
                                  <a:schemeClr val="tx1"/>
                                </a:solidFill>
                                <a:latin typeface="Cambria Math" panose="02040503050406030204" pitchFamily="18" charset="0"/>
                              </a:rPr>
                              <m:t>13</m:t>
                            </m:r>
                          </m:sub>
                          <m:sup>
                            <m:r>
                              <a:rPr lang="pt-BR" i="1">
                                <a:solidFill>
                                  <a:schemeClr val="tx1"/>
                                </a:solidFill>
                                <a:latin typeface="Cambria Math" panose="02040503050406030204" pitchFamily="18" charset="0"/>
                              </a:rPr>
                              <m:t>1</m:t>
                            </m:r>
                          </m:sup>
                        </m:sSubSup>
                      </m:oMath>
                    </m:oMathPara>
                  </a14:m>
                  <a:endParaRPr lang="pt-BR" b="1" dirty="0">
                    <a:solidFill>
                      <a:schemeClr val="tx1"/>
                    </a:solidFill>
                  </a:endParaRPr>
                </a:p>
              </p:txBody>
            </p:sp>
          </mc:Choice>
          <mc:Fallback xmlns="">
            <p:sp>
              <p:nvSpPr>
                <p:cNvPr id="66" name="Rectangle 65"/>
                <p:cNvSpPr>
                  <a:spLocks noRot="1" noChangeAspect="1" noMove="1" noResize="1" noEditPoints="1" noAdjustHandles="1" noChangeArrowheads="1" noChangeShapeType="1" noTextEdit="1"/>
                </p:cNvSpPr>
                <p:nvPr/>
              </p:nvSpPr>
              <p:spPr>
                <a:xfrm>
                  <a:off x="2943081" y="3772343"/>
                  <a:ext cx="477671" cy="421398"/>
                </a:xfrm>
                <a:prstGeom prst="rect">
                  <a:avLst/>
                </a:prstGeom>
                <a:blipFill rotWithShape="0">
                  <a:blip r:embed="rId11"/>
                  <a:stretch>
                    <a:fillRect l="-6250"/>
                  </a:stretch>
                </a:blipFill>
                <a:ln>
                  <a:solidFill>
                    <a:schemeClr val="tx1"/>
                  </a:solidFill>
                </a:ln>
              </p:spPr>
              <p:txBody>
                <a:bodyPr/>
                <a:lstStyle/>
                <a:p>
                  <a:r>
                    <a:rPr lang="pt-BR">
                      <a:noFill/>
                    </a:rPr>
                    <a:t> </a:t>
                  </a:r>
                </a:p>
              </p:txBody>
            </p:sp>
          </mc:Fallback>
        </mc:AlternateContent>
        <p:cxnSp>
          <p:nvCxnSpPr>
            <p:cNvPr id="68" name="Straight Arrow Connector 67"/>
            <p:cNvCxnSpPr>
              <a:stCxn id="24" idx="6"/>
              <a:endCxn id="66" idx="1"/>
            </p:cNvCxnSpPr>
            <p:nvPr/>
          </p:nvCxnSpPr>
          <p:spPr>
            <a:xfrm>
              <a:off x="1128008" y="1078173"/>
              <a:ext cx="1815073" cy="29048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66" idx="3"/>
              <a:endCxn id="13" idx="2"/>
            </p:cNvCxnSpPr>
            <p:nvPr/>
          </p:nvCxnSpPr>
          <p:spPr>
            <a:xfrm>
              <a:off x="3420752" y="3983042"/>
              <a:ext cx="552736" cy="4098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8847140" y="5096703"/>
              <a:ext cx="62779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4" name="TextBox 73"/>
                <p:cNvSpPr txBox="1"/>
                <p:nvPr/>
              </p:nvSpPr>
              <p:spPr>
                <a:xfrm>
                  <a:off x="10898390" y="1670663"/>
                  <a:ext cx="54362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𝑦</m:t>
                            </m:r>
                          </m:e>
                          <m:sub>
                            <m:r>
                              <a:rPr lang="pt-BR" b="0" i="1" smtClean="0">
                                <a:latin typeface="Cambria Math" panose="02040503050406030204" pitchFamily="18" charset="0"/>
                              </a:rPr>
                              <m:t>1</m:t>
                            </m:r>
                          </m:sub>
                        </m:sSub>
                      </m:oMath>
                    </m:oMathPara>
                  </a14:m>
                  <a:endParaRPr lang="pt-BR" dirty="0"/>
                </a:p>
              </p:txBody>
            </p:sp>
          </mc:Choice>
          <mc:Fallback xmlns="">
            <p:sp>
              <p:nvSpPr>
                <p:cNvPr id="74" name="TextBox 73"/>
                <p:cNvSpPr txBox="1">
                  <a:spLocks noRot="1" noChangeAspect="1" noMove="1" noResize="1" noEditPoints="1" noAdjustHandles="1" noChangeArrowheads="1" noChangeShapeType="1" noTextEdit="1"/>
                </p:cNvSpPr>
                <p:nvPr/>
              </p:nvSpPr>
              <p:spPr>
                <a:xfrm>
                  <a:off x="10898390" y="1670663"/>
                  <a:ext cx="543627" cy="369332"/>
                </a:xfrm>
                <a:prstGeom prst="rect">
                  <a:avLst/>
                </a:prstGeom>
                <a:blipFill rotWithShape="0">
                  <a:blip r:embed="rId12"/>
                  <a:stretch>
                    <a:fillRect b="-655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5" name="TextBox 74"/>
                <p:cNvSpPr txBox="1"/>
                <p:nvPr/>
              </p:nvSpPr>
              <p:spPr>
                <a:xfrm>
                  <a:off x="10898390" y="4871034"/>
                  <a:ext cx="54362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𝑦</m:t>
                            </m:r>
                          </m:e>
                          <m:sub>
                            <m:r>
                              <a:rPr lang="pt-BR" b="0" i="1" smtClean="0">
                                <a:latin typeface="Cambria Math" panose="02040503050406030204" pitchFamily="18" charset="0"/>
                              </a:rPr>
                              <m:t>2</m:t>
                            </m:r>
                          </m:sub>
                        </m:sSub>
                      </m:oMath>
                    </m:oMathPara>
                  </a14:m>
                  <a:endParaRPr lang="pt-BR" dirty="0"/>
                </a:p>
              </p:txBody>
            </p:sp>
          </mc:Choice>
          <mc:Fallback xmlns="">
            <p:sp>
              <p:nvSpPr>
                <p:cNvPr id="75" name="TextBox 74"/>
                <p:cNvSpPr txBox="1">
                  <a:spLocks noRot="1" noChangeAspect="1" noMove="1" noResize="1" noEditPoints="1" noAdjustHandles="1" noChangeArrowheads="1" noChangeShapeType="1" noTextEdit="1"/>
                </p:cNvSpPr>
                <p:nvPr/>
              </p:nvSpPr>
              <p:spPr>
                <a:xfrm>
                  <a:off x="10898390" y="4871034"/>
                  <a:ext cx="543627" cy="369332"/>
                </a:xfrm>
                <a:prstGeom prst="rect">
                  <a:avLst/>
                </a:prstGeom>
                <a:blipFill rotWithShape="0">
                  <a:blip r:embed="rId13"/>
                  <a:stretch>
                    <a:fillRect b="-655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7" name="Oval 76"/>
                <p:cNvSpPr/>
                <p:nvPr/>
              </p:nvSpPr>
              <p:spPr>
                <a:xfrm>
                  <a:off x="3541488" y="185821"/>
                  <a:ext cx="432000" cy="43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pt-BR" i="1" smtClean="0">
                                <a:solidFill>
                                  <a:schemeClr val="tx1"/>
                                </a:solidFill>
                                <a:latin typeface="Cambria Math" panose="02040503050406030204" pitchFamily="18" charset="0"/>
                              </a:rPr>
                            </m:ctrlPr>
                          </m:sSubSupPr>
                          <m:e>
                            <m:r>
                              <a:rPr lang="pt-BR" b="0" i="1" smtClean="0">
                                <a:solidFill>
                                  <a:schemeClr val="tx1"/>
                                </a:solidFill>
                                <a:latin typeface="Cambria Math" panose="02040503050406030204" pitchFamily="18" charset="0"/>
                              </a:rPr>
                              <m:t>𝑏</m:t>
                            </m:r>
                          </m:e>
                          <m:sub>
                            <m:r>
                              <a:rPr lang="pt-BR" b="0" i="1" smtClean="0">
                                <a:solidFill>
                                  <a:schemeClr val="tx1"/>
                                </a:solidFill>
                                <a:latin typeface="Cambria Math" panose="02040503050406030204" pitchFamily="18" charset="0"/>
                              </a:rPr>
                              <m:t>1</m:t>
                            </m:r>
                          </m:sub>
                          <m:sup>
                            <m:r>
                              <a:rPr lang="pt-BR" b="0" i="1" smtClean="0">
                                <a:solidFill>
                                  <a:schemeClr val="tx1"/>
                                </a:solidFill>
                                <a:latin typeface="Cambria Math" panose="02040503050406030204" pitchFamily="18" charset="0"/>
                              </a:rPr>
                              <m:t>1</m:t>
                            </m:r>
                          </m:sup>
                        </m:sSubSup>
                      </m:oMath>
                    </m:oMathPara>
                  </a14:m>
                  <a:endParaRPr lang="pt-BR" dirty="0">
                    <a:solidFill>
                      <a:schemeClr val="tx1"/>
                    </a:solidFill>
                  </a:endParaRPr>
                </a:p>
              </p:txBody>
            </p:sp>
          </mc:Choice>
          <mc:Fallback xmlns="">
            <p:sp>
              <p:nvSpPr>
                <p:cNvPr id="77" name="Oval 76"/>
                <p:cNvSpPr>
                  <a:spLocks noRot="1" noChangeAspect="1" noMove="1" noResize="1" noEditPoints="1" noAdjustHandles="1" noChangeArrowheads="1" noChangeShapeType="1" noTextEdit="1"/>
                </p:cNvSpPr>
                <p:nvPr/>
              </p:nvSpPr>
              <p:spPr>
                <a:xfrm>
                  <a:off x="3541488" y="185821"/>
                  <a:ext cx="432000" cy="432000"/>
                </a:xfrm>
                <a:prstGeom prst="ellipse">
                  <a:avLst/>
                </a:prstGeom>
                <a:blipFill rotWithShape="0">
                  <a:blip r:embed="rId14"/>
                  <a:stretch>
                    <a:fillRect l="-1370"/>
                  </a:stretch>
                </a:blipFill>
                <a:ln>
                  <a:solidFill>
                    <a:schemeClr val="tx1"/>
                  </a:solidFill>
                </a:ln>
              </p:spPr>
              <p:txBody>
                <a:bodyPr/>
                <a:lstStyle/>
                <a:p>
                  <a:r>
                    <a:rPr lang="pt-BR">
                      <a:noFill/>
                    </a:rPr>
                    <a:t> </a:t>
                  </a:r>
                </a:p>
              </p:txBody>
            </p:sp>
          </mc:Fallback>
        </mc:AlternateContent>
        <p:cxnSp>
          <p:nvCxnSpPr>
            <p:cNvPr id="79" name="Straight Arrow Connector 78"/>
            <p:cNvCxnSpPr>
              <a:stCxn id="77" idx="5"/>
              <a:endCxn id="4" idx="1"/>
            </p:cNvCxnSpPr>
            <p:nvPr/>
          </p:nvCxnSpPr>
          <p:spPr>
            <a:xfrm>
              <a:off x="3910223" y="554556"/>
              <a:ext cx="203172" cy="2258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0" name="Oval 79"/>
                <p:cNvSpPr/>
                <p:nvPr/>
              </p:nvSpPr>
              <p:spPr>
                <a:xfrm>
                  <a:off x="3575537" y="1823995"/>
                  <a:ext cx="432000" cy="43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pt-BR" i="1" smtClean="0">
                                <a:solidFill>
                                  <a:schemeClr val="tx1"/>
                                </a:solidFill>
                                <a:latin typeface="Cambria Math" panose="02040503050406030204" pitchFamily="18" charset="0"/>
                              </a:rPr>
                            </m:ctrlPr>
                          </m:sSubSupPr>
                          <m:e>
                            <m:r>
                              <a:rPr lang="pt-BR" b="0" i="1" smtClean="0">
                                <a:solidFill>
                                  <a:schemeClr val="tx1"/>
                                </a:solidFill>
                                <a:latin typeface="Cambria Math" panose="02040503050406030204" pitchFamily="18" charset="0"/>
                              </a:rPr>
                              <m:t>𝑏</m:t>
                            </m:r>
                          </m:e>
                          <m:sub>
                            <m:r>
                              <a:rPr lang="pt-BR" b="0" i="1" smtClean="0">
                                <a:solidFill>
                                  <a:schemeClr val="tx1"/>
                                </a:solidFill>
                                <a:latin typeface="Cambria Math" panose="02040503050406030204" pitchFamily="18" charset="0"/>
                              </a:rPr>
                              <m:t>2</m:t>
                            </m:r>
                          </m:sub>
                          <m:sup>
                            <m:r>
                              <a:rPr lang="pt-BR" b="0" i="1" smtClean="0">
                                <a:solidFill>
                                  <a:schemeClr val="tx1"/>
                                </a:solidFill>
                                <a:latin typeface="Cambria Math" panose="02040503050406030204" pitchFamily="18" charset="0"/>
                              </a:rPr>
                              <m:t>1</m:t>
                            </m:r>
                          </m:sup>
                        </m:sSubSup>
                      </m:oMath>
                    </m:oMathPara>
                  </a14:m>
                  <a:endParaRPr lang="pt-BR" dirty="0">
                    <a:solidFill>
                      <a:schemeClr val="tx1"/>
                    </a:solidFill>
                  </a:endParaRPr>
                </a:p>
              </p:txBody>
            </p:sp>
          </mc:Choice>
          <mc:Fallback xmlns="">
            <p:sp>
              <p:nvSpPr>
                <p:cNvPr id="80" name="Oval 79"/>
                <p:cNvSpPr>
                  <a:spLocks noRot="1" noChangeAspect="1" noMove="1" noResize="1" noEditPoints="1" noAdjustHandles="1" noChangeArrowheads="1" noChangeShapeType="1" noTextEdit="1"/>
                </p:cNvSpPr>
                <p:nvPr/>
              </p:nvSpPr>
              <p:spPr>
                <a:xfrm>
                  <a:off x="3575537" y="1823995"/>
                  <a:ext cx="432000" cy="432000"/>
                </a:xfrm>
                <a:prstGeom prst="ellipse">
                  <a:avLst/>
                </a:prstGeom>
                <a:blipFill rotWithShape="0">
                  <a:blip r:embed="rId15"/>
                  <a:stretch>
                    <a:fillRect l="-1389"/>
                  </a:stretch>
                </a:blipFill>
                <a:ln>
                  <a:solidFill>
                    <a:schemeClr val="tx1"/>
                  </a:solidFill>
                </a:ln>
              </p:spPr>
              <p:txBody>
                <a:bodyPr/>
                <a:lstStyle/>
                <a:p>
                  <a:r>
                    <a:rPr lang="pt-BR">
                      <a:noFill/>
                    </a:rPr>
                    <a:t> </a:t>
                  </a:r>
                </a:p>
              </p:txBody>
            </p:sp>
          </mc:Fallback>
        </mc:AlternateContent>
        <p:cxnSp>
          <p:nvCxnSpPr>
            <p:cNvPr id="82" name="Straight Arrow Connector 81"/>
            <p:cNvCxnSpPr>
              <a:stCxn id="80" idx="5"/>
              <a:endCxn id="10" idx="1"/>
            </p:cNvCxnSpPr>
            <p:nvPr/>
          </p:nvCxnSpPr>
          <p:spPr>
            <a:xfrm>
              <a:off x="3944272" y="2192730"/>
              <a:ext cx="169123" cy="2419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4" name="Oval 83"/>
                <p:cNvSpPr/>
                <p:nvPr/>
              </p:nvSpPr>
              <p:spPr>
                <a:xfrm>
                  <a:off x="3621447" y="3402963"/>
                  <a:ext cx="432000" cy="43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pt-BR" i="1" smtClean="0">
                                <a:solidFill>
                                  <a:schemeClr val="tx1"/>
                                </a:solidFill>
                                <a:latin typeface="Cambria Math" panose="02040503050406030204" pitchFamily="18" charset="0"/>
                              </a:rPr>
                            </m:ctrlPr>
                          </m:sSubSupPr>
                          <m:e>
                            <m:r>
                              <a:rPr lang="pt-BR" b="0" i="1" smtClean="0">
                                <a:solidFill>
                                  <a:schemeClr val="tx1"/>
                                </a:solidFill>
                                <a:latin typeface="Cambria Math" panose="02040503050406030204" pitchFamily="18" charset="0"/>
                              </a:rPr>
                              <m:t>𝑏</m:t>
                            </m:r>
                          </m:e>
                          <m:sub>
                            <m:r>
                              <a:rPr lang="pt-BR" b="0" i="1" smtClean="0">
                                <a:solidFill>
                                  <a:schemeClr val="tx1"/>
                                </a:solidFill>
                                <a:latin typeface="Cambria Math" panose="02040503050406030204" pitchFamily="18" charset="0"/>
                              </a:rPr>
                              <m:t>3</m:t>
                            </m:r>
                          </m:sub>
                          <m:sup>
                            <m:r>
                              <a:rPr lang="pt-BR" b="0" i="1" smtClean="0">
                                <a:solidFill>
                                  <a:schemeClr val="tx1"/>
                                </a:solidFill>
                                <a:latin typeface="Cambria Math" panose="02040503050406030204" pitchFamily="18" charset="0"/>
                              </a:rPr>
                              <m:t>1</m:t>
                            </m:r>
                          </m:sup>
                        </m:sSubSup>
                      </m:oMath>
                    </m:oMathPara>
                  </a14:m>
                  <a:endParaRPr lang="pt-BR" dirty="0">
                    <a:solidFill>
                      <a:schemeClr val="tx1"/>
                    </a:solidFill>
                  </a:endParaRPr>
                </a:p>
              </p:txBody>
            </p:sp>
          </mc:Choice>
          <mc:Fallback xmlns="">
            <p:sp>
              <p:nvSpPr>
                <p:cNvPr id="84" name="Oval 83"/>
                <p:cNvSpPr>
                  <a:spLocks noRot="1" noChangeAspect="1" noMove="1" noResize="1" noEditPoints="1" noAdjustHandles="1" noChangeArrowheads="1" noChangeShapeType="1" noTextEdit="1"/>
                </p:cNvSpPr>
                <p:nvPr/>
              </p:nvSpPr>
              <p:spPr>
                <a:xfrm>
                  <a:off x="3621447" y="3402963"/>
                  <a:ext cx="432000" cy="432000"/>
                </a:xfrm>
                <a:prstGeom prst="ellipse">
                  <a:avLst/>
                </a:prstGeom>
                <a:blipFill rotWithShape="0">
                  <a:blip r:embed="rId16"/>
                  <a:stretch>
                    <a:fillRect l="-1370"/>
                  </a:stretch>
                </a:blipFill>
                <a:ln>
                  <a:solidFill>
                    <a:schemeClr val="tx1"/>
                  </a:solidFill>
                </a:ln>
              </p:spPr>
              <p:txBody>
                <a:bodyPr/>
                <a:lstStyle/>
                <a:p>
                  <a:r>
                    <a:rPr lang="pt-BR">
                      <a:noFill/>
                    </a:rPr>
                    <a:t> </a:t>
                  </a:r>
                </a:p>
              </p:txBody>
            </p:sp>
          </mc:Fallback>
        </mc:AlternateContent>
        <p:cxnSp>
          <p:nvCxnSpPr>
            <p:cNvPr id="88" name="Straight Arrow Connector 87"/>
            <p:cNvCxnSpPr>
              <a:stCxn id="84" idx="5"/>
              <a:endCxn id="13" idx="1"/>
            </p:cNvCxnSpPr>
            <p:nvPr/>
          </p:nvCxnSpPr>
          <p:spPr>
            <a:xfrm>
              <a:off x="3990182" y="3771698"/>
              <a:ext cx="123213" cy="31722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3975851" y="5526608"/>
              <a:ext cx="955344" cy="859809"/>
              <a:chOff x="6373504" y="1310185"/>
              <a:chExt cx="955344" cy="859809"/>
            </a:xfrm>
          </p:grpSpPr>
          <p:sp>
            <p:nvSpPr>
              <p:cNvPr id="50" name="Oval 49"/>
              <p:cNvSpPr/>
              <p:nvPr/>
            </p:nvSpPr>
            <p:spPr>
              <a:xfrm>
                <a:off x="6373504" y="1310185"/>
                <a:ext cx="955344" cy="85980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tx1"/>
                  </a:solidFill>
                </a:endParaRPr>
              </a:p>
            </p:txBody>
          </p:sp>
          <mc:AlternateContent xmlns:mc="http://schemas.openxmlformats.org/markup-compatibility/2006" xmlns:a14="http://schemas.microsoft.com/office/drawing/2010/main">
            <mc:Choice Requires="a14">
              <p:sp>
                <p:nvSpPr>
                  <p:cNvPr id="51" name="Rectangle 50"/>
                  <p:cNvSpPr/>
                  <p:nvPr/>
                </p:nvSpPr>
                <p:spPr>
                  <a:xfrm>
                    <a:off x="6654536" y="1406900"/>
                    <a:ext cx="674312" cy="763094"/>
                  </a:xfrm>
                  <a:prstGeom prst="rect">
                    <a:avLst/>
                  </a:prstGeom>
                  <a:ln>
                    <a:noFill/>
                  </a:ln>
                </p:spPr>
                <p:txBody>
                  <a:bodyPr wrap="square">
                    <a:spAutoFit/>
                  </a:bodyPr>
                  <a:lstStyle/>
                  <a:p>
                    <a:pPr algn="ctr"/>
                    <a14:m>
                      <m:oMathPara xmlns:m="http://schemas.openxmlformats.org/officeDocument/2006/math">
                        <m:oMathParaPr>
                          <m:jc m:val="centerGroup"/>
                        </m:oMathParaPr>
                        <m:oMath xmlns:m="http://schemas.openxmlformats.org/officeDocument/2006/math">
                          <m:nary>
                            <m:naryPr>
                              <m:chr m:val="∑"/>
                              <m:subHide m:val="on"/>
                              <m:supHide m:val="on"/>
                              <m:ctrlPr>
                                <a:rPr lang="pt-BR" i="1">
                                  <a:latin typeface="Cambria Math" panose="02040503050406030204" pitchFamily="18" charset="0"/>
                                </a:rPr>
                              </m:ctrlPr>
                            </m:naryPr>
                            <m:sub/>
                            <m:sup/>
                            <m:e/>
                          </m:nary>
                        </m:oMath>
                      </m:oMathPara>
                    </a14:m>
                    <a:endParaRPr lang="pt-BR" dirty="0"/>
                  </a:p>
                </p:txBody>
              </p:sp>
            </mc:Choice>
            <mc:Fallback xmlns="">
              <p:sp>
                <p:nvSpPr>
                  <p:cNvPr id="51" name="Rectangle 50"/>
                  <p:cNvSpPr>
                    <a:spLocks noRot="1" noChangeAspect="1" noMove="1" noResize="1" noEditPoints="1" noAdjustHandles="1" noChangeArrowheads="1" noChangeShapeType="1" noTextEdit="1"/>
                  </p:cNvSpPr>
                  <p:nvPr/>
                </p:nvSpPr>
                <p:spPr>
                  <a:xfrm>
                    <a:off x="6654536" y="1406900"/>
                    <a:ext cx="674312" cy="763094"/>
                  </a:xfrm>
                  <a:prstGeom prst="rect">
                    <a:avLst/>
                  </a:prstGeom>
                  <a:blipFill rotWithShape="0">
                    <a:blip r:embed="rId17"/>
                    <a:stretch>
                      <a:fillRect/>
                    </a:stretch>
                  </a:blipFill>
                  <a:ln>
                    <a:noFill/>
                  </a:ln>
                </p:spPr>
                <p:txBody>
                  <a:bodyPr/>
                  <a:lstStyle/>
                  <a:p>
                    <a:r>
                      <a:rPr lang="pt-BR">
                        <a:noFill/>
                      </a:rPr>
                      <a:t> </a:t>
                    </a:r>
                  </a:p>
                </p:txBody>
              </p:sp>
            </mc:Fallback>
          </mc:AlternateContent>
        </p:grpSp>
        <p:cxnSp>
          <p:nvCxnSpPr>
            <p:cNvPr id="53" name="Straight Arrow Connector 52"/>
            <p:cNvCxnSpPr/>
            <p:nvPr/>
          </p:nvCxnSpPr>
          <p:spPr>
            <a:xfrm>
              <a:off x="4931195" y="5940596"/>
              <a:ext cx="62779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Oval 54"/>
                <p:cNvSpPr/>
                <p:nvPr/>
              </p:nvSpPr>
              <p:spPr>
                <a:xfrm>
                  <a:off x="3623810" y="4966568"/>
                  <a:ext cx="432000" cy="43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pt-BR" i="1" smtClean="0">
                                <a:solidFill>
                                  <a:schemeClr val="tx1"/>
                                </a:solidFill>
                                <a:latin typeface="Cambria Math" panose="02040503050406030204" pitchFamily="18" charset="0"/>
                              </a:rPr>
                            </m:ctrlPr>
                          </m:sSubSupPr>
                          <m:e>
                            <m:r>
                              <a:rPr lang="pt-BR" b="0" i="1" smtClean="0">
                                <a:solidFill>
                                  <a:schemeClr val="tx1"/>
                                </a:solidFill>
                                <a:latin typeface="Cambria Math" panose="02040503050406030204" pitchFamily="18" charset="0"/>
                              </a:rPr>
                              <m:t>𝑏</m:t>
                            </m:r>
                          </m:e>
                          <m:sub>
                            <m:r>
                              <a:rPr lang="pt-BR" b="0" i="1" smtClean="0">
                                <a:solidFill>
                                  <a:schemeClr val="tx1"/>
                                </a:solidFill>
                                <a:latin typeface="Cambria Math" panose="02040503050406030204" pitchFamily="18" charset="0"/>
                              </a:rPr>
                              <m:t>4</m:t>
                            </m:r>
                          </m:sub>
                          <m:sup>
                            <m:r>
                              <a:rPr lang="pt-BR" b="0" i="1" smtClean="0">
                                <a:solidFill>
                                  <a:schemeClr val="tx1"/>
                                </a:solidFill>
                                <a:latin typeface="Cambria Math" panose="02040503050406030204" pitchFamily="18" charset="0"/>
                              </a:rPr>
                              <m:t>1</m:t>
                            </m:r>
                          </m:sup>
                        </m:sSubSup>
                      </m:oMath>
                    </m:oMathPara>
                  </a14:m>
                  <a:endParaRPr lang="pt-BR" dirty="0">
                    <a:solidFill>
                      <a:schemeClr val="tx1"/>
                    </a:solidFill>
                  </a:endParaRPr>
                </a:p>
              </p:txBody>
            </p:sp>
          </mc:Choice>
          <mc:Fallback xmlns="">
            <p:sp>
              <p:nvSpPr>
                <p:cNvPr id="55" name="Oval 54"/>
                <p:cNvSpPr>
                  <a:spLocks noRot="1" noChangeAspect="1" noMove="1" noResize="1" noEditPoints="1" noAdjustHandles="1" noChangeArrowheads="1" noChangeShapeType="1" noTextEdit="1"/>
                </p:cNvSpPr>
                <p:nvPr/>
              </p:nvSpPr>
              <p:spPr>
                <a:xfrm>
                  <a:off x="3623810" y="4966568"/>
                  <a:ext cx="432000" cy="432000"/>
                </a:xfrm>
                <a:prstGeom prst="ellipse">
                  <a:avLst/>
                </a:prstGeom>
                <a:blipFill rotWithShape="0">
                  <a:blip r:embed="rId18"/>
                  <a:stretch>
                    <a:fillRect/>
                  </a:stretch>
                </a:blipFill>
                <a:ln>
                  <a:solidFill>
                    <a:schemeClr val="tx1"/>
                  </a:solidFill>
                </a:ln>
              </p:spPr>
              <p:txBody>
                <a:bodyPr/>
                <a:lstStyle/>
                <a:p>
                  <a:r>
                    <a:rPr lang="pt-BR">
                      <a:noFill/>
                    </a:rPr>
                    <a:t> </a:t>
                  </a:r>
                </a:p>
              </p:txBody>
            </p:sp>
          </mc:Fallback>
        </mc:AlternateContent>
        <p:cxnSp>
          <p:nvCxnSpPr>
            <p:cNvPr id="57" name="Straight Arrow Connector 56"/>
            <p:cNvCxnSpPr>
              <a:stCxn id="55" idx="5"/>
              <a:endCxn id="50" idx="1"/>
            </p:cNvCxnSpPr>
            <p:nvPr/>
          </p:nvCxnSpPr>
          <p:spPr>
            <a:xfrm>
              <a:off x="3992545" y="5335303"/>
              <a:ext cx="123213" cy="31722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8" name="Rectangle 77"/>
                <p:cNvSpPr/>
                <p:nvPr/>
              </p:nvSpPr>
              <p:spPr>
                <a:xfrm>
                  <a:off x="2943081" y="4349481"/>
                  <a:ext cx="477671" cy="4213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Sup>
                          <m:sSubSupPr>
                            <m:ctrlPr>
                              <a:rPr lang="pt-BR" i="1" smtClean="0">
                                <a:solidFill>
                                  <a:schemeClr val="tx1"/>
                                </a:solidFill>
                                <a:latin typeface="Cambria Math" panose="02040503050406030204" pitchFamily="18" charset="0"/>
                              </a:rPr>
                            </m:ctrlPr>
                          </m:sSubSupPr>
                          <m:e>
                            <m:r>
                              <a:rPr lang="pt-BR" b="1" i="1">
                                <a:solidFill>
                                  <a:schemeClr val="tx1"/>
                                </a:solidFill>
                                <a:latin typeface="Cambria Math" panose="02040503050406030204" pitchFamily="18" charset="0"/>
                              </a:rPr>
                              <m:t>𝒘</m:t>
                            </m:r>
                          </m:e>
                          <m:sub>
                            <m:r>
                              <a:rPr lang="pt-BR" i="1">
                                <a:solidFill>
                                  <a:schemeClr val="tx1"/>
                                </a:solidFill>
                                <a:latin typeface="Cambria Math" panose="02040503050406030204" pitchFamily="18" charset="0"/>
                              </a:rPr>
                              <m:t>2</m:t>
                            </m:r>
                            <m:r>
                              <a:rPr lang="pt-BR" b="0" i="1" smtClean="0">
                                <a:solidFill>
                                  <a:schemeClr val="tx1"/>
                                </a:solidFill>
                                <a:latin typeface="Cambria Math" panose="02040503050406030204" pitchFamily="18" charset="0"/>
                              </a:rPr>
                              <m:t>3</m:t>
                            </m:r>
                          </m:sub>
                          <m:sup>
                            <m:r>
                              <a:rPr lang="pt-BR" i="1">
                                <a:solidFill>
                                  <a:schemeClr val="tx1"/>
                                </a:solidFill>
                                <a:latin typeface="Cambria Math" panose="02040503050406030204" pitchFamily="18" charset="0"/>
                              </a:rPr>
                              <m:t>1</m:t>
                            </m:r>
                          </m:sup>
                        </m:sSubSup>
                      </m:oMath>
                    </m:oMathPara>
                  </a14:m>
                  <a:endParaRPr lang="pt-BR" b="1" dirty="0">
                    <a:solidFill>
                      <a:schemeClr val="tx1"/>
                    </a:solidFill>
                  </a:endParaRPr>
                </a:p>
              </p:txBody>
            </p:sp>
          </mc:Choice>
          <mc:Fallback xmlns="">
            <p:sp>
              <p:nvSpPr>
                <p:cNvPr id="78" name="Rectangle 77"/>
                <p:cNvSpPr>
                  <a:spLocks noRot="1" noChangeAspect="1" noMove="1" noResize="1" noEditPoints="1" noAdjustHandles="1" noChangeArrowheads="1" noChangeShapeType="1" noTextEdit="1"/>
                </p:cNvSpPr>
                <p:nvPr/>
              </p:nvSpPr>
              <p:spPr>
                <a:xfrm>
                  <a:off x="2943081" y="4349481"/>
                  <a:ext cx="477671" cy="421398"/>
                </a:xfrm>
                <a:prstGeom prst="rect">
                  <a:avLst/>
                </a:prstGeom>
                <a:blipFill rotWithShape="0">
                  <a:blip r:embed="rId19"/>
                  <a:stretch>
                    <a:fillRect l="-7500"/>
                  </a:stretch>
                </a:blipFill>
                <a:ln>
                  <a:solidFill>
                    <a:schemeClr val="tx1"/>
                  </a:solidFill>
                </a:ln>
              </p:spPr>
              <p:txBody>
                <a:bodyPr/>
                <a:lstStyle/>
                <a:p>
                  <a:r>
                    <a:rPr lang="pt-BR">
                      <a:noFill/>
                    </a:rPr>
                    <a:t> </a:t>
                  </a:r>
                </a:p>
              </p:txBody>
            </p:sp>
          </mc:Fallback>
        </mc:AlternateContent>
        <p:cxnSp>
          <p:nvCxnSpPr>
            <p:cNvPr id="48" name="Straight Arrow Connector 47"/>
            <p:cNvCxnSpPr>
              <a:stCxn id="25" idx="6"/>
              <a:endCxn id="78" idx="1"/>
            </p:cNvCxnSpPr>
            <p:nvPr/>
          </p:nvCxnSpPr>
          <p:spPr>
            <a:xfrm flipV="1">
              <a:off x="1128008" y="4560180"/>
              <a:ext cx="1815073" cy="13932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78" idx="3"/>
              <a:endCxn id="13" idx="2"/>
            </p:cNvCxnSpPr>
            <p:nvPr/>
          </p:nvCxnSpPr>
          <p:spPr>
            <a:xfrm flipV="1">
              <a:off x="3420752" y="4392908"/>
              <a:ext cx="552736" cy="1672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1" name="Rectangle 80"/>
                <p:cNvSpPr/>
                <p:nvPr/>
              </p:nvSpPr>
              <p:spPr>
                <a:xfrm>
                  <a:off x="2892218" y="5173487"/>
                  <a:ext cx="477671" cy="4213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Sup>
                          <m:sSubSupPr>
                            <m:ctrlPr>
                              <a:rPr lang="pt-BR" i="1" smtClean="0">
                                <a:solidFill>
                                  <a:schemeClr val="tx1"/>
                                </a:solidFill>
                                <a:latin typeface="Cambria Math" panose="02040503050406030204" pitchFamily="18" charset="0"/>
                              </a:rPr>
                            </m:ctrlPr>
                          </m:sSubSupPr>
                          <m:e>
                            <m:r>
                              <a:rPr lang="pt-BR" b="1" i="1">
                                <a:solidFill>
                                  <a:schemeClr val="tx1"/>
                                </a:solidFill>
                                <a:latin typeface="Cambria Math" panose="02040503050406030204" pitchFamily="18" charset="0"/>
                              </a:rPr>
                              <m:t>𝒘</m:t>
                            </m:r>
                          </m:e>
                          <m:sub>
                            <m:r>
                              <a:rPr lang="pt-BR" b="0" i="1" smtClean="0">
                                <a:solidFill>
                                  <a:schemeClr val="tx1"/>
                                </a:solidFill>
                                <a:latin typeface="Cambria Math" panose="02040503050406030204" pitchFamily="18" charset="0"/>
                              </a:rPr>
                              <m:t>14</m:t>
                            </m:r>
                          </m:sub>
                          <m:sup>
                            <m:r>
                              <a:rPr lang="pt-BR" i="1">
                                <a:solidFill>
                                  <a:schemeClr val="tx1"/>
                                </a:solidFill>
                                <a:latin typeface="Cambria Math" panose="02040503050406030204" pitchFamily="18" charset="0"/>
                              </a:rPr>
                              <m:t>1</m:t>
                            </m:r>
                          </m:sup>
                        </m:sSubSup>
                      </m:oMath>
                    </m:oMathPara>
                  </a14:m>
                  <a:endParaRPr lang="pt-BR" b="1" dirty="0">
                    <a:solidFill>
                      <a:schemeClr val="tx1"/>
                    </a:solidFill>
                  </a:endParaRPr>
                </a:p>
              </p:txBody>
            </p:sp>
          </mc:Choice>
          <mc:Fallback xmlns="">
            <p:sp>
              <p:nvSpPr>
                <p:cNvPr id="81" name="Rectangle 80"/>
                <p:cNvSpPr>
                  <a:spLocks noRot="1" noChangeAspect="1" noMove="1" noResize="1" noEditPoints="1" noAdjustHandles="1" noChangeArrowheads="1" noChangeShapeType="1" noTextEdit="1"/>
                </p:cNvSpPr>
                <p:nvPr/>
              </p:nvSpPr>
              <p:spPr>
                <a:xfrm>
                  <a:off x="2892218" y="5173487"/>
                  <a:ext cx="477671" cy="421398"/>
                </a:xfrm>
                <a:prstGeom prst="rect">
                  <a:avLst/>
                </a:prstGeom>
                <a:blipFill rotWithShape="0">
                  <a:blip r:embed="rId20"/>
                  <a:stretch>
                    <a:fillRect l="-6173"/>
                  </a:stretch>
                </a:blipFill>
                <a:ln>
                  <a:solidFill>
                    <a:schemeClr val="tx1"/>
                  </a:solidFill>
                </a:ln>
              </p:spPr>
              <p:txBody>
                <a:bodyPr/>
                <a:lstStyle/>
                <a:p>
                  <a:r>
                    <a:rPr lang="pt-BR">
                      <a:noFill/>
                    </a:rPr>
                    <a:t> </a:t>
                  </a:r>
                </a:p>
              </p:txBody>
            </p:sp>
          </mc:Fallback>
        </mc:AlternateContent>
        <p:cxnSp>
          <p:nvCxnSpPr>
            <p:cNvPr id="63" name="Straight Arrow Connector 62"/>
            <p:cNvCxnSpPr>
              <a:stCxn id="24" idx="6"/>
              <a:endCxn id="81" idx="1"/>
            </p:cNvCxnSpPr>
            <p:nvPr/>
          </p:nvCxnSpPr>
          <p:spPr>
            <a:xfrm>
              <a:off x="1128008" y="1078173"/>
              <a:ext cx="1764210" cy="43060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81" idx="3"/>
              <a:endCxn id="50" idx="2"/>
            </p:cNvCxnSpPr>
            <p:nvPr/>
          </p:nvCxnSpPr>
          <p:spPr>
            <a:xfrm>
              <a:off x="3369889" y="5384186"/>
              <a:ext cx="605962" cy="5723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9" name="Rectangle 88"/>
                <p:cNvSpPr/>
                <p:nvPr/>
              </p:nvSpPr>
              <p:spPr>
                <a:xfrm>
                  <a:off x="5561521" y="865201"/>
                  <a:ext cx="612000" cy="36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left"/>
                      </m:oMathParaPr>
                      <m:oMath xmlns:m="http://schemas.openxmlformats.org/officeDocument/2006/math">
                        <m:sSub>
                          <m:sSubPr>
                            <m:ctrlPr>
                              <a:rPr lang="pt-BR" i="1" smtClean="0">
                                <a:solidFill>
                                  <a:schemeClr val="tx1"/>
                                </a:solidFill>
                                <a:latin typeface="Cambria Math" panose="02040503050406030204" pitchFamily="18" charset="0"/>
                              </a:rPr>
                            </m:ctrlPr>
                          </m:sSubPr>
                          <m:e>
                            <m:r>
                              <a:rPr lang="pt-BR" b="0" i="1" smtClean="0">
                                <a:solidFill>
                                  <a:schemeClr val="tx1"/>
                                </a:solidFill>
                                <a:latin typeface="Cambria Math" panose="02040503050406030204" pitchFamily="18" charset="0"/>
                              </a:rPr>
                              <m:t>𝑓</m:t>
                            </m:r>
                          </m:e>
                          <m:sub>
                            <m:r>
                              <a:rPr lang="pt-BR" b="0" i="1" smtClean="0">
                                <a:solidFill>
                                  <a:schemeClr val="tx1"/>
                                </a:solidFill>
                                <a:latin typeface="Cambria Math" panose="02040503050406030204" pitchFamily="18" charset="0"/>
                              </a:rPr>
                              <m:t>1</m:t>
                            </m:r>
                          </m:sub>
                        </m:sSub>
                        <m:d>
                          <m:dPr>
                            <m:ctrlPr>
                              <a:rPr lang="pt-BR" i="1" smtClean="0">
                                <a:solidFill>
                                  <a:schemeClr val="tx1"/>
                                </a:solidFill>
                                <a:latin typeface="Cambria Math" panose="02040503050406030204" pitchFamily="18" charset="0"/>
                              </a:rPr>
                            </m:ctrlPr>
                          </m:dPr>
                          <m:e>
                            <m:r>
                              <a:rPr lang="pt-BR" b="0" i="1" smtClean="0">
                                <a:solidFill>
                                  <a:schemeClr val="tx1"/>
                                </a:solidFill>
                                <a:latin typeface="Cambria Math" panose="02040503050406030204" pitchFamily="18" charset="0"/>
                              </a:rPr>
                              <m:t>.</m:t>
                            </m:r>
                          </m:e>
                        </m:d>
                      </m:oMath>
                    </m:oMathPara>
                  </a14:m>
                  <a:endParaRPr lang="pt-BR" dirty="0">
                    <a:solidFill>
                      <a:schemeClr val="tx1"/>
                    </a:solidFill>
                  </a:endParaRPr>
                </a:p>
              </p:txBody>
            </p:sp>
          </mc:Choice>
          <mc:Fallback xmlns="">
            <p:sp>
              <p:nvSpPr>
                <p:cNvPr id="89" name="Rectangle 88"/>
                <p:cNvSpPr>
                  <a:spLocks noRot="1" noChangeAspect="1" noMove="1" noResize="1" noEditPoints="1" noAdjustHandles="1" noChangeArrowheads="1" noChangeShapeType="1" noTextEdit="1"/>
                </p:cNvSpPr>
                <p:nvPr/>
              </p:nvSpPr>
              <p:spPr>
                <a:xfrm>
                  <a:off x="5561521" y="865201"/>
                  <a:ext cx="612000" cy="360000"/>
                </a:xfrm>
                <a:prstGeom prst="rect">
                  <a:avLst/>
                </a:prstGeom>
                <a:blipFill rotWithShape="0">
                  <a:blip r:embed="rId21"/>
                  <a:stretch>
                    <a:fillRect l="-1942" b="-13115"/>
                  </a:stretch>
                </a:blipFill>
                <a:ln>
                  <a:solidFill>
                    <a:schemeClr val="tx1"/>
                  </a:solidFill>
                </a:ln>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92" name="Rectangle 91"/>
                <p:cNvSpPr/>
                <p:nvPr/>
              </p:nvSpPr>
              <p:spPr>
                <a:xfrm>
                  <a:off x="5572560" y="2558657"/>
                  <a:ext cx="612000" cy="36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left"/>
                      </m:oMathParaPr>
                      <m:oMath xmlns:m="http://schemas.openxmlformats.org/officeDocument/2006/math">
                        <m:sSub>
                          <m:sSubPr>
                            <m:ctrlPr>
                              <a:rPr lang="pt-BR" i="1" smtClean="0">
                                <a:solidFill>
                                  <a:schemeClr val="tx1"/>
                                </a:solidFill>
                                <a:latin typeface="Cambria Math" panose="02040503050406030204" pitchFamily="18" charset="0"/>
                              </a:rPr>
                            </m:ctrlPr>
                          </m:sSubPr>
                          <m:e>
                            <m:r>
                              <a:rPr lang="pt-BR" b="0" i="1" smtClean="0">
                                <a:solidFill>
                                  <a:schemeClr val="tx1"/>
                                </a:solidFill>
                                <a:latin typeface="Cambria Math" panose="02040503050406030204" pitchFamily="18" charset="0"/>
                              </a:rPr>
                              <m:t>𝑓</m:t>
                            </m:r>
                          </m:e>
                          <m:sub>
                            <m:r>
                              <a:rPr lang="pt-BR" b="0" i="1" smtClean="0">
                                <a:solidFill>
                                  <a:schemeClr val="tx1"/>
                                </a:solidFill>
                                <a:latin typeface="Cambria Math" panose="02040503050406030204" pitchFamily="18" charset="0"/>
                              </a:rPr>
                              <m:t>1</m:t>
                            </m:r>
                          </m:sub>
                        </m:sSub>
                        <m:d>
                          <m:dPr>
                            <m:ctrlPr>
                              <a:rPr lang="pt-BR" i="1" smtClean="0">
                                <a:solidFill>
                                  <a:schemeClr val="tx1"/>
                                </a:solidFill>
                                <a:latin typeface="Cambria Math" panose="02040503050406030204" pitchFamily="18" charset="0"/>
                              </a:rPr>
                            </m:ctrlPr>
                          </m:dPr>
                          <m:e>
                            <m:r>
                              <a:rPr lang="pt-BR" b="0" i="1" smtClean="0">
                                <a:solidFill>
                                  <a:schemeClr val="tx1"/>
                                </a:solidFill>
                                <a:latin typeface="Cambria Math" panose="02040503050406030204" pitchFamily="18" charset="0"/>
                              </a:rPr>
                              <m:t>.</m:t>
                            </m:r>
                          </m:e>
                        </m:d>
                      </m:oMath>
                    </m:oMathPara>
                  </a14:m>
                  <a:endParaRPr lang="pt-BR" dirty="0">
                    <a:solidFill>
                      <a:schemeClr val="tx1"/>
                    </a:solidFill>
                  </a:endParaRPr>
                </a:p>
              </p:txBody>
            </p:sp>
          </mc:Choice>
          <mc:Fallback xmlns="">
            <p:sp>
              <p:nvSpPr>
                <p:cNvPr id="92" name="Rectangle 91"/>
                <p:cNvSpPr>
                  <a:spLocks noRot="1" noChangeAspect="1" noMove="1" noResize="1" noEditPoints="1" noAdjustHandles="1" noChangeArrowheads="1" noChangeShapeType="1" noTextEdit="1"/>
                </p:cNvSpPr>
                <p:nvPr/>
              </p:nvSpPr>
              <p:spPr>
                <a:xfrm>
                  <a:off x="5572560" y="2558657"/>
                  <a:ext cx="612000" cy="360000"/>
                </a:xfrm>
                <a:prstGeom prst="rect">
                  <a:avLst/>
                </a:prstGeom>
                <a:blipFill rotWithShape="0">
                  <a:blip r:embed="rId22"/>
                  <a:stretch>
                    <a:fillRect l="-1942" b="-13115"/>
                  </a:stretch>
                </a:blipFill>
                <a:ln>
                  <a:solidFill>
                    <a:schemeClr val="tx1"/>
                  </a:solidFill>
                </a:ln>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94" name="Rectangle 93"/>
                <p:cNvSpPr/>
                <p:nvPr/>
              </p:nvSpPr>
              <p:spPr>
                <a:xfrm>
                  <a:off x="5565989" y="4212907"/>
                  <a:ext cx="612000" cy="36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left"/>
                      </m:oMathParaPr>
                      <m:oMath xmlns:m="http://schemas.openxmlformats.org/officeDocument/2006/math">
                        <m:sSub>
                          <m:sSubPr>
                            <m:ctrlPr>
                              <a:rPr lang="pt-BR" i="1" smtClean="0">
                                <a:solidFill>
                                  <a:schemeClr val="tx1"/>
                                </a:solidFill>
                                <a:latin typeface="Cambria Math" panose="02040503050406030204" pitchFamily="18" charset="0"/>
                              </a:rPr>
                            </m:ctrlPr>
                          </m:sSubPr>
                          <m:e>
                            <m:r>
                              <a:rPr lang="pt-BR" b="0" i="1" smtClean="0">
                                <a:solidFill>
                                  <a:schemeClr val="tx1"/>
                                </a:solidFill>
                                <a:latin typeface="Cambria Math" panose="02040503050406030204" pitchFamily="18" charset="0"/>
                              </a:rPr>
                              <m:t>𝑓</m:t>
                            </m:r>
                          </m:e>
                          <m:sub>
                            <m:r>
                              <a:rPr lang="pt-BR" b="0" i="1" smtClean="0">
                                <a:solidFill>
                                  <a:schemeClr val="tx1"/>
                                </a:solidFill>
                                <a:latin typeface="Cambria Math" panose="02040503050406030204" pitchFamily="18" charset="0"/>
                              </a:rPr>
                              <m:t>1</m:t>
                            </m:r>
                          </m:sub>
                        </m:sSub>
                        <m:d>
                          <m:dPr>
                            <m:ctrlPr>
                              <a:rPr lang="pt-BR" i="1" smtClean="0">
                                <a:solidFill>
                                  <a:schemeClr val="tx1"/>
                                </a:solidFill>
                                <a:latin typeface="Cambria Math" panose="02040503050406030204" pitchFamily="18" charset="0"/>
                              </a:rPr>
                            </m:ctrlPr>
                          </m:dPr>
                          <m:e>
                            <m:r>
                              <a:rPr lang="pt-BR" b="0" i="1" smtClean="0">
                                <a:solidFill>
                                  <a:schemeClr val="tx1"/>
                                </a:solidFill>
                                <a:latin typeface="Cambria Math" panose="02040503050406030204" pitchFamily="18" charset="0"/>
                              </a:rPr>
                              <m:t>.</m:t>
                            </m:r>
                          </m:e>
                        </m:d>
                      </m:oMath>
                    </m:oMathPara>
                  </a14:m>
                  <a:endParaRPr lang="pt-BR" dirty="0">
                    <a:solidFill>
                      <a:schemeClr val="tx1"/>
                    </a:solidFill>
                  </a:endParaRPr>
                </a:p>
              </p:txBody>
            </p:sp>
          </mc:Choice>
          <mc:Fallback xmlns="">
            <p:sp>
              <p:nvSpPr>
                <p:cNvPr id="94" name="Rectangle 93"/>
                <p:cNvSpPr>
                  <a:spLocks noRot="1" noChangeAspect="1" noMove="1" noResize="1" noEditPoints="1" noAdjustHandles="1" noChangeArrowheads="1" noChangeShapeType="1" noTextEdit="1"/>
                </p:cNvSpPr>
                <p:nvPr/>
              </p:nvSpPr>
              <p:spPr>
                <a:xfrm>
                  <a:off x="5565989" y="4212907"/>
                  <a:ext cx="612000" cy="360000"/>
                </a:xfrm>
                <a:prstGeom prst="rect">
                  <a:avLst/>
                </a:prstGeom>
                <a:blipFill rotWithShape="0">
                  <a:blip r:embed="rId23"/>
                  <a:stretch>
                    <a:fillRect l="-1961" b="-13115"/>
                  </a:stretch>
                </a:blipFill>
                <a:ln>
                  <a:solidFill>
                    <a:schemeClr val="tx1"/>
                  </a:solidFill>
                </a:ln>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95" name="Rectangle 94"/>
                <p:cNvSpPr/>
                <p:nvPr/>
              </p:nvSpPr>
              <p:spPr>
                <a:xfrm>
                  <a:off x="5572560" y="5755437"/>
                  <a:ext cx="612000" cy="36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left"/>
                      </m:oMathParaPr>
                      <m:oMath xmlns:m="http://schemas.openxmlformats.org/officeDocument/2006/math">
                        <m:sSub>
                          <m:sSubPr>
                            <m:ctrlPr>
                              <a:rPr lang="pt-BR" i="1" smtClean="0">
                                <a:solidFill>
                                  <a:schemeClr val="tx1"/>
                                </a:solidFill>
                                <a:latin typeface="Cambria Math" panose="02040503050406030204" pitchFamily="18" charset="0"/>
                              </a:rPr>
                            </m:ctrlPr>
                          </m:sSubPr>
                          <m:e>
                            <m:r>
                              <a:rPr lang="pt-BR" b="0" i="1" smtClean="0">
                                <a:solidFill>
                                  <a:schemeClr val="tx1"/>
                                </a:solidFill>
                                <a:latin typeface="Cambria Math" panose="02040503050406030204" pitchFamily="18" charset="0"/>
                              </a:rPr>
                              <m:t>𝑓</m:t>
                            </m:r>
                          </m:e>
                          <m:sub>
                            <m:r>
                              <a:rPr lang="pt-BR" b="0" i="1" smtClean="0">
                                <a:solidFill>
                                  <a:schemeClr val="tx1"/>
                                </a:solidFill>
                                <a:latin typeface="Cambria Math" panose="02040503050406030204" pitchFamily="18" charset="0"/>
                              </a:rPr>
                              <m:t>1</m:t>
                            </m:r>
                          </m:sub>
                        </m:sSub>
                        <m:d>
                          <m:dPr>
                            <m:ctrlPr>
                              <a:rPr lang="pt-BR" i="1" smtClean="0">
                                <a:solidFill>
                                  <a:schemeClr val="tx1"/>
                                </a:solidFill>
                                <a:latin typeface="Cambria Math" panose="02040503050406030204" pitchFamily="18" charset="0"/>
                              </a:rPr>
                            </m:ctrlPr>
                          </m:dPr>
                          <m:e>
                            <m:r>
                              <a:rPr lang="pt-BR" b="0" i="1" smtClean="0">
                                <a:solidFill>
                                  <a:schemeClr val="tx1"/>
                                </a:solidFill>
                                <a:latin typeface="Cambria Math" panose="02040503050406030204" pitchFamily="18" charset="0"/>
                              </a:rPr>
                              <m:t>.</m:t>
                            </m:r>
                          </m:e>
                        </m:d>
                      </m:oMath>
                    </m:oMathPara>
                  </a14:m>
                  <a:endParaRPr lang="pt-BR" dirty="0">
                    <a:solidFill>
                      <a:schemeClr val="tx1"/>
                    </a:solidFill>
                  </a:endParaRPr>
                </a:p>
              </p:txBody>
            </p:sp>
          </mc:Choice>
          <mc:Fallback xmlns="">
            <p:sp>
              <p:nvSpPr>
                <p:cNvPr id="95" name="Rectangle 94"/>
                <p:cNvSpPr>
                  <a:spLocks noRot="1" noChangeAspect="1" noMove="1" noResize="1" noEditPoints="1" noAdjustHandles="1" noChangeArrowheads="1" noChangeShapeType="1" noTextEdit="1"/>
                </p:cNvSpPr>
                <p:nvPr/>
              </p:nvSpPr>
              <p:spPr>
                <a:xfrm>
                  <a:off x="5572560" y="5755437"/>
                  <a:ext cx="612000" cy="360000"/>
                </a:xfrm>
                <a:prstGeom prst="rect">
                  <a:avLst/>
                </a:prstGeom>
                <a:blipFill rotWithShape="0">
                  <a:blip r:embed="rId24"/>
                  <a:stretch>
                    <a:fillRect l="-1942" b="-13115"/>
                  </a:stretch>
                </a:blipFill>
                <a:ln>
                  <a:solidFill>
                    <a:schemeClr val="tx1"/>
                  </a:solidFill>
                </a:ln>
              </p:spPr>
              <p:txBody>
                <a:bodyPr/>
                <a:lstStyle/>
                <a:p>
                  <a:r>
                    <a:rPr lang="pt-BR">
                      <a:noFill/>
                    </a:rPr>
                    <a:t> </a:t>
                  </a:r>
                </a:p>
              </p:txBody>
            </p:sp>
          </mc:Fallback>
        </mc:AlternateContent>
        <p:grpSp>
          <p:nvGrpSpPr>
            <p:cNvPr id="96" name="Group 95"/>
            <p:cNvGrpSpPr/>
            <p:nvPr/>
          </p:nvGrpSpPr>
          <p:grpSpPr>
            <a:xfrm>
              <a:off x="7891796" y="1448944"/>
              <a:ext cx="955344" cy="859809"/>
              <a:chOff x="6373504" y="1310185"/>
              <a:chExt cx="955344" cy="859809"/>
            </a:xfrm>
          </p:grpSpPr>
          <p:sp>
            <p:nvSpPr>
              <p:cNvPr id="97" name="Oval 96"/>
              <p:cNvSpPr/>
              <p:nvPr/>
            </p:nvSpPr>
            <p:spPr>
              <a:xfrm>
                <a:off x="6373504" y="1310185"/>
                <a:ext cx="955344" cy="85980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tx1"/>
                  </a:solidFill>
                </a:endParaRPr>
              </a:p>
            </p:txBody>
          </p:sp>
          <mc:AlternateContent xmlns:mc="http://schemas.openxmlformats.org/markup-compatibility/2006" xmlns:a14="http://schemas.microsoft.com/office/drawing/2010/main">
            <mc:Choice Requires="a14">
              <p:sp>
                <p:nvSpPr>
                  <p:cNvPr id="98" name="Rectangle 97"/>
                  <p:cNvSpPr/>
                  <p:nvPr/>
                </p:nvSpPr>
                <p:spPr>
                  <a:xfrm>
                    <a:off x="6654536" y="1406900"/>
                    <a:ext cx="674312" cy="763094"/>
                  </a:xfrm>
                  <a:prstGeom prst="rect">
                    <a:avLst/>
                  </a:prstGeom>
                  <a:ln>
                    <a:noFill/>
                  </a:ln>
                </p:spPr>
                <p:txBody>
                  <a:bodyPr wrap="square">
                    <a:spAutoFit/>
                  </a:bodyPr>
                  <a:lstStyle/>
                  <a:p>
                    <a:pPr algn="ctr"/>
                    <a14:m>
                      <m:oMathPara xmlns:m="http://schemas.openxmlformats.org/officeDocument/2006/math">
                        <m:oMathParaPr>
                          <m:jc m:val="centerGroup"/>
                        </m:oMathParaPr>
                        <m:oMath xmlns:m="http://schemas.openxmlformats.org/officeDocument/2006/math">
                          <m:nary>
                            <m:naryPr>
                              <m:chr m:val="∑"/>
                              <m:subHide m:val="on"/>
                              <m:supHide m:val="on"/>
                              <m:ctrlPr>
                                <a:rPr lang="pt-BR" i="1">
                                  <a:latin typeface="Cambria Math" panose="02040503050406030204" pitchFamily="18" charset="0"/>
                                </a:rPr>
                              </m:ctrlPr>
                            </m:naryPr>
                            <m:sub/>
                            <m:sup/>
                            <m:e/>
                          </m:nary>
                        </m:oMath>
                      </m:oMathPara>
                    </a14:m>
                    <a:endParaRPr lang="pt-BR" dirty="0"/>
                  </a:p>
                </p:txBody>
              </p:sp>
            </mc:Choice>
            <mc:Fallback xmlns="">
              <p:sp>
                <p:nvSpPr>
                  <p:cNvPr id="98" name="Rectangle 97"/>
                  <p:cNvSpPr>
                    <a:spLocks noRot="1" noChangeAspect="1" noMove="1" noResize="1" noEditPoints="1" noAdjustHandles="1" noChangeArrowheads="1" noChangeShapeType="1" noTextEdit="1"/>
                  </p:cNvSpPr>
                  <p:nvPr/>
                </p:nvSpPr>
                <p:spPr>
                  <a:xfrm>
                    <a:off x="6654536" y="1406900"/>
                    <a:ext cx="674312" cy="763094"/>
                  </a:xfrm>
                  <a:prstGeom prst="rect">
                    <a:avLst/>
                  </a:prstGeom>
                  <a:blipFill rotWithShape="0">
                    <a:blip r:embed="rId25"/>
                    <a:stretch>
                      <a:fillRect/>
                    </a:stretch>
                  </a:blipFill>
                  <a:ln>
                    <a:noFill/>
                  </a:ln>
                </p:spPr>
                <p:txBody>
                  <a:bodyPr/>
                  <a:lstStyle/>
                  <a:p>
                    <a:r>
                      <a:rPr lang="pt-BR">
                        <a:noFill/>
                      </a:rPr>
                      <a:t> </a:t>
                    </a:r>
                  </a:p>
                </p:txBody>
              </p:sp>
            </mc:Fallback>
          </mc:AlternateContent>
        </p:grpSp>
        <p:grpSp>
          <p:nvGrpSpPr>
            <p:cNvPr id="99" name="Group 98"/>
            <p:cNvGrpSpPr/>
            <p:nvPr/>
          </p:nvGrpSpPr>
          <p:grpSpPr>
            <a:xfrm>
              <a:off x="7891796" y="4666799"/>
              <a:ext cx="955344" cy="859809"/>
              <a:chOff x="6373504" y="1310185"/>
              <a:chExt cx="955344" cy="859809"/>
            </a:xfrm>
          </p:grpSpPr>
          <p:sp>
            <p:nvSpPr>
              <p:cNvPr id="100" name="Oval 99"/>
              <p:cNvSpPr/>
              <p:nvPr/>
            </p:nvSpPr>
            <p:spPr>
              <a:xfrm>
                <a:off x="6373504" y="1310185"/>
                <a:ext cx="955344" cy="85980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tx1"/>
                  </a:solidFill>
                </a:endParaRPr>
              </a:p>
            </p:txBody>
          </p:sp>
          <mc:AlternateContent xmlns:mc="http://schemas.openxmlformats.org/markup-compatibility/2006" xmlns:a14="http://schemas.microsoft.com/office/drawing/2010/main">
            <mc:Choice Requires="a14">
              <p:sp>
                <p:nvSpPr>
                  <p:cNvPr id="101" name="Rectangle 100"/>
                  <p:cNvSpPr/>
                  <p:nvPr/>
                </p:nvSpPr>
                <p:spPr>
                  <a:xfrm>
                    <a:off x="6654536" y="1406900"/>
                    <a:ext cx="674312" cy="763094"/>
                  </a:xfrm>
                  <a:prstGeom prst="rect">
                    <a:avLst/>
                  </a:prstGeom>
                  <a:ln>
                    <a:noFill/>
                  </a:ln>
                </p:spPr>
                <p:txBody>
                  <a:bodyPr wrap="square">
                    <a:spAutoFit/>
                  </a:bodyPr>
                  <a:lstStyle/>
                  <a:p>
                    <a:pPr algn="ctr"/>
                    <a14:m>
                      <m:oMathPara xmlns:m="http://schemas.openxmlformats.org/officeDocument/2006/math">
                        <m:oMathParaPr>
                          <m:jc m:val="centerGroup"/>
                        </m:oMathParaPr>
                        <m:oMath xmlns:m="http://schemas.openxmlformats.org/officeDocument/2006/math">
                          <m:nary>
                            <m:naryPr>
                              <m:chr m:val="∑"/>
                              <m:subHide m:val="on"/>
                              <m:supHide m:val="on"/>
                              <m:ctrlPr>
                                <a:rPr lang="pt-BR" i="1">
                                  <a:latin typeface="Cambria Math" panose="02040503050406030204" pitchFamily="18" charset="0"/>
                                </a:rPr>
                              </m:ctrlPr>
                            </m:naryPr>
                            <m:sub/>
                            <m:sup/>
                            <m:e/>
                          </m:nary>
                        </m:oMath>
                      </m:oMathPara>
                    </a14:m>
                    <a:endParaRPr lang="pt-BR" dirty="0"/>
                  </a:p>
                </p:txBody>
              </p:sp>
            </mc:Choice>
            <mc:Fallback xmlns="">
              <p:sp>
                <p:nvSpPr>
                  <p:cNvPr id="101" name="Rectangle 100"/>
                  <p:cNvSpPr>
                    <a:spLocks noRot="1" noChangeAspect="1" noMove="1" noResize="1" noEditPoints="1" noAdjustHandles="1" noChangeArrowheads="1" noChangeShapeType="1" noTextEdit="1"/>
                  </p:cNvSpPr>
                  <p:nvPr/>
                </p:nvSpPr>
                <p:spPr>
                  <a:xfrm>
                    <a:off x="6654536" y="1406900"/>
                    <a:ext cx="674312" cy="763094"/>
                  </a:xfrm>
                  <a:prstGeom prst="rect">
                    <a:avLst/>
                  </a:prstGeom>
                  <a:blipFill rotWithShape="0">
                    <a:blip r:embed="rId26"/>
                    <a:stretch>
                      <a:fillRect/>
                    </a:stretch>
                  </a:blipFill>
                  <a:ln>
                    <a:noFill/>
                  </a:ln>
                </p:spPr>
                <p:txBody>
                  <a:bodyPr/>
                  <a:lstStyle/>
                  <a:p>
                    <a:r>
                      <a:rPr lang="pt-BR">
                        <a:noFill/>
                      </a:rPr>
                      <a:t> </a:t>
                    </a:r>
                  </a:p>
                </p:txBody>
              </p:sp>
            </mc:Fallback>
          </mc:AlternateContent>
        </p:grpSp>
        <mc:AlternateContent xmlns:mc="http://schemas.openxmlformats.org/markup-compatibility/2006" xmlns:a14="http://schemas.microsoft.com/office/drawing/2010/main">
          <mc:Choice Requires="a14">
            <p:sp>
              <p:nvSpPr>
                <p:cNvPr id="114" name="Rectangle 113"/>
                <p:cNvSpPr/>
                <p:nvPr/>
              </p:nvSpPr>
              <p:spPr>
                <a:xfrm>
                  <a:off x="6860274" y="834502"/>
                  <a:ext cx="477671" cy="4213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Sup>
                          <m:sSubSupPr>
                            <m:ctrlPr>
                              <a:rPr lang="pt-BR" i="1" smtClean="0">
                                <a:solidFill>
                                  <a:schemeClr val="tx1"/>
                                </a:solidFill>
                                <a:latin typeface="Cambria Math" panose="02040503050406030204" pitchFamily="18" charset="0"/>
                              </a:rPr>
                            </m:ctrlPr>
                          </m:sSubSupPr>
                          <m:e>
                            <m:r>
                              <a:rPr lang="pt-BR" b="1" i="1" smtClean="0">
                                <a:solidFill>
                                  <a:schemeClr val="tx1"/>
                                </a:solidFill>
                                <a:latin typeface="Cambria Math" panose="02040503050406030204" pitchFamily="18" charset="0"/>
                              </a:rPr>
                              <m:t>𝒘</m:t>
                            </m:r>
                          </m:e>
                          <m:sub>
                            <m:r>
                              <a:rPr lang="pt-BR" b="0" i="1" smtClean="0">
                                <a:solidFill>
                                  <a:schemeClr val="tx1"/>
                                </a:solidFill>
                                <a:latin typeface="Cambria Math" panose="02040503050406030204" pitchFamily="18" charset="0"/>
                              </a:rPr>
                              <m:t>11</m:t>
                            </m:r>
                          </m:sub>
                          <m:sup>
                            <m:r>
                              <a:rPr lang="pt-BR" b="0" i="1" smtClean="0">
                                <a:solidFill>
                                  <a:schemeClr val="tx1"/>
                                </a:solidFill>
                                <a:latin typeface="Cambria Math" panose="02040503050406030204" pitchFamily="18" charset="0"/>
                              </a:rPr>
                              <m:t>2</m:t>
                            </m:r>
                          </m:sup>
                        </m:sSubSup>
                      </m:oMath>
                    </m:oMathPara>
                  </a14:m>
                  <a:endParaRPr lang="pt-BR" dirty="0">
                    <a:solidFill>
                      <a:schemeClr val="tx1"/>
                    </a:solidFill>
                  </a:endParaRPr>
                </a:p>
              </p:txBody>
            </p:sp>
          </mc:Choice>
          <mc:Fallback xmlns="">
            <p:sp>
              <p:nvSpPr>
                <p:cNvPr id="114" name="Rectangle 113"/>
                <p:cNvSpPr>
                  <a:spLocks noRot="1" noChangeAspect="1" noMove="1" noResize="1" noEditPoints="1" noAdjustHandles="1" noChangeArrowheads="1" noChangeShapeType="1" noTextEdit="1"/>
                </p:cNvSpPr>
                <p:nvPr/>
              </p:nvSpPr>
              <p:spPr>
                <a:xfrm>
                  <a:off x="6860274" y="834502"/>
                  <a:ext cx="477671" cy="421398"/>
                </a:xfrm>
                <a:prstGeom prst="rect">
                  <a:avLst/>
                </a:prstGeom>
                <a:blipFill rotWithShape="0">
                  <a:blip r:embed="rId27"/>
                  <a:stretch>
                    <a:fillRect l="-6173"/>
                  </a:stretch>
                </a:blipFill>
                <a:ln>
                  <a:solidFill>
                    <a:schemeClr val="tx1"/>
                  </a:solidFill>
                </a:ln>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15" name="Rectangle 114"/>
                <p:cNvSpPr/>
                <p:nvPr/>
              </p:nvSpPr>
              <p:spPr>
                <a:xfrm>
                  <a:off x="6867632" y="1417992"/>
                  <a:ext cx="477671" cy="4213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Sup>
                          <m:sSubSupPr>
                            <m:ctrlPr>
                              <a:rPr lang="pt-BR" i="1" smtClean="0">
                                <a:solidFill>
                                  <a:schemeClr val="tx1"/>
                                </a:solidFill>
                                <a:latin typeface="Cambria Math" panose="02040503050406030204" pitchFamily="18" charset="0"/>
                              </a:rPr>
                            </m:ctrlPr>
                          </m:sSubSupPr>
                          <m:e>
                            <m:r>
                              <a:rPr lang="pt-BR" b="1" i="1" smtClean="0">
                                <a:solidFill>
                                  <a:schemeClr val="tx1"/>
                                </a:solidFill>
                                <a:latin typeface="Cambria Math" panose="02040503050406030204" pitchFamily="18" charset="0"/>
                              </a:rPr>
                              <m:t>𝒘</m:t>
                            </m:r>
                          </m:e>
                          <m:sub>
                            <m:r>
                              <a:rPr lang="pt-BR" b="0" i="1" smtClean="0">
                                <a:solidFill>
                                  <a:schemeClr val="tx1"/>
                                </a:solidFill>
                                <a:latin typeface="Cambria Math" panose="02040503050406030204" pitchFamily="18" charset="0"/>
                              </a:rPr>
                              <m:t>21</m:t>
                            </m:r>
                          </m:sub>
                          <m:sup>
                            <m:r>
                              <a:rPr lang="pt-BR" b="0" i="1" smtClean="0">
                                <a:solidFill>
                                  <a:schemeClr val="tx1"/>
                                </a:solidFill>
                                <a:latin typeface="Cambria Math" panose="02040503050406030204" pitchFamily="18" charset="0"/>
                              </a:rPr>
                              <m:t>2</m:t>
                            </m:r>
                          </m:sup>
                        </m:sSubSup>
                      </m:oMath>
                    </m:oMathPara>
                  </a14:m>
                  <a:endParaRPr lang="pt-BR" dirty="0">
                    <a:solidFill>
                      <a:schemeClr val="tx1"/>
                    </a:solidFill>
                  </a:endParaRPr>
                </a:p>
              </p:txBody>
            </p:sp>
          </mc:Choice>
          <mc:Fallback xmlns="">
            <p:sp>
              <p:nvSpPr>
                <p:cNvPr id="115" name="Rectangle 114"/>
                <p:cNvSpPr>
                  <a:spLocks noRot="1" noChangeAspect="1" noMove="1" noResize="1" noEditPoints="1" noAdjustHandles="1" noChangeArrowheads="1" noChangeShapeType="1" noTextEdit="1"/>
                </p:cNvSpPr>
                <p:nvPr/>
              </p:nvSpPr>
              <p:spPr>
                <a:xfrm>
                  <a:off x="6867632" y="1417992"/>
                  <a:ext cx="477671" cy="421398"/>
                </a:xfrm>
                <a:prstGeom prst="rect">
                  <a:avLst/>
                </a:prstGeom>
                <a:blipFill rotWithShape="0">
                  <a:blip r:embed="rId28"/>
                  <a:stretch>
                    <a:fillRect l="-7500"/>
                  </a:stretch>
                </a:blipFill>
                <a:ln>
                  <a:solidFill>
                    <a:schemeClr val="tx1"/>
                  </a:solidFill>
                </a:ln>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16" name="Rectangle 115"/>
                <p:cNvSpPr/>
                <p:nvPr/>
              </p:nvSpPr>
              <p:spPr>
                <a:xfrm>
                  <a:off x="6879147" y="2045956"/>
                  <a:ext cx="477671" cy="4213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Sup>
                          <m:sSubSupPr>
                            <m:ctrlPr>
                              <a:rPr lang="pt-BR" i="1" smtClean="0">
                                <a:solidFill>
                                  <a:schemeClr val="tx1"/>
                                </a:solidFill>
                                <a:latin typeface="Cambria Math" panose="02040503050406030204" pitchFamily="18" charset="0"/>
                              </a:rPr>
                            </m:ctrlPr>
                          </m:sSubSupPr>
                          <m:e>
                            <m:r>
                              <a:rPr lang="pt-BR" b="1" i="1" smtClean="0">
                                <a:solidFill>
                                  <a:schemeClr val="tx1"/>
                                </a:solidFill>
                                <a:latin typeface="Cambria Math" panose="02040503050406030204" pitchFamily="18" charset="0"/>
                              </a:rPr>
                              <m:t>𝒘</m:t>
                            </m:r>
                          </m:e>
                          <m:sub>
                            <m:r>
                              <a:rPr lang="pt-BR" b="0" i="1" smtClean="0">
                                <a:solidFill>
                                  <a:schemeClr val="tx1"/>
                                </a:solidFill>
                                <a:latin typeface="Cambria Math" panose="02040503050406030204" pitchFamily="18" charset="0"/>
                              </a:rPr>
                              <m:t>31</m:t>
                            </m:r>
                          </m:sub>
                          <m:sup>
                            <m:r>
                              <a:rPr lang="pt-BR" b="0" i="1" smtClean="0">
                                <a:solidFill>
                                  <a:schemeClr val="tx1"/>
                                </a:solidFill>
                                <a:latin typeface="Cambria Math" panose="02040503050406030204" pitchFamily="18" charset="0"/>
                              </a:rPr>
                              <m:t>2</m:t>
                            </m:r>
                          </m:sup>
                        </m:sSubSup>
                      </m:oMath>
                    </m:oMathPara>
                  </a14:m>
                  <a:endParaRPr lang="pt-BR" dirty="0">
                    <a:solidFill>
                      <a:schemeClr val="tx1"/>
                    </a:solidFill>
                  </a:endParaRPr>
                </a:p>
              </p:txBody>
            </p:sp>
          </mc:Choice>
          <mc:Fallback xmlns="">
            <p:sp>
              <p:nvSpPr>
                <p:cNvPr id="116" name="Rectangle 115"/>
                <p:cNvSpPr>
                  <a:spLocks noRot="1" noChangeAspect="1" noMove="1" noResize="1" noEditPoints="1" noAdjustHandles="1" noChangeArrowheads="1" noChangeShapeType="1" noTextEdit="1"/>
                </p:cNvSpPr>
                <p:nvPr/>
              </p:nvSpPr>
              <p:spPr>
                <a:xfrm>
                  <a:off x="6879147" y="2045956"/>
                  <a:ext cx="477671" cy="421398"/>
                </a:xfrm>
                <a:prstGeom prst="rect">
                  <a:avLst/>
                </a:prstGeom>
                <a:blipFill rotWithShape="0">
                  <a:blip r:embed="rId29"/>
                  <a:stretch>
                    <a:fillRect l="-6173"/>
                  </a:stretch>
                </a:blipFill>
                <a:ln>
                  <a:solidFill>
                    <a:schemeClr val="tx1"/>
                  </a:solidFill>
                </a:ln>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17" name="Rectangle 116"/>
                <p:cNvSpPr/>
                <p:nvPr/>
              </p:nvSpPr>
              <p:spPr>
                <a:xfrm>
                  <a:off x="6856204" y="2680905"/>
                  <a:ext cx="477671" cy="4213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Sup>
                          <m:sSubSupPr>
                            <m:ctrlPr>
                              <a:rPr lang="pt-BR" i="1" smtClean="0">
                                <a:solidFill>
                                  <a:schemeClr val="tx1"/>
                                </a:solidFill>
                                <a:latin typeface="Cambria Math" panose="02040503050406030204" pitchFamily="18" charset="0"/>
                              </a:rPr>
                            </m:ctrlPr>
                          </m:sSubSupPr>
                          <m:e>
                            <m:r>
                              <a:rPr lang="pt-BR" b="1" i="1" smtClean="0">
                                <a:solidFill>
                                  <a:schemeClr val="tx1"/>
                                </a:solidFill>
                                <a:latin typeface="Cambria Math" panose="02040503050406030204" pitchFamily="18" charset="0"/>
                              </a:rPr>
                              <m:t>𝒘</m:t>
                            </m:r>
                          </m:e>
                          <m:sub>
                            <m:r>
                              <a:rPr lang="pt-BR" b="0" i="1" smtClean="0">
                                <a:solidFill>
                                  <a:schemeClr val="tx1"/>
                                </a:solidFill>
                                <a:latin typeface="Cambria Math" panose="02040503050406030204" pitchFamily="18" charset="0"/>
                              </a:rPr>
                              <m:t>41</m:t>
                            </m:r>
                          </m:sub>
                          <m:sup>
                            <m:r>
                              <a:rPr lang="pt-BR" b="0" i="1" smtClean="0">
                                <a:solidFill>
                                  <a:schemeClr val="tx1"/>
                                </a:solidFill>
                                <a:latin typeface="Cambria Math" panose="02040503050406030204" pitchFamily="18" charset="0"/>
                              </a:rPr>
                              <m:t>2</m:t>
                            </m:r>
                          </m:sup>
                        </m:sSubSup>
                      </m:oMath>
                    </m:oMathPara>
                  </a14:m>
                  <a:endParaRPr lang="pt-BR" dirty="0">
                    <a:solidFill>
                      <a:schemeClr val="tx1"/>
                    </a:solidFill>
                  </a:endParaRPr>
                </a:p>
              </p:txBody>
            </p:sp>
          </mc:Choice>
          <mc:Fallback xmlns="">
            <p:sp>
              <p:nvSpPr>
                <p:cNvPr id="117" name="Rectangle 116"/>
                <p:cNvSpPr>
                  <a:spLocks noRot="1" noChangeAspect="1" noMove="1" noResize="1" noEditPoints="1" noAdjustHandles="1" noChangeArrowheads="1" noChangeShapeType="1" noTextEdit="1"/>
                </p:cNvSpPr>
                <p:nvPr/>
              </p:nvSpPr>
              <p:spPr>
                <a:xfrm>
                  <a:off x="6856204" y="2680905"/>
                  <a:ext cx="477671" cy="421398"/>
                </a:xfrm>
                <a:prstGeom prst="rect">
                  <a:avLst/>
                </a:prstGeom>
                <a:blipFill rotWithShape="0">
                  <a:blip r:embed="rId30"/>
                  <a:stretch>
                    <a:fillRect l="-7500"/>
                  </a:stretch>
                </a:blipFill>
                <a:ln>
                  <a:solidFill>
                    <a:schemeClr val="tx1"/>
                  </a:solidFill>
                </a:ln>
              </p:spPr>
              <p:txBody>
                <a:bodyPr/>
                <a:lstStyle/>
                <a:p>
                  <a:r>
                    <a:rPr lang="pt-BR">
                      <a:noFill/>
                    </a:rPr>
                    <a:t> </a:t>
                  </a:r>
                </a:p>
              </p:txBody>
            </p:sp>
          </mc:Fallback>
        </mc:AlternateContent>
        <p:cxnSp>
          <p:nvCxnSpPr>
            <p:cNvPr id="87" name="Straight Arrow Connector 86"/>
            <p:cNvCxnSpPr>
              <a:stCxn id="89" idx="3"/>
              <a:endCxn id="114" idx="1"/>
            </p:cNvCxnSpPr>
            <p:nvPr/>
          </p:nvCxnSpPr>
          <p:spPr>
            <a:xfrm>
              <a:off x="6173521" y="1045201"/>
              <a:ext cx="68675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stCxn id="114" idx="3"/>
              <a:endCxn id="97" idx="2"/>
            </p:cNvCxnSpPr>
            <p:nvPr/>
          </p:nvCxnSpPr>
          <p:spPr>
            <a:xfrm>
              <a:off x="7337945" y="1045201"/>
              <a:ext cx="553851" cy="8336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92" idx="3"/>
              <a:endCxn id="115" idx="1"/>
            </p:cNvCxnSpPr>
            <p:nvPr/>
          </p:nvCxnSpPr>
          <p:spPr>
            <a:xfrm flipV="1">
              <a:off x="6184560" y="1628691"/>
              <a:ext cx="683072" cy="11099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a:stCxn id="115" idx="3"/>
              <a:endCxn id="97" idx="2"/>
            </p:cNvCxnSpPr>
            <p:nvPr/>
          </p:nvCxnSpPr>
          <p:spPr>
            <a:xfrm>
              <a:off x="7345303" y="1628691"/>
              <a:ext cx="546493" cy="2501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a:stCxn id="94" idx="3"/>
              <a:endCxn id="116" idx="1"/>
            </p:cNvCxnSpPr>
            <p:nvPr/>
          </p:nvCxnSpPr>
          <p:spPr>
            <a:xfrm flipV="1">
              <a:off x="6177989" y="2256655"/>
              <a:ext cx="701158" cy="21362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a:stCxn id="116" idx="3"/>
              <a:endCxn id="97" idx="2"/>
            </p:cNvCxnSpPr>
            <p:nvPr/>
          </p:nvCxnSpPr>
          <p:spPr>
            <a:xfrm flipV="1">
              <a:off x="7356818" y="1878849"/>
              <a:ext cx="534978" cy="3778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a:stCxn id="95" idx="3"/>
              <a:endCxn id="117" idx="1"/>
            </p:cNvCxnSpPr>
            <p:nvPr/>
          </p:nvCxnSpPr>
          <p:spPr>
            <a:xfrm flipV="1">
              <a:off x="6184560" y="2891604"/>
              <a:ext cx="671644" cy="30438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p:cNvCxnSpPr>
              <a:stCxn id="117" idx="3"/>
              <a:endCxn id="97" idx="2"/>
            </p:cNvCxnSpPr>
            <p:nvPr/>
          </p:nvCxnSpPr>
          <p:spPr>
            <a:xfrm flipV="1">
              <a:off x="7333875" y="1878849"/>
              <a:ext cx="557921" cy="10127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1" name="Rectangle 140"/>
                <p:cNvSpPr/>
                <p:nvPr/>
              </p:nvSpPr>
              <p:spPr>
                <a:xfrm>
                  <a:off x="6847543" y="3829369"/>
                  <a:ext cx="477671" cy="4213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Sup>
                          <m:sSubSupPr>
                            <m:ctrlPr>
                              <a:rPr lang="pt-BR" i="1" smtClean="0">
                                <a:solidFill>
                                  <a:schemeClr val="tx1"/>
                                </a:solidFill>
                                <a:latin typeface="Cambria Math" panose="02040503050406030204" pitchFamily="18" charset="0"/>
                              </a:rPr>
                            </m:ctrlPr>
                          </m:sSubSupPr>
                          <m:e>
                            <m:r>
                              <a:rPr lang="pt-BR" b="1" i="1" smtClean="0">
                                <a:solidFill>
                                  <a:schemeClr val="tx1"/>
                                </a:solidFill>
                                <a:latin typeface="Cambria Math" panose="02040503050406030204" pitchFamily="18" charset="0"/>
                              </a:rPr>
                              <m:t>𝒘</m:t>
                            </m:r>
                          </m:e>
                          <m:sub>
                            <m:r>
                              <a:rPr lang="pt-BR" b="0" i="1" smtClean="0">
                                <a:solidFill>
                                  <a:schemeClr val="tx1"/>
                                </a:solidFill>
                                <a:latin typeface="Cambria Math" panose="02040503050406030204" pitchFamily="18" charset="0"/>
                              </a:rPr>
                              <m:t>12</m:t>
                            </m:r>
                          </m:sub>
                          <m:sup>
                            <m:r>
                              <a:rPr lang="pt-BR" b="0" i="1" smtClean="0">
                                <a:solidFill>
                                  <a:schemeClr val="tx1"/>
                                </a:solidFill>
                                <a:latin typeface="Cambria Math" panose="02040503050406030204" pitchFamily="18" charset="0"/>
                              </a:rPr>
                              <m:t>2</m:t>
                            </m:r>
                          </m:sup>
                        </m:sSubSup>
                      </m:oMath>
                    </m:oMathPara>
                  </a14:m>
                  <a:endParaRPr lang="pt-BR" dirty="0">
                    <a:solidFill>
                      <a:schemeClr val="tx1"/>
                    </a:solidFill>
                  </a:endParaRPr>
                </a:p>
              </p:txBody>
            </p:sp>
          </mc:Choice>
          <mc:Fallback xmlns="">
            <p:sp>
              <p:nvSpPr>
                <p:cNvPr id="141" name="Rectangle 140"/>
                <p:cNvSpPr>
                  <a:spLocks noRot="1" noChangeAspect="1" noMove="1" noResize="1" noEditPoints="1" noAdjustHandles="1" noChangeArrowheads="1" noChangeShapeType="1" noTextEdit="1"/>
                </p:cNvSpPr>
                <p:nvPr/>
              </p:nvSpPr>
              <p:spPr>
                <a:xfrm>
                  <a:off x="6847543" y="3829369"/>
                  <a:ext cx="477671" cy="421398"/>
                </a:xfrm>
                <a:prstGeom prst="rect">
                  <a:avLst/>
                </a:prstGeom>
                <a:blipFill rotWithShape="0">
                  <a:blip r:embed="rId31"/>
                  <a:stretch>
                    <a:fillRect l="-6173"/>
                  </a:stretch>
                </a:blipFill>
                <a:ln>
                  <a:solidFill>
                    <a:schemeClr val="tx1"/>
                  </a:solidFill>
                </a:ln>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42" name="Rectangle 141"/>
                <p:cNvSpPr/>
                <p:nvPr/>
              </p:nvSpPr>
              <p:spPr>
                <a:xfrm>
                  <a:off x="6843711" y="4449636"/>
                  <a:ext cx="477671" cy="4213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Sup>
                          <m:sSubSupPr>
                            <m:ctrlPr>
                              <a:rPr lang="pt-BR" i="1" smtClean="0">
                                <a:solidFill>
                                  <a:schemeClr val="tx1"/>
                                </a:solidFill>
                                <a:latin typeface="Cambria Math" panose="02040503050406030204" pitchFamily="18" charset="0"/>
                              </a:rPr>
                            </m:ctrlPr>
                          </m:sSubSupPr>
                          <m:e>
                            <m:r>
                              <a:rPr lang="pt-BR" b="1" i="1" smtClean="0">
                                <a:solidFill>
                                  <a:schemeClr val="tx1"/>
                                </a:solidFill>
                                <a:latin typeface="Cambria Math" panose="02040503050406030204" pitchFamily="18" charset="0"/>
                              </a:rPr>
                              <m:t>𝒘</m:t>
                            </m:r>
                          </m:e>
                          <m:sub>
                            <m:r>
                              <a:rPr lang="pt-BR" b="0" i="1" smtClean="0">
                                <a:solidFill>
                                  <a:schemeClr val="tx1"/>
                                </a:solidFill>
                                <a:latin typeface="Cambria Math" panose="02040503050406030204" pitchFamily="18" charset="0"/>
                              </a:rPr>
                              <m:t>22</m:t>
                            </m:r>
                          </m:sub>
                          <m:sup>
                            <m:r>
                              <a:rPr lang="pt-BR" b="0" i="1" smtClean="0">
                                <a:solidFill>
                                  <a:schemeClr val="tx1"/>
                                </a:solidFill>
                                <a:latin typeface="Cambria Math" panose="02040503050406030204" pitchFamily="18" charset="0"/>
                              </a:rPr>
                              <m:t>2</m:t>
                            </m:r>
                          </m:sup>
                        </m:sSubSup>
                      </m:oMath>
                    </m:oMathPara>
                  </a14:m>
                  <a:endParaRPr lang="pt-BR" dirty="0">
                    <a:solidFill>
                      <a:schemeClr val="tx1"/>
                    </a:solidFill>
                  </a:endParaRPr>
                </a:p>
              </p:txBody>
            </p:sp>
          </mc:Choice>
          <mc:Fallback xmlns="">
            <p:sp>
              <p:nvSpPr>
                <p:cNvPr id="142" name="Rectangle 141"/>
                <p:cNvSpPr>
                  <a:spLocks noRot="1" noChangeAspect="1" noMove="1" noResize="1" noEditPoints="1" noAdjustHandles="1" noChangeArrowheads="1" noChangeShapeType="1" noTextEdit="1"/>
                </p:cNvSpPr>
                <p:nvPr/>
              </p:nvSpPr>
              <p:spPr>
                <a:xfrm>
                  <a:off x="6843711" y="4449636"/>
                  <a:ext cx="477671" cy="421398"/>
                </a:xfrm>
                <a:prstGeom prst="rect">
                  <a:avLst/>
                </a:prstGeom>
                <a:blipFill rotWithShape="0">
                  <a:blip r:embed="rId32"/>
                  <a:stretch>
                    <a:fillRect l="-7500"/>
                  </a:stretch>
                </a:blipFill>
                <a:ln>
                  <a:solidFill>
                    <a:schemeClr val="tx1"/>
                  </a:solidFill>
                </a:ln>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43" name="Rectangle 142"/>
                <p:cNvSpPr/>
                <p:nvPr/>
              </p:nvSpPr>
              <p:spPr>
                <a:xfrm>
                  <a:off x="6856204" y="5076053"/>
                  <a:ext cx="477671" cy="4213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Sup>
                          <m:sSubSupPr>
                            <m:ctrlPr>
                              <a:rPr lang="pt-BR" i="1" smtClean="0">
                                <a:solidFill>
                                  <a:schemeClr val="tx1"/>
                                </a:solidFill>
                                <a:latin typeface="Cambria Math" panose="02040503050406030204" pitchFamily="18" charset="0"/>
                              </a:rPr>
                            </m:ctrlPr>
                          </m:sSubSupPr>
                          <m:e>
                            <m:r>
                              <a:rPr lang="pt-BR" b="1" i="1" smtClean="0">
                                <a:solidFill>
                                  <a:schemeClr val="tx1"/>
                                </a:solidFill>
                                <a:latin typeface="Cambria Math" panose="02040503050406030204" pitchFamily="18" charset="0"/>
                              </a:rPr>
                              <m:t>𝒘</m:t>
                            </m:r>
                          </m:e>
                          <m:sub>
                            <m:r>
                              <a:rPr lang="pt-BR" b="0" i="1" smtClean="0">
                                <a:solidFill>
                                  <a:schemeClr val="tx1"/>
                                </a:solidFill>
                                <a:latin typeface="Cambria Math" panose="02040503050406030204" pitchFamily="18" charset="0"/>
                              </a:rPr>
                              <m:t>32</m:t>
                            </m:r>
                          </m:sub>
                          <m:sup>
                            <m:r>
                              <a:rPr lang="pt-BR" b="0" i="1" smtClean="0">
                                <a:solidFill>
                                  <a:schemeClr val="tx1"/>
                                </a:solidFill>
                                <a:latin typeface="Cambria Math" panose="02040503050406030204" pitchFamily="18" charset="0"/>
                              </a:rPr>
                              <m:t>2</m:t>
                            </m:r>
                          </m:sup>
                        </m:sSubSup>
                      </m:oMath>
                    </m:oMathPara>
                  </a14:m>
                  <a:endParaRPr lang="pt-BR" dirty="0">
                    <a:solidFill>
                      <a:schemeClr val="tx1"/>
                    </a:solidFill>
                  </a:endParaRPr>
                </a:p>
              </p:txBody>
            </p:sp>
          </mc:Choice>
          <mc:Fallback xmlns="">
            <p:sp>
              <p:nvSpPr>
                <p:cNvPr id="143" name="Rectangle 142"/>
                <p:cNvSpPr>
                  <a:spLocks noRot="1" noChangeAspect="1" noMove="1" noResize="1" noEditPoints="1" noAdjustHandles="1" noChangeArrowheads="1" noChangeShapeType="1" noTextEdit="1"/>
                </p:cNvSpPr>
                <p:nvPr/>
              </p:nvSpPr>
              <p:spPr>
                <a:xfrm>
                  <a:off x="6856204" y="5076053"/>
                  <a:ext cx="477671" cy="421398"/>
                </a:xfrm>
                <a:prstGeom prst="rect">
                  <a:avLst/>
                </a:prstGeom>
                <a:blipFill rotWithShape="0">
                  <a:blip r:embed="rId33"/>
                  <a:stretch>
                    <a:fillRect l="-7500"/>
                  </a:stretch>
                </a:blipFill>
                <a:ln>
                  <a:solidFill>
                    <a:schemeClr val="tx1"/>
                  </a:solidFill>
                </a:ln>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44" name="Rectangle 143"/>
                <p:cNvSpPr/>
                <p:nvPr/>
              </p:nvSpPr>
              <p:spPr>
                <a:xfrm>
                  <a:off x="6846858" y="5719535"/>
                  <a:ext cx="477671" cy="4213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Sup>
                          <m:sSubSupPr>
                            <m:ctrlPr>
                              <a:rPr lang="pt-BR" i="1" smtClean="0">
                                <a:solidFill>
                                  <a:schemeClr val="tx1"/>
                                </a:solidFill>
                                <a:latin typeface="Cambria Math" panose="02040503050406030204" pitchFamily="18" charset="0"/>
                              </a:rPr>
                            </m:ctrlPr>
                          </m:sSubSupPr>
                          <m:e>
                            <m:r>
                              <a:rPr lang="pt-BR" b="1" i="1" smtClean="0">
                                <a:solidFill>
                                  <a:schemeClr val="tx1"/>
                                </a:solidFill>
                                <a:latin typeface="Cambria Math" panose="02040503050406030204" pitchFamily="18" charset="0"/>
                              </a:rPr>
                              <m:t>𝒘</m:t>
                            </m:r>
                          </m:e>
                          <m:sub>
                            <m:r>
                              <a:rPr lang="pt-BR" b="0" i="1" smtClean="0">
                                <a:solidFill>
                                  <a:schemeClr val="tx1"/>
                                </a:solidFill>
                                <a:latin typeface="Cambria Math" panose="02040503050406030204" pitchFamily="18" charset="0"/>
                              </a:rPr>
                              <m:t>42</m:t>
                            </m:r>
                          </m:sub>
                          <m:sup>
                            <m:r>
                              <a:rPr lang="pt-BR" b="0" i="1" smtClean="0">
                                <a:solidFill>
                                  <a:schemeClr val="tx1"/>
                                </a:solidFill>
                                <a:latin typeface="Cambria Math" panose="02040503050406030204" pitchFamily="18" charset="0"/>
                              </a:rPr>
                              <m:t>2</m:t>
                            </m:r>
                          </m:sup>
                        </m:sSubSup>
                      </m:oMath>
                    </m:oMathPara>
                  </a14:m>
                  <a:endParaRPr lang="pt-BR" dirty="0">
                    <a:solidFill>
                      <a:schemeClr val="tx1"/>
                    </a:solidFill>
                  </a:endParaRPr>
                </a:p>
              </p:txBody>
            </p:sp>
          </mc:Choice>
          <mc:Fallback xmlns="">
            <p:sp>
              <p:nvSpPr>
                <p:cNvPr id="144" name="Rectangle 143"/>
                <p:cNvSpPr>
                  <a:spLocks noRot="1" noChangeAspect="1" noMove="1" noResize="1" noEditPoints="1" noAdjustHandles="1" noChangeArrowheads="1" noChangeShapeType="1" noTextEdit="1"/>
                </p:cNvSpPr>
                <p:nvPr/>
              </p:nvSpPr>
              <p:spPr>
                <a:xfrm>
                  <a:off x="6846858" y="5719535"/>
                  <a:ext cx="477671" cy="421398"/>
                </a:xfrm>
                <a:prstGeom prst="rect">
                  <a:avLst/>
                </a:prstGeom>
                <a:blipFill rotWithShape="0">
                  <a:blip r:embed="rId34"/>
                  <a:stretch>
                    <a:fillRect l="-6173"/>
                  </a:stretch>
                </a:blipFill>
                <a:ln>
                  <a:solidFill>
                    <a:schemeClr val="tx1"/>
                  </a:solidFill>
                </a:ln>
              </p:spPr>
              <p:txBody>
                <a:bodyPr/>
                <a:lstStyle/>
                <a:p>
                  <a:r>
                    <a:rPr lang="pt-BR">
                      <a:noFill/>
                    </a:rPr>
                    <a:t> </a:t>
                  </a:r>
                </a:p>
              </p:txBody>
            </p:sp>
          </mc:Fallback>
        </mc:AlternateContent>
        <p:cxnSp>
          <p:nvCxnSpPr>
            <p:cNvPr id="145" name="Straight Arrow Connector 144"/>
            <p:cNvCxnSpPr>
              <a:stCxn id="141" idx="3"/>
              <a:endCxn id="100" idx="2"/>
            </p:cNvCxnSpPr>
            <p:nvPr/>
          </p:nvCxnSpPr>
          <p:spPr>
            <a:xfrm>
              <a:off x="7325214" y="4040068"/>
              <a:ext cx="566582" cy="10566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p:cNvCxnSpPr>
              <a:stCxn id="142" idx="3"/>
              <a:endCxn id="100" idx="2"/>
            </p:cNvCxnSpPr>
            <p:nvPr/>
          </p:nvCxnSpPr>
          <p:spPr>
            <a:xfrm>
              <a:off x="7321382" y="4660335"/>
              <a:ext cx="570414" cy="4363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a:stCxn id="143" idx="3"/>
              <a:endCxn id="100" idx="2"/>
            </p:cNvCxnSpPr>
            <p:nvPr/>
          </p:nvCxnSpPr>
          <p:spPr>
            <a:xfrm flipV="1">
              <a:off x="7333875" y="5096704"/>
              <a:ext cx="557921" cy="1900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p:cNvCxnSpPr>
              <a:stCxn id="95" idx="3"/>
              <a:endCxn id="144" idx="1"/>
            </p:cNvCxnSpPr>
            <p:nvPr/>
          </p:nvCxnSpPr>
          <p:spPr>
            <a:xfrm flipV="1">
              <a:off x="6184560" y="5930234"/>
              <a:ext cx="662298" cy="52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a:stCxn id="144" idx="3"/>
              <a:endCxn id="100" idx="2"/>
            </p:cNvCxnSpPr>
            <p:nvPr/>
          </p:nvCxnSpPr>
          <p:spPr>
            <a:xfrm flipV="1">
              <a:off x="7324529" y="5096704"/>
              <a:ext cx="567267" cy="8335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a:stCxn id="89" idx="3"/>
              <a:endCxn id="141" idx="1"/>
            </p:cNvCxnSpPr>
            <p:nvPr/>
          </p:nvCxnSpPr>
          <p:spPr>
            <a:xfrm>
              <a:off x="6173521" y="1045201"/>
              <a:ext cx="674022" cy="29948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a:stCxn id="92" idx="3"/>
              <a:endCxn id="142" idx="1"/>
            </p:cNvCxnSpPr>
            <p:nvPr/>
          </p:nvCxnSpPr>
          <p:spPr>
            <a:xfrm>
              <a:off x="6184560" y="2738657"/>
              <a:ext cx="659151" cy="19216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p:cNvCxnSpPr>
              <a:stCxn id="94" idx="3"/>
              <a:endCxn id="143" idx="1"/>
            </p:cNvCxnSpPr>
            <p:nvPr/>
          </p:nvCxnSpPr>
          <p:spPr>
            <a:xfrm>
              <a:off x="6177989" y="4392907"/>
              <a:ext cx="678215" cy="8938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p:cNvCxnSpPr/>
            <p:nvPr/>
          </p:nvCxnSpPr>
          <p:spPr>
            <a:xfrm>
              <a:off x="8847140" y="1882816"/>
              <a:ext cx="62779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Straight Arrow Connector 172"/>
            <p:cNvCxnSpPr/>
            <p:nvPr/>
          </p:nvCxnSpPr>
          <p:spPr>
            <a:xfrm>
              <a:off x="10391620" y="5085327"/>
              <a:ext cx="62779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p:cNvCxnSpPr/>
            <p:nvPr/>
          </p:nvCxnSpPr>
          <p:spPr>
            <a:xfrm>
              <a:off x="10391620" y="1871440"/>
              <a:ext cx="62779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5" name="Oval 174"/>
                <p:cNvSpPr/>
                <p:nvPr/>
              </p:nvSpPr>
              <p:spPr>
                <a:xfrm>
                  <a:off x="7781293" y="802860"/>
                  <a:ext cx="432000" cy="43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pt-BR" i="1" smtClean="0">
                                <a:solidFill>
                                  <a:schemeClr val="tx1"/>
                                </a:solidFill>
                                <a:latin typeface="Cambria Math" panose="02040503050406030204" pitchFamily="18" charset="0"/>
                              </a:rPr>
                            </m:ctrlPr>
                          </m:sSubSupPr>
                          <m:e>
                            <m:r>
                              <a:rPr lang="pt-BR" b="0" i="1" smtClean="0">
                                <a:solidFill>
                                  <a:schemeClr val="tx1"/>
                                </a:solidFill>
                                <a:latin typeface="Cambria Math" panose="02040503050406030204" pitchFamily="18" charset="0"/>
                              </a:rPr>
                              <m:t>𝑏</m:t>
                            </m:r>
                          </m:e>
                          <m:sub>
                            <m:r>
                              <a:rPr lang="pt-BR" b="0" i="1" smtClean="0">
                                <a:solidFill>
                                  <a:schemeClr val="tx1"/>
                                </a:solidFill>
                                <a:latin typeface="Cambria Math" panose="02040503050406030204" pitchFamily="18" charset="0"/>
                              </a:rPr>
                              <m:t>1</m:t>
                            </m:r>
                          </m:sub>
                          <m:sup>
                            <m:r>
                              <a:rPr lang="pt-BR" b="0" i="1" smtClean="0">
                                <a:solidFill>
                                  <a:schemeClr val="tx1"/>
                                </a:solidFill>
                                <a:latin typeface="Cambria Math" panose="02040503050406030204" pitchFamily="18" charset="0"/>
                              </a:rPr>
                              <m:t>2</m:t>
                            </m:r>
                          </m:sup>
                        </m:sSubSup>
                      </m:oMath>
                    </m:oMathPara>
                  </a14:m>
                  <a:endParaRPr lang="pt-BR" dirty="0">
                    <a:solidFill>
                      <a:schemeClr val="tx1"/>
                    </a:solidFill>
                  </a:endParaRPr>
                </a:p>
              </p:txBody>
            </p:sp>
          </mc:Choice>
          <mc:Fallback xmlns="">
            <p:sp>
              <p:nvSpPr>
                <p:cNvPr id="175" name="Oval 174"/>
                <p:cNvSpPr>
                  <a:spLocks noRot="1" noChangeAspect="1" noMove="1" noResize="1" noEditPoints="1" noAdjustHandles="1" noChangeArrowheads="1" noChangeShapeType="1" noTextEdit="1"/>
                </p:cNvSpPr>
                <p:nvPr/>
              </p:nvSpPr>
              <p:spPr>
                <a:xfrm>
                  <a:off x="7781293" y="802860"/>
                  <a:ext cx="432000" cy="432000"/>
                </a:xfrm>
                <a:prstGeom prst="ellipse">
                  <a:avLst/>
                </a:prstGeom>
                <a:blipFill rotWithShape="0">
                  <a:blip r:embed="rId35"/>
                  <a:stretch>
                    <a:fillRect l="-1370"/>
                  </a:stretch>
                </a:blipFill>
                <a:ln>
                  <a:solidFill>
                    <a:schemeClr val="tx1"/>
                  </a:solidFill>
                </a:ln>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76" name="Oval 175"/>
                <p:cNvSpPr/>
                <p:nvPr/>
              </p:nvSpPr>
              <p:spPr>
                <a:xfrm>
                  <a:off x="7702116" y="4024100"/>
                  <a:ext cx="432000" cy="43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pt-BR" i="1" smtClean="0">
                                <a:solidFill>
                                  <a:schemeClr val="tx1"/>
                                </a:solidFill>
                                <a:latin typeface="Cambria Math" panose="02040503050406030204" pitchFamily="18" charset="0"/>
                              </a:rPr>
                            </m:ctrlPr>
                          </m:sSubSupPr>
                          <m:e>
                            <m:r>
                              <a:rPr lang="pt-BR" b="0" i="1" smtClean="0">
                                <a:solidFill>
                                  <a:schemeClr val="tx1"/>
                                </a:solidFill>
                                <a:latin typeface="Cambria Math" panose="02040503050406030204" pitchFamily="18" charset="0"/>
                              </a:rPr>
                              <m:t>𝑏</m:t>
                            </m:r>
                          </m:e>
                          <m:sub>
                            <m:r>
                              <a:rPr lang="pt-BR" b="0" i="1" smtClean="0">
                                <a:solidFill>
                                  <a:schemeClr val="tx1"/>
                                </a:solidFill>
                                <a:latin typeface="Cambria Math" panose="02040503050406030204" pitchFamily="18" charset="0"/>
                              </a:rPr>
                              <m:t>2</m:t>
                            </m:r>
                          </m:sub>
                          <m:sup>
                            <m:r>
                              <a:rPr lang="pt-BR" b="0" i="1" smtClean="0">
                                <a:solidFill>
                                  <a:schemeClr val="tx1"/>
                                </a:solidFill>
                                <a:latin typeface="Cambria Math" panose="02040503050406030204" pitchFamily="18" charset="0"/>
                              </a:rPr>
                              <m:t>2</m:t>
                            </m:r>
                          </m:sup>
                        </m:sSubSup>
                      </m:oMath>
                    </m:oMathPara>
                  </a14:m>
                  <a:endParaRPr lang="pt-BR" dirty="0">
                    <a:solidFill>
                      <a:schemeClr val="tx1"/>
                    </a:solidFill>
                  </a:endParaRPr>
                </a:p>
              </p:txBody>
            </p:sp>
          </mc:Choice>
          <mc:Fallback xmlns="">
            <p:sp>
              <p:nvSpPr>
                <p:cNvPr id="176" name="Oval 175"/>
                <p:cNvSpPr>
                  <a:spLocks noRot="1" noChangeAspect="1" noMove="1" noResize="1" noEditPoints="1" noAdjustHandles="1" noChangeArrowheads="1" noChangeShapeType="1" noTextEdit="1"/>
                </p:cNvSpPr>
                <p:nvPr/>
              </p:nvSpPr>
              <p:spPr>
                <a:xfrm>
                  <a:off x="7702116" y="4024100"/>
                  <a:ext cx="432000" cy="432000"/>
                </a:xfrm>
                <a:prstGeom prst="ellipse">
                  <a:avLst/>
                </a:prstGeom>
                <a:blipFill rotWithShape="0">
                  <a:blip r:embed="rId36"/>
                  <a:stretch>
                    <a:fillRect l="-1370"/>
                  </a:stretch>
                </a:blipFill>
                <a:ln>
                  <a:solidFill>
                    <a:schemeClr val="tx1"/>
                  </a:solidFill>
                </a:ln>
              </p:spPr>
              <p:txBody>
                <a:bodyPr/>
                <a:lstStyle/>
                <a:p>
                  <a:r>
                    <a:rPr lang="pt-BR">
                      <a:noFill/>
                    </a:rPr>
                    <a:t> </a:t>
                  </a:r>
                </a:p>
              </p:txBody>
            </p:sp>
          </mc:Fallback>
        </mc:AlternateContent>
        <p:cxnSp>
          <p:nvCxnSpPr>
            <p:cNvPr id="178" name="Straight Arrow Connector 177"/>
            <p:cNvCxnSpPr>
              <a:stCxn id="175" idx="5"/>
              <a:endCxn id="97" idx="0"/>
            </p:cNvCxnSpPr>
            <p:nvPr/>
          </p:nvCxnSpPr>
          <p:spPr>
            <a:xfrm>
              <a:off x="8150028" y="1171595"/>
              <a:ext cx="219440" cy="2773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p:cNvCxnSpPr>
              <a:stCxn id="176" idx="5"/>
              <a:endCxn id="100" idx="0"/>
            </p:cNvCxnSpPr>
            <p:nvPr/>
          </p:nvCxnSpPr>
          <p:spPr>
            <a:xfrm>
              <a:off x="8070851" y="4392835"/>
              <a:ext cx="298617" cy="2739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70771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Treinando redes MLP com a API de alto nível</a:t>
            </a:r>
          </a:p>
        </p:txBody>
      </p:sp>
      <p:sp>
        <p:nvSpPr>
          <p:cNvPr id="3" name="Content Placeholder 2"/>
          <p:cNvSpPr>
            <a:spLocks noGrp="1"/>
          </p:cNvSpPr>
          <p:nvPr>
            <p:ph idx="1"/>
          </p:nvPr>
        </p:nvSpPr>
        <p:spPr>
          <a:xfrm>
            <a:off x="838198" y="1741486"/>
            <a:ext cx="7763935" cy="5116513"/>
          </a:xfrm>
        </p:spPr>
        <p:txBody>
          <a:bodyPr>
            <a:normAutofit fontScale="92500" lnSpcReduction="20000"/>
          </a:bodyPr>
          <a:lstStyle/>
          <a:p>
            <a:pPr fontAlgn="t"/>
            <a:r>
              <a:rPr lang="pt-BR" dirty="0"/>
              <a:t>Se usarmos esse código com </a:t>
            </a:r>
            <a:r>
              <a:rPr lang="pt-BR" dirty="0" smtClean="0"/>
              <a:t>o conjunto </a:t>
            </a:r>
            <a:r>
              <a:rPr lang="pt-BR" dirty="0"/>
              <a:t>de dados MNIST (base de dados com imagens de dígitos escritos à mão), nós obtemos um modelo que </a:t>
            </a:r>
            <a:r>
              <a:rPr lang="pt-BR" dirty="0" smtClean="0"/>
              <a:t>atinge </a:t>
            </a:r>
            <a:r>
              <a:rPr lang="pt-BR" dirty="0"/>
              <a:t>98.1% de precisão no conjunto de testes.</a:t>
            </a:r>
          </a:p>
          <a:p>
            <a:pPr fontAlgn="t"/>
            <a:r>
              <a:rPr lang="pt-BR" dirty="0"/>
              <a:t>A biblioteca </a:t>
            </a:r>
            <a:r>
              <a:rPr lang="pt-BR" b="1" i="1" dirty="0"/>
              <a:t>TF.Learn</a:t>
            </a:r>
            <a:r>
              <a:rPr lang="pt-BR" dirty="0"/>
              <a:t> também fornece algumas funções úteis para avaliar os modelos.</a:t>
            </a:r>
          </a:p>
          <a:p>
            <a:pPr fontAlgn="t"/>
            <a:r>
              <a:rPr lang="pt-BR" dirty="0"/>
              <a:t>Debaixo dos panos, a classe </a:t>
            </a:r>
            <a:r>
              <a:rPr lang="pt-BR" b="1" dirty="0"/>
              <a:t>DNNClassifier</a:t>
            </a:r>
            <a:r>
              <a:rPr lang="pt-BR" dirty="0"/>
              <a:t> cria todas as camadas da rede com base na função de ativação </a:t>
            </a:r>
            <a:r>
              <a:rPr lang="pt-BR" b="1" i="1" dirty="0"/>
              <a:t>ReLU </a:t>
            </a:r>
            <a:r>
              <a:rPr lang="pt-BR" dirty="0"/>
              <a:t>(podemos mudar isso configurando o hiperparâmetro </a:t>
            </a:r>
            <a:r>
              <a:rPr lang="pt-BR" b="1" i="1" dirty="0"/>
              <a:t>activation_fn</a:t>
            </a:r>
            <a:r>
              <a:rPr lang="pt-BR" dirty="0"/>
              <a:t>). </a:t>
            </a:r>
            <a:endParaRPr lang="pt-BR" dirty="0" smtClean="0"/>
          </a:p>
          <a:p>
            <a:pPr fontAlgn="t"/>
            <a:r>
              <a:rPr lang="pt-BR" dirty="0" smtClean="0"/>
              <a:t>Por padrão, o otimizador usado é o </a:t>
            </a:r>
            <a:r>
              <a:rPr lang="pt-BR" b="1" i="1" dirty="0" smtClean="0"/>
              <a:t>Adagrad</a:t>
            </a:r>
            <a:r>
              <a:rPr lang="pt-BR" dirty="0" smtClean="0"/>
              <a:t>, mas isto pode ser alterado com o hiperparâmetro </a:t>
            </a:r>
            <a:r>
              <a:rPr lang="pt-BR" b="1" i="1" dirty="0" smtClean="0"/>
              <a:t>optimizer</a:t>
            </a:r>
            <a:r>
              <a:rPr lang="pt-BR" dirty="0" smtClean="0"/>
              <a:t>.</a:t>
            </a:r>
            <a:endParaRPr lang="pt-BR" dirty="0"/>
          </a:p>
          <a:p>
            <a:pPr fontAlgn="t"/>
            <a:r>
              <a:rPr lang="pt-BR" dirty="0"/>
              <a:t>A camada de saída utiliza a função de ativação </a:t>
            </a:r>
            <a:r>
              <a:rPr lang="pt-BR" b="1" dirty="0"/>
              <a:t>softmax</a:t>
            </a:r>
            <a:r>
              <a:rPr lang="pt-BR" dirty="0"/>
              <a:t>, e a função de custo utilizada é a da </a:t>
            </a:r>
            <a:r>
              <a:rPr lang="pt-BR" b="1" dirty="0"/>
              <a:t>entropia cruzada</a:t>
            </a:r>
            <a:r>
              <a:rPr lang="pt-BR" dirty="0"/>
              <a:t>.</a:t>
            </a:r>
          </a:p>
        </p:txBody>
      </p:sp>
      <p:sp>
        <p:nvSpPr>
          <p:cNvPr id="5" name="Rectangle 4"/>
          <p:cNvSpPr/>
          <p:nvPr/>
        </p:nvSpPr>
        <p:spPr>
          <a:xfrm>
            <a:off x="8604274" y="2199242"/>
            <a:ext cx="3420533" cy="1384995"/>
          </a:xfrm>
          <a:prstGeom prst="rect">
            <a:avLst/>
          </a:prstGeom>
        </p:spPr>
        <p:txBody>
          <a:bodyPr wrap="square">
            <a:spAutoFit/>
          </a:bodyPr>
          <a:lstStyle/>
          <a:p>
            <a:r>
              <a:rPr lang="pt-BR" sz="1400" b="1" dirty="0">
                <a:solidFill>
                  <a:srgbClr val="0000FF"/>
                </a:solidFill>
                <a:highlight>
                  <a:srgbClr val="FFFFFF"/>
                </a:highlight>
              </a:rPr>
              <a:t>from</a:t>
            </a:r>
            <a:r>
              <a:rPr lang="pt-BR" sz="1400" dirty="0">
                <a:solidFill>
                  <a:srgbClr val="000000"/>
                </a:solidFill>
                <a:highlight>
                  <a:srgbClr val="FFFFFF"/>
                </a:highlight>
              </a:rPr>
              <a:t> sklearn</a:t>
            </a:r>
            <a:r>
              <a:rPr lang="pt-BR" sz="1400" b="1" dirty="0">
                <a:solidFill>
                  <a:srgbClr val="000080"/>
                </a:solidFill>
                <a:highlight>
                  <a:srgbClr val="FFFFFF"/>
                </a:highlight>
              </a:rPr>
              <a:t>.</a:t>
            </a:r>
            <a:r>
              <a:rPr lang="pt-BR" sz="1400" dirty="0">
                <a:solidFill>
                  <a:srgbClr val="000000"/>
                </a:solidFill>
                <a:highlight>
                  <a:srgbClr val="FFFFFF"/>
                </a:highlight>
              </a:rPr>
              <a:t>metrics </a:t>
            </a:r>
            <a:r>
              <a:rPr lang="pt-BR" sz="1400" b="1" dirty="0">
                <a:solidFill>
                  <a:srgbClr val="0000FF"/>
                </a:solidFill>
                <a:highlight>
                  <a:srgbClr val="FFFFFF"/>
                </a:highlight>
              </a:rPr>
              <a:t>import</a:t>
            </a:r>
            <a:r>
              <a:rPr lang="pt-BR" sz="1400" dirty="0">
                <a:solidFill>
                  <a:srgbClr val="000000"/>
                </a:solidFill>
                <a:highlight>
                  <a:srgbClr val="FFFFFF"/>
                </a:highlight>
              </a:rPr>
              <a:t> accuracy_score</a:t>
            </a:r>
          </a:p>
          <a:p>
            <a:endParaRPr lang="pt-BR" sz="1400" dirty="0">
              <a:solidFill>
                <a:srgbClr val="000000"/>
              </a:solidFill>
              <a:highlight>
                <a:srgbClr val="FFFFFF"/>
              </a:highlight>
            </a:endParaRPr>
          </a:p>
          <a:p>
            <a:r>
              <a:rPr lang="pt-BR" sz="1400" dirty="0">
                <a:solidFill>
                  <a:srgbClr val="000000"/>
                </a:solidFill>
                <a:highlight>
                  <a:srgbClr val="FFFFFF"/>
                </a:highlight>
              </a:rPr>
              <a:t>y_pred </a:t>
            </a:r>
            <a:r>
              <a:rPr lang="pt-BR" sz="1400" b="1" dirty="0">
                <a:solidFill>
                  <a:srgbClr val="000080"/>
                </a:solidFill>
                <a:highlight>
                  <a:srgbClr val="FFFFFF"/>
                </a:highlight>
              </a:rPr>
              <a:t>=</a:t>
            </a:r>
            <a:r>
              <a:rPr lang="pt-BR" sz="1400" dirty="0">
                <a:solidFill>
                  <a:srgbClr val="000000"/>
                </a:solidFill>
                <a:highlight>
                  <a:srgbClr val="FFFFFF"/>
                </a:highlight>
              </a:rPr>
              <a:t> list</a:t>
            </a:r>
            <a:r>
              <a:rPr lang="pt-BR" sz="1400" b="1" dirty="0">
                <a:solidFill>
                  <a:srgbClr val="000080"/>
                </a:solidFill>
                <a:highlight>
                  <a:srgbClr val="FFFFFF"/>
                </a:highlight>
              </a:rPr>
              <a:t>(</a:t>
            </a:r>
            <a:r>
              <a:rPr lang="pt-BR" sz="1400" dirty="0">
                <a:solidFill>
                  <a:srgbClr val="000000"/>
                </a:solidFill>
                <a:highlight>
                  <a:srgbClr val="FFFFFF"/>
                </a:highlight>
              </a:rPr>
              <a:t>dnn_clf</a:t>
            </a:r>
            <a:r>
              <a:rPr lang="pt-BR" sz="1400" b="1" dirty="0">
                <a:solidFill>
                  <a:srgbClr val="000080"/>
                </a:solidFill>
                <a:highlight>
                  <a:srgbClr val="FFFFFF"/>
                </a:highlight>
              </a:rPr>
              <a:t>.</a:t>
            </a:r>
            <a:r>
              <a:rPr lang="pt-BR" sz="1400" dirty="0">
                <a:solidFill>
                  <a:srgbClr val="000000"/>
                </a:solidFill>
                <a:highlight>
                  <a:srgbClr val="FFFFFF"/>
                </a:highlight>
              </a:rPr>
              <a:t>predict</a:t>
            </a:r>
            <a:r>
              <a:rPr lang="pt-BR" sz="1400" b="1" dirty="0">
                <a:solidFill>
                  <a:srgbClr val="000080"/>
                </a:solidFill>
                <a:highlight>
                  <a:srgbClr val="FFFFFF"/>
                </a:highlight>
              </a:rPr>
              <a:t>(</a:t>
            </a:r>
            <a:r>
              <a:rPr lang="pt-BR" sz="1400" dirty="0">
                <a:solidFill>
                  <a:srgbClr val="000000"/>
                </a:solidFill>
                <a:highlight>
                  <a:srgbClr val="FFFFFF"/>
                </a:highlight>
              </a:rPr>
              <a:t>X_test</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dirty="0">
                <a:solidFill>
                  <a:srgbClr val="000000"/>
                </a:solidFill>
                <a:highlight>
                  <a:srgbClr val="FFFFFF"/>
                </a:highlight>
              </a:rPr>
              <a:t>accuracy_score</a:t>
            </a:r>
            <a:r>
              <a:rPr lang="pt-BR" sz="1400" b="1" dirty="0">
                <a:solidFill>
                  <a:srgbClr val="000080"/>
                </a:solidFill>
                <a:highlight>
                  <a:srgbClr val="FFFFFF"/>
                </a:highlight>
              </a:rPr>
              <a:t>(</a:t>
            </a:r>
            <a:r>
              <a:rPr lang="pt-BR" sz="1400" dirty="0">
                <a:solidFill>
                  <a:srgbClr val="000000"/>
                </a:solidFill>
                <a:highlight>
                  <a:srgbClr val="FFFFFF"/>
                </a:highlight>
              </a:rPr>
              <a:t>y_test</a:t>
            </a:r>
            <a:r>
              <a:rPr lang="pt-BR" sz="1400" b="1" dirty="0">
                <a:solidFill>
                  <a:srgbClr val="000080"/>
                </a:solidFill>
                <a:highlight>
                  <a:srgbClr val="FFFFFF"/>
                </a:highlight>
              </a:rPr>
              <a:t>,</a:t>
            </a:r>
            <a:r>
              <a:rPr lang="pt-BR" sz="1400" dirty="0">
                <a:solidFill>
                  <a:srgbClr val="000000"/>
                </a:solidFill>
                <a:highlight>
                  <a:srgbClr val="FFFFFF"/>
                </a:highlight>
              </a:rPr>
              <a:t> y_pred</a:t>
            </a:r>
            <a:r>
              <a:rPr lang="pt-BR" sz="1400" b="1" dirty="0">
                <a:solidFill>
                  <a:srgbClr val="000080"/>
                </a:solidFill>
                <a:highlight>
                  <a:srgbClr val="FFFFFF"/>
                </a:highlight>
              </a:rPr>
              <a:t>)</a:t>
            </a:r>
            <a:endParaRPr lang="pt-BR" sz="1400" dirty="0">
              <a:solidFill>
                <a:srgbClr val="000000"/>
              </a:solidFill>
              <a:highlight>
                <a:srgbClr val="FFFFFF"/>
              </a:highlight>
            </a:endParaRPr>
          </a:p>
          <a:p>
            <a:endParaRPr lang="pt-BR" sz="1400" dirty="0">
              <a:solidFill>
                <a:srgbClr val="000000"/>
              </a:solidFill>
              <a:highlight>
                <a:srgbClr val="FFFFFF"/>
              </a:highlight>
            </a:endParaRPr>
          </a:p>
          <a:p>
            <a:r>
              <a:rPr lang="pt-BR" sz="1400" dirty="0">
                <a:solidFill>
                  <a:srgbClr val="FF0000"/>
                </a:solidFill>
                <a:highlight>
                  <a:srgbClr val="FFFFFF"/>
                </a:highlight>
              </a:rPr>
              <a:t>0.98180000000000001</a:t>
            </a:r>
            <a:endParaRPr lang="pt-BR" sz="1400" dirty="0"/>
          </a:p>
        </p:txBody>
      </p:sp>
      <p:sp>
        <p:nvSpPr>
          <p:cNvPr id="7" name="Rectangle 6"/>
          <p:cNvSpPr/>
          <p:nvPr/>
        </p:nvSpPr>
        <p:spPr>
          <a:xfrm>
            <a:off x="8602133" y="3881489"/>
            <a:ext cx="3566061" cy="738664"/>
          </a:xfrm>
          <a:prstGeom prst="rect">
            <a:avLst/>
          </a:prstGeom>
        </p:spPr>
        <p:txBody>
          <a:bodyPr wrap="square">
            <a:spAutoFit/>
          </a:bodyPr>
          <a:lstStyle/>
          <a:p>
            <a:r>
              <a:rPr lang="pt-BR" sz="1400" dirty="0">
                <a:solidFill>
                  <a:srgbClr val="000000"/>
                </a:solidFill>
                <a:highlight>
                  <a:srgbClr val="FFFFFF"/>
                </a:highlight>
              </a:rPr>
              <a:t>dnn_clf</a:t>
            </a:r>
            <a:r>
              <a:rPr lang="pt-BR" sz="1400" b="1" dirty="0">
                <a:solidFill>
                  <a:srgbClr val="000080"/>
                </a:solidFill>
                <a:highlight>
                  <a:srgbClr val="FFFFFF"/>
                </a:highlight>
              </a:rPr>
              <a:t>.</a:t>
            </a:r>
            <a:r>
              <a:rPr lang="pt-BR" sz="1400" dirty="0">
                <a:solidFill>
                  <a:srgbClr val="000000"/>
                </a:solidFill>
                <a:highlight>
                  <a:srgbClr val="FFFFFF"/>
                </a:highlight>
              </a:rPr>
              <a:t>evaluate</a:t>
            </a:r>
            <a:r>
              <a:rPr lang="pt-BR" sz="1400" b="1" dirty="0">
                <a:solidFill>
                  <a:srgbClr val="000080"/>
                </a:solidFill>
                <a:highlight>
                  <a:srgbClr val="FFFFFF"/>
                </a:highlight>
              </a:rPr>
              <a:t>(</a:t>
            </a:r>
            <a:r>
              <a:rPr lang="pt-BR" sz="1400" dirty="0">
                <a:solidFill>
                  <a:srgbClr val="000000"/>
                </a:solidFill>
                <a:highlight>
                  <a:srgbClr val="FFFFFF"/>
                </a:highlight>
              </a:rPr>
              <a:t>X_test</a:t>
            </a:r>
            <a:r>
              <a:rPr lang="pt-BR" sz="1400" b="1" dirty="0">
                <a:solidFill>
                  <a:srgbClr val="000080"/>
                </a:solidFill>
                <a:highlight>
                  <a:srgbClr val="FFFFFF"/>
                </a:highlight>
              </a:rPr>
              <a:t>,</a:t>
            </a:r>
            <a:r>
              <a:rPr lang="pt-BR" sz="1400" dirty="0">
                <a:solidFill>
                  <a:srgbClr val="000000"/>
                </a:solidFill>
                <a:highlight>
                  <a:srgbClr val="FFFFFF"/>
                </a:highlight>
              </a:rPr>
              <a:t> y_test</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b="1" dirty="0">
                <a:solidFill>
                  <a:srgbClr val="000080"/>
                </a:solidFill>
                <a:highlight>
                  <a:srgbClr val="FFFFFF"/>
                </a:highlight>
              </a:rPr>
              <a:t>{</a:t>
            </a:r>
            <a:r>
              <a:rPr lang="pt-BR" sz="1400" dirty="0">
                <a:solidFill>
                  <a:srgbClr val="808080"/>
                </a:solidFill>
                <a:highlight>
                  <a:srgbClr val="FFFFFF"/>
                </a:highlight>
              </a:rPr>
              <a:t>'accuracy'</a:t>
            </a:r>
            <a:r>
              <a:rPr lang="pt-BR" sz="1400" b="1" dirty="0">
                <a:solidFill>
                  <a:srgbClr val="000080"/>
                </a:solidFill>
                <a:highlight>
                  <a:srgbClr val="FFFFFF"/>
                </a:highlight>
              </a:rPr>
              <a:t>:</a:t>
            </a:r>
            <a:r>
              <a:rPr lang="pt-BR" sz="1400" dirty="0">
                <a:solidFill>
                  <a:srgbClr val="000000"/>
                </a:solidFill>
                <a:highlight>
                  <a:srgbClr val="FFFFFF"/>
                </a:highlight>
              </a:rPr>
              <a:t> </a:t>
            </a:r>
            <a:r>
              <a:rPr lang="pt-BR" sz="1400" dirty="0">
                <a:solidFill>
                  <a:srgbClr val="FF0000"/>
                </a:solidFill>
                <a:highlight>
                  <a:srgbClr val="FFFFFF"/>
                </a:highlight>
              </a:rPr>
              <a:t>0.98180002</a:t>
            </a:r>
            <a:r>
              <a:rPr lang="pt-BR" sz="1400" b="1" dirty="0">
                <a:solidFill>
                  <a:srgbClr val="000080"/>
                </a:solidFill>
                <a:highlight>
                  <a:srgbClr val="FFFFFF"/>
                </a:highlight>
              </a:rPr>
              <a:t>,</a:t>
            </a:r>
            <a:r>
              <a:rPr lang="pt-BR" sz="1400" dirty="0">
                <a:solidFill>
                  <a:srgbClr val="000000"/>
                </a:solidFill>
                <a:highlight>
                  <a:srgbClr val="FFFFFF"/>
                </a:highlight>
              </a:rPr>
              <a:t> </a:t>
            </a:r>
            <a:r>
              <a:rPr lang="pt-BR" sz="1400" dirty="0">
                <a:solidFill>
                  <a:srgbClr val="808080"/>
                </a:solidFill>
                <a:highlight>
                  <a:srgbClr val="FFFFFF"/>
                </a:highlight>
              </a:rPr>
              <a:t>'global_step'</a:t>
            </a:r>
            <a:r>
              <a:rPr lang="pt-BR" sz="1400" b="1" dirty="0">
                <a:solidFill>
                  <a:srgbClr val="000080"/>
                </a:solidFill>
                <a:highlight>
                  <a:srgbClr val="FFFFFF"/>
                </a:highlight>
              </a:rPr>
              <a:t>:</a:t>
            </a:r>
            <a:r>
              <a:rPr lang="pt-BR" sz="1400" dirty="0">
                <a:solidFill>
                  <a:srgbClr val="000000"/>
                </a:solidFill>
                <a:highlight>
                  <a:srgbClr val="FFFFFF"/>
                </a:highlight>
              </a:rPr>
              <a:t> </a:t>
            </a:r>
            <a:r>
              <a:rPr lang="pt-BR" sz="1400" dirty="0">
                <a:solidFill>
                  <a:srgbClr val="FF0000"/>
                </a:solidFill>
                <a:highlight>
                  <a:srgbClr val="FFFFFF"/>
                </a:highlight>
              </a:rPr>
              <a:t>40000</a:t>
            </a:r>
            <a:r>
              <a:rPr lang="pt-BR" sz="1400" b="1" dirty="0">
                <a:solidFill>
                  <a:srgbClr val="000080"/>
                </a:solidFill>
                <a:highlight>
                  <a:srgbClr val="FFFFFF"/>
                </a:highlight>
              </a:rPr>
              <a:t>,</a:t>
            </a:r>
            <a:r>
              <a:rPr lang="pt-BR" sz="1400" dirty="0">
                <a:solidFill>
                  <a:srgbClr val="000000"/>
                </a:solidFill>
                <a:highlight>
                  <a:srgbClr val="FFFFFF"/>
                </a:highlight>
              </a:rPr>
              <a:t> </a:t>
            </a:r>
            <a:r>
              <a:rPr lang="pt-BR" sz="1400" dirty="0">
                <a:solidFill>
                  <a:srgbClr val="808080"/>
                </a:solidFill>
                <a:highlight>
                  <a:srgbClr val="FFFFFF"/>
                </a:highlight>
              </a:rPr>
              <a:t>'loss'</a:t>
            </a:r>
            <a:r>
              <a:rPr lang="pt-BR" sz="1400" b="1" dirty="0">
                <a:solidFill>
                  <a:srgbClr val="000080"/>
                </a:solidFill>
                <a:highlight>
                  <a:srgbClr val="FFFFFF"/>
                </a:highlight>
              </a:rPr>
              <a:t>:</a:t>
            </a:r>
            <a:r>
              <a:rPr lang="pt-BR" sz="1400" dirty="0">
                <a:solidFill>
                  <a:srgbClr val="000000"/>
                </a:solidFill>
                <a:highlight>
                  <a:srgbClr val="FFFFFF"/>
                </a:highlight>
              </a:rPr>
              <a:t> </a:t>
            </a:r>
            <a:r>
              <a:rPr lang="pt-BR" sz="1400" dirty="0">
                <a:solidFill>
                  <a:srgbClr val="FF0000"/>
                </a:solidFill>
                <a:highlight>
                  <a:srgbClr val="FFFFFF"/>
                </a:highlight>
              </a:rPr>
              <a:t>0.073678359</a:t>
            </a:r>
            <a:r>
              <a:rPr lang="pt-BR" sz="1400" b="1" dirty="0">
                <a:solidFill>
                  <a:srgbClr val="000080"/>
                </a:solidFill>
                <a:highlight>
                  <a:srgbClr val="FFFFFF"/>
                </a:highlight>
              </a:rPr>
              <a:t>}</a:t>
            </a:r>
            <a:endParaRPr lang="pt-BR" sz="1400" dirty="0"/>
          </a:p>
        </p:txBody>
      </p:sp>
      <p:sp>
        <p:nvSpPr>
          <p:cNvPr id="4" name="Rectangle 3"/>
          <p:cNvSpPr/>
          <p:nvPr/>
        </p:nvSpPr>
        <p:spPr>
          <a:xfrm>
            <a:off x="7082364" y="6302400"/>
            <a:ext cx="4942443" cy="369332"/>
          </a:xfrm>
          <a:prstGeom prst="rect">
            <a:avLst/>
          </a:prstGeom>
        </p:spPr>
        <p:txBody>
          <a:bodyPr wrap="none">
            <a:spAutoFit/>
          </a:bodyPr>
          <a:lstStyle/>
          <a:p>
            <a:r>
              <a:rPr lang="pt-BR" b="1" dirty="0">
                <a:solidFill>
                  <a:srgbClr val="00B0F0"/>
                </a:solidFill>
              </a:rPr>
              <a:t>Exemplo: MLPWithTensorFlowHighLevelAPI.ipynb</a:t>
            </a:r>
          </a:p>
        </p:txBody>
      </p:sp>
      <p:cxnSp>
        <p:nvCxnSpPr>
          <p:cNvPr id="10" name="Straight Arrow Connector 9"/>
          <p:cNvCxnSpPr>
            <a:endCxn id="3" idx="3"/>
          </p:cNvCxnSpPr>
          <p:nvPr/>
        </p:nvCxnSpPr>
        <p:spPr>
          <a:xfrm>
            <a:off x="7552267" y="3430883"/>
            <a:ext cx="1049866" cy="86886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4786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Treinando redes MLP com a API de baixo nível</a:t>
            </a:r>
          </a:p>
        </p:txBody>
      </p:sp>
      <p:sp>
        <p:nvSpPr>
          <p:cNvPr id="3" name="Content Placeholder 2"/>
          <p:cNvSpPr>
            <a:spLocks noGrp="1"/>
          </p:cNvSpPr>
          <p:nvPr>
            <p:ph idx="1"/>
          </p:nvPr>
        </p:nvSpPr>
        <p:spPr>
          <a:xfrm>
            <a:off x="838200" y="1825624"/>
            <a:ext cx="11049000" cy="4918076"/>
          </a:xfrm>
        </p:spPr>
        <p:txBody>
          <a:bodyPr>
            <a:normAutofit/>
          </a:bodyPr>
          <a:lstStyle/>
          <a:p>
            <a:r>
              <a:rPr lang="pt-BR" dirty="0"/>
              <a:t>Caso desejarmos ter mais controle sobre a arquitetura do modelo, então nós devemos usar a API de baixo nível do TensorFlow.</a:t>
            </a:r>
          </a:p>
          <a:p>
            <a:r>
              <a:rPr lang="pt-BR" dirty="0"/>
              <a:t>A</a:t>
            </a:r>
            <a:r>
              <a:rPr lang="pt-BR" dirty="0" smtClean="0"/>
              <a:t> </a:t>
            </a:r>
            <a:r>
              <a:rPr lang="pt-BR" dirty="0"/>
              <a:t>seguir, cria-se o mesmo modelo </a:t>
            </a:r>
            <a:r>
              <a:rPr lang="pt-BR" dirty="0" smtClean="0"/>
              <a:t>usado anteriormente </a:t>
            </a:r>
            <a:r>
              <a:rPr lang="pt-BR" dirty="0"/>
              <a:t>usando a API de baixo nível.</a:t>
            </a:r>
          </a:p>
          <a:p>
            <a:r>
              <a:rPr lang="pt-BR" dirty="0"/>
              <a:t>Para isso, nós iremos implementar o algoritmo do </a:t>
            </a:r>
            <a:r>
              <a:rPr lang="pt-BR" b="1" i="1" dirty="0"/>
              <a:t>gradiente descendente em mini-batch</a:t>
            </a:r>
            <a:r>
              <a:rPr lang="pt-BR" dirty="0"/>
              <a:t> para treinar uma rede neural </a:t>
            </a:r>
            <a:r>
              <a:rPr lang="pt-BR" dirty="0" smtClean="0"/>
              <a:t>que classifique </a:t>
            </a:r>
            <a:r>
              <a:rPr lang="pt-BR" dirty="0"/>
              <a:t>imagens de dígitos escritos à </a:t>
            </a:r>
            <a:r>
              <a:rPr lang="pt-BR" dirty="0" smtClean="0"/>
              <a:t>mão (MNIST).</a:t>
            </a:r>
            <a:endParaRPr lang="pt-BR" dirty="0"/>
          </a:p>
          <a:p>
            <a:r>
              <a:rPr lang="pt-BR" dirty="0"/>
              <a:t>O primeiro passo é a </a:t>
            </a:r>
            <a:r>
              <a:rPr lang="pt-BR" b="1" i="1" dirty="0"/>
              <a:t>fase de construção</a:t>
            </a:r>
            <a:r>
              <a:rPr lang="pt-BR" dirty="0"/>
              <a:t>, ou seja </a:t>
            </a:r>
            <a:r>
              <a:rPr lang="pt-BR" dirty="0" smtClean="0"/>
              <a:t>a construção </a:t>
            </a:r>
            <a:r>
              <a:rPr lang="pt-BR" dirty="0"/>
              <a:t>do </a:t>
            </a:r>
            <a:r>
              <a:rPr lang="pt-BR" b="1" i="1" dirty="0"/>
              <a:t>grafo de computação</a:t>
            </a:r>
            <a:r>
              <a:rPr lang="pt-BR" dirty="0"/>
              <a:t>. </a:t>
            </a:r>
          </a:p>
          <a:p>
            <a:r>
              <a:rPr lang="pt-BR" dirty="0"/>
              <a:t>O segundo passo é a </a:t>
            </a:r>
            <a:r>
              <a:rPr lang="pt-BR" b="1" i="1" dirty="0"/>
              <a:t>fase de execução</a:t>
            </a:r>
            <a:r>
              <a:rPr lang="pt-BR" dirty="0"/>
              <a:t>, na qual se executa o </a:t>
            </a:r>
            <a:r>
              <a:rPr lang="pt-BR" b="1" i="1" dirty="0"/>
              <a:t>grafo</a:t>
            </a:r>
            <a:r>
              <a:rPr lang="pt-BR" dirty="0"/>
              <a:t> para treinar o modelo da rede neural.</a:t>
            </a:r>
          </a:p>
        </p:txBody>
      </p:sp>
      <p:sp>
        <p:nvSpPr>
          <p:cNvPr id="4" name="Rectangle 3"/>
          <p:cNvSpPr/>
          <p:nvPr/>
        </p:nvSpPr>
        <p:spPr>
          <a:xfrm>
            <a:off x="7291684" y="6374368"/>
            <a:ext cx="4900316" cy="369332"/>
          </a:xfrm>
          <a:prstGeom prst="rect">
            <a:avLst/>
          </a:prstGeom>
        </p:spPr>
        <p:txBody>
          <a:bodyPr wrap="none">
            <a:spAutoFit/>
          </a:bodyPr>
          <a:lstStyle/>
          <a:p>
            <a:r>
              <a:rPr lang="pt-BR" b="1" dirty="0">
                <a:solidFill>
                  <a:srgbClr val="00B0F0"/>
                </a:solidFill>
              </a:rPr>
              <a:t>Exemplo: MLPWithTensorFlowLowLevelAPI.ipynb</a:t>
            </a:r>
          </a:p>
        </p:txBody>
      </p:sp>
    </p:spTree>
    <p:extLst>
      <p:ext uri="{BB962C8B-B14F-4D97-AF65-F5344CB8AC3E}">
        <p14:creationId xmlns:p14="http://schemas.microsoft.com/office/powerpoint/2010/main" val="2755269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Fase de Construção</a:t>
            </a:r>
          </a:p>
        </p:txBody>
      </p:sp>
      <p:sp>
        <p:nvSpPr>
          <p:cNvPr id="3" name="Content Placeholder 2"/>
          <p:cNvSpPr>
            <a:spLocks noGrp="1"/>
          </p:cNvSpPr>
          <p:nvPr>
            <p:ph idx="1"/>
          </p:nvPr>
        </p:nvSpPr>
        <p:spPr>
          <a:xfrm>
            <a:off x="838199" y="1825625"/>
            <a:ext cx="11218333" cy="1188508"/>
          </a:xfrm>
        </p:spPr>
        <p:txBody>
          <a:bodyPr>
            <a:normAutofit lnSpcReduction="10000"/>
          </a:bodyPr>
          <a:lstStyle/>
          <a:p>
            <a:r>
              <a:rPr lang="pt-BR" dirty="0"/>
              <a:t>Inicialmente, importamos a biblioteca tensorflow. Em seguida, especificamos o número de entradas e saídas e definimos o número de </a:t>
            </a:r>
            <a:r>
              <a:rPr lang="pt-BR" b="1" i="1" dirty="0"/>
              <a:t>nós</a:t>
            </a:r>
            <a:r>
              <a:rPr lang="pt-BR" dirty="0"/>
              <a:t> ocultos em cada camada:</a:t>
            </a:r>
          </a:p>
        </p:txBody>
      </p:sp>
      <p:sp>
        <p:nvSpPr>
          <p:cNvPr id="4" name="Rectangle 3"/>
          <p:cNvSpPr/>
          <p:nvPr/>
        </p:nvSpPr>
        <p:spPr>
          <a:xfrm>
            <a:off x="4715933" y="2861733"/>
            <a:ext cx="2760134" cy="1754326"/>
          </a:xfrm>
          <a:prstGeom prst="rect">
            <a:avLst/>
          </a:prstGeom>
        </p:spPr>
        <p:txBody>
          <a:bodyPr wrap="square">
            <a:spAutoFit/>
          </a:bodyPr>
          <a:lstStyle/>
          <a:p>
            <a:r>
              <a:rPr lang="pt-BR" b="1" dirty="0">
                <a:solidFill>
                  <a:srgbClr val="0000FF"/>
                </a:solidFill>
                <a:highlight>
                  <a:srgbClr val="FFFFFF"/>
                </a:highlight>
              </a:rPr>
              <a:t>import</a:t>
            </a:r>
            <a:r>
              <a:rPr lang="pt-BR" dirty="0">
                <a:solidFill>
                  <a:srgbClr val="000000"/>
                </a:solidFill>
                <a:highlight>
                  <a:srgbClr val="FFFFFF"/>
                </a:highlight>
              </a:rPr>
              <a:t> tensorflow </a:t>
            </a:r>
            <a:r>
              <a:rPr lang="pt-BR" b="1" dirty="0">
                <a:solidFill>
                  <a:srgbClr val="0000FF"/>
                </a:solidFill>
                <a:highlight>
                  <a:srgbClr val="FFFFFF"/>
                </a:highlight>
              </a:rPr>
              <a:t>as</a:t>
            </a:r>
            <a:r>
              <a:rPr lang="pt-BR" dirty="0">
                <a:solidFill>
                  <a:srgbClr val="000000"/>
                </a:solidFill>
                <a:highlight>
                  <a:srgbClr val="FFFFFF"/>
                </a:highlight>
              </a:rPr>
              <a:t> tf</a:t>
            </a:r>
          </a:p>
          <a:p>
            <a:endParaRPr lang="pt-BR" dirty="0">
              <a:solidFill>
                <a:srgbClr val="000000"/>
              </a:solidFill>
              <a:highlight>
                <a:srgbClr val="FFFFFF"/>
              </a:highlight>
            </a:endParaRPr>
          </a:p>
          <a:p>
            <a:r>
              <a:rPr lang="pt-BR" dirty="0">
                <a:solidFill>
                  <a:srgbClr val="000000"/>
                </a:solidFill>
                <a:highlight>
                  <a:srgbClr val="FFFFFF"/>
                </a:highlight>
              </a:rPr>
              <a:t>n_inputs </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FF0000"/>
                </a:solidFill>
                <a:highlight>
                  <a:srgbClr val="FFFFFF"/>
                </a:highlight>
              </a:rPr>
              <a:t>28</a:t>
            </a:r>
            <a:r>
              <a:rPr lang="pt-BR" b="1" dirty="0">
                <a:solidFill>
                  <a:srgbClr val="000080"/>
                </a:solidFill>
                <a:highlight>
                  <a:srgbClr val="FFFFFF"/>
                </a:highlight>
              </a:rPr>
              <a:t>*</a:t>
            </a:r>
            <a:r>
              <a:rPr lang="pt-BR" dirty="0">
                <a:solidFill>
                  <a:srgbClr val="FF0000"/>
                </a:solidFill>
                <a:highlight>
                  <a:srgbClr val="FFFFFF"/>
                </a:highlight>
              </a:rPr>
              <a:t>28</a:t>
            </a:r>
            <a:r>
              <a:rPr lang="pt-BR" dirty="0">
                <a:solidFill>
                  <a:srgbClr val="000000"/>
                </a:solidFill>
                <a:highlight>
                  <a:srgbClr val="FFFFFF"/>
                </a:highlight>
              </a:rPr>
              <a:t> </a:t>
            </a:r>
            <a:r>
              <a:rPr lang="pt-BR" dirty="0">
                <a:solidFill>
                  <a:srgbClr val="008000"/>
                </a:solidFill>
                <a:highlight>
                  <a:srgbClr val="FFFFFF"/>
                </a:highlight>
              </a:rPr>
              <a:t># MNIST</a:t>
            </a:r>
            <a:endParaRPr lang="pt-BR" dirty="0">
              <a:solidFill>
                <a:srgbClr val="000000"/>
              </a:solidFill>
              <a:highlight>
                <a:srgbClr val="FFFFFF"/>
              </a:highlight>
            </a:endParaRPr>
          </a:p>
          <a:p>
            <a:r>
              <a:rPr lang="pt-BR" dirty="0">
                <a:solidFill>
                  <a:srgbClr val="000000"/>
                </a:solidFill>
                <a:highlight>
                  <a:srgbClr val="FFFFFF"/>
                </a:highlight>
              </a:rPr>
              <a:t>n_hidden1 </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FF0000"/>
                </a:solidFill>
                <a:highlight>
                  <a:srgbClr val="FFFFFF"/>
                </a:highlight>
              </a:rPr>
              <a:t>300</a:t>
            </a:r>
            <a:endParaRPr lang="pt-BR" dirty="0">
              <a:solidFill>
                <a:srgbClr val="000000"/>
              </a:solidFill>
              <a:highlight>
                <a:srgbClr val="FFFFFF"/>
              </a:highlight>
            </a:endParaRPr>
          </a:p>
          <a:p>
            <a:r>
              <a:rPr lang="pt-BR" dirty="0">
                <a:solidFill>
                  <a:srgbClr val="000000"/>
                </a:solidFill>
                <a:highlight>
                  <a:srgbClr val="FFFFFF"/>
                </a:highlight>
              </a:rPr>
              <a:t>n_hidden2 </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FF0000"/>
                </a:solidFill>
                <a:highlight>
                  <a:srgbClr val="FFFFFF"/>
                </a:highlight>
              </a:rPr>
              <a:t>100</a:t>
            </a:r>
            <a:endParaRPr lang="pt-BR" dirty="0">
              <a:solidFill>
                <a:srgbClr val="000000"/>
              </a:solidFill>
              <a:highlight>
                <a:srgbClr val="FFFFFF"/>
              </a:highlight>
            </a:endParaRPr>
          </a:p>
          <a:p>
            <a:r>
              <a:rPr lang="pt-BR" dirty="0">
                <a:solidFill>
                  <a:srgbClr val="000000"/>
                </a:solidFill>
                <a:highlight>
                  <a:srgbClr val="FFFFFF"/>
                </a:highlight>
              </a:rPr>
              <a:t>n_outputs </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FF0000"/>
                </a:solidFill>
                <a:highlight>
                  <a:srgbClr val="FFFFFF"/>
                </a:highlight>
              </a:rPr>
              <a:t>10</a:t>
            </a:r>
            <a:endParaRPr lang="pt-BR" dirty="0"/>
          </a:p>
        </p:txBody>
      </p:sp>
      <p:sp>
        <p:nvSpPr>
          <p:cNvPr id="5" name="Content Placeholder 2"/>
          <p:cNvSpPr txBox="1">
            <a:spLocks/>
          </p:cNvSpPr>
          <p:nvPr/>
        </p:nvSpPr>
        <p:spPr>
          <a:xfrm>
            <a:off x="838200" y="4616059"/>
            <a:ext cx="11218332" cy="20048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dirty="0"/>
              <a:t>Em seguida, usamos </a:t>
            </a:r>
            <a:r>
              <a:rPr lang="pt-BR" b="1" i="1" dirty="0"/>
              <a:t>nós</a:t>
            </a:r>
            <a:r>
              <a:rPr lang="pt-BR" dirty="0"/>
              <a:t> do tipo</a:t>
            </a:r>
            <a:r>
              <a:rPr lang="pt-BR" b="1" i="1" dirty="0"/>
              <a:t> placeholder </a:t>
            </a:r>
            <a:r>
              <a:rPr lang="pt-BR" dirty="0"/>
              <a:t>para representar os dados de treinamento (i.e., atributos e saídas desejadas, os rótulos):</a:t>
            </a:r>
          </a:p>
        </p:txBody>
      </p:sp>
      <p:sp>
        <p:nvSpPr>
          <p:cNvPr id="6" name="Rectangle 5"/>
          <p:cNvSpPr/>
          <p:nvPr/>
        </p:nvSpPr>
        <p:spPr>
          <a:xfrm>
            <a:off x="3289298" y="5571654"/>
            <a:ext cx="6316133" cy="646331"/>
          </a:xfrm>
          <a:prstGeom prst="rect">
            <a:avLst/>
          </a:prstGeom>
        </p:spPr>
        <p:txBody>
          <a:bodyPr wrap="square">
            <a:spAutoFit/>
          </a:bodyPr>
          <a:lstStyle/>
          <a:p>
            <a:r>
              <a:rPr lang="en-US" dirty="0">
                <a:solidFill>
                  <a:srgbClr val="000000"/>
                </a:solidFill>
                <a:highlight>
                  <a:srgbClr val="FFFFFF"/>
                </a:highlight>
              </a:rPr>
              <a:t>X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tf</a:t>
            </a:r>
            <a:r>
              <a:rPr lang="en-US" b="1" dirty="0" err="1">
                <a:solidFill>
                  <a:srgbClr val="000080"/>
                </a:solidFill>
                <a:highlight>
                  <a:srgbClr val="FFFFFF"/>
                </a:highlight>
              </a:rPr>
              <a:t>.</a:t>
            </a:r>
            <a:r>
              <a:rPr lang="en-US" dirty="0" err="1">
                <a:solidFill>
                  <a:srgbClr val="000000"/>
                </a:solidFill>
                <a:highlight>
                  <a:srgbClr val="FFFFFF"/>
                </a:highlight>
              </a:rPr>
              <a:t>placeholder</a:t>
            </a:r>
            <a:r>
              <a:rPr lang="en-US" b="1" dirty="0">
                <a:solidFill>
                  <a:srgbClr val="000080"/>
                </a:solidFill>
                <a:highlight>
                  <a:srgbClr val="FFFFFF"/>
                </a:highlight>
              </a:rPr>
              <a:t>(</a:t>
            </a:r>
            <a:r>
              <a:rPr lang="en-US" dirty="0">
                <a:solidFill>
                  <a:srgbClr val="000000"/>
                </a:solidFill>
                <a:highlight>
                  <a:srgbClr val="FFFFFF"/>
                </a:highlight>
              </a:rPr>
              <a:t>tf</a:t>
            </a:r>
            <a:r>
              <a:rPr lang="en-US" b="1" dirty="0">
                <a:solidFill>
                  <a:srgbClr val="000080"/>
                </a:solidFill>
                <a:highlight>
                  <a:srgbClr val="FFFFFF"/>
                </a:highlight>
              </a:rPr>
              <a:t>.</a:t>
            </a:r>
            <a:r>
              <a:rPr lang="en-US" dirty="0">
                <a:solidFill>
                  <a:srgbClr val="000000"/>
                </a:solidFill>
                <a:highlight>
                  <a:srgbClr val="FFFFFF"/>
                </a:highlight>
              </a:rPr>
              <a:t>float32</a:t>
            </a:r>
            <a:r>
              <a:rPr lang="en-US" b="1" dirty="0">
                <a:solidFill>
                  <a:srgbClr val="000080"/>
                </a:solidFill>
                <a:highlight>
                  <a:srgbClr val="FFFFFF"/>
                </a:highlight>
              </a:rPr>
              <a:t>,</a:t>
            </a:r>
            <a:r>
              <a:rPr lang="en-US" dirty="0">
                <a:solidFill>
                  <a:srgbClr val="000000"/>
                </a:solidFill>
                <a:highlight>
                  <a:srgbClr val="FFFFFF"/>
                </a:highlight>
              </a:rPr>
              <a:t> shape</a:t>
            </a:r>
            <a:r>
              <a:rPr lang="en-US" b="1" dirty="0">
                <a:solidFill>
                  <a:srgbClr val="000080"/>
                </a:solidFill>
                <a:highlight>
                  <a:srgbClr val="FFFFFF"/>
                </a:highlight>
              </a:rPr>
              <a:t>=(</a:t>
            </a:r>
            <a:r>
              <a:rPr lang="en-US" b="1" dirty="0">
                <a:solidFill>
                  <a:srgbClr val="0000FF"/>
                </a:solidFill>
                <a:highlight>
                  <a:srgbClr val="FFFFFF"/>
                </a:highlight>
              </a:rPr>
              <a:t>None</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n_inputs</a:t>
            </a:r>
            <a:r>
              <a:rPr lang="en-US" b="1" dirty="0">
                <a:solidFill>
                  <a:srgbClr val="000080"/>
                </a:solidFill>
                <a:highlight>
                  <a:srgbClr val="FFFFFF"/>
                </a:highlight>
              </a:rPr>
              <a:t>),</a:t>
            </a:r>
            <a:r>
              <a:rPr lang="en-US" dirty="0">
                <a:solidFill>
                  <a:srgbClr val="000000"/>
                </a:solidFill>
                <a:highlight>
                  <a:srgbClr val="FFFFFF"/>
                </a:highlight>
              </a:rPr>
              <a:t> name</a:t>
            </a:r>
            <a:r>
              <a:rPr lang="en-US" b="1" dirty="0">
                <a:solidFill>
                  <a:srgbClr val="000080"/>
                </a:solidFill>
                <a:highlight>
                  <a:srgbClr val="FFFFFF"/>
                </a:highlight>
              </a:rPr>
              <a:t>=</a:t>
            </a:r>
            <a:r>
              <a:rPr lang="en-US" dirty="0">
                <a:solidFill>
                  <a:srgbClr val="808080"/>
                </a:solidFill>
                <a:highlight>
                  <a:srgbClr val="FFFFFF"/>
                </a:highlight>
              </a:rPr>
              <a:t>"X"</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y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tf</a:t>
            </a:r>
            <a:r>
              <a:rPr lang="en-US" b="1" dirty="0" err="1">
                <a:solidFill>
                  <a:srgbClr val="000080"/>
                </a:solidFill>
                <a:highlight>
                  <a:srgbClr val="FFFFFF"/>
                </a:highlight>
              </a:rPr>
              <a:t>.</a:t>
            </a:r>
            <a:r>
              <a:rPr lang="en-US" dirty="0" err="1">
                <a:solidFill>
                  <a:srgbClr val="000000"/>
                </a:solidFill>
                <a:highlight>
                  <a:srgbClr val="FFFFFF"/>
                </a:highlight>
              </a:rPr>
              <a:t>placeholder</a:t>
            </a:r>
            <a:r>
              <a:rPr lang="en-US" b="1" dirty="0">
                <a:solidFill>
                  <a:srgbClr val="000080"/>
                </a:solidFill>
                <a:highlight>
                  <a:srgbClr val="FFFFFF"/>
                </a:highlight>
              </a:rPr>
              <a:t>(</a:t>
            </a:r>
            <a:r>
              <a:rPr lang="en-US" dirty="0">
                <a:solidFill>
                  <a:srgbClr val="000000"/>
                </a:solidFill>
                <a:highlight>
                  <a:srgbClr val="FFFFFF"/>
                </a:highlight>
              </a:rPr>
              <a:t>tf</a:t>
            </a:r>
            <a:r>
              <a:rPr lang="en-US" b="1" dirty="0">
                <a:solidFill>
                  <a:srgbClr val="000080"/>
                </a:solidFill>
                <a:highlight>
                  <a:srgbClr val="FFFFFF"/>
                </a:highlight>
              </a:rPr>
              <a:t>.</a:t>
            </a:r>
            <a:r>
              <a:rPr lang="en-US" dirty="0">
                <a:solidFill>
                  <a:srgbClr val="000000"/>
                </a:solidFill>
                <a:highlight>
                  <a:srgbClr val="FFFFFF"/>
                </a:highlight>
              </a:rPr>
              <a:t>int64</a:t>
            </a:r>
            <a:r>
              <a:rPr lang="en-US" b="1" dirty="0">
                <a:solidFill>
                  <a:srgbClr val="000080"/>
                </a:solidFill>
                <a:highlight>
                  <a:srgbClr val="FFFFFF"/>
                </a:highlight>
              </a:rPr>
              <a:t>,</a:t>
            </a:r>
            <a:r>
              <a:rPr lang="en-US" dirty="0">
                <a:solidFill>
                  <a:srgbClr val="000000"/>
                </a:solidFill>
                <a:highlight>
                  <a:srgbClr val="FFFFFF"/>
                </a:highlight>
              </a:rPr>
              <a:t> shape</a:t>
            </a:r>
            <a:r>
              <a:rPr lang="en-US" b="1" dirty="0">
                <a:solidFill>
                  <a:srgbClr val="000080"/>
                </a:solidFill>
                <a:highlight>
                  <a:srgbClr val="FFFFFF"/>
                </a:highlight>
              </a:rPr>
              <a:t>=(</a:t>
            </a:r>
            <a:r>
              <a:rPr lang="en-US" b="1" dirty="0">
                <a:solidFill>
                  <a:srgbClr val="0000FF"/>
                </a:solidFill>
                <a:highlight>
                  <a:srgbClr val="FFFFFF"/>
                </a:highlight>
              </a:rPr>
              <a:t>None</a:t>
            </a:r>
            <a:r>
              <a:rPr lang="en-US" b="1" dirty="0">
                <a:solidFill>
                  <a:srgbClr val="000080"/>
                </a:solidFill>
                <a:highlight>
                  <a:srgbClr val="FFFFFF"/>
                </a:highlight>
              </a:rPr>
              <a:t>),</a:t>
            </a:r>
            <a:r>
              <a:rPr lang="en-US" dirty="0">
                <a:solidFill>
                  <a:srgbClr val="000000"/>
                </a:solidFill>
                <a:highlight>
                  <a:srgbClr val="FFFFFF"/>
                </a:highlight>
              </a:rPr>
              <a:t> name</a:t>
            </a:r>
            <a:r>
              <a:rPr lang="en-US" b="1" dirty="0">
                <a:solidFill>
                  <a:srgbClr val="000080"/>
                </a:solidFill>
                <a:highlight>
                  <a:srgbClr val="FFFFFF"/>
                </a:highlight>
              </a:rPr>
              <a:t>=</a:t>
            </a:r>
            <a:r>
              <a:rPr lang="en-US" dirty="0">
                <a:solidFill>
                  <a:srgbClr val="808080"/>
                </a:solidFill>
                <a:highlight>
                  <a:srgbClr val="FFFFFF"/>
                </a:highlight>
              </a:rPr>
              <a:t>"y"</a:t>
            </a:r>
            <a:r>
              <a:rPr lang="en-US" b="1" dirty="0">
                <a:solidFill>
                  <a:srgbClr val="000080"/>
                </a:solidFill>
                <a:highlight>
                  <a:srgbClr val="FFFFFF"/>
                </a:highlight>
              </a:rPr>
              <a:t>)</a:t>
            </a:r>
            <a:endParaRPr lang="pt-BR" dirty="0"/>
          </a:p>
        </p:txBody>
      </p:sp>
      <p:sp>
        <p:nvSpPr>
          <p:cNvPr id="7" name="TextBox 6"/>
          <p:cNvSpPr txBox="1"/>
          <p:nvPr/>
        </p:nvSpPr>
        <p:spPr>
          <a:xfrm>
            <a:off x="8212348" y="2646283"/>
            <a:ext cx="2484407" cy="830997"/>
          </a:xfrm>
          <a:prstGeom prst="rect">
            <a:avLst/>
          </a:prstGeom>
          <a:noFill/>
        </p:spPr>
        <p:txBody>
          <a:bodyPr wrap="square" rtlCol="0">
            <a:spAutoFit/>
          </a:bodyPr>
          <a:lstStyle/>
          <a:p>
            <a:pPr algn="ctr"/>
            <a:r>
              <a:rPr lang="pt-BR" sz="1600" dirty="0" smtClean="0"/>
              <a:t>Figuras com 28 por 28 pixels, onde cada pixel será um atributo de entrada.</a:t>
            </a:r>
            <a:endParaRPr lang="pt-BR" sz="1600" dirty="0"/>
          </a:p>
        </p:txBody>
      </p:sp>
      <p:cxnSp>
        <p:nvCxnSpPr>
          <p:cNvPr id="9" name="Straight Arrow Connector 8"/>
          <p:cNvCxnSpPr/>
          <p:nvPr/>
        </p:nvCxnSpPr>
        <p:spPr>
          <a:xfrm flipH="1">
            <a:off x="6447364" y="3014133"/>
            <a:ext cx="1747730" cy="46314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9887827" y="5079206"/>
            <a:ext cx="1886309" cy="615553"/>
          </a:xfrm>
          <a:prstGeom prst="rect">
            <a:avLst/>
          </a:prstGeom>
          <a:noFill/>
        </p:spPr>
        <p:txBody>
          <a:bodyPr wrap="square" rtlCol="0">
            <a:spAutoFit/>
          </a:bodyPr>
          <a:lstStyle/>
          <a:p>
            <a:pPr algn="ctr"/>
            <a:r>
              <a:rPr lang="pt-BR" b="1" dirty="0">
                <a:solidFill>
                  <a:srgbClr val="0000FF"/>
                </a:solidFill>
                <a:highlight>
                  <a:srgbClr val="FFFFFF"/>
                </a:highlight>
              </a:rPr>
              <a:t>None</a:t>
            </a:r>
            <a:r>
              <a:rPr lang="pt-BR" sz="1600" dirty="0" smtClean="0"/>
              <a:t>: número de exemplos é variável.</a:t>
            </a:r>
            <a:endParaRPr lang="pt-BR" sz="1600" dirty="0"/>
          </a:p>
        </p:txBody>
      </p:sp>
      <p:cxnSp>
        <p:nvCxnSpPr>
          <p:cNvPr id="12" name="Straight Arrow Connector 11"/>
          <p:cNvCxnSpPr/>
          <p:nvPr/>
        </p:nvCxnSpPr>
        <p:spPr>
          <a:xfrm flipH="1">
            <a:off x="7321229" y="5386982"/>
            <a:ext cx="2635888" cy="25533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2240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65331"/>
            <a:ext cx="10515600" cy="1325563"/>
          </a:xfrm>
        </p:spPr>
        <p:txBody>
          <a:bodyPr/>
          <a:lstStyle/>
          <a:p>
            <a:r>
              <a:rPr lang="pt-BR" dirty="0"/>
              <a:t>Fase de Construção</a:t>
            </a:r>
          </a:p>
        </p:txBody>
      </p:sp>
      <p:sp>
        <p:nvSpPr>
          <p:cNvPr id="3" name="Content Placeholder 2"/>
          <p:cNvSpPr>
            <a:spLocks noGrp="1"/>
          </p:cNvSpPr>
          <p:nvPr>
            <p:ph idx="1"/>
          </p:nvPr>
        </p:nvSpPr>
        <p:spPr>
          <a:xfrm>
            <a:off x="838200" y="1560644"/>
            <a:ext cx="10926169" cy="3507307"/>
          </a:xfrm>
        </p:spPr>
        <p:txBody>
          <a:bodyPr>
            <a:normAutofit fontScale="92500" lnSpcReduction="20000"/>
          </a:bodyPr>
          <a:lstStyle/>
          <a:p>
            <a:r>
              <a:rPr lang="pt-BR" dirty="0"/>
              <a:t>Agora </a:t>
            </a:r>
            <a:r>
              <a:rPr lang="pt-BR" dirty="0" smtClean="0"/>
              <a:t>criamos </a:t>
            </a:r>
            <a:r>
              <a:rPr lang="pt-BR" dirty="0"/>
              <a:t>a rede neural propriamente dita. </a:t>
            </a:r>
          </a:p>
          <a:p>
            <a:r>
              <a:rPr lang="pt-BR" dirty="0"/>
              <a:t>O </a:t>
            </a:r>
            <a:r>
              <a:rPr lang="pt-BR" b="1" i="1" dirty="0"/>
              <a:t>nó </a:t>
            </a:r>
            <a:r>
              <a:rPr lang="pt-BR" dirty="0"/>
              <a:t>do tipo</a:t>
            </a:r>
            <a:r>
              <a:rPr lang="pt-BR" b="1" i="1" dirty="0"/>
              <a:t> placeholder X</a:t>
            </a:r>
            <a:r>
              <a:rPr lang="pt-BR" dirty="0"/>
              <a:t> atuará como a </a:t>
            </a:r>
            <a:r>
              <a:rPr lang="pt-BR" b="1" i="1" dirty="0"/>
              <a:t>camada de entrada</a:t>
            </a:r>
            <a:r>
              <a:rPr lang="pt-BR" dirty="0"/>
              <a:t>. </a:t>
            </a:r>
          </a:p>
          <a:p>
            <a:r>
              <a:rPr lang="pt-BR" dirty="0"/>
              <a:t>Durante a </a:t>
            </a:r>
            <a:r>
              <a:rPr lang="pt-BR" b="1" i="1" dirty="0"/>
              <a:t>fase de execução</a:t>
            </a:r>
            <a:r>
              <a:rPr lang="pt-BR" dirty="0"/>
              <a:t>, ele será substituído por um mini-batch a cada iteração.</a:t>
            </a:r>
          </a:p>
          <a:p>
            <a:r>
              <a:rPr lang="pt-BR" dirty="0"/>
              <a:t>Observem que todos os exemplos em um mini-batch serão processados simultaneamente pela rede neural. </a:t>
            </a:r>
          </a:p>
          <a:p>
            <a:r>
              <a:rPr lang="pt-BR" dirty="0"/>
              <a:t>Em seguida, nós criamos as duas camadas ocultas e a camada de saída. </a:t>
            </a:r>
          </a:p>
          <a:p>
            <a:r>
              <a:rPr lang="pt-BR" dirty="0"/>
              <a:t>As duas camadas ocultas são quase idênticas: elas diferem apenas pelas entradas às quais estão conectadas e pelo número de </a:t>
            </a:r>
            <a:r>
              <a:rPr lang="pt-BR" b="1" i="1" dirty="0"/>
              <a:t>nós</a:t>
            </a:r>
            <a:r>
              <a:rPr lang="pt-BR" dirty="0"/>
              <a:t> que contêm. </a:t>
            </a:r>
          </a:p>
        </p:txBody>
      </p:sp>
      <p:sp>
        <p:nvSpPr>
          <p:cNvPr id="5" name="Rectangle 4"/>
          <p:cNvSpPr/>
          <p:nvPr/>
        </p:nvSpPr>
        <p:spPr>
          <a:xfrm>
            <a:off x="3171397" y="4904179"/>
            <a:ext cx="6259773" cy="1708160"/>
          </a:xfrm>
          <a:prstGeom prst="rect">
            <a:avLst/>
          </a:prstGeom>
        </p:spPr>
        <p:txBody>
          <a:bodyPr wrap="square">
            <a:spAutoFit/>
          </a:bodyPr>
          <a:lstStyle/>
          <a:p>
            <a:r>
              <a:rPr lang="en-US" sz="1500" dirty="0"/>
              <a:t>X </a:t>
            </a:r>
            <a:r>
              <a:rPr lang="en-US" sz="1500" b="1" dirty="0"/>
              <a:t>=</a:t>
            </a:r>
            <a:r>
              <a:rPr lang="en-US" sz="1500" dirty="0"/>
              <a:t> </a:t>
            </a:r>
            <a:r>
              <a:rPr lang="en-US" sz="1500" dirty="0" err="1"/>
              <a:t>tf</a:t>
            </a:r>
            <a:r>
              <a:rPr lang="en-US" sz="1500" b="1" dirty="0" err="1"/>
              <a:t>.</a:t>
            </a:r>
            <a:r>
              <a:rPr lang="en-US" sz="1500" dirty="0" err="1"/>
              <a:t>placeholder</a:t>
            </a:r>
            <a:r>
              <a:rPr lang="en-US" sz="1500" b="1" dirty="0"/>
              <a:t>(</a:t>
            </a:r>
            <a:r>
              <a:rPr lang="en-US" sz="1500" dirty="0"/>
              <a:t>tf</a:t>
            </a:r>
            <a:r>
              <a:rPr lang="en-US" sz="1500" b="1" dirty="0"/>
              <a:t>.</a:t>
            </a:r>
            <a:r>
              <a:rPr lang="en-US" sz="1500" dirty="0"/>
              <a:t>float32</a:t>
            </a:r>
            <a:r>
              <a:rPr lang="en-US" sz="1500" b="1" dirty="0"/>
              <a:t>,</a:t>
            </a:r>
            <a:r>
              <a:rPr lang="en-US" sz="1500" dirty="0"/>
              <a:t> shape</a:t>
            </a:r>
            <a:r>
              <a:rPr lang="en-US" sz="1500" b="1" dirty="0" smtClean="0"/>
              <a:t>=</a:t>
            </a:r>
            <a:r>
              <a:rPr lang="en-US" sz="1500" dirty="0" smtClean="0"/>
              <a:t>(</a:t>
            </a:r>
            <a:r>
              <a:rPr lang="pt-BR" sz="1500" b="1" dirty="0">
                <a:solidFill>
                  <a:srgbClr val="0000FF"/>
                </a:solidFill>
                <a:highlight>
                  <a:srgbClr val="FFFFFF"/>
                </a:highlight>
              </a:rPr>
              <a:t>None</a:t>
            </a:r>
            <a:r>
              <a:rPr lang="en-US" sz="1500" dirty="0" smtClean="0"/>
              <a:t>, </a:t>
            </a:r>
            <a:r>
              <a:rPr lang="en-US" sz="1500" dirty="0" err="1"/>
              <a:t>n_inputs</a:t>
            </a:r>
            <a:r>
              <a:rPr lang="en-US" sz="1500" dirty="0"/>
              <a:t>)</a:t>
            </a:r>
            <a:r>
              <a:rPr lang="en-US" sz="1500" b="1" dirty="0"/>
              <a:t>,</a:t>
            </a:r>
            <a:r>
              <a:rPr lang="en-US" sz="1500" dirty="0"/>
              <a:t> name</a:t>
            </a:r>
            <a:r>
              <a:rPr lang="en-US" sz="1500" b="1" dirty="0"/>
              <a:t>=</a:t>
            </a:r>
            <a:r>
              <a:rPr lang="en-US" sz="1500" dirty="0"/>
              <a:t>"X"</a:t>
            </a:r>
            <a:r>
              <a:rPr lang="en-US" sz="1500" b="1" dirty="0"/>
              <a:t>)</a:t>
            </a:r>
            <a:endParaRPr lang="en-US" sz="1500" dirty="0"/>
          </a:p>
          <a:p>
            <a:r>
              <a:rPr lang="en-US" sz="1500" dirty="0"/>
              <a:t>y </a:t>
            </a:r>
            <a:r>
              <a:rPr lang="en-US" sz="1500" b="1" dirty="0"/>
              <a:t>=</a:t>
            </a:r>
            <a:r>
              <a:rPr lang="en-US" sz="1500" dirty="0"/>
              <a:t> </a:t>
            </a:r>
            <a:r>
              <a:rPr lang="en-US" sz="1500" dirty="0" err="1"/>
              <a:t>tf</a:t>
            </a:r>
            <a:r>
              <a:rPr lang="en-US" sz="1500" b="1" dirty="0" err="1"/>
              <a:t>.</a:t>
            </a:r>
            <a:r>
              <a:rPr lang="en-US" sz="1500" dirty="0" err="1"/>
              <a:t>placeholder</a:t>
            </a:r>
            <a:r>
              <a:rPr lang="en-US" sz="1500" b="1" dirty="0"/>
              <a:t>(</a:t>
            </a:r>
            <a:r>
              <a:rPr lang="en-US" sz="1500" dirty="0"/>
              <a:t>tf</a:t>
            </a:r>
            <a:r>
              <a:rPr lang="en-US" sz="1500" b="1" dirty="0"/>
              <a:t>.</a:t>
            </a:r>
            <a:r>
              <a:rPr lang="en-US" sz="1500" dirty="0"/>
              <a:t>int64</a:t>
            </a:r>
            <a:r>
              <a:rPr lang="en-US" sz="1500" b="1" dirty="0"/>
              <a:t>,</a:t>
            </a:r>
            <a:r>
              <a:rPr lang="en-US" sz="1500" dirty="0"/>
              <a:t> shape</a:t>
            </a:r>
            <a:r>
              <a:rPr lang="en-US" sz="1500" b="1" dirty="0" smtClean="0"/>
              <a:t>=</a:t>
            </a:r>
            <a:r>
              <a:rPr lang="en-US" sz="1500" dirty="0" smtClean="0"/>
              <a:t>(</a:t>
            </a:r>
            <a:r>
              <a:rPr lang="pt-BR" sz="1500" b="1" dirty="0">
                <a:solidFill>
                  <a:srgbClr val="0000FF"/>
                </a:solidFill>
                <a:highlight>
                  <a:srgbClr val="FFFFFF"/>
                </a:highlight>
              </a:rPr>
              <a:t>None</a:t>
            </a:r>
            <a:r>
              <a:rPr lang="en-US" sz="1500" dirty="0" smtClean="0"/>
              <a:t>), </a:t>
            </a:r>
            <a:r>
              <a:rPr lang="en-US" sz="1500" dirty="0"/>
              <a:t>name</a:t>
            </a:r>
            <a:r>
              <a:rPr lang="en-US" sz="1500" b="1" dirty="0"/>
              <a:t>=</a:t>
            </a:r>
            <a:r>
              <a:rPr lang="en-US" sz="1500" dirty="0"/>
              <a:t>"y"</a:t>
            </a:r>
            <a:r>
              <a:rPr lang="en-US" sz="1500" b="1" dirty="0"/>
              <a:t>)</a:t>
            </a:r>
          </a:p>
          <a:p>
            <a:endParaRPr lang="pt-BR" sz="1500" b="1" dirty="0">
              <a:solidFill>
                <a:srgbClr val="0000FF"/>
              </a:solidFill>
              <a:highlight>
                <a:srgbClr val="FFFFFF"/>
              </a:highlight>
            </a:endParaRPr>
          </a:p>
          <a:p>
            <a:r>
              <a:rPr lang="pt-BR" sz="1500" b="1" dirty="0">
                <a:solidFill>
                  <a:srgbClr val="0000FF"/>
                </a:solidFill>
                <a:highlight>
                  <a:srgbClr val="FFFFFF"/>
                </a:highlight>
              </a:rPr>
              <a:t>with</a:t>
            </a:r>
            <a:r>
              <a:rPr lang="pt-BR" sz="1500" dirty="0">
                <a:solidFill>
                  <a:srgbClr val="000000"/>
                </a:solidFill>
                <a:highlight>
                  <a:srgbClr val="FFFFFF"/>
                </a:highlight>
              </a:rPr>
              <a:t> tf</a:t>
            </a:r>
            <a:r>
              <a:rPr lang="pt-BR" sz="1500" b="1" dirty="0">
                <a:solidFill>
                  <a:srgbClr val="000080"/>
                </a:solidFill>
                <a:highlight>
                  <a:srgbClr val="FFFFFF"/>
                </a:highlight>
              </a:rPr>
              <a:t>.</a:t>
            </a:r>
            <a:r>
              <a:rPr lang="pt-BR" sz="1500" dirty="0">
                <a:solidFill>
                  <a:srgbClr val="000000"/>
                </a:solidFill>
                <a:highlight>
                  <a:srgbClr val="FFFFFF"/>
                </a:highlight>
              </a:rPr>
              <a:t>name_scope</a:t>
            </a:r>
            <a:r>
              <a:rPr lang="pt-BR" sz="1500" b="1" dirty="0">
                <a:solidFill>
                  <a:srgbClr val="000080"/>
                </a:solidFill>
                <a:highlight>
                  <a:srgbClr val="FFFFFF"/>
                </a:highlight>
              </a:rPr>
              <a:t>(</a:t>
            </a:r>
            <a:r>
              <a:rPr lang="pt-BR" sz="1500" dirty="0">
                <a:solidFill>
                  <a:srgbClr val="808080"/>
                </a:solidFill>
                <a:highlight>
                  <a:srgbClr val="FFFFFF"/>
                </a:highlight>
              </a:rPr>
              <a:t>"dnn"</a:t>
            </a:r>
            <a:r>
              <a:rPr lang="pt-BR" sz="1500" b="1" dirty="0">
                <a:solidFill>
                  <a:srgbClr val="000080"/>
                </a:solidFill>
                <a:highlight>
                  <a:srgbClr val="FFFFFF"/>
                </a:highlight>
              </a:rPr>
              <a:t>):</a:t>
            </a:r>
            <a:endParaRPr lang="pt-BR" sz="1500" dirty="0">
              <a:solidFill>
                <a:srgbClr val="000000"/>
              </a:solidFill>
              <a:highlight>
                <a:srgbClr val="FFFFFF"/>
              </a:highlight>
            </a:endParaRPr>
          </a:p>
          <a:p>
            <a:r>
              <a:rPr lang="en-US" sz="1500" dirty="0">
                <a:solidFill>
                  <a:srgbClr val="000000"/>
                </a:solidFill>
                <a:highlight>
                  <a:srgbClr val="FFFFFF"/>
                </a:highlight>
              </a:rPr>
              <a:t>    hidden1 </a:t>
            </a:r>
            <a:r>
              <a:rPr lang="en-US" sz="1500" b="1" dirty="0">
                <a:solidFill>
                  <a:srgbClr val="000080"/>
                </a:solidFill>
                <a:highlight>
                  <a:srgbClr val="FFFFFF"/>
                </a:highlight>
              </a:rPr>
              <a:t>=</a:t>
            </a:r>
            <a:r>
              <a:rPr lang="en-US" sz="1500" dirty="0">
                <a:solidFill>
                  <a:srgbClr val="000000"/>
                </a:solidFill>
                <a:highlight>
                  <a:srgbClr val="FFFFFF"/>
                </a:highlight>
              </a:rPr>
              <a:t> </a:t>
            </a:r>
            <a:r>
              <a:rPr lang="en-US" sz="1500" dirty="0" err="1">
                <a:solidFill>
                  <a:srgbClr val="000000"/>
                </a:solidFill>
                <a:highlight>
                  <a:srgbClr val="FFFFFF"/>
                </a:highlight>
              </a:rPr>
              <a:t>neuron_layer</a:t>
            </a:r>
            <a:r>
              <a:rPr lang="en-US" sz="1500" b="1" dirty="0">
                <a:solidFill>
                  <a:srgbClr val="000080"/>
                </a:solidFill>
                <a:highlight>
                  <a:srgbClr val="FFFFFF"/>
                </a:highlight>
              </a:rPr>
              <a:t>(</a:t>
            </a:r>
            <a:r>
              <a:rPr lang="en-US" sz="1500" dirty="0">
                <a:solidFill>
                  <a:srgbClr val="000000"/>
                </a:solidFill>
                <a:highlight>
                  <a:srgbClr val="FFFFFF"/>
                </a:highlight>
              </a:rPr>
              <a:t>X</a:t>
            </a:r>
            <a:r>
              <a:rPr lang="en-US" sz="1500" b="1" dirty="0">
                <a:solidFill>
                  <a:srgbClr val="000080"/>
                </a:solidFill>
                <a:highlight>
                  <a:srgbClr val="FFFFFF"/>
                </a:highlight>
              </a:rPr>
              <a:t>,</a:t>
            </a:r>
            <a:r>
              <a:rPr lang="en-US" sz="1500" dirty="0">
                <a:solidFill>
                  <a:srgbClr val="000000"/>
                </a:solidFill>
                <a:highlight>
                  <a:srgbClr val="FFFFFF"/>
                </a:highlight>
              </a:rPr>
              <a:t> n_hidden1</a:t>
            </a:r>
            <a:r>
              <a:rPr lang="en-US" sz="1500" b="1" dirty="0">
                <a:solidFill>
                  <a:srgbClr val="000080"/>
                </a:solidFill>
                <a:highlight>
                  <a:srgbClr val="FFFFFF"/>
                </a:highlight>
              </a:rPr>
              <a:t>,</a:t>
            </a:r>
            <a:r>
              <a:rPr lang="en-US" sz="1500" dirty="0">
                <a:solidFill>
                  <a:srgbClr val="000000"/>
                </a:solidFill>
                <a:highlight>
                  <a:srgbClr val="FFFFFF"/>
                </a:highlight>
              </a:rPr>
              <a:t> </a:t>
            </a:r>
            <a:r>
              <a:rPr lang="en-US" sz="1500" dirty="0">
                <a:solidFill>
                  <a:srgbClr val="808080"/>
                </a:solidFill>
                <a:highlight>
                  <a:srgbClr val="FFFFFF"/>
                </a:highlight>
              </a:rPr>
              <a:t>"hidden1"</a:t>
            </a:r>
            <a:r>
              <a:rPr lang="en-US" sz="1500" b="1" dirty="0">
                <a:solidFill>
                  <a:srgbClr val="000080"/>
                </a:solidFill>
                <a:highlight>
                  <a:srgbClr val="FFFFFF"/>
                </a:highlight>
              </a:rPr>
              <a:t>,</a:t>
            </a:r>
            <a:r>
              <a:rPr lang="en-US" sz="1500" dirty="0">
                <a:solidFill>
                  <a:srgbClr val="000000"/>
                </a:solidFill>
                <a:highlight>
                  <a:srgbClr val="FFFFFF"/>
                </a:highlight>
              </a:rPr>
              <a:t> activation</a:t>
            </a:r>
            <a:r>
              <a:rPr lang="en-US" sz="1500" b="1" dirty="0">
                <a:solidFill>
                  <a:srgbClr val="000080"/>
                </a:solidFill>
                <a:highlight>
                  <a:srgbClr val="FFFFFF"/>
                </a:highlight>
              </a:rPr>
              <a:t>=</a:t>
            </a:r>
            <a:r>
              <a:rPr lang="en-US" sz="1500" dirty="0">
                <a:solidFill>
                  <a:srgbClr val="808080"/>
                </a:solidFill>
                <a:highlight>
                  <a:srgbClr val="FFFFFF"/>
                </a:highlight>
              </a:rPr>
              <a:t>"</a:t>
            </a:r>
            <a:r>
              <a:rPr lang="en-US" sz="1500" dirty="0" err="1">
                <a:solidFill>
                  <a:srgbClr val="808080"/>
                </a:solidFill>
                <a:highlight>
                  <a:srgbClr val="FFFFFF"/>
                </a:highlight>
              </a:rPr>
              <a:t>relu</a:t>
            </a:r>
            <a:r>
              <a:rPr lang="en-US" sz="1500" dirty="0">
                <a:solidFill>
                  <a:srgbClr val="808080"/>
                </a:solidFill>
                <a:highlight>
                  <a:srgbClr val="FFFFFF"/>
                </a:highlight>
              </a:rPr>
              <a:t>"</a:t>
            </a:r>
            <a:r>
              <a:rPr lang="en-US" sz="1500" b="1" dirty="0">
                <a:solidFill>
                  <a:srgbClr val="000080"/>
                </a:solidFill>
                <a:highlight>
                  <a:srgbClr val="FFFFFF"/>
                </a:highlight>
              </a:rPr>
              <a:t>)</a:t>
            </a:r>
            <a:endParaRPr lang="en-US" sz="1500" dirty="0">
              <a:solidFill>
                <a:srgbClr val="000000"/>
              </a:solidFill>
              <a:highlight>
                <a:srgbClr val="FFFFFF"/>
              </a:highlight>
            </a:endParaRPr>
          </a:p>
          <a:p>
            <a:r>
              <a:rPr lang="pt-BR" sz="1500" dirty="0">
                <a:solidFill>
                  <a:srgbClr val="000000"/>
                </a:solidFill>
                <a:highlight>
                  <a:srgbClr val="FFFFFF"/>
                </a:highlight>
              </a:rPr>
              <a:t>    hidden2 </a:t>
            </a:r>
            <a:r>
              <a:rPr lang="pt-BR" sz="1500" b="1" dirty="0">
                <a:solidFill>
                  <a:srgbClr val="000080"/>
                </a:solidFill>
                <a:highlight>
                  <a:srgbClr val="FFFFFF"/>
                </a:highlight>
              </a:rPr>
              <a:t>=</a:t>
            </a:r>
            <a:r>
              <a:rPr lang="pt-BR" sz="1500" dirty="0">
                <a:solidFill>
                  <a:srgbClr val="000000"/>
                </a:solidFill>
                <a:highlight>
                  <a:srgbClr val="FFFFFF"/>
                </a:highlight>
              </a:rPr>
              <a:t> neuron_layer</a:t>
            </a:r>
            <a:r>
              <a:rPr lang="pt-BR" sz="1500" b="1" dirty="0">
                <a:solidFill>
                  <a:srgbClr val="000080"/>
                </a:solidFill>
                <a:highlight>
                  <a:srgbClr val="FFFFFF"/>
                </a:highlight>
              </a:rPr>
              <a:t>(</a:t>
            </a:r>
            <a:r>
              <a:rPr lang="pt-BR" sz="1500" dirty="0">
                <a:solidFill>
                  <a:srgbClr val="000000"/>
                </a:solidFill>
                <a:highlight>
                  <a:srgbClr val="FFFFFF"/>
                </a:highlight>
              </a:rPr>
              <a:t>hidden1</a:t>
            </a:r>
            <a:r>
              <a:rPr lang="pt-BR" sz="1500" b="1" dirty="0">
                <a:solidFill>
                  <a:srgbClr val="000080"/>
                </a:solidFill>
                <a:highlight>
                  <a:srgbClr val="FFFFFF"/>
                </a:highlight>
              </a:rPr>
              <a:t>,</a:t>
            </a:r>
            <a:r>
              <a:rPr lang="pt-BR" sz="1500" dirty="0">
                <a:solidFill>
                  <a:srgbClr val="000000"/>
                </a:solidFill>
                <a:highlight>
                  <a:srgbClr val="FFFFFF"/>
                </a:highlight>
              </a:rPr>
              <a:t> n_hidden2</a:t>
            </a:r>
            <a:r>
              <a:rPr lang="pt-BR" sz="1500" b="1" dirty="0">
                <a:solidFill>
                  <a:srgbClr val="000080"/>
                </a:solidFill>
                <a:highlight>
                  <a:srgbClr val="FFFFFF"/>
                </a:highlight>
              </a:rPr>
              <a:t>,</a:t>
            </a:r>
            <a:r>
              <a:rPr lang="pt-BR" sz="1500" dirty="0">
                <a:solidFill>
                  <a:srgbClr val="000000"/>
                </a:solidFill>
                <a:highlight>
                  <a:srgbClr val="FFFFFF"/>
                </a:highlight>
              </a:rPr>
              <a:t> </a:t>
            </a:r>
            <a:r>
              <a:rPr lang="pt-BR" sz="1500" dirty="0">
                <a:solidFill>
                  <a:srgbClr val="808080"/>
                </a:solidFill>
                <a:highlight>
                  <a:srgbClr val="FFFFFF"/>
                </a:highlight>
              </a:rPr>
              <a:t>"hidden2"</a:t>
            </a:r>
            <a:r>
              <a:rPr lang="pt-BR" sz="1500" b="1" dirty="0">
                <a:solidFill>
                  <a:srgbClr val="000080"/>
                </a:solidFill>
                <a:highlight>
                  <a:srgbClr val="FFFFFF"/>
                </a:highlight>
              </a:rPr>
              <a:t>,</a:t>
            </a:r>
            <a:r>
              <a:rPr lang="pt-BR" sz="1500" dirty="0">
                <a:solidFill>
                  <a:srgbClr val="000000"/>
                </a:solidFill>
                <a:highlight>
                  <a:srgbClr val="FFFFFF"/>
                </a:highlight>
              </a:rPr>
              <a:t> activation</a:t>
            </a:r>
            <a:r>
              <a:rPr lang="pt-BR" sz="1500" b="1" dirty="0">
                <a:solidFill>
                  <a:srgbClr val="000080"/>
                </a:solidFill>
                <a:highlight>
                  <a:srgbClr val="FFFFFF"/>
                </a:highlight>
              </a:rPr>
              <a:t>=</a:t>
            </a:r>
            <a:r>
              <a:rPr lang="pt-BR" sz="1500" dirty="0">
                <a:solidFill>
                  <a:srgbClr val="808080"/>
                </a:solidFill>
                <a:highlight>
                  <a:srgbClr val="FFFFFF"/>
                </a:highlight>
              </a:rPr>
              <a:t>"relu"</a:t>
            </a:r>
            <a:r>
              <a:rPr lang="pt-BR" sz="1500" b="1" dirty="0">
                <a:solidFill>
                  <a:srgbClr val="000080"/>
                </a:solidFill>
                <a:highlight>
                  <a:srgbClr val="FFFFFF"/>
                </a:highlight>
              </a:rPr>
              <a:t>)</a:t>
            </a:r>
            <a:endParaRPr lang="pt-BR" sz="1500" dirty="0">
              <a:solidFill>
                <a:srgbClr val="000000"/>
              </a:solidFill>
              <a:highlight>
                <a:srgbClr val="FFFFFF"/>
              </a:highlight>
            </a:endParaRPr>
          </a:p>
          <a:p>
            <a:r>
              <a:rPr lang="pt-BR" sz="1500" dirty="0">
                <a:solidFill>
                  <a:srgbClr val="000000"/>
                </a:solidFill>
                <a:highlight>
                  <a:srgbClr val="FFFFFF"/>
                </a:highlight>
              </a:rPr>
              <a:t>    logits </a:t>
            </a:r>
            <a:r>
              <a:rPr lang="pt-BR" sz="1500" b="1" dirty="0">
                <a:solidFill>
                  <a:srgbClr val="000080"/>
                </a:solidFill>
                <a:highlight>
                  <a:srgbClr val="FFFFFF"/>
                </a:highlight>
              </a:rPr>
              <a:t>=</a:t>
            </a:r>
            <a:r>
              <a:rPr lang="pt-BR" sz="1500" dirty="0">
                <a:solidFill>
                  <a:srgbClr val="000000"/>
                </a:solidFill>
                <a:highlight>
                  <a:srgbClr val="FFFFFF"/>
                </a:highlight>
              </a:rPr>
              <a:t> neuron_layer</a:t>
            </a:r>
            <a:r>
              <a:rPr lang="pt-BR" sz="1500" b="1" dirty="0">
                <a:solidFill>
                  <a:srgbClr val="000080"/>
                </a:solidFill>
                <a:highlight>
                  <a:srgbClr val="FFFFFF"/>
                </a:highlight>
              </a:rPr>
              <a:t>(</a:t>
            </a:r>
            <a:r>
              <a:rPr lang="pt-BR" sz="1500" dirty="0">
                <a:solidFill>
                  <a:srgbClr val="000000"/>
                </a:solidFill>
                <a:highlight>
                  <a:srgbClr val="FFFFFF"/>
                </a:highlight>
              </a:rPr>
              <a:t>hidden2</a:t>
            </a:r>
            <a:r>
              <a:rPr lang="pt-BR" sz="1500" b="1" dirty="0">
                <a:solidFill>
                  <a:srgbClr val="000080"/>
                </a:solidFill>
                <a:highlight>
                  <a:srgbClr val="FFFFFF"/>
                </a:highlight>
              </a:rPr>
              <a:t>,</a:t>
            </a:r>
            <a:r>
              <a:rPr lang="pt-BR" sz="1500" dirty="0">
                <a:solidFill>
                  <a:srgbClr val="000000"/>
                </a:solidFill>
                <a:highlight>
                  <a:srgbClr val="FFFFFF"/>
                </a:highlight>
              </a:rPr>
              <a:t> n_outputs</a:t>
            </a:r>
            <a:r>
              <a:rPr lang="pt-BR" sz="1500" b="1" dirty="0">
                <a:solidFill>
                  <a:srgbClr val="000080"/>
                </a:solidFill>
                <a:highlight>
                  <a:srgbClr val="FFFFFF"/>
                </a:highlight>
              </a:rPr>
              <a:t>,</a:t>
            </a:r>
            <a:r>
              <a:rPr lang="pt-BR" sz="1500" dirty="0">
                <a:solidFill>
                  <a:srgbClr val="000000"/>
                </a:solidFill>
                <a:highlight>
                  <a:srgbClr val="FFFFFF"/>
                </a:highlight>
              </a:rPr>
              <a:t> </a:t>
            </a:r>
            <a:r>
              <a:rPr lang="pt-BR" sz="1500" dirty="0">
                <a:solidFill>
                  <a:srgbClr val="808080"/>
                </a:solidFill>
                <a:highlight>
                  <a:srgbClr val="FFFFFF"/>
                </a:highlight>
              </a:rPr>
              <a:t>"outputs"</a:t>
            </a:r>
            <a:r>
              <a:rPr lang="pt-BR" sz="1500" b="1" dirty="0">
                <a:solidFill>
                  <a:srgbClr val="000080"/>
                </a:solidFill>
                <a:highlight>
                  <a:srgbClr val="FFFFFF"/>
                </a:highlight>
              </a:rPr>
              <a:t>)</a:t>
            </a:r>
            <a:endParaRPr lang="pt-BR" sz="1500" dirty="0"/>
          </a:p>
        </p:txBody>
      </p:sp>
    </p:spTree>
    <p:extLst>
      <p:ext uri="{BB962C8B-B14F-4D97-AF65-F5344CB8AC3E}">
        <p14:creationId xmlns:p14="http://schemas.microsoft.com/office/powerpoint/2010/main" val="846811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65331"/>
            <a:ext cx="10515600" cy="1325563"/>
          </a:xfrm>
        </p:spPr>
        <p:txBody>
          <a:bodyPr/>
          <a:lstStyle/>
          <a:p>
            <a:r>
              <a:rPr lang="pt-BR" dirty="0"/>
              <a:t>Fase de Construção</a:t>
            </a:r>
          </a:p>
        </p:txBody>
      </p:sp>
      <p:sp>
        <p:nvSpPr>
          <p:cNvPr id="3" name="Content Placeholder 2"/>
          <p:cNvSpPr>
            <a:spLocks noGrp="1"/>
          </p:cNvSpPr>
          <p:nvPr>
            <p:ph idx="1"/>
          </p:nvPr>
        </p:nvSpPr>
        <p:spPr>
          <a:xfrm>
            <a:off x="838200" y="1642532"/>
            <a:ext cx="5778184" cy="5215467"/>
          </a:xfrm>
        </p:spPr>
        <p:txBody>
          <a:bodyPr>
            <a:normAutofit fontScale="92500" lnSpcReduction="20000"/>
          </a:bodyPr>
          <a:lstStyle/>
          <a:p>
            <a:r>
              <a:rPr lang="pt-BR" dirty="0"/>
              <a:t>A camada de saída também é muito semelhante às outras, mas ela usa uma função de ativação do tipo </a:t>
            </a:r>
            <a:r>
              <a:rPr lang="pt-BR" b="1" i="1" dirty="0"/>
              <a:t>softmax </a:t>
            </a:r>
            <a:r>
              <a:rPr lang="pt-BR" dirty="0"/>
              <a:t>em vez de uma função de ativação do tipo </a:t>
            </a:r>
            <a:r>
              <a:rPr lang="pt-BR" b="1" i="1" dirty="0"/>
              <a:t>ReLU</a:t>
            </a:r>
            <a:r>
              <a:rPr lang="pt-BR" dirty="0"/>
              <a:t>. </a:t>
            </a:r>
          </a:p>
          <a:p>
            <a:r>
              <a:rPr lang="pt-BR" dirty="0"/>
              <a:t>Para facilitar, nós implementamos uma função chamada </a:t>
            </a:r>
            <a:r>
              <a:rPr lang="pt-BR" b="1" i="1" dirty="0"/>
              <a:t>neuron_layer()</a:t>
            </a:r>
            <a:r>
              <a:rPr lang="pt-BR" dirty="0"/>
              <a:t> que cria </a:t>
            </a:r>
            <a:r>
              <a:rPr lang="pt-BR" dirty="0" smtClean="0"/>
              <a:t>cada uma das camadas. </a:t>
            </a:r>
            <a:endParaRPr lang="pt-BR" dirty="0"/>
          </a:p>
          <a:p>
            <a:r>
              <a:rPr lang="pt-BR" dirty="0"/>
              <a:t>São necessários alguns parâmetros para especificar as entradas da função: o placeholder </a:t>
            </a:r>
            <a:r>
              <a:rPr lang="pt-BR" b="1" i="1" dirty="0"/>
              <a:t>X</a:t>
            </a:r>
            <a:r>
              <a:rPr lang="pt-BR" dirty="0"/>
              <a:t>, o número de </a:t>
            </a:r>
            <a:r>
              <a:rPr lang="pt-BR" b="1" i="1" dirty="0" smtClean="0"/>
              <a:t>nós</a:t>
            </a:r>
            <a:r>
              <a:rPr lang="pt-BR" dirty="0" smtClean="0"/>
              <a:t> da camada, </a:t>
            </a:r>
            <a:r>
              <a:rPr lang="pt-BR" dirty="0"/>
              <a:t>o nome da camada e a função de ativação. </a:t>
            </a:r>
          </a:p>
          <a:p>
            <a:r>
              <a:rPr lang="pt-BR" dirty="0"/>
              <a:t>O </a:t>
            </a:r>
            <a:r>
              <a:rPr lang="pt-BR" dirty="0" smtClean="0"/>
              <a:t>trecho de código </a:t>
            </a:r>
            <a:r>
              <a:rPr lang="pt-BR" dirty="0"/>
              <a:t>da função </a:t>
            </a:r>
            <a:r>
              <a:rPr lang="pt-BR" b="1" i="1" dirty="0"/>
              <a:t>neuron_layer()</a:t>
            </a:r>
            <a:r>
              <a:rPr lang="pt-BR" dirty="0"/>
              <a:t> é mostrado ao lado.</a:t>
            </a:r>
          </a:p>
        </p:txBody>
      </p:sp>
      <p:sp>
        <p:nvSpPr>
          <p:cNvPr id="5" name="Rectangle 4"/>
          <p:cNvSpPr/>
          <p:nvPr/>
        </p:nvSpPr>
        <p:spPr>
          <a:xfrm>
            <a:off x="6616383" y="2429186"/>
            <a:ext cx="5575617" cy="2862322"/>
          </a:xfrm>
          <a:prstGeom prst="rect">
            <a:avLst/>
          </a:prstGeom>
        </p:spPr>
        <p:txBody>
          <a:bodyPr wrap="square">
            <a:spAutoFit/>
          </a:bodyPr>
          <a:lstStyle/>
          <a:p>
            <a:r>
              <a:rPr lang="pt-BR" sz="1500" b="1" dirty="0">
                <a:solidFill>
                  <a:srgbClr val="0000FF"/>
                </a:solidFill>
                <a:highlight>
                  <a:srgbClr val="FFFFFF"/>
                </a:highlight>
              </a:rPr>
              <a:t>def</a:t>
            </a:r>
            <a:r>
              <a:rPr lang="pt-BR" sz="1500" dirty="0">
                <a:solidFill>
                  <a:srgbClr val="000000"/>
                </a:solidFill>
                <a:highlight>
                  <a:srgbClr val="FFFFFF"/>
                </a:highlight>
              </a:rPr>
              <a:t> </a:t>
            </a:r>
            <a:r>
              <a:rPr lang="pt-BR" sz="1500" dirty="0">
                <a:solidFill>
                  <a:srgbClr val="FF00FF"/>
                </a:solidFill>
                <a:highlight>
                  <a:srgbClr val="FFFFFF"/>
                </a:highlight>
              </a:rPr>
              <a:t>neuron_layer</a:t>
            </a:r>
            <a:r>
              <a:rPr lang="pt-BR" sz="1500" b="1" dirty="0">
                <a:solidFill>
                  <a:srgbClr val="000080"/>
                </a:solidFill>
                <a:highlight>
                  <a:srgbClr val="FFFFFF"/>
                </a:highlight>
              </a:rPr>
              <a:t>(</a:t>
            </a:r>
            <a:r>
              <a:rPr lang="pt-BR" sz="1500" dirty="0">
                <a:solidFill>
                  <a:srgbClr val="000000"/>
                </a:solidFill>
                <a:highlight>
                  <a:srgbClr val="FFFFFF"/>
                </a:highlight>
              </a:rPr>
              <a:t>X</a:t>
            </a:r>
            <a:r>
              <a:rPr lang="pt-BR" sz="1500" b="1" dirty="0">
                <a:solidFill>
                  <a:srgbClr val="000080"/>
                </a:solidFill>
                <a:highlight>
                  <a:srgbClr val="FFFFFF"/>
                </a:highlight>
              </a:rPr>
              <a:t>,</a:t>
            </a:r>
            <a:r>
              <a:rPr lang="pt-BR" sz="1500" dirty="0">
                <a:solidFill>
                  <a:srgbClr val="000000"/>
                </a:solidFill>
                <a:highlight>
                  <a:srgbClr val="FFFFFF"/>
                </a:highlight>
              </a:rPr>
              <a:t> n_neurons</a:t>
            </a:r>
            <a:r>
              <a:rPr lang="pt-BR" sz="1500" b="1" dirty="0">
                <a:solidFill>
                  <a:srgbClr val="000080"/>
                </a:solidFill>
                <a:highlight>
                  <a:srgbClr val="FFFFFF"/>
                </a:highlight>
              </a:rPr>
              <a:t>,</a:t>
            </a:r>
            <a:r>
              <a:rPr lang="pt-BR" sz="1500" dirty="0">
                <a:solidFill>
                  <a:srgbClr val="000000"/>
                </a:solidFill>
                <a:highlight>
                  <a:srgbClr val="FFFFFF"/>
                </a:highlight>
              </a:rPr>
              <a:t> name</a:t>
            </a:r>
            <a:r>
              <a:rPr lang="pt-BR" sz="1500" b="1" dirty="0">
                <a:solidFill>
                  <a:srgbClr val="000080"/>
                </a:solidFill>
                <a:highlight>
                  <a:srgbClr val="FFFFFF"/>
                </a:highlight>
              </a:rPr>
              <a:t>,</a:t>
            </a:r>
            <a:r>
              <a:rPr lang="pt-BR" sz="1500" dirty="0">
                <a:solidFill>
                  <a:srgbClr val="000000"/>
                </a:solidFill>
                <a:highlight>
                  <a:srgbClr val="FFFFFF"/>
                </a:highlight>
              </a:rPr>
              <a:t> activation</a:t>
            </a:r>
            <a:r>
              <a:rPr lang="pt-BR" sz="1500" b="1" dirty="0">
                <a:solidFill>
                  <a:srgbClr val="000080"/>
                </a:solidFill>
                <a:highlight>
                  <a:srgbClr val="FFFFFF"/>
                </a:highlight>
              </a:rPr>
              <a:t>=</a:t>
            </a:r>
            <a:r>
              <a:rPr lang="pt-BR" sz="1500" b="1" dirty="0">
                <a:solidFill>
                  <a:srgbClr val="0000FF"/>
                </a:solidFill>
                <a:highlight>
                  <a:srgbClr val="FFFFFF"/>
                </a:highlight>
              </a:rPr>
              <a:t>None</a:t>
            </a:r>
            <a:r>
              <a:rPr lang="pt-BR" sz="1500" b="1" dirty="0">
                <a:solidFill>
                  <a:srgbClr val="000080"/>
                </a:solidFill>
                <a:highlight>
                  <a:srgbClr val="FFFFFF"/>
                </a:highlight>
              </a:rPr>
              <a:t>):</a:t>
            </a:r>
            <a:endParaRPr lang="pt-BR" sz="1500" dirty="0">
              <a:solidFill>
                <a:srgbClr val="000000"/>
              </a:solidFill>
              <a:highlight>
                <a:srgbClr val="FFFFFF"/>
              </a:highlight>
            </a:endParaRPr>
          </a:p>
          <a:p>
            <a:r>
              <a:rPr lang="pt-BR" sz="1500" dirty="0">
                <a:solidFill>
                  <a:srgbClr val="000000"/>
                </a:solidFill>
                <a:highlight>
                  <a:srgbClr val="FFFFFF"/>
                </a:highlight>
              </a:rPr>
              <a:t>   </a:t>
            </a:r>
            <a:r>
              <a:rPr lang="pt-BR" sz="1500" b="1" dirty="0">
                <a:solidFill>
                  <a:srgbClr val="0000FF"/>
                </a:solidFill>
                <a:highlight>
                  <a:srgbClr val="FFFFFF"/>
                </a:highlight>
              </a:rPr>
              <a:t>with</a:t>
            </a:r>
            <a:r>
              <a:rPr lang="pt-BR" sz="1500" dirty="0">
                <a:solidFill>
                  <a:srgbClr val="000000"/>
                </a:solidFill>
                <a:highlight>
                  <a:srgbClr val="FFFFFF"/>
                </a:highlight>
              </a:rPr>
              <a:t> tf</a:t>
            </a:r>
            <a:r>
              <a:rPr lang="pt-BR" sz="1500" b="1" dirty="0">
                <a:solidFill>
                  <a:srgbClr val="000080"/>
                </a:solidFill>
                <a:highlight>
                  <a:srgbClr val="FFFFFF"/>
                </a:highlight>
              </a:rPr>
              <a:t>.</a:t>
            </a:r>
            <a:r>
              <a:rPr lang="pt-BR" sz="1500" dirty="0">
                <a:solidFill>
                  <a:srgbClr val="000000"/>
                </a:solidFill>
                <a:highlight>
                  <a:srgbClr val="FFFFFF"/>
                </a:highlight>
              </a:rPr>
              <a:t>name_scope</a:t>
            </a:r>
            <a:r>
              <a:rPr lang="pt-BR" sz="1500" b="1" dirty="0">
                <a:solidFill>
                  <a:srgbClr val="000080"/>
                </a:solidFill>
                <a:highlight>
                  <a:srgbClr val="FFFFFF"/>
                </a:highlight>
              </a:rPr>
              <a:t>(</a:t>
            </a:r>
            <a:r>
              <a:rPr lang="pt-BR" sz="1500" dirty="0">
                <a:solidFill>
                  <a:srgbClr val="000000"/>
                </a:solidFill>
                <a:highlight>
                  <a:srgbClr val="FFFFFF"/>
                </a:highlight>
              </a:rPr>
              <a:t>name</a:t>
            </a:r>
            <a:r>
              <a:rPr lang="pt-BR" sz="1500" b="1" dirty="0">
                <a:solidFill>
                  <a:srgbClr val="000080"/>
                </a:solidFill>
                <a:highlight>
                  <a:srgbClr val="FFFFFF"/>
                </a:highlight>
              </a:rPr>
              <a:t>):</a:t>
            </a:r>
            <a:endParaRPr lang="pt-BR" sz="1500" dirty="0">
              <a:solidFill>
                <a:srgbClr val="000000"/>
              </a:solidFill>
              <a:highlight>
                <a:srgbClr val="FFFFFF"/>
              </a:highlight>
            </a:endParaRPr>
          </a:p>
          <a:p>
            <a:r>
              <a:rPr lang="pt-BR" sz="1500" dirty="0">
                <a:solidFill>
                  <a:srgbClr val="000000"/>
                </a:solidFill>
                <a:highlight>
                  <a:srgbClr val="FFFFFF"/>
                </a:highlight>
              </a:rPr>
              <a:t>      n_inputs </a:t>
            </a:r>
            <a:r>
              <a:rPr lang="pt-BR" sz="1500" b="1" dirty="0">
                <a:solidFill>
                  <a:srgbClr val="000080"/>
                </a:solidFill>
                <a:highlight>
                  <a:srgbClr val="FFFFFF"/>
                </a:highlight>
              </a:rPr>
              <a:t>=</a:t>
            </a:r>
            <a:r>
              <a:rPr lang="pt-BR" sz="1500" dirty="0">
                <a:solidFill>
                  <a:srgbClr val="000000"/>
                </a:solidFill>
                <a:highlight>
                  <a:srgbClr val="FFFFFF"/>
                </a:highlight>
              </a:rPr>
              <a:t> int</a:t>
            </a:r>
            <a:r>
              <a:rPr lang="pt-BR" sz="1500" b="1" dirty="0">
                <a:solidFill>
                  <a:srgbClr val="000080"/>
                </a:solidFill>
                <a:highlight>
                  <a:srgbClr val="FFFFFF"/>
                </a:highlight>
              </a:rPr>
              <a:t>(</a:t>
            </a:r>
            <a:r>
              <a:rPr lang="pt-BR" sz="1500" dirty="0">
                <a:solidFill>
                  <a:srgbClr val="000000"/>
                </a:solidFill>
                <a:highlight>
                  <a:srgbClr val="FFFFFF"/>
                </a:highlight>
              </a:rPr>
              <a:t>X</a:t>
            </a:r>
            <a:r>
              <a:rPr lang="pt-BR" sz="1500" b="1" dirty="0">
                <a:solidFill>
                  <a:srgbClr val="000080"/>
                </a:solidFill>
                <a:highlight>
                  <a:srgbClr val="FFFFFF"/>
                </a:highlight>
              </a:rPr>
              <a:t>.</a:t>
            </a:r>
            <a:r>
              <a:rPr lang="pt-BR" sz="1500" dirty="0">
                <a:solidFill>
                  <a:srgbClr val="000000"/>
                </a:solidFill>
                <a:highlight>
                  <a:srgbClr val="FFFFFF"/>
                </a:highlight>
              </a:rPr>
              <a:t>get_shape</a:t>
            </a:r>
            <a:r>
              <a:rPr lang="pt-BR" sz="1500" b="1" dirty="0">
                <a:solidFill>
                  <a:srgbClr val="000080"/>
                </a:solidFill>
                <a:highlight>
                  <a:srgbClr val="FFFFFF"/>
                </a:highlight>
              </a:rPr>
              <a:t>()[</a:t>
            </a:r>
            <a:r>
              <a:rPr lang="pt-BR" sz="1500" dirty="0">
                <a:solidFill>
                  <a:srgbClr val="FF0000"/>
                </a:solidFill>
                <a:highlight>
                  <a:srgbClr val="FFFFFF"/>
                </a:highlight>
              </a:rPr>
              <a:t>1</a:t>
            </a:r>
            <a:r>
              <a:rPr lang="pt-BR" sz="1500" b="1" dirty="0">
                <a:solidFill>
                  <a:srgbClr val="000080"/>
                </a:solidFill>
                <a:highlight>
                  <a:srgbClr val="FFFFFF"/>
                </a:highlight>
              </a:rPr>
              <a:t>])</a:t>
            </a:r>
            <a:endParaRPr lang="pt-BR" sz="1500" dirty="0">
              <a:solidFill>
                <a:srgbClr val="000000"/>
              </a:solidFill>
              <a:highlight>
                <a:srgbClr val="FFFFFF"/>
              </a:highlight>
            </a:endParaRPr>
          </a:p>
          <a:p>
            <a:r>
              <a:rPr lang="pt-BR" sz="1500" dirty="0">
                <a:solidFill>
                  <a:srgbClr val="000000"/>
                </a:solidFill>
                <a:highlight>
                  <a:srgbClr val="FFFFFF"/>
                </a:highlight>
              </a:rPr>
              <a:t>      stddev </a:t>
            </a:r>
            <a:r>
              <a:rPr lang="pt-BR" sz="1500" b="1" dirty="0">
                <a:solidFill>
                  <a:srgbClr val="000080"/>
                </a:solidFill>
                <a:highlight>
                  <a:srgbClr val="FFFFFF"/>
                </a:highlight>
              </a:rPr>
              <a:t>=</a:t>
            </a:r>
            <a:r>
              <a:rPr lang="pt-BR" sz="1500" dirty="0">
                <a:solidFill>
                  <a:srgbClr val="000000"/>
                </a:solidFill>
                <a:highlight>
                  <a:srgbClr val="FFFFFF"/>
                </a:highlight>
              </a:rPr>
              <a:t> </a:t>
            </a:r>
            <a:r>
              <a:rPr lang="pt-BR" sz="1500" dirty="0">
                <a:solidFill>
                  <a:srgbClr val="FF0000"/>
                </a:solidFill>
                <a:highlight>
                  <a:srgbClr val="FFFFFF"/>
                </a:highlight>
              </a:rPr>
              <a:t>2</a:t>
            </a:r>
            <a:r>
              <a:rPr lang="pt-BR" sz="1500" dirty="0">
                <a:solidFill>
                  <a:srgbClr val="000000"/>
                </a:solidFill>
                <a:highlight>
                  <a:srgbClr val="FFFFFF"/>
                </a:highlight>
              </a:rPr>
              <a:t> </a:t>
            </a:r>
            <a:r>
              <a:rPr lang="pt-BR" sz="1500" b="1" dirty="0">
                <a:solidFill>
                  <a:srgbClr val="000080"/>
                </a:solidFill>
                <a:highlight>
                  <a:srgbClr val="FFFFFF"/>
                </a:highlight>
              </a:rPr>
              <a:t>/</a:t>
            </a:r>
            <a:r>
              <a:rPr lang="pt-BR" sz="1500" dirty="0">
                <a:solidFill>
                  <a:srgbClr val="000000"/>
                </a:solidFill>
                <a:highlight>
                  <a:srgbClr val="FFFFFF"/>
                </a:highlight>
              </a:rPr>
              <a:t> np</a:t>
            </a:r>
            <a:r>
              <a:rPr lang="pt-BR" sz="1500" b="1" dirty="0">
                <a:solidFill>
                  <a:srgbClr val="000080"/>
                </a:solidFill>
                <a:highlight>
                  <a:srgbClr val="FFFFFF"/>
                </a:highlight>
              </a:rPr>
              <a:t>.</a:t>
            </a:r>
            <a:r>
              <a:rPr lang="pt-BR" sz="1500" dirty="0">
                <a:solidFill>
                  <a:srgbClr val="000000"/>
                </a:solidFill>
                <a:highlight>
                  <a:srgbClr val="FFFFFF"/>
                </a:highlight>
              </a:rPr>
              <a:t>sqrt</a:t>
            </a:r>
            <a:r>
              <a:rPr lang="pt-BR" sz="1500" b="1" dirty="0">
                <a:solidFill>
                  <a:srgbClr val="000080"/>
                </a:solidFill>
                <a:highlight>
                  <a:srgbClr val="FFFFFF"/>
                </a:highlight>
              </a:rPr>
              <a:t>(</a:t>
            </a:r>
            <a:r>
              <a:rPr lang="pt-BR" sz="1500" dirty="0">
                <a:solidFill>
                  <a:srgbClr val="000000"/>
                </a:solidFill>
                <a:highlight>
                  <a:srgbClr val="FFFFFF"/>
                </a:highlight>
              </a:rPr>
              <a:t>n_inputs</a:t>
            </a:r>
            <a:r>
              <a:rPr lang="pt-BR" sz="1500" b="1" dirty="0">
                <a:solidFill>
                  <a:srgbClr val="000080"/>
                </a:solidFill>
                <a:highlight>
                  <a:srgbClr val="FFFFFF"/>
                </a:highlight>
              </a:rPr>
              <a:t>)</a:t>
            </a:r>
            <a:endParaRPr lang="pt-BR" sz="1500" dirty="0">
              <a:solidFill>
                <a:srgbClr val="000000"/>
              </a:solidFill>
              <a:highlight>
                <a:srgbClr val="FFFFFF"/>
              </a:highlight>
            </a:endParaRPr>
          </a:p>
          <a:p>
            <a:r>
              <a:rPr lang="pt-BR" sz="1500" dirty="0">
                <a:solidFill>
                  <a:srgbClr val="000000"/>
                </a:solidFill>
                <a:highlight>
                  <a:srgbClr val="FFFFFF"/>
                </a:highlight>
              </a:rPr>
              <a:t>      init </a:t>
            </a:r>
            <a:r>
              <a:rPr lang="pt-BR" sz="1500" b="1" dirty="0">
                <a:solidFill>
                  <a:srgbClr val="000080"/>
                </a:solidFill>
                <a:highlight>
                  <a:srgbClr val="FFFFFF"/>
                </a:highlight>
              </a:rPr>
              <a:t>=</a:t>
            </a:r>
            <a:r>
              <a:rPr lang="pt-BR" sz="1500" dirty="0">
                <a:solidFill>
                  <a:srgbClr val="000000"/>
                </a:solidFill>
                <a:highlight>
                  <a:srgbClr val="FFFFFF"/>
                </a:highlight>
              </a:rPr>
              <a:t> tf</a:t>
            </a:r>
            <a:r>
              <a:rPr lang="pt-BR" sz="1500" b="1" dirty="0">
                <a:solidFill>
                  <a:srgbClr val="000080"/>
                </a:solidFill>
                <a:highlight>
                  <a:srgbClr val="FFFFFF"/>
                </a:highlight>
              </a:rPr>
              <a:t>.</a:t>
            </a:r>
            <a:r>
              <a:rPr lang="pt-BR" sz="1500" dirty="0">
                <a:solidFill>
                  <a:srgbClr val="000000"/>
                </a:solidFill>
                <a:highlight>
                  <a:srgbClr val="FFFFFF"/>
                </a:highlight>
              </a:rPr>
              <a:t>truncated_normal</a:t>
            </a:r>
            <a:r>
              <a:rPr lang="pt-BR" sz="1500" b="1" dirty="0">
                <a:solidFill>
                  <a:srgbClr val="000080"/>
                </a:solidFill>
                <a:highlight>
                  <a:srgbClr val="FFFFFF"/>
                </a:highlight>
              </a:rPr>
              <a:t>((</a:t>
            </a:r>
            <a:r>
              <a:rPr lang="pt-BR" sz="1500" dirty="0">
                <a:solidFill>
                  <a:srgbClr val="000000"/>
                </a:solidFill>
                <a:highlight>
                  <a:srgbClr val="FFFFFF"/>
                </a:highlight>
              </a:rPr>
              <a:t>n_inputs</a:t>
            </a:r>
            <a:r>
              <a:rPr lang="pt-BR" sz="1500" b="1" dirty="0">
                <a:solidFill>
                  <a:srgbClr val="000080"/>
                </a:solidFill>
                <a:highlight>
                  <a:srgbClr val="FFFFFF"/>
                </a:highlight>
              </a:rPr>
              <a:t>,</a:t>
            </a:r>
            <a:r>
              <a:rPr lang="pt-BR" sz="1500" dirty="0">
                <a:solidFill>
                  <a:srgbClr val="000000"/>
                </a:solidFill>
                <a:highlight>
                  <a:srgbClr val="FFFFFF"/>
                </a:highlight>
              </a:rPr>
              <a:t> n_neurons</a:t>
            </a:r>
            <a:r>
              <a:rPr lang="pt-BR" sz="1500" b="1" dirty="0">
                <a:solidFill>
                  <a:srgbClr val="000080"/>
                </a:solidFill>
                <a:highlight>
                  <a:srgbClr val="FFFFFF"/>
                </a:highlight>
              </a:rPr>
              <a:t>),</a:t>
            </a:r>
            <a:r>
              <a:rPr lang="pt-BR" sz="1500" dirty="0">
                <a:solidFill>
                  <a:srgbClr val="000000"/>
                </a:solidFill>
                <a:highlight>
                  <a:srgbClr val="FFFFFF"/>
                </a:highlight>
              </a:rPr>
              <a:t> stddev</a:t>
            </a:r>
            <a:r>
              <a:rPr lang="pt-BR" sz="1500" b="1" dirty="0">
                <a:solidFill>
                  <a:srgbClr val="000080"/>
                </a:solidFill>
                <a:highlight>
                  <a:srgbClr val="FFFFFF"/>
                </a:highlight>
              </a:rPr>
              <a:t>=</a:t>
            </a:r>
            <a:r>
              <a:rPr lang="pt-BR" sz="1500" dirty="0">
                <a:solidFill>
                  <a:srgbClr val="000000"/>
                </a:solidFill>
                <a:highlight>
                  <a:srgbClr val="FFFFFF"/>
                </a:highlight>
              </a:rPr>
              <a:t>stddev</a:t>
            </a:r>
            <a:r>
              <a:rPr lang="pt-BR" sz="1500" b="1" dirty="0">
                <a:solidFill>
                  <a:srgbClr val="000080"/>
                </a:solidFill>
                <a:highlight>
                  <a:srgbClr val="FFFFFF"/>
                </a:highlight>
              </a:rPr>
              <a:t>)</a:t>
            </a:r>
            <a:endParaRPr lang="pt-BR" sz="1500" dirty="0">
              <a:solidFill>
                <a:srgbClr val="000000"/>
              </a:solidFill>
              <a:highlight>
                <a:srgbClr val="FFFFFF"/>
              </a:highlight>
            </a:endParaRPr>
          </a:p>
          <a:p>
            <a:r>
              <a:rPr lang="pt-BR" sz="1500" dirty="0">
                <a:solidFill>
                  <a:srgbClr val="000000"/>
                </a:solidFill>
                <a:highlight>
                  <a:srgbClr val="FFFFFF"/>
                </a:highlight>
              </a:rPr>
              <a:t>      W </a:t>
            </a:r>
            <a:r>
              <a:rPr lang="pt-BR" sz="1500" b="1" dirty="0">
                <a:solidFill>
                  <a:srgbClr val="000080"/>
                </a:solidFill>
                <a:highlight>
                  <a:srgbClr val="FFFFFF"/>
                </a:highlight>
              </a:rPr>
              <a:t>=</a:t>
            </a:r>
            <a:r>
              <a:rPr lang="pt-BR" sz="1500" dirty="0">
                <a:solidFill>
                  <a:srgbClr val="000000"/>
                </a:solidFill>
                <a:highlight>
                  <a:srgbClr val="FFFFFF"/>
                </a:highlight>
              </a:rPr>
              <a:t> tf</a:t>
            </a:r>
            <a:r>
              <a:rPr lang="pt-BR" sz="1500" b="1" dirty="0">
                <a:solidFill>
                  <a:srgbClr val="000080"/>
                </a:solidFill>
                <a:highlight>
                  <a:srgbClr val="FFFFFF"/>
                </a:highlight>
              </a:rPr>
              <a:t>.</a:t>
            </a:r>
            <a:r>
              <a:rPr lang="pt-BR" sz="1500" dirty="0">
                <a:solidFill>
                  <a:srgbClr val="000000"/>
                </a:solidFill>
                <a:highlight>
                  <a:srgbClr val="FFFFFF"/>
                </a:highlight>
              </a:rPr>
              <a:t>Variable</a:t>
            </a:r>
            <a:r>
              <a:rPr lang="pt-BR" sz="1500" b="1" dirty="0">
                <a:solidFill>
                  <a:srgbClr val="000080"/>
                </a:solidFill>
                <a:highlight>
                  <a:srgbClr val="FFFFFF"/>
                </a:highlight>
              </a:rPr>
              <a:t>(</a:t>
            </a:r>
            <a:r>
              <a:rPr lang="pt-BR" sz="1500" dirty="0">
                <a:solidFill>
                  <a:srgbClr val="000000"/>
                </a:solidFill>
                <a:highlight>
                  <a:srgbClr val="FFFFFF"/>
                </a:highlight>
              </a:rPr>
              <a:t>init</a:t>
            </a:r>
            <a:r>
              <a:rPr lang="pt-BR" sz="1500" b="1" dirty="0">
                <a:solidFill>
                  <a:srgbClr val="000080"/>
                </a:solidFill>
                <a:highlight>
                  <a:srgbClr val="FFFFFF"/>
                </a:highlight>
              </a:rPr>
              <a:t>,</a:t>
            </a:r>
            <a:r>
              <a:rPr lang="pt-BR" sz="1500" dirty="0">
                <a:solidFill>
                  <a:srgbClr val="000000"/>
                </a:solidFill>
                <a:highlight>
                  <a:srgbClr val="FFFFFF"/>
                </a:highlight>
              </a:rPr>
              <a:t> name</a:t>
            </a:r>
            <a:r>
              <a:rPr lang="pt-BR" sz="1500" b="1" dirty="0">
                <a:solidFill>
                  <a:srgbClr val="000080"/>
                </a:solidFill>
                <a:highlight>
                  <a:srgbClr val="FFFFFF"/>
                </a:highlight>
              </a:rPr>
              <a:t>=</a:t>
            </a:r>
            <a:r>
              <a:rPr lang="pt-BR" sz="1500" dirty="0">
                <a:solidFill>
                  <a:srgbClr val="808080"/>
                </a:solidFill>
                <a:highlight>
                  <a:srgbClr val="FFFFFF"/>
                </a:highlight>
              </a:rPr>
              <a:t>"weights"</a:t>
            </a:r>
            <a:r>
              <a:rPr lang="pt-BR" sz="1500" b="1" dirty="0">
                <a:solidFill>
                  <a:srgbClr val="000080"/>
                </a:solidFill>
                <a:highlight>
                  <a:srgbClr val="FFFFFF"/>
                </a:highlight>
              </a:rPr>
              <a:t>)</a:t>
            </a:r>
            <a:endParaRPr lang="pt-BR" sz="1500" dirty="0">
              <a:solidFill>
                <a:srgbClr val="000000"/>
              </a:solidFill>
              <a:highlight>
                <a:srgbClr val="FFFFFF"/>
              </a:highlight>
            </a:endParaRPr>
          </a:p>
          <a:p>
            <a:r>
              <a:rPr lang="pt-BR" sz="1500" dirty="0">
                <a:solidFill>
                  <a:srgbClr val="000000"/>
                </a:solidFill>
                <a:highlight>
                  <a:srgbClr val="FFFFFF"/>
                </a:highlight>
              </a:rPr>
              <a:t>      b </a:t>
            </a:r>
            <a:r>
              <a:rPr lang="pt-BR" sz="1500" b="1" dirty="0">
                <a:solidFill>
                  <a:srgbClr val="000080"/>
                </a:solidFill>
                <a:highlight>
                  <a:srgbClr val="FFFFFF"/>
                </a:highlight>
              </a:rPr>
              <a:t>=</a:t>
            </a:r>
            <a:r>
              <a:rPr lang="pt-BR" sz="1500" dirty="0">
                <a:solidFill>
                  <a:srgbClr val="000000"/>
                </a:solidFill>
                <a:highlight>
                  <a:srgbClr val="FFFFFF"/>
                </a:highlight>
              </a:rPr>
              <a:t> tf</a:t>
            </a:r>
            <a:r>
              <a:rPr lang="pt-BR" sz="1500" b="1" dirty="0">
                <a:solidFill>
                  <a:srgbClr val="000080"/>
                </a:solidFill>
                <a:highlight>
                  <a:srgbClr val="FFFFFF"/>
                </a:highlight>
              </a:rPr>
              <a:t>.</a:t>
            </a:r>
            <a:r>
              <a:rPr lang="pt-BR" sz="1500" dirty="0">
                <a:solidFill>
                  <a:srgbClr val="000000"/>
                </a:solidFill>
                <a:highlight>
                  <a:srgbClr val="FFFFFF"/>
                </a:highlight>
              </a:rPr>
              <a:t>Variable</a:t>
            </a:r>
            <a:r>
              <a:rPr lang="pt-BR" sz="1500" b="1" dirty="0">
                <a:solidFill>
                  <a:srgbClr val="000080"/>
                </a:solidFill>
                <a:highlight>
                  <a:srgbClr val="FFFFFF"/>
                </a:highlight>
              </a:rPr>
              <a:t>(</a:t>
            </a:r>
            <a:r>
              <a:rPr lang="pt-BR" sz="1500" dirty="0">
                <a:solidFill>
                  <a:srgbClr val="000000"/>
                </a:solidFill>
                <a:highlight>
                  <a:srgbClr val="FFFFFF"/>
                </a:highlight>
              </a:rPr>
              <a:t>tf</a:t>
            </a:r>
            <a:r>
              <a:rPr lang="pt-BR" sz="1500" b="1" dirty="0">
                <a:solidFill>
                  <a:srgbClr val="000080"/>
                </a:solidFill>
                <a:highlight>
                  <a:srgbClr val="FFFFFF"/>
                </a:highlight>
              </a:rPr>
              <a:t>.</a:t>
            </a:r>
            <a:r>
              <a:rPr lang="pt-BR" sz="1500" dirty="0">
                <a:solidFill>
                  <a:srgbClr val="000000"/>
                </a:solidFill>
                <a:highlight>
                  <a:srgbClr val="FFFFFF"/>
                </a:highlight>
              </a:rPr>
              <a:t>zeros</a:t>
            </a:r>
            <a:r>
              <a:rPr lang="pt-BR" sz="1500" b="1" dirty="0">
                <a:solidFill>
                  <a:srgbClr val="000080"/>
                </a:solidFill>
                <a:highlight>
                  <a:srgbClr val="FFFFFF"/>
                </a:highlight>
              </a:rPr>
              <a:t>([</a:t>
            </a:r>
            <a:r>
              <a:rPr lang="pt-BR" sz="1500" dirty="0">
                <a:solidFill>
                  <a:srgbClr val="000000"/>
                </a:solidFill>
                <a:highlight>
                  <a:srgbClr val="FFFFFF"/>
                </a:highlight>
              </a:rPr>
              <a:t>n_neurons</a:t>
            </a:r>
            <a:r>
              <a:rPr lang="pt-BR" sz="1500" b="1" dirty="0">
                <a:solidFill>
                  <a:srgbClr val="000080"/>
                </a:solidFill>
                <a:highlight>
                  <a:srgbClr val="FFFFFF"/>
                </a:highlight>
              </a:rPr>
              <a:t>]),</a:t>
            </a:r>
            <a:r>
              <a:rPr lang="pt-BR" sz="1500" dirty="0">
                <a:solidFill>
                  <a:srgbClr val="000000"/>
                </a:solidFill>
                <a:highlight>
                  <a:srgbClr val="FFFFFF"/>
                </a:highlight>
              </a:rPr>
              <a:t> name</a:t>
            </a:r>
            <a:r>
              <a:rPr lang="pt-BR" sz="1500" b="1" dirty="0">
                <a:solidFill>
                  <a:srgbClr val="000080"/>
                </a:solidFill>
                <a:highlight>
                  <a:srgbClr val="FFFFFF"/>
                </a:highlight>
              </a:rPr>
              <a:t>=</a:t>
            </a:r>
            <a:r>
              <a:rPr lang="pt-BR" sz="1500" dirty="0">
                <a:solidFill>
                  <a:srgbClr val="808080"/>
                </a:solidFill>
                <a:highlight>
                  <a:srgbClr val="FFFFFF"/>
                </a:highlight>
              </a:rPr>
              <a:t>"biases"</a:t>
            </a:r>
            <a:r>
              <a:rPr lang="pt-BR" sz="1500" b="1" dirty="0">
                <a:solidFill>
                  <a:srgbClr val="000080"/>
                </a:solidFill>
                <a:highlight>
                  <a:srgbClr val="FFFFFF"/>
                </a:highlight>
              </a:rPr>
              <a:t>)</a:t>
            </a:r>
            <a:endParaRPr lang="pt-BR" sz="1500" dirty="0">
              <a:solidFill>
                <a:srgbClr val="000000"/>
              </a:solidFill>
              <a:highlight>
                <a:srgbClr val="FFFFFF"/>
              </a:highlight>
            </a:endParaRPr>
          </a:p>
          <a:p>
            <a:r>
              <a:rPr lang="pt-BR" sz="1500" dirty="0">
                <a:solidFill>
                  <a:srgbClr val="000000"/>
                </a:solidFill>
                <a:highlight>
                  <a:srgbClr val="FFFFFF"/>
                </a:highlight>
              </a:rPr>
              <a:t>      z </a:t>
            </a:r>
            <a:r>
              <a:rPr lang="pt-BR" sz="1500" b="1" dirty="0">
                <a:solidFill>
                  <a:srgbClr val="000080"/>
                </a:solidFill>
                <a:highlight>
                  <a:srgbClr val="FFFFFF"/>
                </a:highlight>
              </a:rPr>
              <a:t>=</a:t>
            </a:r>
            <a:r>
              <a:rPr lang="pt-BR" sz="1500" dirty="0">
                <a:solidFill>
                  <a:srgbClr val="000000"/>
                </a:solidFill>
                <a:highlight>
                  <a:srgbClr val="FFFFFF"/>
                </a:highlight>
              </a:rPr>
              <a:t> tf</a:t>
            </a:r>
            <a:r>
              <a:rPr lang="pt-BR" sz="1500" b="1" dirty="0">
                <a:solidFill>
                  <a:srgbClr val="000080"/>
                </a:solidFill>
                <a:highlight>
                  <a:srgbClr val="FFFFFF"/>
                </a:highlight>
              </a:rPr>
              <a:t>.</a:t>
            </a:r>
            <a:r>
              <a:rPr lang="pt-BR" sz="1500" dirty="0">
                <a:solidFill>
                  <a:srgbClr val="000000"/>
                </a:solidFill>
                <a:highlight>
                  <a:srgbClr val="FFFFFF"/>
                </a:highlight>
              </a:rPr>
              <a:t>matmul</a:t>
            </a:r>
            <a:r>
              <a:rPr lang="pt-BR" sz="1500" b="1" dirty="0">
                <a:solidFill>
                  <a:srgbClr val="000080"/>
                </a:solidFill>
                <a:highlight>
                  <a:srgbClr val="FFFFFF"/>
                </a:highlight>
              </a:rPr>
              <a:t>(</a:t>
            </a:r>
            <a:r>
              <a:rPr lang="pt-BR" sz="1500" dirty="0">
                <a:solidFill>
                  <a:srgbClr val="000000"/>
                </a:solidFill>
                <a:highlight>
                  <a:srgbClr val="FFFFFF"/>
                </a:highlight>
              </a:rPr>
              <a:t>X</a:t>
            </a:r>
            <a:r>
              <a:rPr lang="pt-BR" sz="1500" b="1" dirty="0">
                <a:solidFill>
                  <a:srgbClr val="000080"/>
                </a:solidFill>
                <a:highlight>
                  <a:srgbClr val="FFFFFF"/>
                </a:highlight>
              </a:rPr>
              <a:t>,</a:t>
            </a:r>
            <a:r>
              <a:rPr lang="pt-BR" sz="1500" dirty="0">
                <a:solidFill>
                  <a:srgbClr val="000000"/>
                </a:solidFill>
                <a:highlight>
                  <a:srgbClr val="FFFFFF"/>
                </a:highlight>
              </a:rPr>
              <a:t> W</a:t>
            </a:r>
            <a:r>
              <a:rPr lang="pt-BR" sz="1500" b="1" dirty="0">
                <a:solidFill>
                  <a:srgbClr val="000080"/>
                </a:solidFill>
                <a:highlight>
                  <a:srgbClr val="FFFFFF"/>
                </a:highlight>
              </a:rPr>
              <a:t>)</a:t>
            </a:r>
            <a:r>
              <a:rPr lang="pt-BR" sz="1500" dirty="0">
                <a:solidFill>
                  <a:srgbClr val="000000"/>
                </a:solidFill>
                <a:highlight>
                  <a:srgbClr val="FFFFFF"/>
                </a:highlight>
              </a:rPr>
              <a:t> </a:t>
            </a:r>
            <a:r>
              <a:rPr lang="pt-BR" sz="1500" b="1" dirty="0">
                <a:solidFill>
                  <a:srgbClr val="000080"/>
                </a:solidFill>
                <a:highlight>
                  <a:srgbClr val="FFFFFF"/>
                </a:highlight>
              </a:rPr>
              <a:t>+</a:t>
            </a:r>
            <a:r>
              <a:rPr lang="pt-BR" sz="1500" dirty="0">
                <a:solidFill>
                  <a:srgbClr val="000000"/>
                </a:solidFill>
                <a:highlight>
                  <a:srgbClr val="FFFFFF"/>
                </a:highlight>
              </a:rPr>
              <a:t> b</a:t>
            </a:r>
          </a:p>
          <a:p>
            <a:r>
              <a:rPr lang="pt-BR" sz="1500" dirty="0">
                <a:solidFill>
                  <a:srgbClr val="000000"/>
                </a:solidFill>
                <a:highlight>
                  <a:srgbClr val="FFFFFF"/>
                </a:highlight>
              </a:rPr>
              <a:t>      </a:t>
            </a:r>
            <a:r>
              <a:rPr lang="pt-BR" sz="1500" b="1" dirty="0">
                <a:solidFill>
                  <a:srgbClr val="0000FF"/>
                </a:solidFill>
                <a:highlight>
                  <a:srgbClr val="FFFFFF"/>
                </a:highlight>
              </a:rPr>
              <a:t>if</a:t>
            </a:r>
            <a:r>
              <a:rPr lang="pt-BR" sz="1500" dirty="0">
                <a:solidFill>
                  <a:srgbClr val="000000"/>
                </a:solidFill>
                <a:highlight>
                  <a:srgbClr val="FFFFFF"/>
                </a:highlight>
              </a:rPr>
              <a:t> activation</a:t>
            </a:r>
            <a:r>
              <a:rPr lang="pt-BR" sz="1500" b="1" dirty="0">
                <a:solidFill>
                  <a:srgbClr val="000080"/>
                </a:solidFill>
                <a:highlight>
                  <a:srgbClr val="FFFFFF"/>
                </a:highlight>
              </a:rPr>
              <a:t>==</a:t>
            </a:r>
            <a:r>
              <a:rPr lang="pt-BR" sz="1500" dirty="0">
                <a:solidFill>
                  <a:srgbClr val="808080"/>
                </a:solidFill>
                <a:highlight>
                  <a:srgbClr val="FFFFFF"/>
                </a:highlight>
              </a:rPr>
              <a:t>"relu"</a:t>
            </a:r>
            <a:r>
              <a:rPr lang="pt-BR" sz="1500" b="1" dirty="0">
                <a:solidFill>
                  <a:srgbClr val="000080"/>
                </a:solidFill>
                <a:highlight>
                  <a:srgbClr val="FFFFFF"/>
                </a:highlight>
              </a:rPr>
              <a:t>:</a:t>
            </a:r>
            <a:endParaRPr lang="pt-BR" sz="1500" dirty="0">
              <a:solidFill>
                <a:srgbClr val="000000"/>
              </a:solidFill>
              <a:highlight>
                <a:srgbClr val="FFFFFF"/>
              </a:highlight>
            </a:endParaRPr>
          </a:p>
          <a:p>
            <a:r>
              <a:rPr lang="pt-BR" sz="1500" dirty="0">
                <a:solidFill>
                  <a:srgbClr val="000000"/>
                </a:solidFill>
                <a:highlight>
                  <a:srgbClr val="FFFFFF"/>
                </a:highlight>
              </a:rPr>
              <a:t>         </a:t>
            </a:r>
            <a:r>
              <a:rPr lang="pt-BR" sz="1500" b="1" dirty="0">
                <a:solidFill>
                  <a:srgbClr val="0000FF"/>
                </a:solidFill>
                <a:highlight>
                  <a:srgbClr val="FFFFFF"/>
                </a:highlight>
              </a:rPr>
              <a:t>return</a:t>
            </a:r>
            <a:r>
              <a:rPr lang="pt-BR" sz="1500" dirty="0">
                <a:solidFill>
                  <a:srgbClr val="000000"/>
                </a:solidFill>
                <a:highlight>
                  <a:srgbClr val="FFFFFF"/>
                </a:highlight>
              </a:rPr>
              <a:t> tf</a:t>
            </a:r>
            <a:r>
              <a:rPr lang="pt-BR" sz="1500" b="1" dirty="0">
                <a:solidFill>
                  <a:srgbClr val="000080"/>
                </a:solidFill>
                <a:highlight>
                  <a:srgbClr val="FFFFFF"/>
                </a:highlight>
              </a:rPr>
              <a:t>.</a:t>
            </a:r>
            <a:r>
              <a:rPr lang="pt-BR" sz="1500" dirty="0">
                <a:solidFill>
                  <a:srgbClr val="000000"/>
                </a:solidFill>
                <a:highlight>
                  <a:srgbClr val="FFFFFF"/>
                </a:highlight>
              </a:rPr>
              <a:t>nn</a:t>
            </a:r>
            <a:r>
              <a:rPr lang="pt-BR" sz="1500" b="1" dirty="0">
                <a:solidFill>
                  <a:srgbClr val="000080"/>
                </a:solidFill>
                <a:highlight>
                  <a:srgbClr val="FFFFFF"/>
                </a:highlight>
              </a:rPr>
              <a:t>.</a:t>
            </a:r>
            <a:r>
              <a:rPr lang="pt-BR" sz="1500" dirty="0">
                <a:solidFill>
                  <a:srgbClr val="000000"/>
                </a:solidFill>
                <a:highlight>
                  <a:srgbClr val="FFFFFF"/>
                </a:highlight>
              </a:rPr>
              <a:t>relu</a:t>
            </a:r>
            <a:r>
              <a:rPr lang="pt-BR" sz="1500" b="1" dirty="0">
                <a:solidFill>
                  <a:srgbClr val="000080"/>
                </a:solidFill>
                <a:highlight>
                  <a:srgbClr val="FFFFFF"/>
                </a:highlight>
              </a:rPr>
              <a:t>(</a:t>
            </a:r>
            <a:r>
              <a:rPr lang="pt-BR" sz="1500" dirty="0">
                <a:solidFill>
                  <a:srgbClr val="000000"/>
                </a:solidFill>
                <a:highlight>
                  <a:srgbClr val="FFFFFF"/>
                </a:highlight>
              </a:rPr>
              <a:t>z</a:t>
            </a:r>
            <a:r>
              <a:rPr lang="pt-BR" sz="1500" b="1" dirty="0">
                <a:solidFill>
                  <a:srgbClr val="000080"/>
                </a:solidFill>
                <a:highlight>
                  <a:srgbClr val="FFFFFF"/>
                </a:highlight>
              </a:rPr>
              <a:t>)</a:t>
            </a:r>
            <a:endParaRPr lang="pt-BR" sz="1500" dirty="0">
              <a:solidFill>
                <a:srgbClr val="000000"/>
              </a:solidFill>
              <a:highlight>
                <a:srgbClr val="FFFFFF"/>
              </a:highlight>
            </a:endParaRPr>
          </a:p>
          <a:p>
            <a:r>
              <a:rPr lang="pt-BR" sz="1500" dirty="0">
                <a:solidFill>
                  <a:srgbClr val="000000"/>
                </a:solidFill>
                <a:highlight>
                  <a:srgbClr val="FFFFFF"/>
                </a:highlight>
              </a:rPr>
              <a:t>      </a:t>
            </a:r>
            <a:r>
              <a:rPr lang="pt-BR" sz="1500" b="1" dirty="0">
                <a:solidFill>
                  <a:srgbClr val="0000FF"/>
                </a:solidFill>
                <a:highlight>
                  <a:srgbClr val="FFFFFF"/>
                </a:highlight>
              </a:rPr>
              <a:t>else</a:t>
            </a:r>
            <a:r>
              <a:rPr lang="pt-BR" sz="1500" b="1" dirty="0">
                <a:solidFill>
                  <a:srgbClr val="000080"/>
                </a:solidFill>
                <a:highlight>
                  <a:srgbClr val="FFFFFF"/>
                </a:highlight>
              </a:rPr>
              <a:t>:</a:t>
            </a:r>
            <a:endParaRPr lang="pt-BR" sz="1500" dirty="0">
              <a:solidFill>
                <a:srgbClr val="000000"/>
              </a:solidFill>
              <a:highlight>
                <a:srgbClr val="FFFFFF"/>
              </a:highlight>
            </a:endParaRPr>
          </a:p>
          <a:p>
            <a:r>
              <a:rPr lang="pt-BR" sz="1500" dirty="0">
                <a:solidFill>
                  <a:srgbClr val="000000"/>
                </a:solidFill>
                <a:highlight>
                  <a:srgbClr val="FFFFFF"/>
                </a:highlight>
              </a:rPr>
              <a:t>         </a:t>
            </a:r>
            <a:r>
              <a:rPr lang="pt-BR" sz="1500" b="1" dirty="0">
                <a:solidFill>
                  <a:srgbClr val="0000FF"/>
                </a:solidFill>
                <a:highlight>
                  <a:srgbClr val="FFFFFF"/>
                </a:highlight>
              </a:rPr>
              <a:t>return</a:t>
            </a:r>
            <a:r>
              <a:rPr lang="pt-BR" sz="1500" dirty="0">
                <a:solidFill>
                  <a:srgbClr val="000000"/>
                </a:solidFill>
                <a:highlight>
                  <a:srgbClr val="FFFFFF"/>
                </a:highlight>
              </a:rPr>
              <a:t> z</a:t>
            </a:r>
            <a:endParaRPr lang="pt-BR" sz="1500" dirty="0"/>
          </a:p>
        </p:txBody>
      </p:sp>
      <p:sp>
        <p:nvSpPr>
          <p:cNvPr id="6" name="TextBox 5"/>
          <p:cNvSpPr txBox="1"/>
          <p:nvPr/>
        </p:nvSpPr>
        <p:spPr>
          <a:xfrm>
            <a:off x="8602397" y="1088788"/>
            <a:ext cx="1603588" cy="738664"/>
          </a:xfrm>
          <a:prstGeom prst="rect">
            <a:avLst/>
          </a:prstGeom>
          <a:noFill/>
        </p:spPr>
        <p:txBody>
          <a:bodyPr wrap="square" rtlCol="0">
            <a:spAutoFit/>
          </a:bodyPr>
          <a:lstStyle/>
          <a:p>
            <a:pPr algn="ctr"/>
            <a:r>
              <a:rPr lang="pt-BR" sz="1400" b="1" dirty="0">
                <a:solidFill>
                  <a:srgbClr val="0000FF"/>
                </a:solidFill>
                <a:highlight>
                  <a:srgbClr val="FFFFFF"/>
                </a:highlight>
              </a:rPr>
              <a:t>None</a:t>
            </a:r>
            <a:r>
              <a:rPr lang="pt-BR" sz="1400" dirty="0" smtClean="0"/>
              <a:t>: não usa nenhuma função de ativação.</a:t>
            </a:r>
            <a:endParaRPr lang="pt-BR" sz="1400" dirty="0"/>
          </a:p>
        </p:txBody>
      </p:sp>
      <p:cxnSp>
        <p:nvCxnSpPr>
          <p:cNvPr id="7" name="Straight Arrow Connector 6"/>
          <p:cNvCxnSpPr>
            <a:stCxn id="6" idx="2"/>
          </p:cNvCxnSpPr>
          <p:nvPr/>
        </p:nvCxnSpPr>
        <p:spPr>
          <a:xfrm>
            <a:off x="9404191" y="1827452"/>
            <a:ext cx="1336597" cy="58689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9371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1349"/>
            <a:ext cx="10515600" cy="1325563"/>
          </a:xfrm>
        </p:spPr>
        <p:txBody>
          <a:bodyPr/>
          <a:lstStyle/>
          <a:p>
            <a:r>
              <a:rPr lang="pt-BR" dirty="0"/>
              <a:t>Fase de Construção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526912"/>
                <a:ext cx="5778183" cy="5331088"/>
              </a:xfrm>
            </p:spPr>
            <p:txBody>
              <a:bodyPr>
                <a:normAutofit fontScale="92500" lnSpcReduction="20000"/>
              </a:bodyPr>
              <a:lstStyle/>
              <a:p>
                <a:r>
                  <a:rPr lang="pt-BR" dirty="0"/>
                  <a:t>Vamos analisar o código da função linha por linha:</a:t>
                </a:r>
              </a:p>
              <a:p>
                <a:pPr lvl="1">
                  <a:buFont typeface="Wingdings" panose="05000000000000000000" pitchFamily="2" charset="2"/>
                  <a:buChar char="§"/>
                </a:pPr>
                <a:r>
                  <a:rPr lang="pt-BR" dirty="0"/>
                  <a:t>Primeiro, nós criamos um </a:t>
                </a:r>
                <a:r>
                  <a:rPr lang="pt-BR" b="1" i="1" dirty="0"/>
                  <a:t>escopo de </a:t>
                </a:r>
                <a:r>
                  <a:rPr lang="pt-BR" b="1" i="1" dirty="0" smtClean="0"/>
                  <a:t>nomes </a:t>
                </a:r>
                <a:r>
                  <a:rPr lang="pt-BR" dirty="0"/>
                  <a:t>usando o nome da camada. Esse escopo conterá todos os </a:t>
                </a:r>
                <a:r>
                  <a:rPr lang="pt-BR" b="1" i="1" dirty="0"/>
                  <a:t>nós </a:t>
                </a:r>
                <a:r>
                  <a:rPr lang="pt-BR" dirty="0"/>
                  <a:t>dessa camada. </a:t>
                </a:r>
              </a:p>
              <a:p>
                <a:pPr lvl="1">
                  <a:buFont typeface="Wingdings" panose="05000000000000000000" pitchFamily="2" charset="2"/>
                  <a:buChar char="§"/>
                </a:pPr>
                <a:r>
                  <a:rPr lang="pt-BR" dirty="0"/>
                  <a:t>Em seguida, obtemos o número de entradas através da segunda dimensão da matriz de entrada </a:t>
                </a:r>
                <a:r>
                  <a:rPr lang="pt-BR" b="1" i="1" dirty="0"/>
                  <a:t>X</a:t>
                </a:r>
                <a:r>
                  <a:rPr lang="pt-BR" dirty="0"/>
                  <a:t>, sendo a primeira dimensão o número de </a:t>
                </a:r>
                <a:r>
                  <a:rPr lang="pt-BR" dirty="0" smtClean="0"/>
                  <a:t>exemplos que é variável.</a:t>
                </a:r>
                <a:endParaRPr lang="pt-BR" dirty="0"/>
              </a:p>
              <a:p>
                <a:pPr lvl="1">
                  <a:buFont typeface="Wingdings" panose="05000000000000000000" pitchFamily="2" charset="2"/>
                  <a:buChar char="§"/>
                </a:pPr>
                <a:r>
                  <a:rPr lang="pt-BR" dirty="0"/>
                  <a:t>As próximas três linhas criam uma variável </a:t>
                </a:r>
                <a:r>
                  <a:rPr lang="pt-BR" b="1" i="1" dirty="0"/>
                  <a:t>W</a:t>
                </a:r>
                <a:r>
                  <a:rPr lang="pt-BR" dirty="0"/>
                  <a:t> que conterá a matriz de pesos. Ela será um tensor 2D (i.e., uma matriz) contendo todos os pesos de conexão entre cada entrada e cada </a:t>
                </a:r>
                <a:r>
                  <a:rPr lang="pt-BR" b="1" i="1" dirty="0"/>
                  <a:t>nó</a:t>
                </a:r>
                <a:r>
                  <a:rPr lang="pt-BR" dirty="0"/>
                  <a:t> da camada. </a:t>
                </a:r>
              </a:p>
              <a:p>
                <a:pPr lvl="1">
                  <a:buFont typeface="Wingdings" panose="05000000000000000000" pitchFamily="2" charset="2"/>
                  <a:buChar char="§"/>
                </a:pPr>
                <a:r>
                  <a:rPr lang="pt-BR" dirty="0"/>
                  <a:t>A matriz </a:t>
                </a:r>
                <a:r>
                  <a:rPr lang="pt-BR" b="1" i="1" dirty="0"/>
                  <a:t>W</a:t>
                </a:r>
                <a:r>
                  <a:rPr lang="pt-BR" dirty="0"/>
                  <a:t> é inicializada aleatoriamente, usando-se uma </a:t>
                </a:r>
                <a:r>
                  <a:rPr lang="pt-BR" b="1" i="1" dirty="0"/>
                  <a:t>distribuição Gaussiana normal truncada </a:t>
                </a:r>
                <a:r>
                  <a:rPr lang="pt-BR" dirty="0"/>
                  <a:t>com desvio padrão igual a </a:t>
                </a:r>
                <a14:m>
                  <m:oMath xmlns:m="http://schemas.openxmlformats.org/officeDocument/2006/math">
                    <m:r>
                      <a:rPr lang="pt-BR" b="0" i="1" smtClean="0">
                        <a:latin typeface="Cambria Math" panose="02040503050406030204" pitchFamily="18" charset="0"/>
                      </a:rPr>
                      <m:t>2/</m:t>
                    </m:r>
                    <m:rad>
                      <m:radPr>
                        <m:degHide m:val="on"/>
                        <m:ctrlPr>
                          <a:rPr lang="pt-BR" b="0" i="1" smtClean="0">
                            <a:latin typeface="Cambria Math" panose="02040503050406030204" pitchFamily="18" charset="0"/>
                          </a:rPr>
                        </m:ctrlPr>
                      </m:radPr>
                      <m:deg/>
                      <m:e>
                        <m:r>
                          <m:rPr>
                            <m:nor/>
                          </m:rPr>
                          <a:rPr lang="pt-BR" dirty="0"/>
                          <m:t>n</m:t>
                        </m:r>
                        <m:r>
                          <m:rPr>
                            <m:nor/>
                          </m:rPr>
                          <a:rPr lang="pt-BR" dirty="0"/>
                          <m:t>_</m:t>
                        </m:r>
                        <m:r>
                          <m:rPr>
                            <m:nor/>
                          </m:rPr>
                          <a:rPr lang="pt-BR" dirty="0"/>
                          <m:t>inputs</m:t>
                        </m:r>
                      </m:e>
                    </m:rad>
                  </m:oMath>
                </a14:m>
                <a:r>
                  <a:rPr lang="pt-BR"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526912"/>
                <a:ext cx="5778183" cy="5331088"/>
              </a:xfrm>
              <a:blipFill rotWithShape="0">
                <a:blip r:embed="rId3"/>
                <a:stretch>
                  <a:fillRect l="-1690" t="-2857" r="-3062"/>
                </a:stretch>
              </a:blipFill>
            </p:spPr>
            <p:txBody>
              <a:bodyPr/>
              <a:lstStyle/>
              <a:p>
                <a:r>
                  <a:rPr lang="pt-BR">
                    <a:noFill/>
                  </a:rPr>
                  <a:t> </a:t>
                </a:r>
              </a:p>
            </p:txBody>
          </p:sp>
        </mc:Fallback>
      </mc:AlternateContent>
      <p:sp>
        <p:nvSpPr>
          <p:cNvPr id="5" name="Rectangle 4"/>
          <p:cNvSpPr/>
          <p:nvPr/>
        </p:nvSpPr>
        <p:spPr>
          <a:xfrm>
            <a:off x="6616383" y="1849588"/>
            <a:ext cx="5575617" cy="2862322"/>
          </a:xfrm>
          <a:prstGeom prst="rect">
            <a:avLst/>
          </a:prstGeom>
        </p:spPr>
        <p:txBody>
          <a:bodyPr wrap="square">
            <a:spAutoFit/>
          </a:bodyPr>
          <a:lstStyle/>
          <a:p>
            <a:r>
              <a:rPr lang="pt-BR" sz="1500" b="1" dirty="0">
                <a:solidFill>
                  <a:srgbClr val="0000FF"/>
                </a:solidFill>
                <a:highlight>
                  <a:srgbClr val="FFFFFF"/>
                </a:highlight>
              </a:rPr>
              <a:t>def</a:t>
            </a:r>
            <a:r>
              <a:rPr lang="pt-BR" sz="1500" dirty="0">
                <a:solidFill>
                  <a:srgbClr val="000000"/>
                </a:solidFill>
                <a:highlight>
                  <a:srgbClr val="FFFFFF"/>
                </a:highlight>
              </a:rPr>
              <a:t> </a:t>
            </a:r>
            <a:r>
              <a:rPr lang="pt-BR" sz="1500" dirty="0">
                <a:solidFill>
                  <a:srgbClr val="FF00FF"/>
                </a:solidFill>
                <a:highlight>
                  <a:srgbClr val="FFFFFF"/>
                </a:highlight>
              </a:rPr>
              <a:t>neuron_layer</a:t>
            </a:r>
            <a:r>
              <a:rPr lang="pt-BR" sz="1500" b="1" dirty="0">
                <a:solidFill>
                  <a:srgbClr val="000080"/>
                </a:solidFill>
                <a:highlight>
                  <a:srgbClr val="FFFFFF"/>
                </a:highlight>
              </a:rPr>
              <a:t>(</a:t>
            </a:r>
            <a:r>
              <a:rPr lang="pt-BR" sz="1500" dirty="0">
                <a:solidFill>
                  <a:srgbClr val="000000"/>
                </a:solidFill>
                <a:highlight>
                  <a:srgbClr val="FFFFFF"/>
                </a:highlight>
              </a:rPr>
              <a:t>X</a:t>
            </a:r>
            <a:r>
              <a:rPr lang="pt-BR" sz="1500" b="1" dirty="0">
                <a:solidFill>
                  <a:srgbClr val="000080"/>
                </a:solidFill>
                <a:highlight>
                  <a:srgbClr val="FFFFFF"/>
                </a:highlight>
              </a:rPr>
              <a:t>,</a:t>
            </a:r>
            <a:r>
              <a:rPr lang="pt-BR" sz="1500" dirty="0">
                <a:solidFill>
                  <a:srgbClr val="000000"/>
                </a:solidFill>
                <a:highlight>
                  <a:srgbClr val="FFFFFF"/>
                </a:highlight>
              </a:rPr>
              <a:t> n_neurons</a:t>
            </a:r>
            <a:r>
              <a:rPr lang="pt-BR" sz="1500" b="1" dirty="0">
                <a:solidFill>
                  <a:srgbClr val="000080"/>
                </a:solidFill>
                <a:highlight>
                  <a:srgbClr val="FFFFFF"/>
                </a:highlight>
              </a:rPr>
              <a:t>,</a:t>
            </a:r>
            <a:r>
              <a:rPr lang="pt-BR" sz="1500" dirty="0">
                <a:solidFill>
                  <a:srgbClr val="000000"/>
                </a:solidFill>
                <a:highlight>
                  <a:srgbClr val="FFFFFF"/>
                </a:highlight>
              </a:rPr>
              <a:t> name</a:t>
            </a:r>
            <a:r>
              <a:rPr lang="pt-BR" sz="1500" b="1" dirty="0">
                <a:solidFill>
                  <a:srgbClr val="000080"/>
                </a:solidFill>
                <a:highlight>
                  <a:srgbClr val="FFFFFF"/>
                </a:highlight>
              </a:rPr>
              <a:t>,</a:t>
            </a:r>
            <a:r>
              <a:rPr lang="pt-BR" sz="1500" dirty="0">
                <a:solidFill>
                  <a:srgbClr val="000000"/>
                </a:solidFill>
                <a:highlight>
                  <a:srgbClr val="FFFFFF"/>
                </a:highlight>
              </a:rPr>
              <a:t> activation</a:t>
            </a:r>
            <a:r>
              <a:rPr lang="pt-BR" sz="1500" b="1" dirty="0">
                <a:solidFill>
                  <a:srgbClr val="000080"/>
                </a:solidFill>
                <a:highlight>
                  <a:srgbClr val="FFFFFF"/>
                </a:highlight>
              </a:rPr>
              <a:t>=</a:t>
            </a:r>
            <a:r>
              <a:rPr lang="pt-BR" sz="1500" b="1" dirty="0">
                <a:solidFill>
                  <a:srgbClr val="0000FF"/>
                </a:solidFill>
                <a:highlight>
                  <a:srgbClr val="FFFFFF"/>
                </a:highlight>
              </a:rPr>
              <a:t>None</a:t>
            </a:r>
            <a:r>
              <a:rPr lang="pt-BR" sz="1500" b="1" dirty="0">
                <a:solidFill>
                  <a:srgbClr val="000080"/>
                </a:solidFill>
                <a:highlight>
                  <a:srgbClr val="FFFFFF"/>
                </a:highlight>
              </a:rPr>
              <a:t>):</a:t>
            </a:r>
            <a:endParaRPr lang="pt-BR" sz="1500" dirty="0">
              <a:solidFill>
                <a:srgbClr val="000000"/>
              </a:solidFill>
              <a:highlight>
                <a:srgbClr val="FFFFFF"/>
              </a:highlight>
            </a:endParaRPr>
          </a:p>
          <a:p>
            <a:r>
              <a:rPr lang="pt-BR" sz="1500" dirty="0">
                <a:solidFill>
                  <a:srgbClr val="000000"/>
                </a:solidFill>
                <a:highlight>
                  <a:srgbClr val="FFFFFF"/>
                </a:highlight>
              </a:rPr>
              <a:t>   </a:t>
            </a:r>
            <a:r>
              <a:rPr lang="pt-BR" sz="1500" b="1" dirty="0">
                <a:solidFill>
                  <a:srgbClr val="0000FF"/>
                </a:solidFill>
                <a:highlight>
                  <a:srgbClr val="FFFFFF"/>
                </a:highlight>
              </a:rPr>
              <a:t>with</a:t>
            </a:r>
            <a:r>
              <a:rPr lang="pt-BR" sz="1500" dirty="0">
                <a:solidFill>
                  <a:srgbClr val="000000"/>
                </a:solidFill>
                <a:highlight>
                  <a:srgbClr val="FFFFFF"/>
                </a:highlight>
              </a:rPr>
              <a:t> tf</a:t>
            </a:r>
            <a:r>
              <a:rPr lang="pt-BR" sz="1500" b="1" dirty="0">
                <a:solidFill>
                  <a:srgbClr val="000080"/>
                </a:solidFill>
                <a:highlight>
                  <a:srgbClr val="FFFFFF"/>
                </a:highlight>
              </a:rPr>
              <a:t>.</a:t>
            </a:r>
            <a:r>
              <a:rPr lang="pt-BR" sz="1500" dirty="0">
                <a:solidFill>
                  <a:srgbClr val="000000"/>
                </a:solidFill>
                <a:highlight>
                  <a:srgbClr val="FFFFFF"/>
                </a:highlight>
              </a:rPr>
              <a:t>name_scope</a:t>
            </a:r>
            <a:r>
              <a:rPr lang="pt-BR" sz="1500" b="1" dirty="0">
                <a:solidFill>
                  <a:srgbClr val="000080"/>
                </a:solidFill>
                <a:highlight>
                  <a:srgbClr val="FFFFFF"/>
                </a:highlight>
              </a:rPr>
              <a:t>(</a:t>
            </a:r>
            <a:r>
              <a:rPr lang="pt-BR" sz="1500" dirty="0">
                <a:solidFill>
                  <a:srgbClr val="000000"/>
                </a:solidFill>
                <a:highlight>
                  <a:srgbClr val="FFFFFF"/>
                </a:highlight>
              </a:rPr>
              <a:t>name</a:t>
            </a:r>
            <a:r>
              <a:rPr lang="pt-BR" sz="1500" b="1" dirty="0">
                <a:solidFill>
                  <a:srgbClr val="000080"/>
                </a:solidFill>
                <a:highlight>
                  <a:srgbClr val="FFFFFF"/>
                </a:highlight>
              </a:rPr>
              <a:t>):</a:t>
            </a:r>
            <a:endParaRPr lang="pt-BR" sz="1500" dirty="0">
              <a:solidFill>
                <a:srgbClr val="000000"/>
              </a:solidFill>
              <a:highlight>
                <a:srgbClr val="FFFFFF"/>
              </a:highlight>
            </a:endParaRPr>
          </a:p>
          <a:p>
            <a:r>
              <a:rPr lang="pt-BR" sz="1500" dirty="0">
                <a:solidFill>
                  <a:srgbClr val="000000"/>
                </a:solidFill>
                <a:highlight>
                  <a:srgbClr val="FFFFFF"/>
                </a:highlight>
              </a:rPr>
              <a:t>      n_inputs </a:t>
            </a:r>
            <a:r>
              <a:rPr lang="pt-BR" sz="1500" b="1" dirty="0">
                <a:solidFill>
                  <a:srgbClr val="000080"/>
                </a:solidFill>
                <a:highlight>
                  <a:srgbClr val="FFFFFF"/>
                </a:highlight>
              </a:rPr>
              <a:t>=</a:t>
            </a:r>
            <a:r>
              <a:rPr lang="pt-BR" sz="1500" dirty="0">
                <a:solidFill>
                  <a:srgbClr val="000000"/>
                </a:solidFill>
                <a:highlight>
                  <a:srgbClr val="FFFFFF"/>
                </a:highlight>
              </a:rPr>
              <a:t> int</a:t>
            </a:r>
            <a:r>
              <a:rPr lang="pt-BR" sz="1500" b="1" dirty="0">
                <a:solidFill>
                  <a:srgbClr val="000080"/>
                </a:solidFill>
                <a:highlight>
                  <a:srgbClr val="FFFFFF"/>
                </a:highlight>
              </a:rPr>
              <a:t>(</a:t>
            </a:r>
            <a:r>
              <a:rPr lang="pt-BR" sz="1500" dirty="0">
                <a:solidFill>
                  <a:srgbClr val="000000"/>
                </a:solidFill>
                <a:highlight>
                  <a:srgbClr val="FFFFFF"/>
                </a:highlight>
              </a:rPr>
              <a:t>X</a:t>
            </a:r>
            <a:r>
              <a:rPr lang="pt-BR" sz="1500" b="1" dirty="0">
                <a:solidFill>
                  <a:srgbClr val="000080"/>
                </a:solidFill>
                <a:highlight>
                  <a:srgbClr val="FFFFFF"/>
                </a:highlight>
              </a:rPr>
              <a:t>.</a:t>
            </a:r>
            <a:r>
              <a:rPr lang="pt-BR" sz="1500" dirty="0">
                <a:solidFill>
                  <a:srgbClr val="000000"/>
                </a:solidFill>
                <a:highlight>
                  <a:srgbClr val="FFFFFF"/>
                </a:highlight>
              </a:rPr>
              <a:t>get_shape</a:t>
            </a:r>
            <a:r>
              <a:rPr lang="pt-BR" sz="1500" b="1" dirty="0">
                <a:solidFill>
                  <a:srgbClr val="000080"/>
                </a:solidFill>
                <a:highlight>
                  <a:srgbClr val="FFFFFF"/>
                </a:highlight>
              </a:rPr>
              <a:t>()[</a:t>
            </a:r>
            <a:r>
              <a:rPr lang="pt-BR" sz="1500" dirty="0">
                <a:solidFill>
                  <a:srgbClr val="FF0000"/>
                </a:solidFill>
                <a:highlight>
                  <a:srgbClr val="FFFFFF"/>
                </a:highlight>
              </a:rPr>
              <a:t>1</a:t>
            </a:r>
            <a:r>
              <a:rPr lang="pt-BR" sz="1500" b="1" dirty="0">
                <a:solidFill>
                  <a:srgbClr val="000080"/>
                </a:solidFill>
                <a:highlight>
                  <a:srgbClr val="FFFFFF"/>
                </a:highlight>
              </a:rPr>
              <a:t>])</a:t>
            </a:r>
            <a:endParaRPr lang="pt-BR" sz="1500" dirty="0">
              <a:solidFill>
                <a:srgbClr val="000000"/>
              </a:solidFill>
              <a:highlight>
                <a:srgbClr val="FFFFFF"/>
              </a:highlight>
            </a:endParaRPr>
          </a:p>
          <a:p>
            <a:r>
              <a:rPr lang="pt-BR" sz="1500" dirty="0">
                <a:solidFill>
                  <a:srgbClr val="000000"/>
                </a:solidFill>
                <a:highlight>
                  <a:srgbClr val="FFFFFF"/>
                </a:highlight>
              </a:rPr>
              <a:t>      stddev </a:t>
            </a:r>
            <a:r>
              <a:rPr lang="pt-BR" sz="1500" b="1" dirty="0">
                <a:solidFill>
                  <a:srgbClr val="000080"/>
                </a:solidFill>
                <a:highlight>
                  <a:srgbClr val="FFFFFF"/>
                </a:highlight>
              </a:rPr>
              <a:t>=</a:t>
            </a:r>
            <a:r>
              <a:rPr lang="pt-BR" sz="1500" dirty="0">
                <a:solidFill>
                  <a:srgbClr val="000000"/>
                </a:solidFill>
                <a:highlight>
                  <a:srgbClr val="FFFFFF"/>
                </a:highlight>
              </a:rPr>
              <a:t> </a:t>
            </a:r>
            <a:r>
              <a:rPr lang="pt-BR" sz="1500" dirty="0">
                <a:solidFill>
                  <a:srgbClr val="FF0000"/>
                </a:solidFill>
                <a:highlight>
                  <a:srgbClr val="FFFFFF"/>
                </a:highlight>
              </a:rPr>
              <a:t>2</a:t>
            </a:r>
            <a:r>
              <a:rPr lang="pt-BR" sz="1500" dirty="0">
                <a:solidFill>
                  <a:srgbClr val="000000"/>
                </a:solidFill>
                <a:highlight>
                  <a:srgbClr val="FFFFFF"/>
                </a:highlight>
              </a:rPr>
              <a:t> </a:t>
            </a:r>
            <a:r>
              <a:rPr lang="pt-BR" sz="1500" b="1" dirty="0">
                <a:solidFill>
                  <a:srgbClr val="000080"/>
                </a:solidFill>
                <a:highlight>
                  <a:srgbClr val="FFFFFF"/>
                </a:highlight>
              </a:rPr>
              <a:t>/</a:t>
            </a:r>
            <a:r>
              <a:rPr lang="pt-BR" sz="1500" dirty="0">
                <a:solidFill>
                  <a:srgbClr val="000000"/>
                </a:solidFill>
                <a:highlight>
                  <a:srgbClr val="FFFFFF"/>
                </a:highlight>
              </a:rPr>
              <a:t> np</a:t>
            </a:r>
            <a:r>
              <a:rPr lang="pt-BR" sz="1500" b="1" dirty="0">
                <a:solidFill>
                  <a:srgbClr val="000080"/>
                </a:solidFill>
                <a:highlight>
                  <a:srgbClr val="FFFFFF"/>
                </a:highlight>
              </a:rPr>
              <a:t>.</a:t>
            </a:r>
            <a:r>
              <a:rPr lang="pt-BR" sz="1500" dirty="0">
                <a:solidFill>
                  <a:srgbClr val="000000"/>
                </a:solidFill>
                <a:highlight>
                  <a:srgbClr val="FFFFFF"/>
                </a:highlight>
              </a:rPr>
              <a:t>sqrt</a:t>
            </a:r>
            <a:r>
              <a:rPr lang="pt-BR" sz="1500" b="1" dirty="0">
                <a:solidFill>
                  <a:srgbClr val="000080"/>
                </a:solidFill>
                <a:highlight>
                  <a:srgbClr val="FFFFFF"/>
                </a:highlight>
              </a:rPr>
              <a:t>(</a:t>
            </a:r>
            <a:r>
              <a:rPr lang="pt-BR" sz="1500" dirty="0">
                <a:solidFill>
                  <a:srgbClr val="000000"/>
                </a:solidFill>
                <a:highlight>
                  <a:srgbClr val="FFFFFF"/>
                </a:highlight>
              </a:rPr>
              <a:t>n_inputs</a:t>
            </a:r>
            <a:r>
              <a:rPr lang="pt-BR" sz="1500" b="1" dirty="0">
                <a:solidFill>
                  <a:srgbClr val="000080"/>
                </a:solidFill>
                <a:highlight>
                  <a:srgbClr val="FFFFFF"/>
                </a:highlight>
              </a:rPr>
              <a:t>)</a:t>
            </a:r>
            <a:endParaRPr lang="pt-BR" sz="1500" dirty="0">
              <a:solidFill>
                <a:srgbClr val="000000"/>
              </a:solidFill>
              <a:highlight>
                <a:srgbClr val="FFFFFF"/>
              </a:highlight>
            </a:endParaRPr>
          </a:p>
          <a:p>
            <a:r>
              <a:rPr lang="pt-BR" sz="1500" dirty="0">
                <a:solidFill>
                  <a:srgbClr val="000000"/>
                </a:solidFill>
                <a:highlight>
                  <a:srgbClr val="FFFFFF"/>
                </a:highlight>
              </a:rPr>
              <a:t>      init </a:t>
            </a:r>
            <a:r>
              <a:rPr lang="pt-BR" sz="1500" b="1" dirty="0">
                <a:solidFill>
                  <a:srgbClr val="000080"/>
                </a:solidFill>
                <a:highlight>
                  <a:srgbClr val="FFFFFF"/>
                </a:highlight>
              </a:rPr>
              <a:t>=</a:t>
            </a:r>
            <a:r>
              <a:rPr lang="pt-BR" sz="1500" dirty="0">
                <a:solidFill>
                  <a:srgbClr val="000000"/>
                </a:solidFill>
                <a:highlight>
                  <a:srgbClr val="FFFFFF"/>
                </a:highlight>
              </a:rPr>
              <a:t> tf</a:t>
            </a:r>
            <a:r>
              <a:rPr lang="pt-BR" sz="1500" b="1" dirty="0">
                <a:solidFill>
                  <a:srgbClr val="000080"/>
                </a:solidFill>
                <a:highlight>
                  <a:srgbClr val="FFFFFF"/>
                </a:highlight>
              </a:rPr>
              <a:t>.</a:t>
            </a:r>
            <a:r>
              <a:rPr lang="pt-BR" sz="1500" dirty="0">
                <a:solidFill>
                  <a:srgbClr val="000000"/>
                </a:solidFill>
                <a:highlight>
                  <a:srgbClr val="FFFFFF"/>
                </a:highlight>
              </a:rPr>
              <a:t>truncated_normal</a:t>
            </a:r>
            <a:r>
              <a:rPr lang="pt-BR" sz="1500" b="1" dirty="0">
                <a:solidFill>
                  <a:srgbClr val="000080"/>
                </a:solidFill>
                <a:highlight>
                  <a:srgbClr val="FFFFFF"/>
                </a:highlight>
              </a:rPr>
              <a:t>((</a:t>
            </a:r>
            <a:r>
              <a:rPr lang="pt-BR" sz="1500" dirty="0">
                <a:solidFill>
                  <a:srgbClr val="000000"/>
                </a:solidFill>
                <a:highlight>
                  <a:srgbClr val="FFFFFF"/>
                </a:highlight>
              </a:rPr>
              <a:t>n_inputs</a:t>
            </a:r>
            <a:r>
              <a:rPr lang="pt-BR" sz="1500" b="1" dirty="0">
                <a:solidFill>
                  <a:srgbClr val="000080"/>
                </a:solidFill>
                <a:highlight>
                  <a:srgbClr val="FFFFFF"/>
                </a:highlight>
              </a:rPr>
              <a:t>,</a:t>
            </a:r>
            <a:r>
              <a:rPr lang="pt-BR" sz="1500" dirty="0">
                <a:solidFill>
                  <a:srgbClr val="000000"/>
                </a:solidFill>
                <a:highlight>
                  <a:srgbClr val="FFFFFF"/>
                </a:highlight>
              </a:rPr>
              <a:t> n_neurons</a:t>
            </a:r>
            <a:r>
              <a:rPr lang="pt-BR" sz="1500" b="1" dirty="0">
                <a:solidFill>
                  <a:srgbClr val="000080"/>
                </a:solidFill>
                <a:highlight>
                  <a:srgbClr val="FFFFFF"/>
                </a:highlight>
              </a:rPr>
              <a:t>),</a:t>
            </a:r>
            <a:r>
              <a:rPr lang="pt-BR" sz="1500" dirty="0">
                <a:solidFill>
                  <a:srgbClr val="000000"/>
                </a:solidFill>
                <a:highlight>
                  <a:srgbClr val="FFFFFF"/>
                </a:highlight>
              </a:rPr>
              <a:t> stddev</a:t>
            </a:r>
            <a:r>
              <a:rPr lang="pt-BR" sz="1500" b="1" dirty="0">
                <a:solidFill>
                  <a:srgbClr val="000080"/>
                </a:solidFill>
                <a:highlight>
                  <a:srgbClr val="FFFFFF"/>
                </a:highlight>
              </a:rPr>
              <a:t>=</a:t>
            </a:r>
            <a:r>
              <a:rPr lang="pt-BR" sz="1500" dirty="0">
                <a:solidFill>
                  <a:srgbClr val="000000"/>
                </a:solidFill>
                <a:highlight>
                  <a:srgbClr val="FFFFFF"/>
                </a:highlight>
              </a:rPr>
              <a:t>stddev</a:t>
            </a:r>
            <a:r>
              <a:rPr lang="pt-BR" sz="1500" b="1" dirty="0">
                <a:solidFill>
                  <a:srgbClr val="000080"/>
                </a:solidFill>
                <a:highlight>
                  <a:srgbClr val="FFFFFF"/>
                </a:highlight>
              </a:rPr>
              <a:t>)</a:t>
            </a:r>
            <a:endParaRPr lang="pt-BR" sz="1500" dirty="0">
              <a:solidFill>
                <a:srgbClr val="000000"/>
              </a:solidFill>
              <a:highlight>
                <a:srgbClr val="FFFFFF"/>
              </a:highlight>
            </a:endParaRPr>
          </a:p>
          <a:p>
            <a:r>
              <a:rPr lang="pt-BR" sz="1500" dirty="0">
                <a:solidFill>
                  <a:srgbClr val="000000"/>
                </a:solidFill>
                <a:highlight>
                  <a:srgbClr val="FFFFFF"/>
                </a:highlight>
              </a:rPr>
              <a:t>      W </a:t>
            </a:r>
            <a:r>
              <a:rPr lang="pt-BR" sz="1500" b="1" dirty="0">
                <a:solidFill>
                  <a:srgbClr val="000080"/>
                </a:solidFill>
                <a:highlight>
                  <a:srgbClr val="FFFFFF"/>
                </a:highlight>
              </a:rPr>
              <a:t>=</a:t>
            </a:r>
            <a:r>
              <a:rPr lang="pt-BR" sz="1500" dirty="0">
                <a:solidFill>
                  <a:srgbClr val="000000"/>
                </a:solidFill>
                <a:highlight>
                  <a:srgbClr val="FFFFFF"/>
                </a:highlight>
              </a:rPr>
              <a:t> tf</a:t>
            </a:r>
            <a:r>
              <a:rPr lang="pt-BR" sz="1500" b="1" dirty="0">
                <a:solidFill>
                  <a:srgbClr val="000080"/>
                </a:solidFill>
                <a:highlight>
                  <a:srgbClr val="FFFFFF"/>
                </a:highlight>
              </a:rPr>
              <a:t>.</a:t>
            </a:r>
            <a:r>
              <a:rPr lang="pt-BR" sz="1500" dirty="0">
                <a:solidFill>
                  <a:srgbClr val="000000"/>
                </a:solidFill>
                <a:highlight>
                  <a:srgbClr val="FFFFFF"/>
                </a:highlight>
              </a:rPr>
              <a:t>Variable</a:t>
            </a:r>
            <a:r>
              <a:rPr lang="pt-BR" sz="1500" b="1" dirty="0">
                <a:solidFill>
                  <a:srgbClr val="000080"/>
                </a:solidFill>
                <a:highlight>
                  <a:srgbClr val="FFFFFF"/>
                </a:highlight>
              </a:rPr>
              <a:t>(</a:t>
            </a:r>
            <a:r>
              <a:rPr lang="pt-BR" sz="1500" dirty="0">
                <a:solidFill>
                  <a:srgbClr val="000000"/>
                </a:solidFill>
                <a:highlight>
                  <a:srgbClr val="FFFFFF"/>
                </a:highlight>
              </a:rPr>
              <a:t>init</a:t>
            </a:r>
            <a:r>
              <a:rPr lang="pt-BR" sz="1500" b="1" dirty="0">
                <a:solidFill>
                  <a:srgbClr val="000080"/>
                </a:solidFill>
                <a:highlight>
                  <a:srgbClr val="FFFFFF"/>
                </a:highlight>
              </a:rPr>
              <a:t>,</a:t>
            </a:r>
            <a:r>
              <a:rPr lang="pt-BR" sz="1500" dirty="0">
                <a:solidFill>
                  <a:srgbClr val="000000"/>
                </a:solidFill>
                <a:highlight>
                  <a:srgbClr val="FFFFFF"/>
                </a:highlight>
              </a:rPr>
              <a:t> name</a:t>
            </a:r>
            <a:r>
              <a:rPr lang="pt-BR" sz="1500" b="1" dirty="0">
                <a:solidFill>
                  <a:srgbClr val="000080"/>
                </a:solidFill>
                <a:highlight>
                  <a:srgbClr val="FFFFFF"/>
                </a:highlight>
              </a:rPr>
              <a:t>=</a:t>
            </a:r>
            <a:r>
              <a:rPr lang="pt-BR" sz="1500" dirty="0">
                <a:solidFill>
                  <a:srgbClr val="808080"/>
                </a:solidFill>
                <a:highlight>
                  <a:srgbClr val="FFFFFF"/>
                </a:highlight>
              </a:rPr>
              <a:t>"weights"</a:t>
            </a:r>
            <a:r>
              <a:rPr lang="pt-BR" sz="1500" b="1" dirty="0">
                <a:solidFill>
                  <a:srgbClr val="000080"/>
                </a:solidFill>
                <a:highlight>
                  <a:srgbClr val="FFFFFF"/>
                </a:highlight>
              </a:rPr>
              <a:t>)</a:t>
            </a:r>
            <a:endParaRPr lang="pt-BR" sz="1500" dirty="0">
              <a:solidFill>
                <a:srgbClr val="000000"/>
              </a:solidFill>
              <a:highlight>
                <a:srgbClr val="FFFFFF"/>
              </a:highlight>
            </a:endParaRPr>
          </a:p>
          <a:p>
            <a:r>
              <a:rPr lang="pt-BR" sz="1500" dirty="0">
                <a:solidFill>
                  <a:srgbClr val="000000"/>
                </a:solidFill>
                <a:highlight>
                  <a:srgbClr val="FFFFFF"/>
                </a:highlight>
              </a:rPr>
              <a:t>      b </a:t>
            </a:r>
            <a:r>
              <a:rPr lang="pt-BR" sz="1500" b="1" dirty="0">
                <a:solidFill>
                  <a:srgbClr val="000080"/>
                </a:solidFill>
                <a:highlight>
                  <a:srgbClr val="FFFFFF"/>
                </a:highlight>
              </a:rPr>
              <a:t>=</a:t>
            </a:r>
            <a:r>
              <a:rPr lang="pt-BR" sz="1500" dirty="0">
                <a:solidFill>
                  <a:srgbClr val="000000"/>
                </a:solidFill>
                <a:highlight>
                  <a:srgbClr val="FFFFFF"/>
                </a:highlight>
              </a:rPr>
              <a:t> tf</a:t>
            </a:r>
            <a:r>
              <a:rPr lang="pt-BR" sz="1500" b="1" dirty="0">
                <a:solidFill>
                  <a:srgbClr val="000080"/>
                </a:solidFill>
                <a:highlight>
                  <a:srgbClr val="FFFFFF"/>
                </a:highlight>
              </a:rPr>
              <a:t>.</a:t>
            </a:r>
            <a:r>
              <a:rPr lang="pt-BR" sz="1500" dirty="0">
                <a:solidFill>
                  <a:srgbClr val="000000"/>
                </a:solidFill>
                <a:highlight>
                  <a:srgbClr val="FFFFFF"/>
                </a:highlight>
              </a:rPr>
              <a:t>Variable</a:t>
            </a:r>
            <a:r>
              <a:rPr lang="pt-BR" sz="1500" b="1" dirty="0">
                <a:solidFill>
                  <a:srgbClr val="000080"/>
                </a:solidFill>
                <a:highlight>
                  <a:srgbClr val="FFFFFF"/>
                </a:highlight>
              </a:rPr>
              <a:t>(</a:t>
            </a:r>
            <a:r>
              <a:rPr lang="pt-BR" sz="1500" dirty="0">
                <a:solidFill>
                  <a:srgbClr val="000000"/>
                </a:solidFill>
                <a:highlight>
                  <a:srgbClr val="FFFFFF"/>
                </a:highlight>
              </a:rPr>
              <a:t>tf</a:t>
            </a:r>
            <a:r>
              <a:rPr lang="pt-BR" sz="1500" b="1" dirty="0">
                <a:solidFill>
                  <a:srgbClr val="000080"/>
                </a:solidFill>
                <a:highlight>
                  <a:srgbClr val="FFFFFF"/>
                </a:highlight>
              </a:rPr>
              <a:t>.</a:t>
            </a:r>
            <a:r>
              <a:rPr lang="pt-BR" sz="1500" dirty="0">
                <a:solidFill>
                  <a:srgbClr val="000000"/>
                </a:solidFill>
                <a:highlight>
                  <a:srgbClr val="FFFFFF"/>
                </a:highlight>
              </a:rPr>
              <a:t>zeros</a:t>
            </a:r>
            <a:r>
              <a:rPr lang="pt-BR" sz="1500" b="1" dirty="0">
                <a:solidFill>
                  <a:srgbClr val="000080"/>
                </a:solidFill>
                <a:highlight>
                  <a:srgbClr val="FFFFFF"/>
                </a:highlight>
              </a:rPr>
              <a:t>([</a:t>
            </a:r>
            <a:r>
              <a:rPr lang="pt-BR" sz="1500" dirty="0">
                <a:solidFill>
                  <a:srgbClr val="000000"/>
                </a:solidFill>
                <a:highlight>
                  <a:srgbClr val="FFFFFF"/>
                </a:highlight>
              </a:rPr>
              <a:t>n_neurons</a:t>
            </a:r>
            <a:r>
              <a:rPr lang="pt-BR" sz="1500" b="1" dirty="0">
                <a:solidFill>
                  <a:srgbClr val="000080"/>
                </a:solidFill>
                <a:highlight>
                  <a:srgbClr val="FFFFFF"/>
                </a:highlight>
              </a:rPr>
              <a:t>]),</a:t>
            </a:r>
            <a:r>
              <a:rPr lang="pt-BR" sz="1500" dirty="0">
                <a:solidFill>
                  <a:srgbClr val="000000"/>
                </a:solidFill>
                <a:highlight>
                  <a:srgbClr val="FFFFFF"/>
                </a:highlight>
              </a:rPr>
              <a:t> name</a:t>
            </a:r>
            <a:r>
              <a:rPr lang="pt-BR" sz="1500" b="1" dirty="0">
                <a:solidFill>
                  <a:srgbClr val="000080"/>
                </a:solidFill>
                <a:highlight>
                  <a:srgbClr val="FFFFFF"/>
                </a:highlight>
              </a:rPr>
              <a:t>=</a:t>
            </a:r>
            <a:r>
              <a:rPr lang="pt-BR" sz="1500" dirty="0">
                <a:solidFill>
                  <a:srgbClr val="808080"/>
                </a:solidFill>
                <a:highlight>
                  <a:srgbClr val="FFFFFF"/>
                </a:highlight>
              </a:rPr>
              <a:t>"biases"</a:t>
            </a:r>
            <a:r>
              <a:rPr lang="pt-BR" sz="1500" b="1" dirty="0">
                <a:solidFill>
                  <a:srgbClr val="000080"/>
                </a:solidFill>
                <a:highlight>
                  <a:srgbClr val="FFFFFF"/>
                </a:highlight>
              </a:rPr>
              <a:t>)</a:t>
            </a:r>
            <a:endParaRPr lang="pt-BR" sz="1500" dirty="0">
              <a:solidFill>
                <a:srgbClr val="000000"/>
              </a:solidFill>
              <a:highlight>
                <a:srgbClr val="FFFFFF"/>
              </a:highlight>
            </a:endParaRPr>
          </a:p>
          <a:p>
            <a:r>
              <a:rPr lang="pt-BR" sz="1500" dirty="0">
                <a:solidFill>
                  <a:srgbClr val="000000"/>
                </a:solidFill>
                <a:highlight>
                  <a:srgbClr val="FFFFFF"/>
                </a:highlight>
              </a:rPr>
              <a:t>      z </a:t>
            </a:r>
            <a:r>
              <a:rPr lang="pt-BR" sz="1500" b="1" dirty="0">
                <a:solidFill>
                  <a:srgbClr val="000080"/>
                </a:solidFill>
                <a:highlight>
                  <a:srgbClr val="FFFFFF"/>
                </a:highlight>
              </a:rPr>
              <a:t>=</a:t>
            </a:r>
            <a:r>
              <a:rPr lang="pt-BR" sz="1500" dirty="0">
                <a:solidFill>
                  <a:srgbClr val="000000"/>
                </a:solidFill>
                <a:highlight>
                  <a:srgbClr val="FFFFFF"/>
                </a:highlight>
              </a:rPr>
              <a:t> tf</a:t>
            </a:r>
            <a:r>
              <a:rPr lang="pt-BR" sz="1500" b="1" dirty="0">
                <a:solidFill>
                  <a:srgbClr val="000080"/>
                </a:solidFill>
                <a:highlight>
                  <a:srgbClr val="FFFFFF"/>
                </a:highlight>
              </a:rPr>
              <a:t>.</a:t>
            </a:r>
            <a:r>
              <a:rPr lang="pt-BR" sz="1500" dirty="0">
                <a:solidFill>
                  <a:srgbClr val="000000"/>
                </a:solidFill>
                <a:highlight>
                  <a:srgbClr val="FFFFFF"/>
                </a:highlight>
              </a:rPr>
              <a:t>matmul</a:t>
            </a:r>
            <a:r>
              <a:rPr lang="pt-BR" sz="1500" b="1" dirty="0">
                <a:solidFill>
                  <a:srgbClr val="000080"/>
                </a:solidFill>
                <a:highlight>
                  <a:srgbClr val="FFFFFF"/>
                </a:highlight>
              </a:rPr>
              <a:t>(</a:t>
            </a:r>
            <a:r>
              <a:rPr lang="pt-BR" sz="1500" dirty="0">
                <a:solidFill>
                  <a:srgbClr val="000000"/>
                </a:solidFill>
                <a:highlight>
                  <a:srgbClr val="FFFFFF"/>
                </a:highlight>
              </a:rPr>
              <a:t>X</a:t>
            </a:r>
            <a:r>
              <a:rPr lang="pt-BR" sz="1500" b="1" dirty="0">
                <a:solidFill>
                  <a:srgbClr val="000080"/>
                </a:solidFill>
                <a:highlight>
                  <a:srgbClr val="FFFFFF"/>
                </a:highlight>
              </a:rPr>
              <a:t>,</a:t>
            </a:r>
            <a:r>
              <a:rPr lang="pt-BR" sz="1500" dirty="0">
                <a:solidFill>
                  <a:srgbClr val="000000"/>
                </a:solidFill>
                <a:highlight>
                  <a:srgbClr val="FFFFFF"/>
                </a:highlight>
              </a:rPr>
              <a:t> W</a:t>
            </a:r>
            <a:r>
              <a:rPr lang="pt-BR" sz="1500" b="1" dirty="0">
                <a:solidFill>
                  <a:srgbClr val="000080"/>
                </a:solidFill>
                <a:highlight>
                  <a:srgbClr val="FFFFFF"/>
                </a:highlight>
              </a:rPr>
              <a:t>)</a:t>
            </a:r>
            <a:r>
              <a:rPr lang="pt-BR" sz="1500" dirty="0">
                <a:solidFill>
                  <a:srgbClr val="000000"/>
                </a:solidFill>
                <a:highlight>
                  <a:srgbClr val="FFFFFF"/>
                </a:highlight>
              </a:rPr>
              <a:t> </a:t>
            </a:r>
            <a:r>
              <a:rPr lang="pt-BR" sz="1500" b="1" dirty="0">
                <a:solidFill>
                  <a:srgbClr val="000080"/>
                </a:solidFill>
                <a:highlight>
                  <a:srgbClr val="FFFFFF"/>
                </a:highlight>
              </a:rPr>
              <a:t>+</a:t>
            </a:r>
            <a:r>
              <a:rPr lang="pt-BR" sz="1500" dirty="0">
                <a:solidFill>
                  <a:srgbClr val="000000"/>
                </a:solidFill>
                <a:highlight>
                  <a:srgbClr val="FFFFFF"/>
                </a:highlight>
              </a:rPr>
              <a:t> b</a:t>
            </a:r>
          </a:p>
          <a:p>
            <a:r>
              <a:rPr lang="pt-BR" sz="1500" dirty="0">
                <a:solidFill>
                  <a:srgbClr val="000000"/>
                </a:solidFill>
                <a:highlight>
                  <a:srgbClr val="FFFFFF"/>
                </a:highlight>
              </a:rPr>
              <a:t>      </a:t>
            </a:r>
            <a:r>
              <a:rPr lang="pt-BR" sz="1500" b="1" dirty="0">
                <a:solidFill>
                  <a:srgbClr val="0000FF"/>
                </a:solidFill>
                <a:highlight>
                  <a:srgbClr val="FFFFFF"/>
                </a:highlight>
              </a:rPr>
              <a:t>if</a:t>
            </a:r>
            <a:r>
              <a:rPr lang="pt-BR" sz="1500" dirty="0">
                <a:solidFill>
                  <a:srgbClr val="000000"/>
                </a:solidFill>
                <a:highlight>
                  <a:srgbClr val="FFFFFF"/>
                </a:highlight>
              </a:rPr>
              <a:t> activation</a:t>
            </a:r>
            <a:r>
              <a:rPr lang="pt-BR" sz="1500" b="1" dirty="0">
                <a:solidFill>
                  <a:srgbClr val="000080"/>
                </a:solidFill>
                <a:highlight>
                  <a:srgbClr val="FFFFFF"/>
                </a:highlight>
              </a:rPr>
              <a:t>==</a:t>
            </a:r>
            <a:r>
              <a:rPr lang="pt-BR" sz="1500" dirty="0">
                <a:solidFill>
                  <a:srgbClr val="808080"/>
                </a:solidFill>
                <a:highlight>
                  <a:srgbClr val="FFFFFF"/>
                </a:highlight>
              </a:rPr>
              <a:t>"relu"</a:t>
            </a:r>
            <a:r>
              <a:rPr lang="pt-BR" sz="1500" b="1" dirty="0">
                <a:solidFill>
                  <a:srgbClr val="000080"/>
                </a:solidFill>
                <a:highlight>
                  <a:srgbClr val="FFFFFF"/>
                </a:highlight>
              </a:rPr>
              <a:t>:</a:t>
            </a:r>
            <a:endParaRPr lang="pt-BR" sz="1500" dirty="0">
              <a:solidFill>
                <a:srgbClr val="000000"/>
              </a:solidFill>
              <a:highlight>
                <a:srgbClr val="FFFFFF"/>
              </a:highlight>
            </a:endParaRPr>
          </a:p>
          <a:p>
            <a:r>
              <a:rPr lang="pt-BR" sz="1500" dirty="0">
                <a:solidFill>
                  <a:srgbClr val="000000"/>
                </a:solidFill>
                <a:highlight>
                  <a:srgbClr val="FFFFFF"/>
                </a:highlight>
              </a:rPr>
              <a:t>         </a:t>
            </a:r>
            <a:r>
              <a:rPr lang="pt-BR" sz="1500" b="1" dirty="0">
                <a:solidFill>
                  <a:srgbClr val="0000FF"/>
                </a:solidFill>
                <a:highlight>
                  <a:srgbClr val="FFFFFF"/>
                </a:highlight>
              </a:rPr>
              <a:t>return</a:t>
            </a:r>
            <a:r>
              <a:rPr lang="pt-BR" sz="1500" dirty="0">
                <a:solidFill>
                  <a:srgbClr val="000000"/>
                </a:solidFill>
                <a:highlight>
                  <a:srgbClr val="FFFFFF"/>
                </a:highlight>
              </a:rPr>
              <a:t> tf</a:t>
            </a:r>
            <a:r>
              <a:rPr lang="pt-BR" sz="1500" b="1" dirty="0">
                <a:solidFill>
                  <a:srgbClr val="000080"/>
                </a:solidFill>
                <a:highlight>
                  <a:srgbClr val="FFFFFF"/>
                </a:highlight>
              </a:rPr>
              <a:t>.</a:t>
            </a:r>
            <a:r>
              <a:rPr lang="pt-BR" sz="1500" dirty="0">
                <a:solidFill>
                  <a:srgbClr val="000000"/>
                </a:solidFill>
                <a:highlight>
                  <a:srgbClr val="FFFFFF"/>
                </a:highlight>
              </a:rPr>
              <a:t>nn</a:t>
            </a:r>
            <a:r>
              <a:rPr lang="pt-BR" sz="1500" b="1" dirty="0">
                <a:solidFill>
                  <a:srgbClr val="000080"/>
                </a:solidFill>
                <a:highlight>
                  <a:srgbClr val="FFFFFF"/>
                </a:highlight>
              </a:rPr>
              <a:t>.</a:t>
            </a:r>
            <a:r>
              <a:rPr lang="pt-BR" sz="1500" dirty="0">
                <a:solidFill>
                  <a:srgbClr val="000000"/>
                </a:solidFill>
                <a:highlight>
                  <a:srgbClr val="FFFFFF"/>
                </a:highlight>
              </a:rPr>
              <a:t>relu</a:t>
            </a:r>
            <a:r>
              <a:rPr lang="pt-BR" sz="1500" b="1" dirty="0">
                <a:solidFill>
                  <a:srgbClr val="000080"/>
                </a:solidFill>
                <a:highlight>
                  <a:srgbClr val="FFFFFF"/>
                </a:highlight>
              </a:rPr>
              <a:t>(</a:t>
            </a:r>
            <a:r>
              <a:rPr lang="pt-BR" sz="1500" dirty="0">
                <a:solidFill>
                  <a:srgbClr val="000000"/>
                </a:solidFill>
                <a:highlight>
                  <a:srgbClr val="FFFFFF"/>
                </a:highlight>
              </a:rPr>
              <a:t>z</a:t>
            </a:r>
            <a:r>
              <a:rPr lang="pt-BR" sz="1500" b="1" dirty="0">
                <a:solidFill>
                  <a:srgbClr val="000080"/>
                </a:solidFill>
                <a:highlight>
                  <a:srgbClr val="FFFFFF"/>
                </a:highlight>
              </a:rPr>
              <a:t>)</a:t>
            </a:r>
            <a:endParaRPr lang="pt-BR" sz="1500" dirty="0">
              <a:solidFill>
                <a:srgbClr val="000000"/>
              </a:solidFill>
              <a:highlight>
                <a:srgbClr val="FFFFFF"/>
              </a:highlight>
            </a:endParaRPr>
          </a:p>
          <a:p>
            <a:r>
              <a:rPr lang="pt-BR" sz="1500" dirty="0">
                <a:solidFill>
                  <a:srgbClr val="000000"/>
                </a:solidFill>
                <a:highlight>
                  <a:srgbClr val="FFFFFF"/>
                </a:highlight>
              </a:rPr>
              <a:t>      </a:t>
            </a:r>
            <a:r>
              <a:rPr lang="pt-BR" sz="1500" b="1" dirty="0">
                <a:solidFill>
                  <a:srgbClr val="0000FF"/>
                </a:solidFill>
                <a:highlight>
                  <a:srgbClr val="FFFFFF"/>
                </a:highlight>
              </a:rPr>
              <a:t>else</a:t>
            </a:r>
            <a:r>
              <a:rPr lang="pt-BR" sz="1500" b="1" dirty="0">
                <a:solidFill>
                  <a:srgbClr val="000080"/>
                </a:solidFill>
                <a:highlight>
                  <a:srgbClr val="FFFFFF"/>
                </a:highlight>
              </a:rPr>
              <a:t>:</a:t>
            </a:r>
            <a:endParaRPr lang="pt-BR" sz="1500" dirty="0">
              <a:solidFill>
                <a:srgbClr val="000000"/>
              </a:solidFill>
              <a:highlight>
                <a:srgbClr val="FFFFFF"/>
              </a:highlight>
            </a:endParaRPr>
          </a:p>
          <a:p>
            <a:r>
              <a:rPr lang="pt-BR" sz="1500" dirty="0">
                <a:solidFill>
                  <a:srgbClr val="000000"/>
                </a:solidFill>
                <a:highlight>
                  <a:srgbClr val="FFFFFF"/>
                </a:highlight>
              </a:rPr>
              <a:t>         </a:t>
            </a:r>
            <a:r>
              <a:rPr lang="pt-BR" sz="1500" b="1" dirty="0">
                <a:solidFill>
                  <a:srgbClr val="0000FF"/>
                </a:solidFill>
                <a:highlight>
                  <a:srgbClr val="FFFFFF"/>
                </a:highlight>
              </a:rPr>
              <a:t>return</a:t>
            </a:r>
            <a:r>
              <a:rPr lang="pt-BR" sz="1500" dirty="0">
                <a:solidFill>
                  <a:srgbClr val="000000"/>
                </a:solidFill>
                <a:highlight>
                  <a:srgbClr val="FFFFFF"/>
                </a:highlight>
              </a:rPr>
              <a:t> z</a:t>
            </a:r>
            <a:endParaRPr lang="pt-BR" sz="1500" dirty="0"/>
          </a:p>
        </p:txBody>
      </p:sp>
      <p:sp>
        <p:nvSpPr>
          <p:cNvPr id="6" name="Rectangle 5"/>
          <p:cNvSpPr/>
          <p:nvPr/>
        </p:nvSpPr>
        <p:spPr>
          <a:xfrm>
            <a:off x="7247386" y="5219446"/>
            <a:ext cx="4532448" cy="1477328"/>
          </a:xfrm>
          <a:prstGeom prst="rect">
            <a:avLst/>
          </a:prstGeom>
        </p:spPr>
        <p:txBody>
          <a:bodyPr wrap="square">
            <a:spAutoFit/>
          </a:bodyPr>
          <a:lstStyle/>
          <a:p>
            <a:pPr algn="ctr"/>
            <a:r>
              <a:rPr lang="pt-BR" sz="1500" dirty="0" smtClean="0"/>
              <a:t>Ela </a:t>
            </a:r>
            <a:r>
              <a:rPr lang="pt-BR" sz="1500" dirty="0"/>
              <a:t>descarta e retira novamente quaisquer amostras que estejam a mais de dois desvios padrão da média</a:t>
            </a:r>
            <a:r>
              <a:rPr lang="pt-BR" sz="1500" dirty="0" smtClean="0"/>
              <a:t>.</a:t>
            </a:r>
          </a:p>
          <a:p>
            <a:pPr algn="ctr"/>
            <a:endParaRPr lang="pt-BR" sz="1500" dirty="0" smtClean="0"/>
          </a:p>
          <a:p>
            <a:pPr algn="ctr"/>
            <a:r>
              <a:rPr lang="pt-BR" sz="1500" dirty="0" smtClean="0"/>
              <a:t>Usar </a:t>
            </a:r>
            <a:r>
              <a:rPr lang="pt-BR" sz="1500" dirty="0"/>
              <a:t>uma distribuição normal truncada em vez de uma distribuição normal regular garante que não haverá grandes pesos, o que pode retardar o treinamento.</a:t>
            </a:r>
          </a:p>
        </p:txBody>
      </p:sp>
      <p:cxnSp>
        <p:nvCxnSpPr>
          <p:cNvPr id="8" name="Straight Arrow Connector 7"/>
          <p:cNvCxnSpPr>
            <a:endCxn id="6" idx="1"/>
          </p:cNvCxnSpPr>
          <p:nvPr/>
        </p:nvCxnSpPr>
        <p:spPr>
          <a:xfrm flipV="1">
            <a:off x="6096000" y="5958110"/>
            <a:ext cx="1151386" cy="7936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44202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16795</TotalTime>
  <Words>4738</Words>
  <Application>Microsoft Office PowerPoint</Application>
  <PresentationFormat>Widescreen</PresentationFormat>
  <Paragraphs>397</Paragraphs>
  <Slides>30</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Calibri Light</vt:lpstr>
      <vt:lpstr>Cambria Math</vt:lpstr>
      <vt:lpstr>Wingdings</vt:lpstr>
      <vt:lpstr>Office Theme</vt:lpstr>
      <vt:lpstr>TP555 - Inteligência Artificial e Machine Learning: Redes Neurais Artificiais com TensorFlow v1.x</vt:lpstr>
      <vt:lpstr>Motivação</vt:lpstr>
      <vt:lpstr>Treinando redes MLP com a API de alto nível</vt:lpstr>
      <vt:lpstr>Treinando redes MLP com a API de alto nível</vt:lpstr>
      <vt:lpstr>Treinando redes MLP com a API de baixo nível</vt:lpstr>
      <vt:lpstr>Fase de Construção</vt:lpstr>
      <vt:lpstr>Fase de Construção</vt:lpstr>
      <vt:lpstr>Fase de Construção</vt:lpstr>
      <vt:lpstr>Fase de Construção</vt:lpstr>
      <vt:lpstr>Fase de Construção</vt:lpstr>
      <vt:lpstr>Fase de Construção</vt:lpstr>
      <vt:lpstr>Funções úteis do TensorFlow</vt:lpstr>
      <vt:lpstr>Fase de Construção</vt:lpstr>
      <vt:lpstr>Fase de Construção</vt:lpstr>
      <vt:lpstr>Fase de execução</vt:lpstr>
      <vt:lpstr>Fase de execução</vt:lpstr>
      <vt:lpstr>Usando o modelo treinado</vt:lpstr>
      <vt:lpstr>Ajuste fino dos hiperparâmetros de um modelo</vt:lpstr>
      <vt:lpstr>Ajuste fino dos hiperparâmetros de um modelo</vt:lpstr>
      <vt:lpstr>Ajuste fino dos hiperparâmetros de um modelo</vt:lpstr>
      <vt:lpstr>Ajuste fino dos hiperparâmetros de um modelo</vt:lpstr>
      <vt:lpstr>Ajuste fino dos hiperparâmetros de um modelo</vt:lpstr>
      <vt:lpstr>Ajuste fino dos hiperparâmetros de um modelo</vt:lpstr>
      <vt:lpstr>Ajuste fino dos hiperparâmetros de um modelo</vt:lpstr>
      <vt:lpstr>Ajuste fino dos hiperparâmetros de um modelo</vt:lpstr>
      <vt:lpstr>Avisos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TP555 - Inteligência Artificial e Machine Learning: Classificadores Lineares</dc:title>
  <dc:creator>Felipe Augusto Pereira de Figueiredo</dc:creator>
  <cp:lastModifiedBy>Felipe Augusto Pereira de Figueiredo</cp:lastModifiedBy>
  <cp:revision>1335</cp:revision>
  <dcterms:created xsi:type="dcterms:W3CDTF">2020-04-06T23:46:10Z</dcterms:created>
  <dcterms:modified xsi:type="dcterms:W3CDTF">2021-11-05T13:05:13Z</dcterms:modified>
</cp:coreProperties>
</file>