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72" r:id="rId3"/>
    <p:sldId id="273" r:id="rId4"/>
    <p:sldId id="274" r:id="rId5"/>
    <p:sldId id="275" r:id="rId6"/>
    <p:sldId id="302" r:id="rId7"/>
    <p:sldId id="280" r:id="rId8"/>
    <p:sldId id="303" r:id="rId9"/>
    <p:sldId id="281" r:id="rId10"/>
    <p:sldId id="304" r:id="rId11"/>
    <p:sldId id="278" r:id="rId12"/>
    <p:sldId id="301" r:id="rId13"/>
    <p:sldId id="282" r:id="rId14"/>
    <p:sldId id="276" r:id="rId15"/>
    <p:sldId id="277" r:id="rId16"/>
    <p:sldId id="283" r:id="rId17"/>
    <p:sldId id="284" r:id="rId18"/>
    <p:sldId id="285" r:id="rId19"/>
    <p:sldId id="291" r:id="rId20"/>
    <p:sldId id="292" r:id="rId21"/>
    <p:sldId id="296" r:id="rId22"/>
    <p:sldId id="286" r:id="rId23"/>
    <p:sldId id="299" r:id="rId24"/>
    <p:sldId id="305" r:id="rId25"/>
    <p:sldId id="287" r:id="rId26"/>
    <p:sldId id="297" r:id="rId27"/>
    <p:sldId id="300" r:id="rId28"/>
    <p:sldId id="269" r:id="rId29"/>
    <p:sldId id="265" r:id="rId30"/>
    <p:sldId id="271" r:id="rId31"/>
    <p:sldId id="279" r:id="rId32"/>
    <p:sldId id="293" r:id="rId33"/>
    <p:sldId id="289" r:id="rId34"/>
    <p:sldId id="290" r:id="rId35"/>
    <p:sldId id="294" r:id="rId36"/>
    <p:sldId id="295"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7399A-4647-4E30-9A28-A3EC912238AF}" v="25" dt="2020-10-24T10:39:15.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2" autoAdjust="0"/>
    <p:restoredTop sz="94434" autoAdjust="0"/>
  </p:normalViewPr>
  <p:slideViewPr>
    <p:cSldViewPr snapToGrid="0">
      <p:cViewPr varScale="1">
        <p:scale>
          <a:sx n="70" d="100"/>
          <a:sy n="70"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EFA7399A-4647-4E30-9A28-A3EC912238AF}"/>
    <pc:docChg chg="modSld">
      <pc:chgData name="Felipe Augusto Pereira de Figueiredo" userId="e1771b70d906f94b" providerId="Windows Live" clId="Web-{EFA7399A-4647-4E30-9A28-A3EC912238AF}" dt="2020-10-24T10:39:14.990" v="23" actId="20577"/>
      <pc:docMkLst>
        <pc:docMk/>
      </pc:docMkLst>
      <pc:sldChg chg="modSp">
        <pc:chgData name="Felipe Augusto Pereira de Figueiredo" userId="e1771b70d906f94b" providerId="Windows Live" clId="Web-{EFA7399A-4647-4E30-9A28-A3EC912238AF}" dt="2020-10-24T10:39:14.990" v="22" actId="20577"/>
        <pc:sldMkLst>
          <pc:docMk/>
          <pc:sldMk cId="2760830662" sldId="300"/>
        </pc:sldMkLst>
        <pc:spChg chg="mod">
          <ac:chgData name="Felipe Augusto Pereira de Figueiredo" userId="e1771b70d906f94b" providerId="Windows Live" clId="Web-{EFA7399A-4647-4E30-9A28-A3EC912238AF}" dt="2020-10-24T10:39:14.990" v="22" actId="20577"/>
          <ac:spMkLst>
            <pc:docMk/>
            <pc:sldMk cId="2760830662" sldId="30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02/11/2020</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ckoverflow.com/questions/3289589/can-the-value-of-information-gain-be-negativ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iq.opengenus.org/id3-algorith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Regressor.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ts.stackexchange.com/questions/178522/why-knn-is-a-non-linear-classifi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ackoverflow.com/questions/3289589/can-the-value-of-information-gain-be-negativ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a:t>
            </a:r>
            <a:r>
              <a:rPr lang="pt-BR" b="1" i="1" dirty="0"/>
              <a:t>árvore de decisão </a:t>
            </a:r>
            <a:r>
              <a:rPr lang="pt-BR" dirty="0"/>
              <a:t>pode ser vista como uma </a:t>
            </a:r>
            <a:r>
              <a:rPr lang="pt-BR" b="1" i="1" dirty="0"/>
              <a:t>fonte binária de informação </a:t>
            </a:r>
            <a:r>
              <a:rPr lang="pt-BR" dirty="0"/>
              <a:t>com </a:t>
            </a:r>
            <a:r>
              <a:rPr lang="pt-BR" b="1" i="1" dirty="0"/>
              <a:t>entropia</a:t>
            </a:r>
            <a:r>
              <a:rPr lang="pt-BR" dirty="0"/>
              <a:t> igual a H(Goal).</a:t>
            </a:r>
          </a:p>
          <a:p>
            <a:endParaRPr lang="pt-BR" dirty="0"/>
          </a:p>
          <a:p>
            <a:r>
              <a:rPr lang="pt-BR" dirty="0"/>
              <a:t>O ganho de informação é uma diminuição na entropia. Ele nós dá uma</a:t>
            </a:r>
            <a:r>
              <a:rPr lang="pt-BR" baseline="0" dirty="0"/>
              <a:t> medida </a:t>
            </a:r>
            <a:r>
              <a:rPr lang="pt-BR" dirty="0"/>
              <a:t>a diferença entre a entropia antes da divisão e entropia após a divisão do conjunto de dados com base nos valores de atributo fornecidos.</a:t>
            </a:r>
            <a:r>
              <a:rPr lang="pt-BR" baseline="0" dirty="0"/>
              <a:t> Assim, podemos escrever que o ganho de informação é dado por</a:t>
            </a:r>
          </a:p>
          <a:p>
            <a:endParaRPr lang="pt-BR" baseline="0" dirty="0"/>
          </a:p>
          <a:p>
            <a:r>
              <a:rPr lang="pt-BR" dirty="0"/>
              <a:t>Gain = entropiaAntesDaDivisão – entropiaApósADivisão</a:t>
            </a:r>
          </a:p>
          <a:p>
            <a:endParaRPr lang="pt-BR" dirty="0"/>
          </a:p>
          <a:p>
            <a:r>
              <a:rPr lang="pt-BR" dirty="0"/>
              <a:t>Observe que o valor do ganho de informação sempre será maior ou igual a 0:</a:t>
            </a:r>
          </a:p>
          <a:p>
            <a:r>
              <a:rPr lang="pt-BR" sz="1200" b="0" i="0" kern="1200" dirty="0">
                <a:solidFill>
                  <a:schemeClr val="tx1"/>
                </a:solidFill>
                <a:effectLst/>
                <a:latin typeface="+mn-lt"/>
                <a:ea typeface="+mn-ea"/>
                <a:cs typeface="+mn-cs"/>
              </a:rPr>
              <a:t>Gain(Y|X) = H(Y) - H(Y|X) &gt;= 0</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Dado que </a:t>
            </a:r>
            <a:r>
              <a:rPr lang="en-US" dirty="0"/>
              <a:t>H(Y) &gt;= H(Y|X). O </a:t>
            </a:r>
            <a:r>
              <a:rPr lang="en-US" dirty="0" err="1"/>
              <a:t>pior</a:t>
            </a:r>
            <a:r>
              <a:rPr lang="en-US" dirty="0"/>
              <a:t> </a:t>
            </a:r>
            <a:r>
              <a:rPr lang="en-US" dirty="0" err="1"/>
              <a:t>caso</a:t>
            </a:r>
            <a:r>
              <a:rPr lang="en-US" dirty="0"/>
              <a:t> é </a:t>
            </a:r>
            <a:r>
              <a:rPr lang="en-US" dirty="0" err="1"/>
              <a:t>quando</a:t>
            </a:r>
            <a:r>
              <a:rPr lang="en-US" sz="1200" b="0" i="0" kern="1200" dirty="0">
                <a:solidFill>
                  <a:schemeClr val="tx1"/>
                </a:solidFill>
                <a:effectLst/>
                <a:latin typeface="+mn-lt"/>
                <a:ea typeface="+mn-ea"/>
                <a:cs typeface="+mn-cs"/>
              </a:rPr>
              <a:t> X 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são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independentes</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portanto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desta</a:t>
            </a:r>
            <a:r>
              <a:rPr lang="en-US" sz="1200" b="0" i="0" kern="1200" dirty="0">
                <a:solidFill>
                  <a:schemeClr val="tx1"/>
                </a:solidFill>
                <a:effectLst/>
                <a:latin typeface="+mn-lt"/>
                <a:ea typeface="+mn-ea"/>
                <a:cs typeface="+mn-cs"/>
              </a:rPr>
              <a:t> forma, </a:t>
            </a:r>
            <a:r>
              <a:rPr lang="en-US" dirty="0"/>
              <a:t>H(Y|X) = H(Y), </a:t>
            </a:r>
            <a:r>
              <a:rPr lang="en-US" dirty="0" err="1"/>
              <a:t>fazendo</a:t>
            </a:r>
            <a:r>
              <a:rPr lang="en-US" dirty="0"/>
              <a:t> com que </a:t>
            </a:r>
            <a:r>
              <a:rPr lang="pt-BR" sz="1200" b="0" i="0" kern="1200" dirty="0">
                <a:solidFill>
                  <a:schemeClr val="tx1"/>
                </a:solidFill>
                <a:effectLst/>
                <a:latin typeface="+mn-lt"/>
                <a:ea typeface="+mn-ea"/>
                <a:cs typeface="+mn-cs"/>
              </a:rPr>
              <a:t>Gain(Y|X) = 0.</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Referência:</a:t>
            </a:r>
            <a:endParaRPr lang="pt-BR" dirty="0">
              <a:hlinkClick r:id="rId3"/>
            </a:endParaRPr>
          </a:p>
          <a:p>
            <a:r>
              <a:rPr lang="pt-BR" dirty="0">
                <a:hlinkClick r:id="rId3"/>
              </a:rPr>
              <a:t>https://stackoverflow.com/questions/3289589/can-the-value-of-information-gain-be-negative</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2071834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p>
          <a:p>
            <a:r>
              <a:rPr lang="pt-BR" dirty="0">
                <a:hlinkClick r:id="rId3"/>
              </a:rPr>
              <a:t>https://iq.opengenus.org/id3-algorithm/</a:t>
            </a:r>
            <a:endParaRPr lang="pt-BR" dirty="0"/>
          </a:p>
          <a:p>
            <a:endParaRPr lang="pt-BR" dirty="0"/>
          </a:p>
          <a:p>
            <a:r>
              <a:rPr lang="pt-BR" dirty="0"/>
              <a:t>Algumas características do método ID3 são:</a:t>
            </a:r>
          </a:p>
          <a:p>
            <a:endParaRPr lang="pt-BR" dirty="0"/>
          </a:p>
          <a:p>
            <a:pPr marL="171450" indent="-171450">
              <a:buFont typeface="Arial" panose="020B0604020202020204" pitchFamily="34" charset="0"/>
              <a:buChar char="•"/>
            </a:pPr>
            <a:r>
              <a:rPr lang="pt-BR" dirty="0"/>
              <a:t>O ID3 usa uma abordagem gananciosa (greed), por isso não garante uma solução ideal; ele pode ficar preso em mínimos</a:t>
            </a:r>
            <a:r>
              <a:rPr lang="pt-BR" baseline="0" dirty="0"/>
              <a:t> </a:t>
            </a:r>
            <a:r>
              <a:rPr lang="pt-BR" dirty="0"/>
              <a:t>locais.</a:t>
            </a:r>
          </a:p>
          <a:p>
            <a:pPr marL="171450" indent="-171450">
              <a:buFont typeface="Arial" panose="020B0604020202020204" pitchFamily="34" charset="0"/>
              <a:buChar char="•"/>
            </a:pPr>
            <a:r>
              <a:rPr lang="pt-BR" dirty="0"/>
              <a:t>O ID3 pode sobreajustar aos dados de treinamento (para evitaro</a:t>
            </a:r>
            <a:r>
              <a:rPr lang="pt-BR" baseline="0" dirty="0"/>
              <a:t> sobreajuste</a:t>
            </a:r>
            <a:r>
              <a:rPr lang="pt-BR" dirty="0"/>
              <a:t>, árvores de decisão menores devem ser preferidas ao</a:t>
            </a:r>
            <a:r>
              <a:rPr lang="pt-BR" baseline="0" dirty="0"/>
              <a:t> invés das</a:t>
            </a:r>
            <a:r>
              <a:rPr lang="pt-BR" dirty="0"/>
              <a:t> maiores).</a:t>
            </a:r>
          </a:p>
          <a:p>
            <a:pPr marL="171450" indent="-171450">
              <a:buFont typeface="Arial" panose="020B0604020202020204" pitchFamily="34" charset="0"/>
              <a:buChar char="•"/>
            </a:pPr>
            <a:r>
              <a:rPr lang="pt-BR" dirty="0"/>
              <a:t>Esse método geralmente produz árvores pequenas, mas nem sempre produz a menor árvore possível.</a:t>
            </a:r>
          </a:p>
          <a:p>
            <a:pPr marL="171450" indent="-171450">
              <a:buFont typeface="Arial" panose="020B0604020202020204" pitchFamily="34" charset="0"/>
              <a:buChar char="•"/>
            </a:pPr>
            <a:r>
              <a:rPr lang="pt-BR" dirty="0"/>
              <a:t>O ID3 é mais difícil de usar com dados contínuos (se os valores de qualquer atributo específico forem contínuos, haverá muito mais lugares para dividir os dados nesse atributo, e a busca pelo melhor valor a ser dividido pode ser demorada).</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346477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Deve-se usar índice gini ou entropia? A verdade é que, na maioria das vezes, não faz grande diferença: eles levam a árvores semelhantes. O</a:t>
            </a:r>
            <a:r>
              <a:rPr lang="pt-BR" baseline="0" dirty="0"/>
              <a:t> índice g</a:t>
            </a:r>
            <a:r>
              <a:rPr lang="pt-BR" dirty="0"/>
              <a:t>ini é um pouco mais rápido para executar os cálculos, por isso é um bom padrão. No entanto, quando as árvores diferem, o</a:t>
            </a:r>
            <a:r>
              <a:rPr lang="pt-BR" baseline="0" dirty="0"/>
              <a:t> índice g</a:t>
            </a:r>
            <a:r>
              <a:rPr lang="pt-BR" dirty="0"/>
              <a:t>ini tende a isolar a classe mais frequente em seu próprio ramo da árvore, enquanto a entropia tende a produzir árvores um pouco mais equilibradas</a:t>
            </a:r>
          </a:p>
          <a:p>
            <a:endParaRPr lang="pt-BR" dirty="0"/>
          </a:p>
          <a:p>
            <a:r>
              <a:rPr lang="pt-BR" dirty="0"/>
              <a:t>As árvores de decisão fazem muito poucas suposições sobre os dados de treinamento (em oposição aos modelos lineares, que obviamente assumem que os dados são lineares, por exemplo). Se deixada sem restrições, a estrutura da árvore se adaptará aos dados de treinamento,</a:t>
            </a:r>
            <a:r>
              <a:rPr lang="pt-BR" baseline="0" dirty="0"/>
              <a:t> se ajustando a eles muito bem </a:t>
            </a:r>
            <a:r>
              <a:rPr lang="pt-BR" dirty="0"/>
              <a:t>e, provavelmente, </a:t>
            </a:r>
            <a:r>
              <a:rPr lang="pt-BR" baseline="0" dirty="0"/>
              <a:t>sobreajustando.</a:t>
            </a:r>
          </a:p>
          <a:p>
            <a:endParaRPr lang="pt-BR" baseline="0" dirty="0"/>
          </a:p>
          <a:p>
            <a:r>
              <a:rPr lang="pt-BR" baseline="0" dirty="0"/>
              <a:t>Outro tipo de mátrica também usada é a redução da variância. A redução de variância é frequentemente empregada nos casos em que a variável alvo é contínua. A redução da variação de um nó é definida como a redução total da variância da variável objetivo devido à divisão neste nó.</a:t>
            </a:r>
          </a:p>
          <a:p>
            <a:endParaRPr lang="pt-BR" baseline="0" dirty="0"/>
          </a:p>
          <a:p>
            <a:r>
              <a:rPr lang="pt-BR" dirty="0"/>
              <a:t>A poda é uma técnica utilizada</a:t>
            </a:r>
            <a:r>
              <a:rPr lang="pt-BR" baseline="0" dirty="0"/>
              <a:t> para </a:t>
            </a:r>
            <a:r>
              <a:rPr lang="pt-BR" dirty="0"/>
              <a:t>reduzir o tamanho das árvores de decisão, removendo seções da árvore que fornecem pouco poder/informação para classificar exemplos. A poda reduz a complexidade do classificador final e, portanto, melhora a precisão preditiva (ou sej,a o poder de generalizar) através da redução do sobreajuste.</a:t>
            </a:r>
          </a:p>
          <a:p>
            <a:endParaRPr lang="pt-BR" dirty="0"/>
          </a:p>
          <a:p>
            <a:r>
              <a:rPr lang="pt-BR" dirty="0"/>
              <a:t>Florestas aleatórias</a:t>
            </a:r>
            <a:r>
              <a:rPr lang="pt-BR" baseline="0" dirty="0"/>
              <a:t> são </a:t>
            </a:r>
            <a:r>
              <a:rPr lang="pt-BR" dirty="0"/>
              <a:t>modelos de ensemble (conjunto) criados à partir de muitas árvores de decisão usando subconjuntos aleatórios de atributos e votação majoritária para realizar predições.</a:t>
            </a:r>
            <a:r>
              <a:rPr lang="pt-BR" baseline="0" dirty="0"/>
              <a:t> </a:t>
            </a:r>
            <a:r>
              <a:rPr lang="pt-BR" dirty="0"/>
              <a:t>A idéia fundamental por trás de uma floresta aleatória é combinar muitas árvores de decisão em um único modelo. Individualmente, as predições feitas por árvores de decisão podem não ser precisas, mas combinadas, as predições </a:t>
            </a:r>
            <a:r>
              <a:rPr lang="pt-BR" dirty="0" smtClean="0"/>
              <a:t>ficarão, na média, </a:t>
            </a:r>
            <a:r>
              <a:rPr lang="pt-BR" dirty="0"/>
              <a:t>mais próximas do</a:t>
            </a:r>
            <a:r>
              <a:rPr lang="pt-BR" baseline="0" dirty="0"/>
              <a:t> valor </a:t>
            </a:r>
            <a:r>
              <a:rPr lang="pt-BR" baseline="0" dirty="0" smtClean="0"/>
              <a:t>real</a:t>
            </a:r>
            <a:r>
              <a:rPr lang="pt-BR" dirty="0" smtClean="0"/>
              <a:t>.</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138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2104095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a:t>
            </a:r>
          </a:p>
          <a:p>
            <a:r>
              <a:rPr lang="pt-BR" dirty="0">
                <a:hlinkClick r:id="rId3"/>
              </a:rPr>
              <a:t>https://iq.opengenus.org/id3-algorithm/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91330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Entretanto, quando as classes não são bem separadas, as árvores são suscetíveis a sobreajustar aos dados de treinamento, de modo que a</a:t>
            </a:r>
            <a:r>
              <a:rPr lang="pt-BR" baseline="0" dirty="0"/>
              <a:t> fronteira de decisão linear dos classificadores lineares</a:t>
            </a:r>
            <a:r>
              <a:rPr lang="pt-BR" dirty="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3189257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Entretanto, quando as classes não são bem separadas, as árvores são suscetíveis a sobreajustar aos dados de treinamento, de modo que a</a:t>
            </a:r>
            <a:r>
              <a:rPr lang="pt-BR" baseline="0" dirty="0"/>
              <a:t> fronteira de decisão linear dos classificadores lineares</a:t>
            </a:r>
            <a:r>
              <a:rPr lang="pt-BR" dirty="0"/>
              <a:t> generalize melhor.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Florestas de decisão aleatória (ou florestas aleatórias) são um método de aprendizado conjunto para classificação</a:t>
            </a:r>
            <a:r>
              <a:rPr lang="pt-BR" baseline="0" dirty="0"/>
              <a:t> e </a:t>
            </a:r>
            <a:r>
              <a:rPr lang="pt-BR" dirty="0"/>
              <a:t>regressão, que operam através da construção de uma infinidade de árvores de decisão no momento do treinamento e gerando a classe que tem</a:t>
            </a:r>
            <a:r>
              <a:rPr lang="pt-BR" baseline="0" dirty="0"/>
              <a:t> o maior númerode votos</a:t>
            </a:r>
            <a:r>
              <a:rPr lang="pt-BR" dirty="0"/>
              <a:t> (classificação) ou a</a:t>
            </a:r>
            <a:r>
              <a:rPr lang="pt-BR" baseline="0" dirty="0"/>
              <a:t> </a:t>
            </a:r>
            <a:r>
              <a:rPr lang="pt-BR" dirty="0"/>
              <a:t>média dos valores de saída das várias árvores (regressão).</a:t>
            </a:r>
            <a:r>
              <a:rPr lang="pt-BR" baseline="0" dirty="0"/>
              <a:t> </a:t>
            </a:r>
            <a:r>
              <a:rPr lang="pt-BR" dirty="0"/>
              <a:t>As florestas de decisão aleatória corrigem o hábito das árvores de decisão de se sobreajustar ao conjunto de treinamento</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Iris dataset: é um conjunto de dados famoso que contém o comprimento e largura das sépalas e pétalas de 150 flores de íris de três espécies diferentes: Iris-Setosa, Iris-Versicolor e Iris-Virginica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155263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i="0" dirty="0"/>
              <a:t>Observação</a:t>
            </a:r>
            <a:r>
              <a:rPr lang="pt-BR" dirty="0"/>
              <a:t>:</a:t>
            </a:r>
            <a:r>
              <a:rPr lang="pt-BR" baseline="0" dirty="0"/>
              <a:t> </a:t>
            </a:r>
            <a:r>
              <a:rPr lang="pt-BR" dirty="0"/>
              <a:t>A</a:t>
            </a:r>
            <a:r>
              <a:rPr lang="pt-BR" baseline="0" dirty="0"/>
              <a:t> biblioteca</a:t>
            </a:r>
            <a:r>
              <a:rPr lang="pt-BR" dirty="0"/>
              <a:t> scikit-learn usa uma versão otimizada do algoritmo CART,</a:t>
            </a:r>
            <a:r>
              <a:rPr lang="pt-BR" baseline="0" dirty="0"/>
              <a:t> porém</a:t>
            </a:r>
            <a:r>
              <a:rPr lang="pt-BR" dirty="0"/>
              <a:t>, a implementação do scikit-learn não suporta variáveis categóricas por enquanto.</a:t>
            </a:r>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4145349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Documentação da classe </a:t>
            </a:r>
            <a:r>
              <a:rPr lang="pt-BR" sz="1200" dirty="0">
                <a:solidFill>
                  <a:srgbClr val="000000"/>
                </a:solidFill>
                <a:highlight>
                  <a:srgbClr val="FFFFFF"/>
                </a:highlight>
              </a:rPr>
              <a:t>DecisionTreeRegressor:</a:t>
            </a:r>
            <a:r>
              <a:rPr lang="pt-BR" dirty="0"/>
              <a:t> </a:t>
            </a:r>
            <a:r>
              <a:rPr lang="pt-BR" dirty="0">
                <a:hlinkClick r:id="rId3"/>
              </a:rPr>
              <a:t>https://scikit-learn.org/stable/modules/generated/sklearn.tree.DecisionTreeRegressor.html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29459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a:solidFill>
                  <a:schemeClr val="tx1"/>
                </a:solidFill>
                <a:effectLst/>
                <a:latin typeface="+mn-lt"/>
                <a:ea typeface="+mn-ea"/>
                <a:cs typeface="+mn-cs"/>
              </a:rPr>
              <a:t>Uma das muitas qualidades das Árvores de Decisão é que elas exigem</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muito pouca preparação de dados. Em particular, elas não necessitam de escalonamento</a:t>
            </a:r>
            <a:r>
              <a:rPr lang="pt-BR" sz="1200" b="0" i="0" kern="1200" baseline="0" dirty="0">
                <a:solidFill>
                  <a:schemeClr val="tx1"/>
                </a:solidFill>
                <a:effectLst/>
                <a:latin typeface="+mn-lt"/>
                <a:ea typeface="+mn-ea"/>
                <a:cs typeface="+mn-cs"/>
              </a:rPr>
              <a:t> de atributos.</a:t>
            </a:r>
          </a:p>
          <a:p>
            <a:endParaRPr lang="pt-BR" sz="1200" b="0" i="0" kern="1200" baseline="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árvores de decisão são um método de aprendizado supervisionado</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não paramétrico usado para classificação e regressão. O objetivo é</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criar um modelo que prediz</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o valor de uma variável de</a:t>
            </a:r>
            <a:r>
              <a:rPr lang="pt-BR" sz="1200" b="0" i="0" kern="1200" baseline="0" dirty="0">
                <a:solidFill>
                  <a:schemeClr val="tx1"/>
                </a:solidFill>
                <a:effectLst/>
                <a:latin typeface="+mn-lt"/>
                <a:ea typeface="+mn-ea"/>
                <a:cs typeface="+mn-cs"/>
              </a:rPr>
              <a:t> saída</a:t>
            </a:r>
            <a:r>
              <a:rPr lang="pt-BR" sz="1200" b="0" i="0" kern="1200" dirty="0">
                <a:solidFill>
                  <a:schemeClr val="tx1"/>
                </a:solidFill>
                <a:effectLst/>
                <a:latin typeface="+mn-lt"/>
                <a:ea typeface="+mn-ea"/>
                <a:cs typeface="+mn-cs"/>
              </a:rPr>
              <a:t>,</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aprendendo regras simples de decisão inferidas a partir dos atributos de dados.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árvores de decisão não são paramétricas porque não fazem suposições sobre</a:t>
            </a:r>
            <a:r>
              <a:rPr lang="pt-BR" sz="1200" b="0" i="0" kern="1200" baseline="0" dirty="0">
                <a:solidFill>
                  <a:schemeClr val="tx1"/>
                </a:solidFill>
                <a:effectLst/>
                <a:latin typeface="+mn-lt"/>
                <a:ea typeface="+mn-ea"/>
                <a:cs typeface="+mn-cs"/>
              </a:rPr>
              <a:t> a</a:t>
            </a:r>
            <a:r>
              <a:rPr lang="pt-BR" sz="1200" b="0" i="0" kern="1200" dirty="0">
                <a:solidFill>
                  <a:schemeClr val="tx1"/>
                </a:solidFill>
                <a:effectLst/>
                <a:latin typeface="+mn-lt"/>
                <a:ea typeface="+mn-ea"/>
                <a:cs typeface="+mn-cs"/>
              </a:rPr>
              <a:t> distribuição dos dados. Basicamente, isso significa que o modelo é construído apenas com base nos dados</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observados. Por exemplo, Classificadores Gaussian Naive Bayes são</a:t>
            </a:r>
            <a:r>
              <a:rPr lang="pt-BR" sz="1200" b="0" i="0" kern="1200" baseline="0" dirty="0">
                <a:solidFill>
                  <a:schemeClr val="tx1"/>
                </a:solidFill>
                <a:effectLst/>
                <a:latin typeface="+mn-lt"/>
                <a:ea typeface="+mn-ea"/>
                <a:cs typeface="+mn-cs"/>
              </a:rPr>
              <a:t> modelos paramêtricos, pois consideram que os atributos seguem distribuições Gaussianas.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Porque k-NN</a:t>
            </a:r>
            <a:r>
              <a:rPr lang="pt-BR" sz="1200" b="0" i="0" kern="1200" baseline="0" dirty="0">
                <a:solidFill>
                  <a:schemeClr val="tx1"/>
                </a:solidFill>
                <a:effectLst/>
                <a:latin typeface="+mn-lt"/>
                <a:ea typeface="+mn-ea"/>
                <a:cs typeface="+mn-cs"/>
              </a:rPr>
              <a:t> é um classificador não-linear.</a:t>
            </a:r>
            <a:endParaRPr lang="pt-BR" sz="1200" b="0" i="0" kern="1200" dirty="0">
              <a:solidFill>
                <a:schemeClr val="tx1"/>
              </a:solidFill>
              <a:effectLst/>
              <a:latin typeface="+mn-lt"/>
              <a:ea typeface="+mn-ea"/>
              <a:cs typeface="+mn-cs"/>
            </a:endParaRPr>
          </a:p>
          <a:p>
            <a:r>
              <a:rPr lang="pt-BR" dirty="0">
                <a:hlinkClick r:id="rId3"/>
              </a:rPr>
              <a:t>https://</a:t>
            </a:r>
            <a:r>
              <a:rPr lang="pt-BR" dirty="0" smtClean="0">
                <a:hlinkClick r:id="rId3"/>
              </a:rPr>
              <a:t>stats.stackexchange.com/questions/178522/why-knn-is-a-non-linear-classifier</a:t>
            </a:r>
            <a:endParaRPr lang="pt-BR" dirty="0" smtClean="0"/>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Netflix Recommendations: Beyond the 5 stars (Part 2)</a:t>
            </a:r>
            <a:endParaRPr lang="pt-BR" b="1" dirty="0" smtClean="0"/>
          </a:p>
          <a:p>
            <a:r>
              <a:rPr lang="pt-BR" dirty="0" smtClean="0"/>
              <a:t>https://netflixtechblog.com/netflix-recommendations-beyond-the-5-stars-part-2-d9b96aa399f5</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159675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Um grafo não-direcionado é um grafo, isto é, um conjunto de objetos (chamados vértices ou nós) que são conectados juntos, em que todas as arestas são bidirecionais. Um grafo não-direcionado é também chamado de rede não-direcionada. Por outro lado, um grafo em que as bordas apontam em uma direção é chamado de grafo direcionado.</a:t>
            </a:r>
            <a:r>
              <a:rPr lang="pt-BR" baseline="0" dirty="0"/>
              <a:t> </a:t>
            </a:r>
            <a:r>
              <a:rPr lang="pt-BR" dirty="0"/>
              <a:t>Grafos não-direcionados têm arestas que não têm uma direção. As arestas indicam uma relação de mão dupla, na qual cada aresta pode ser deslocada nas duas direções.</a:t>
            </a:r>
          </a:p>
          <a:p>
            <a:endParaRPr lang="pt-BR" noProof="0" dirty="0"/>
          </a:p>
          <a:p>
            <a:r>
              <a:rPr lang="pt-BR" b="1" noProof="0" dirty="0"/>
              <a:t>Modelos de caixa branca </a:t>
            </a:r>
            <a:r>
              <a:rPr lang="pt-BR" noProof="0" dirty="0"/>
              <a:t>são o tipo de modelo que se pode entender e explicar claramente como eles se comportam, como produzem previsões e quais são as variáveis influentes.</a:t>
            </a:r>
          </a:p>
          <a:p>
            <a:endParaRPr lang="pt-BR" noProof="0" dirty="0"/>
          </a:p>
          <a:p>
            <a:r>
              <a:rPr lang="pt-BR" b="1" noProof="0" dirty="0"/>
              <a:t>Modelo</a:t>
            </a:r>
            <a:r>
              <a:rPr lang="pt-BR" b="1" baseline="0" noProof="0" dirty="0"/>
              <a:t> de c</a:t>
            </a:r>
            <a:r>
              <a:rPr lang="pt-BR" b="1" noProof="0" dirty="0"/>
              <a:t>aixa preta</a:t>
            </a:r>
            <a:r>
              <a:rPr lang="pt-BR" noProof="0" dirty="0"/>
              <a:t>: o</a:t>
            </a:r>
            <a:r>
              <a:rPr lang="pt-BR" baseline="0" noProof="0" dirty="0"/>
              <a:t> </a:t>
            </a:r>
            <a:r>
              <a:rPr lang="pt-BR" noProof="0" dirty="0"/>
              <a:t>funcionamento interno desses modelos é mais difícil de entender e não fornece uma estimativa da importância de cada atributo</a:t>
            </a:r>
            <a:r>
              <a:rPr lang="pt-BR" baseline="0" noProof="0" dirty="0"/>
              <a:t> </a:t>
            </a:r>
            <a:r>
              <a:rPr lang="pt-BR" noProof="0" dirty="0"/>
              <a:t>nas previsões do modelo, nem é fácil entender como os diferentes atributos interagem entre si. Modelos</a:t>
            </a:r>
            <a:r>
              <a:rPr lang="pt-BR" baseline="0" noProof="0" dirty="0"/>
              <a:t> de caixa preta são altamente não-lineares.</a:t>
            </a:r>
            <a:endParaRPr lang="pt-BR" noProof="0"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145417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Cada nó na árvore atua como um </a:t>
            </a:r>
            <a:r>
              <a:rPr lang="pt-BR" b="1" i="1" dirty="0"/>
              <a:t>caso de teste </a:t>
            </a:r>
            <a:r>
              <a:rPr lang="pt-BR" dirty="0"/>
              <a:t>para algum atributo, e cada extremidade descendente do nó, ou seja, uma folha, corresponde à</a:t>
            </a:r>
            <a:r>
              <a:rPr lang="pt-BR" baseline="0" dirty="0"/>
              <a:t> </a:t>
            </a:r>
            <a:r>
              <a:rPr lang="pt-BR" dirty="0"/>
              <a:t>possível</a:t>
            </a:r>
            <a:r>
              <a:rPr lang="pt-BR" baseline="0" dirty="0"/>
              <a:t> classe</a:t>
            </a:r>
            <a:r>
              <a:rPr lang="pt-BR" dirty="0"/>
              <a:t> do exemplo de teste.</a:t>
            </a:r>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80268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Os algoritmos da árvore de decisão transformam dados brutos em árvores de decisão baseadas em regras. O ID3 é um dos métodos de indução</a:t>
            </a:r>
            <a:r>
              <a:rPr lang="pt-BR" baseline="0" dirty="0"/>
              <a:t> de</a:t>
            </a:r>
            <a:r>
              <a:rPr lang="pt-BR" dirty="0"/>
              <a:t> árvores de decisão mais comuns. Ele foi introduzido em 1986 e é acrônimo de dicotomizador iterativo.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Dicotomização significa dividir-se em duas coisas completamente </a:t>
            </a:r>
            <a:r>
              <a:rPr lang="pt-BR" dirty="0" smtClean="0"/>
              <a:t>opostas, ou seja, em duas classes.</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por isso que o método divide iterativamente os atributos em dois grupos, que são o atributo mais dominante e outros para construir uma árvore. Em seguida, calcula os ganhos de</a:t>
            </a:r>
            <a:r>
              <a:rPr lang="pt-BR" baseline="0" dirty="0"/>
              <a:t> </a:t>
            </a:r>
            <a:r>
              <a:rPr lang="pt-BR" dirty="0"/>
              <a:t>informação de cada atributo. Dessa maneira, o atributo mais dominante pode ser encontrado. Depois disso, o atributo mais dominante é colocado na árvore como um nó de decisão. Posteriormente, os</a:t>
            </a:r>
            <a:r>
              <a:rPr lang="pt-BR" baseline="0" dirty="0"/>
              <a:t> valores de </a:t>
            </a:r>
            <a:r>
              <a:rPr lang="pt-BR" dirty="0"/>
              <a:t>ganho de informação são calculados novamente entre os outros atributos. Assim, o próximo atributo mais dominante é encontrado. Finalmente, esse procedimento continua até chegar a uma decisão para esse ramo. Por isso, é chamado dicotomizador iterativo. </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686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Os algoritmos da árvore de decisão transformam dados brutos em árvores de decisão baseadas em regras. O ID3 é um dos métodos de indução</a:t>
            </a:r>
            <a:r>
              <a:rPr lang="pt-BR" baseline="0" dirty="0"/>
              <a:t> de</a:t>
            </a:r>
            <a:r>
              <a:rPr lang="pt-BR" dirty="0"/>
              <a:t> árvores de decisão mais comuns. Ele foi introduzido em 1986 e é acrônimo de dicotomizador iterativo.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Dicotomização significa dividir-se em duas coisas completamente </a:t>
            </a:r>
            <a:r>
              <a:rPr lang="pt-BR" dirty="0" smtClean="0"/>
              <a:t>opostas, ou seja, em duas classes.</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por isso que o método divide iterativamente os atributos em dois grupos, que são o atributo mais dominante e outros para construir uma árvore. Em seguida, calcula os ganhos de</a:t>
            </a:r>
            <a:r>
              <a:rPr lang="pt-BR" baseline="0" dirty="0"/>
              <a:t> </a:t>
            </a:r>
            <a:r>
              <a:rPr lang="pt-BR" dirty="0"/>
              <a:t>informação de cada atributo. Dessa maneira, o atributo mais dominante pode ser encontrado. Depois disso, o atributo mais dominante é colocado na árvore como um nó de decisão. Posteriormente, os</a:t>
            </a:r>
            <a:r>
              <a:rPr lang="pt-BR" baseline="0" dirty="0"/>
              <a:t> valores de </a:t>
            </a:r>
            <a:r>
              <a:rPr lang="pt-BR" dirty="0"/>
              <a:t>ganho de informação são calculados novamente entre os outros atributos. Assim, o próximo atributo mais dominante é encontrado. Finalmente, esse procedimento continua até chegar a uma decisão para esse ramo. Por isso, é chamado dicotomizador iterativo. </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49594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ganho de informação é uma propriedade estatística que mede o quão bem um determinado atributo separa os exemplos de treinamento de acordo com sua classificação de destino.</a:t>
            </a:r>
          </a:p>
          <a:p>
            <a:endParaRPr lang="pt-BR" dirty="0"/>
          </a:p>
          <a:p>
            <a:r>
              <a:rPr lang="pt-BR" dirty="0"/>
              <a:t>O ganho de informação é uma diminuição da entropia. Ele calcula a diferença entre entropia antes da divisão/particionamento e a entropia média após a divisão do conjunto de dados com base nos valores do atributo fornecidos</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95229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ganho de informação é uma propriedade estatística que mede o quão bem um determinado atributo separa os exemplos de treinamento de acordo com sua classificação de destino.</a:t>
            </a:r>
          </a:p>
          <a:p>
            <a:endParaRPr lang="pt-BR" dirty="0"/>
          </a:p>
          <a:p>
            <a:r>
              <a:rPr lang="pt-BR" dirty="0"/>
              <a:t>O ganho de informação é uma diminuição da entropia. Ele calcula a diferença entre entropia antes da divisão/particionamento e a entropia média após a divisão do conjunto de dados com base nos valores do atributo fornecidos</a:t>
            </a:r>
          </a:p>
        </p:txBody>
      </p:sp>
      <p:sp>
        <p:nvSpPr>
          <p:cNvPr id="4" name="Slide Number Placeholder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7471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a:t>
            </a:r>
            <a:r>
              <a:rPr lang="pt-BR" b="1" i="1" dirty="0"/>
              <a:t>árvore de decisão </a:t>
            </a:r>
            <a:r>
              <a:rPr lang="pt-BR" dirty="0"/>
              <a:t>pode ser vista como uma </a:t>
            </a:r>
            <a:r>
              <a:rPr lang="pt-BR" b="1" i="1" dirty="0"/>
              <a:t>fonte binária de informação </a:t>
            </a:r>
            <a:r>
              <a:rPr lang="pt-BR" dirty="0"/>
              <a:t>com </a:t>
            </a:r>
            <a:r>
              <a:rPr lang="pt-BR" b="1" i="1" dirty="0"/>
              <a:t>entropia</a:t>
            </a:r>
            <a:r>
              <a:rPr lang="pt-BR" dirty="0"/>
              <a:t> igual a H(Goal).</a:t>
            </a:r>
          </a:p>
          <a:p>
            <a:endParaRPr lang="pt-BR" dirty="0"/>
          </a:p>
          <a:p>
            <a:r>
              <a:rPr lang="pt-BR" dirty="0"/>
              <a:t>O ganho de informação é uma diminuição na entropia. Ele nós dá uma</a:t>
            </a:r>
            <a:r>
              <a:rPr lang="pt-BR" baseline="0" dirty="0"/>
              <a:t> medida </a:t>
            </a:r>
            <a:r>
              <a:rPr lang="pt-BR" dirty="0"/>
              <a:t>a diferença entre a entropia antes da divisão e entropia após a divisão do conjunto de dados com base nos valores de atributo fornecidos.</a:t>
            </a:r>
            <a:r>
              <a:rPr lang="pt-BR" baseline="0" dirty="0"/>
              <a:t> Assim, podemos escrever que o ganho de informação é dado por</a:t>
            </a:r>
          </a:p>
          <a:p>
            <a:endParaRPr lang="pt-BR" baseline="0" dirty="0"/>
          </a:p>
          <a:p>
            <a:r>
              <a:rPr lang="pt-BR" dirty="0"/>
              <a:t>Gain = entropiaAntesDaDivisão – entropiaApósADivisão</a:t>
            </a:r>
          </a:p>
          <a:p>
            <a:endParaRPr lang="pt-BR" dirty="0"/>
          </a:p>
          <a:p>
            <a:r>
              <a:rPr lang="pt-BR" dirty="0"/>
              <a:t>Observe que o valor do ganho de informação sempre será maior ou igual a 0:</a:t>
            </a:r>
          </a:p>
          <a:p>
            <a:r>
              <a:rPr lang="pt-BR" sz="1200" b="0" i="0" kern="1200" dirty="0">
                <a:solidFill>
                  <a:schemeClr val="tx1"/>
                </a:solidFill>
                <a:effectLst/>
                <a:latin typeface="+mn-lt"/>
                <a:ea typeface="+mn-ea"/>
                <a:cs typeface="+mn-cs"/>
              </a:rPr>
              <a:t>Gain(Y|X) = H(Y) - H(Y|X) &gt;= 0</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Dado que </a:t>
            </a:r>
            <a:r>
              <a:rPr lang="en-US" dirty="0"/>
              <a:t>H(Y) &gt;= H(Y|X). O </a:t>
            </a:r>
            <a:r>
              <a:rPr lang="en-US" dirty="0" err="1"/>
              <a:t>pior</a:t>
            </a:r>
            <a:r>
              <a:rPr lang="en-US" dirty="0"/>
              <a:t> </a:t>
            </a:r>
            <a:r>
              <a:rPr lang="en-US" dirty="0" err="1"/>
              <a:t>caso</a:t>
            </a:r>
            <a:r>
              <a:rPr lang="en-US" dirty="0"/>
              <a:t> é </a:t>
            </a:r>
            <a:r>
              <a:rPr lang="en-US" dirty="0" err="1"/>
              <a:t>quando</a:t>
            </a:r>
            <a:r>
              <a:rPr lang="en-US" sz="1200" b="0" i="0" kern="1200" dirty="0">
                <a:solidFill>
                  <a:schemeClr val="tx1"/>
                </a:solidFill>
                <a:effectLst/>
                <a:latin typeface="+mn-lt"/>
                <a:ea typeface="+mn-ea"/>
                <a:cs typeface="+mn-cs"/>
              </a:rPr>
              <a:t> X 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 </a:t>
            </a:r>
            <a:r>
              <a:rPr lang="en-US" sz="1200" b="0" i="0" kern="1200" dirty="0" err="1">
                <a:solidFill>
                  <a:schemeClr val="tx1"/>
                </a:solidFill>
                <a:effectLst/>
                <a:latin typeface="+mn-lt"/>
                <a:ea typeface="+mn-ea"/>
                <a:cs typeface="+mn-cs"/>
              </a:rPr>
              <a:t>são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independentes</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portanto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desta</a:t>
            </a:r>
            <a:r>
              <a:rPr lang="en-US" sz="1200" b="0" i="0" kern="1200" dirty="0">
                <a:solidFill>
                  <a:schemeClr val="tx1"/>
                </a:solidFill>
                <a:effectLst/>
                <a:latin typeface="+mn-lt"/>
                <a:ea typeface="+mn-ea"/>
                <a:cs typeface="+mn-cs"/>
              </a:rPr>
              <a:t> forma, </a:t>
            </a:r>
            <a:r>
              <a:rPr lang="en-US" dirty="0"/>
              <a:t>H(Y|X) = H(Y), </a:t>
            </a:r>
            <a:r>
              <a:rPr lang="en-US" dirty="0" err="1"/>
              <a:t>fazendo</a:t>
            </a:r>
            <a:r>
              <a:rPr lang="en-US" dirty="0"/>
              <a:t> com que </a:t>
            </a:r>
            <a:r>
              <a:rPr lang="pt-BR" sz="1200" b="0" i="0" kern="1200" dirty="0">
                <a:solidFill>
                  <a:schemeClr val="tx1"/>
                </a:solidFill>
                <a:effectLst/>
                <a:latin typeface="+mn-lt"/>
                <a:ea typeface="+mn-ea"/>
                <a:cs typeface="+mn-cs"/>
              </a:rPr>
              <a:t>Gain(Y|X) = 0.</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Referência:</a:t>
            </a:r>
            <a:endParaRPr lang="pt-BR" dirty="0">
              <a:hlinkClick r:id="rId3"/>
            </a:endParaRPr>
          </a:p>
          <a:p>
            <a:r>
              <a:rPr lang="pt-BR" dirty="0">
                <a:hlinkClick r:id="rId3"/>
              </a:rPr>
              <a:t>https://stackoverflow.com/questions/3289589/can-the-value-of-information-gain-be-negative</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380606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02/11/2020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02/11/2020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02/11/2020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02/11/2020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02/11/2020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02/11/2020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02/11/2020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02/11/2020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a:t>Árvores de Decisão</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364"/>
            <a:ext cx="10515600" cy="907220"/>
          </a:xfrm>
        </p:spPr>
        <p:txBody>
          <a:bodyPr/>
          <a:lstStyle/>
          <a:p>
            <a:r>
              <a:rPr lang="pt-BR" dirty="0"/>
              <a:t>Aprendizado de uma árvore de decisão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7747"/>
                <a:ext cx="11223171" cy="5307906"/>
              </a:xfrm>
            </p:spPr>
            <p:txBody>
              <a:bodyPr>
                <a:normAutofit fontScale="92500" lnSpcReduction="20000"/>
              </a:bodyPr>
              <a:lstStyle/>
              <a:p>
                <a:r>
                  <a:rPr lang="pt-BR" dirty="0" smtClean="0"/>
                  <a:t>Um </a:t>
                </a:r>
                <a:r>
                  <a:rPr lang="pt-BR" dirty="0"/>
                  <a:t>teste com um único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nós dá apenas parte da </a:t>
                </a:r>
                <a:r>
                  <a:rPr lang="pt-BR" b="1" i="1" dirty="0"/>
                  <a:t>entropia</a:t>
                </a:r>
                <a:r>
                  <a:rPr lang="pt-BR" dirty="0"/>
                  <a:t> para todo o conjunto, i.e., </a:t>
                </a:r>
                <a14:m>
                  <m:oMath xmlns:m="http://schemas.openxmlformats.org/officeDocument/2006/math">
                    <m:r>
                      <a:rPr lang="pt-BR" i="1">
                        <a:latin typeface="Cambria Math" panose="02040503050406030204" pitchFamily="18" charset="0"/>
                      </a:rPr>
                      <m:t>𝐻</m:t>
                    </m:r>
                    <m:d>
                      <m:dPr>
                        <m:ctrlPr>
                          <a:rPr lang="pt-BR" i="1">
                            <a:latin typeface="Cambria Math" panose="02040503050406030204" pitchFamily="18" charset="0"/>
                          </a:rPr>
                        </m:ctrlPr>
                      </m:dPr>
                      <m:e>
                        <m:r>
                          <a:rPr lang="pt-BR" i="1">
                            <a:latin typeface="Cambria Math" panose="02040503050406030204" pitchFamily="18" charset="0"/>
                          </a:rPr>
                          <m:t>𝐺𝑜𝑎𝑙</m:t>
                        </m:r>
                      </m:e>
                    </m:d>
                  </m:oMath>
                </a14:m>
                <a:r>
                  <a:rPr lang="pt-BR" dirty="0"/>
                  <a:t>. Nós podemos medir exatamente o quanto cada atributo contribui através do cálculo da </a:t>
                </a:r>
                <a:r>
                  <a:rPr lang="pt-BR" b="1" i="1" dirty="0"/>
                  <a:t>entropia</a:t>
                </a:r>
                <a:r>
                  <a:rPr lang="pt-BR" dirty="0"/>
                  <a:t> restante após o teste do atributo.</a:t>
                </a:r>
              </a:p>
              <a:p>
                <a:r>
                  <a:rPr lang="pt-BR" dirty="0"/>
                  <a:t>Um atributo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oMath>
                </a14:m>
                <a:r>
                  <a:rPr lang="pt-BR" dirty="0"/>
                  <a:t> com </a:t>
                </a:r>
                <a14:m>
                  <m:oMath xmlns:m="http://schemas.openxmlformats.org/officeDocument/2006/math">
                    <m:r>
                      <a:rPr lang="pt-BR" b="0" i="1" smtClean="0">
                        <a:latin typeface="Cambria Math" panose="02040503050406030204" pitchFamily="18" charset="0"/>
                      </a:rPr>
                      <m:t>𝑑</m:t>
                    </m:r>
                  </m:oMath>
                </a14:m>
                <a:r>
                  <a:rPr lang="pt-BR" dirty="0"/>
                  <a:t> valores distintos divide o conjunto de treinamento </a:t>
                </a:r>
                <a14:m>
                  <m:oMath xmlns:m="http://schemas.openxmlformats.org/officeDocument/2006/math">
                    <m:r>
                      <a:rPr lang="pt-BR" b="0" i="1" smtClean="0">
                        <a:latin typeface="Cambria Math" panose="02040503050406030204" pitchFamily="18" charset="0"/>
                      </a:rPr>
                      <m:t>𝐸</m:t>
                    </m:r>
                  </m:oMath>
                </a14:m>
                <a:r>
                  <a:rPr lang="pt-BR" dirty="0"/>
                  <a:t> em subconjuntos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𝑑</m:t>
                        </m:r>
                      </m:sub>
                    </m:sSub>
                  </m:oMath>
                </a14:m>
                <a:r>
                  <a:rPr lang="pt-BR" dirty="0"/>
                  <a:t>. Cada subconjunto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𝑖</m:t>
                        </m:r>
                      </m:sub>
                    </m:sSub>
                  </m:oMath>
                </a14:m>
                <a:r>
                  <a:rPr lang="pt-BR" dirty="0"/>
                  <a:t> possui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oMath>
                </a14:m>
                <a:r>
                  <a:rPr lang="pt-BR" dirty="0"/>
                  <a:t> exemplos da classe positiva, </a:t>
                </a:r>
                <a:r>
                  <a:rPr lang="pt-BR" i="1" dirty="0"/>
                  <a:t>P</a:t>
                </a:r>
                <a:r>
                  <a:rPr lang="pt-BR" dirty="0"/>
                  <a:t>, 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oMath>
                </a14:m>
                <a:r>
                  <a:rPr lang="pt-BR" dirty="0"/>
                  <a:t> exemplos da classe negativa, </a:t>
                </a:r>
                <a:r>
                  <a:rPr lang="pt-BR" i="1" dirty="0"/>
                  <a:t>N</a:t>
                </a:r>
                <a:r>
                  <a:rPr lang="pt-BR" dirty="0"/>
                  <a:t>. </a:t>
                </a:r>
                <a:endParaRPr lang="pt-BR" dirty="0" smtClean="0"/>
              </a:p>
              <a:p>
                <a:r>
                  <a:rPr lang="pt-BR" dirty="0" smtClean="0"/>
                  <a:t>Um </a:t>
                </a:r>
                <a:r>
                  <a:rPr lang="pt-BR" dirty="0"/>
                  <a:t>exemplo escolhido </a:t>
                </a:r>
                <a:r>
                  <a:rPr lang="pt-BR" dirty="0" smtClean="0"/>
                  <a:t>aleatoriamente </a:t>
                </a:r>
                <a:r>
                  <a:rPr lang="pt-BR" dirty="0"/>
                  <a:t>do conjunto de treinamento tem o </a:t>
                </a:r>
                <a:r>
                  <a:rPr lang="pt-BR" i="1" dirty="0"/>
                  <a:t>i</a:t>
                </a:r>
                <a:r>
                  <a:rPr lang="pt-BR" dirty="0"/>
                  <a:t>-ésimo valor para o atributo com probabilidade </a:t>
                </a:r>
                <a14:m>
                  <m:oMath xmlns:m="http://schemas.openxmlformats.org/officeDocument/2006/math">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𝑛</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Assim, a </a:t>
                </a:r>
                <a:r>
                  <a:rPr lang="pt-BR" b="1" i="1" dirty="0"/>
                  <a:t>entropia</a:t>
                </a:r>
                <a:r>
                  <a:rPr lang="pt-BR" dirty="0"/>
                  <a:t> restante esperada após o teste do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é </a:t>
                </a:r>
                <a:r>
                  <a:rPr lang="pt-BR" dirty="0" smtClean="0"/>
                  <a:t>dada por</a:t>
                </a:r>
                <a:endParaRPr lang="pt-BR" dirty="0"/>
              </a:p>
              <a:p>
                <a:pPr marL="0" indent="0" algn="ctr">
                  <a:buNone/>
                </a:pPr>
                <a14:m>
                  <m:oMath xmlns:m="http://schemas.openxmlformats.org/officeDocument/2006/math">
                    <m:r>
                      <a:rPr lang="pt-BR" b="0" i="1" smtClean="0">
                        <a:latin typeface="Cambria Math" panose="02040503050406030204" pitchFamily="18" charset="0"/>
                      </a:rPr>
                      <m:t>𝑅𝑒𝑚𝑎𝑖𝑛𝑑𝑒𝑟</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𝑑</m:t>
                        </m:r>
                      </m:sup>
                      <m:e>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nary>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num>
                          <m:den>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𝑖</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en>
                        </m:f>
                      </m:e>
                    </m:d>
                  </m:oMath>
                </a14:m>
                <a:r>
                  <a:rPr lang="pt-BR" dirty="0"/>
                  <a:t>.</a:t>
                </a:r>
              </a:p>
              <a:p>
                <a:r>
                  <a:rPr lang="pt-BR" dirty="0"/>
                  <a:t>O </a:t>
                </a:r>
                <a:r>
                  <a:rPr lang="pt-BR" b="1" i="1" dirty="0"/>
                  <a:t>ganho de informação </a:t>
                </a:r>
                <a:r>
                  <a:rPr lang="pt-BR" dirty="0"/>
                  <a:t>com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é a redução na </a:t>
                </a:r>
                <a:r>
                  <a:rPr lang="pt-BR" b="1" i="1" dirty="0"/>
                  <a:t>entropia</a:t>
                </a:r>
                <a:r>
                  <a:rPr lang="pt-BR" dirty="0"/>
                  <a:t> total do conjunto de treinamento, que é </a:t>
                </a:r>
                <a:r>
                  <a:rPr lang="pt-BR" dirty="0" smtClean="0"/>
                  <a:t>dado </a:t>
                </a:r>
                <a:r>
                  <a:rPr lang="pt-BR" dirty="0"/>
                  <a:t>por</a:t>
                </a:r>
              </a:p>
              <a:p>
                <a:pPr marL="0" indent="0" algn="ctr">
                  <a:buNone/>
                </a:pPr>
                <a14:m>
                  <m:oMath xmlns:m="http://schemas.openxmlformats.org/officeDocument/2006/math">
                    <m:r>
                      <a:rPr lang="pt-BR" b="0" i="1" smtClean="0">
                        <a:latin typeface="Cambria Math" panose="02040503050406030204" pitchFamily="18" charset="0"/>
                      </a:rPr>
                      <m:t>𝐺𝑎𝑖𝑛</m:t>
                    </m:r>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b="0" i="1" smtClean="0">
                        <a:latin typeface="Cambria Math" panose="02040503050406030204" pitchFamily="18" charset="0"/>
                      </a:rPr>
                      <m:t>=</m:t>
                    </m:r>
                    <m:r>
                      <a:rPr lang="pt-BR" i="1">
                        <a:latin typeface="Cambria Math" panose="02040503050406030204" pitchFamily="18" charset="0"/>
                      </a:rPr>
                      <m:t>𝐵</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r>
                      <a:rPr lang="pt-BR" b="0" i="1" smtClean="0">
                        <a:latin typeface="Cambria Math" panose="02040503050406030204" pitchFamily="18" charset="0"/>
                      </a:rPr>
                      <m:t>−</m:t>
                    </m:r>
                    <m:r>
                      <a:rPr lang="pt-BR" i="1">
                        <a:latin typeface="Cambria Math" panose="02040503050406030204" pitchFamily="18" charset="0"/>
                      </a:rPr>
                      <m:t>𝑅𝑒𝑚𝑎𝑖𝑛𝑑𝑒𝑟</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e>
                    </m:d>
                    <m:r>
                      <a:rPr lang="pt-BR" dirty="0">
                        <a:latin typeface="Cambria Math" panose="02040503050406030204" pitchFamily="18" charset="0"/>
                        <a:ea typeface="Cambria Math" panose="02040503050406030204" pitchFamily="18" charset="0"/>
                      </a:rPr>
                      <m:t>≥</m:t>
                    </m:r>
                    <m:r>
                      <a:rPr lang="pt-BR" b="0" i="0" dirty="0" smtClean="0">
                        <a:latin typeface="Cambria Math" panose="02040503050406030204" pitchFamily="18" charset="0"/>
                        <a:ea typeface="Cambria Math" panose="02040503050406030204" pitchFamily="18" charset="0"/>
                      </a:rPr>
                      <m:t>0</m:t>
                    </m:r>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7747"/>
                <a:ext cx="11223171" cy="5307906"/>
              </a:xfrm>
              <a:blipFill rotWithShape="0">
                <a:blip r:embed="rId3"/>
                <a:stretch>
                  <a:fillRect l="-869" t="-2870"/>
                </a:stretch>
              </a:blipFill>
            </p:spPr>
            <p:txBody>
              <a:bodyPr/>
              <a:lstStyle/>
              <a:p>
                <a:r>
                  <a:rPr lang="pt-BR">
                    <a:noFill/>
                  </a:rPr>
                  <a:t> </a:t>
                </a:r>
              </a:p>
            </p:txBody>
          </p:sp>
        </mc:Fallback>
      </mc:AlternateContent>
    </p:spTree>
    <p:extLst>
      <p:ext uri="{BB962C8B-B14F-4D97-AF65-F5344CB8AC3E}">
        <p14:creationId xmlns:p14="http://schemas.microsoft.com/office/powerpoint/2010/main" val="21784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537"/>
            <a:ext cx="10515600" cy="870117"/>
          </a:xfrm>
        </p:spPr>
        <p:txBody>
          <a:bodyPr/>
          <a:lstStyle/>
          <a:p>
            <a:r>
              <a:rPr lang="pt-BR" dirty="0"/>
              <a:t>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90865"/>
                <a:ext cx="11034486" cy="5767136"/>
              </a:xfrm>
            </p:spPr>
            <p:txBody>
              <a:bodyPr>
                <a:normAutofit fontScale="85000" lnSpcReduction="20000"/>
              </a:bodyPr>
              <a:lstStyle/>
              <a:p>
                <a:r>
                  <a:rPr lang="pt-BR" dirty="0"/>
                  <a:t>A ideia por trás do </a:t>
                </a:r>
                <a:r>
                  <a:rPr lang="pt-BR" b="1" i="1" dirty="0"/>
                  <a:t>método ID3 </a:t>
                </a:r>
                <a:r>
                  <a:rPr lang="pt-BR" dirty="0"/>
                  <a:t>é maximizar o </a:t>
                </a:r>
                <a:r>
                  <a:rPr lang="pt-BR" b="1" i="1" dirty="0"/>
                  <a:t>ganho de informação</a:t>
                </a:r>
                <a:r>
                  <a:rPr lang="pt-BR" dirty="0"/>
                  <a:t> e então usar o procedimento recursivamente para </a:t>
                </a:r>
                <a:r>
                  <a:rPr lang="pt-BR" dirty="0" smtClean="0"/>
                  <a:t>cada um dos </a:t>
                </a:r>
                <a:r>
                  <a:rPr lang="pt-BR" dirty="0"/>
                  <a:t>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Ou seja, escolhe-se o atributo que </a:t>
                </a:r>
                <a:r>
                  <a:rPr lang="pt-BR" dirty="0" smtClean="0"/>
                  <a:t>gera </a:t>
                </a:r>
                <a:r>
                  <a:rPr lang="pt-BR" dirty="0"/>
                  <a:t>a primeira ramificação e, então, se repete o processo para construir as subárvores.</a:t>
                </a:r>
              </a:p>
              <a:p>
                <a:r>
                  <a:rPr lang="pt-BR" dirty="0"/>
                  <a:t>O processo por trás do </a:t>
                </a:r>
                <a:r>
                  <a:rPr lang="pt-BR" b="1" dirty="0"/>
                  <a:t>método ID3 </a:t>
                </a:r>
                <a:r>
                  <a:rPr lang="pt-BR" dirty="0"/>
                  <a:t>pode ser resumido através da seguinte sequência de passos:</a:t>
                </a:r>
              </a:p>
              <a:p>
                <a:pPr marL="914400" lvl="1" indent="-457200">
                  <a:buFont typeface="+mj-lt"/>
                  <a:buAutoNum type="alphaLcParenR"/>
                </a:pPr>
                <a:r>
                  <a:rPr lang="pt-BR" dirty="0"/>
                  <a:t>Cálculo da </a:t>
                </a:r>
                <a:r>
                  <a:rPr lang="pt-BR" b="1" i="1" dirty="0"/>
                  <a:t>entropia</a:t>
                </a:r>
                <a:r>
                  <a:rPr lang="pt-BR" dirty="0"/>
                  <a:t> do objetivo para o conjunto de treinamento corrente </a:t>
                </a:r>
                <a:endParaRPr lang="pt-BR" dirty="0" smtClean="0"/>
              </a:p>
              <a:p>
                <a:pPr lvl="2"/>
                <a:r>
                  <a:rPr lang="pt-BR" b="1" dirty="0" smtClean="0"/>
                  <a:t>OBS</a:t>
                </a:r>
                <a:r>
                  <a:rPr lang="pt-BR" dirty="0" smtClean="0"/>
                  <a:t>.: o </a:t>
                </a:r>
                <a:r>
                  <a:rPr lang="pt-BR" dirty="0"/>
                  <a:t>conjunto é alterado a cada nova iteração do método ID3 de acordo com o(s) atributo(s) sendo testado(s) </a:t>
                </a:r>
                <a:r>
                  <a:rPr lang="pt-BR" dirty="0" smtClean="0"/>
                  <a:t>.</a:t>
                </a:r>
                <a:endParaRPr lang="pt-BR" dirty="0"/>
              </a:p>
              <a:p>
                <a:pPr marL="914400" lvl="1" indent="-457200">
                  <a:buFont typeface="+mj-lt"/>
                  <a:buAutoNum type="alphaLcParenR"/>
                </a:pPr>
                <a:r>
                  <a:rPr lang="pt-BR" dirty="0"/>
                  <a:t>Cálculo do </a:t>
                </a:r>
                <a:r>
                  <a:rPr lang="pt-BR" b="1" i="1" dirty="0"/>
                  <a:t>ganho de informação </a:t>
                </a:r>
                <a:r>
                  <a:rPr lang="pt-BR" dirty="0"/>
                  <a:t>de cada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oMath>
                </a14:m>
                <a:r>
                  <a:rPr lang="pt-BR" dirty="0"/>
                  <a:t> do conjunto de treinamento </a:t>
                </a:r>
                <a14:m>
                  <m:oMath xmlns:m="http://schemas.openxmlformats.org/officeDocument/2006/math">
                    <m:r>
                      <a:rPr lang="pt-BR" i="1">
                        <a:latin typeface="Cambria Math" panose="02040503050406030204" pitchFamily="18" charset="0"/>
                      </a:rPr>
                      <m:t>𝐸</m:t>
                    </m:r>
                  </m:oMath>
                </a14:m>
                <a:r>
                  <a:rPr lang="pt-BR" dirty="0"/>
                  <a:t>.</a:t>
                </a:r>
              </a:p>
              <a:p>
                <a:pPr marL="914400" lvl="1" indent="-457200">
                  <a:buFont typeface="+mj-lt"/>
                  <a:buAutoNum type="alphaLcParenR"/>
                </a:pPr>
                <a:r>
                  <a:rPr lang="pt-BR" dirty="0"/>
                  <a:t>Particionamento do conjunto </a:t>
                </a:r>
                <a14:m>
                  <m:oMath xmlns:m="http://schemas.openxmlformats.org/officeDocument/2006/math">
                    <m:r>
                      <a:rPr lang="pt-BR" b="0" i="1" smtClean="0">
                        <a:latin typeface="Cambria Math" panose="02040503050406030204" pitchFamily="18" charset="0"/>
                      </a:rPr>
                      <m:t>𝐸</m:t>
                    </m:r>
                  </m:oMath>
                </a14:m>
                <a:r>
                  <a:rPr lang="pt-BR" dirty="0"/>
                  <a:t> em subconjuntos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𝐸</m:t>
                        </m:r>
                      </m:e>
                      <m:sub>
                        <m:r>
                          <a:rPr lang="pt-BR" i="1">
                            <a:latin typeface="Cambria Math" panose="02040503050406030204" pitchFamily="18" charset="0"/>
                          </a:rPr>
                          <m:t>𝑑</m:t>
                        </m:r>
                      </m:sub>
                    </m:sSub>
                  </m:oMath>
                </a14:m>
                <a:r>
                  <a:rPr lang="pt-BR" dirty="0"/>
                  <a:t> usando 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oMath>
                </a14:m>
                <a:r>
                  <a:rPr lang="pt-BR" dirty="0"/>
                  <a:t> para o qual o </a:t>
                </a:r>
                <a:r>
                  <a:rPr lang="pt-BR" b="1" i="1" dirty="0"/>
                  <a:t>ganho de informação </a:t>
                </a:r>
                <a:r>
                  <a:rPr lang="pt-BR" dirty="0"/>
                  <a:t>resultante após a divisão é maximizado.</a:t>
                </a:r>
              </a:p>
              <a:p>
                <a:pPr marL="914400" lvl="1" indent="-457200">
                  <a:buFont typeface="+mj-lt"/>
                  <a:buAutoNum type="alphaLcParenR"/>
                </a:pPr>
                <a:r>
                  <a:rPr lang="pt-BR" dirty="0"/>
                  <a:t>Criação de um nó da árvore de decisão contendo o atributo que maximizou o </a:t>
                </a:r>
                <a:r>
                  <a:rPr lang="pt-BR" b="1" i="1" dirty="0"/>
                  <a:t>ganho de informação</a:t>
                </a:r>
                <a:r>
                  <a:rPr lang="pt-BR" dirty="0"/>
                  <a:t>.</a:t>
                </a:r>
              </a:p>
              <a:p>
                <a:pPr marL="914400" lvl="1" indent="-457200">
                  <a:buFont typeface="+mj-lt"/>
                  <a:buAutoNum type="alphaLcParenR"/>
                </a:pPr>
                <a:r>
                  <a:rPr lang="pt-BR" dirty="0"/>
                  <a:t>Repetir os itens b) até d) em </a:t>
                </a:r>
                <a:r>
                  <a:rPr lang="pt-BR" b="1" dirty="0"/>
                  <a:t>subconjuntos de treinamento </a:t>
                </a:r>
                <a:r>
                  <a:rPr lang="pt-BR" dirty="0"/>
                  <a:t>usando os atributos restantes. Esse processo continua até que a árvore classifique perfeitamente os exemplos de treinamento ou até que todos os atributos tenham sido utilizados.</a:t>
                </a:r>
              </a:p>
              <a:p>
                <a:r>
                  <a:rPr lang="pt-BR" dirty="0"/>
                  <a:t>O </a:t>
                </a:r>
                <a:r>
                  <a:rPr lang="pt-BR" b="1" i="1" dirty="0"/>
                  <a:t>ID3</a:t>
                </a:r>
                <a:r>
                  <a:rPr lang="pt-BR" dirty="0"/>
                  <a:t> segue a regra: um ramo com uma </a:t>
                </a:r>
                <a:r>
                  <a:rPr lang="pt-BR" b="1" i="1" dirty="0"/>
                  <a:t>entropia</a:t>
                </a:r>
                <a:r>
                  <a:rPr lang="pt-BR" dirty="0"/>
                  <a:t> igual a zero é uma </a:t>
                </a:r>
                <a:r>
                  <a:rPr lang="pt-BR" b="1" i="1" dirty="0"/>
                  <a:t>folha</a:t>
                </a:r>
                <a:r>
                  <a:rPr lang="pt-BR" dirty="0"/>
                  <a:t> e um ramo com </a:t>
                </a:r>
                <a:r>
                  <a:rPr lang="pt-BR" b="1" i="1" dirty="0"/>
                  <a:t>entropia</a:t>
                </a:r>
                <a:r>
                  <a:rPr lang="pt-BR" dirty="0"/>
                  <a:t> maior do que zero precisa de partição adicional.</a:t>
                </a:r>
              </a:p>
              <a:p>
                <a:r>
                  <a:rPr lang="pt-BR" dirty="0"/>
                  <a:t>O </a:t>
                </a:r>
                <a:r>
                  <a:rPr lang="pt-BR" b="1" dirty="0"/>
                  <a:t>método ID3 </a:t>
                </a:r>
                <a:r>
                  <a:rPr lang="pt-BR" dirty="0"/>
                  <a:t>será exemplificado através do exemplo apresentado </a:t>
                </a:r>
                <a:r>
                  <a:rPr lang="pt-BR" dirty="0" smtClean="0"/>
                  <a:t>a </a:t>
                </a:r>
                <a:r>
                  <a:rPr lang="pt-BR" dirty="0"/>
                  <a:t>seguir.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90865"/>
                <a:ext cx="11034486" cy="5767136"/>
              </a:xfrm>
              <a:blipFill rotWithShape="0">
                <a:blip r:embed="rId3"/>
                <a:stretch>
                  <a:fillRect l="-773" t="-2431" r="-442" b="-740"/>
                </a:stretch>
              </a:blipFill>
            </p:spPr>
            <p:txBody>
              <a:bodyPr/>
              <a:lstStyle/>
              <a:p>
                <a:r>
                  <a:rPr lang="pt-BR">
                    <a:noFill/>
                  </a:rPr>
                  <a:t> </a:t>
                </a:r>
              </a:p>
            </p:txBody>
          </p:sp>
        </mc:Fallback>
      </mc:AlternateContent>
    </p:spTree>
    <p:extLst>
      <p:ext uri="{BB962C8B-B14F-4D97-AF65-F5344CB8AC3E}">
        <p14:creationId xmlns:p14="http://schemas.microsoft.com/office/powerpoint/2010/main" val="397004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Características do método ID3</a:t>
            </a:r>
          </a:p>
        </p:txBody>
      </p:sp>
      <p:sp>
        <p:nvSpPr>
          <p:cNvPr id="3" name="Content Placeholder 2"/>
          <p:cNvSpPr>
            <a:spLocks noGrp="1"/>
          </p:cNvSpPr>
          <p:nvPr>
            <p:ph idx="1"/>
          </p:nvPr>
        </p:nvSpPr>
        <p:spPr>
          <a:xfrm>
            <a:off x="838199" y="1825625"/>
            <a:ext cx="11087911" cy="4730818"/>
          </a:xfrm>
        </p:spPr>
        <p:txBody>
          <a:bodyPr>
            <a:normAutofit/>
          </a:bodyPr>
          <a:lstStyle/>
          <a:p>
            <a:r>
              <a:rPr lang="pt-BR" dirty="0" smtClean="0"/>
              <a:t>O ID3 usa uma abordagem gananciosa (do Inglês, greed), por isso não garante uma solução ideal, podendo ficar preso em mínimos locais.</a:t>
            </a:r>
          </a:p>
          <a:p>
            <a:pPr marL="171450" indent="-171450"/>
            <a:r>
              <a:rPr lang="pt-BR" dirty="0" smtClean="0"/>
              <a:t>O </a:t>
            </a:r>
            <a:r>
              <a:rPr lang="pt-BR" dirty="0"/>
              <a:t>ID3 pode sobreajustar aos dados de treinamento (para </a:t>
            </a:r>
            <a:r>
              <a:rPr lang="pt-BR" dirty="0" smtClean="0"/>
              <a:t>evitar o </a:t>
            </a:r>
            <a:r>
              <a:rPr lang="pt-BR" dirty="0"/>
              <a:t>sobreajuste, árvores de decisão menores devem ser preferidas ao invés das maiores).</a:t>
            </a:r>
          </a:p>
          <a:p>
            <a:pPr marL="171450" indent="-171450"/>
            <a:r>
              <a:rPr lang="pt-BR" dirty="0"/>
              <a:t>Esse método geralmente produz árvores pequenas, mas nem sempre produz a menor árvore possível.</a:t>
            </a:r>
          </a:p>
          <a:p>
            <a:pPr marL="171450" indent="-171450"/>
            <a:r>
              <a:rPr lang="pt-BR" dirty="0"/>
              <a:t>O ID3 é mais difícil de usar com dados </a:t>
            </a:r>
            <a:r>
              <a:rPr lang="pt-BR" dirty="0" smtClean="0"/>
              <a:t>contínuos. Se </a:t>
            </a:r>
            <a:r>
              <a:rPr lang="pt-BR" dirty="0"/>
              <a:t>os valores de qualquer atributo específico forem contínuos, haverá muito mais lugares para dividir os dados nesse atributo, e a busca pelo melhor valor a ser dividido pode </a:t>
            </a:r>
            <a:r>
              <a:rPr lang="pt-BR" dirty="0" smtClean="0"/>
              <a:t>se tornar demorada.</a:t>
            </a:r>
            <a:endParaRPr lang="pt-BR" dirty="0"/>
          </a:p>
          <a:p>
            <a:endParaRPr lang="pt-BR" dirty="0"/>
          </a:p>
        </p:txBody>
      </p:sp>
    </p:spTree>
    <p:extLst>
      <p:ext uri="{BB962C8B-B14F-4D97-AF65-F5344CB8AC3E}">
        <p14:creationId xmlns:p14="http://schemas.microsoft.com/office/powerpoint/2010/main" val="380274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lstStyle/>
          <a:p>
            <a:r>
              <a:rPr lang="pt-BR" dirty="0"/>
              <a:t>Observações</a:t>
            </a:r>
          </a:p>
        </p:txBody>
      </p:sp>
      <p:sp>
        <p:nvSpPr>
          <p:cNvPr id="3" name="Content Placeholder 2"/>
          <p:cNvSpPr>
            <a:spLocks noGrp="1"/>
          </p:cNvSpPr>
          <p:nvPr>
            <p:ph idx="1"/>
          </p:nvPr>
        </p:nvSpPr>
        <p:spPr>
          <a:xfrm>
            <a:off x="838199" y="1491914"/>
            <a:ext cx="10889343" cy="5117433"/>
          </a:xfrm>
        </p:spPr>
        <p:txBody>
          <a:bodyPr>
            <a:normAutofit fontScale="85000" lnSpcReduction="20000"/>
          </a:bodyPr>
          <a:lstStyle/>
          <a:p>
            <a:r>
              <a:rPr lang="pt-BR" dirty="0"/>
              <a:t>Além do </a:t>
            </a:r>
            <a:r>
              <a:rPr lang="pt-BR" b="1" i="1" dirty="0"/>
              <a:t>ganho de informação</a:t>
            </a:r>
            <a:r>
              <a:rPr lang="pt-BR" dirty="0"/>
              <a:t>, existem outras métricas que podem ser usadas para definir as partições. Uma possibilidade é usar métricas de distância/divergência, como o </a:t>
            </a:r>
            <a:r>
              <a:rPr lang="pt-BR" b="1" i="1" dirty="0"/>
              <a:t>índice de Gini</a:t>
            </a:r>
            <a:r>
              <a:rPr lang="pt-BR" dirty="0"/>
              <a:t>.</a:t>
            </a:r>
          </a:p>
          <a:p>
            <a:r>
              <a:rPr lang="pt-BR" dirty="0"/>
              <a:t>Caso haja exemplos ruidosos, ou seja, exemplos que não são totalmente “consistentes”, passa a ser necessária uma análise estatística mais ampla, incluindo, por exemplo, </a:t>
            </a:r>
            <a:r>
              <a:rPr lang="pt-BR" b="1" i="1" dirty="0"/>
              <a:t>testes de hipóteses</a:t>
            </a:r>
            <a:r>
              <a:rPr lang="pt-BR" dirty="0"/>
              <a:t>.</a:t>
            </a:r>
          </a:p>
          <a:p>
            <a:r>
              <a:rPr lang="pt-BR" dirty="0"/>
              <a:t>Outro ponto importante é, se for o caso, deve-se buscar metodologias para se lidar com atributos faltantes.</a:t>
            </a:r>
          </a:p>
          <a:p>
            <a:r>
              <a:rPr lang="pt-BR" dirty="0"/>
              <a:t>O conjunto de treinamento é a base para definirmos a </a:t>
            </a:r>
            <a:r>
              <a:rPr lang="pt-BR" b="1" i="1" dirty="0"/>
              <a:t>árvore de decisão</a:t>
            </a:r>
            <a:r>
              <a:rPr lang="pt-BR" dirty="0"/>
              <a:t>. Um conjunto que contenha inconsistências, como, por exemplo, dois exemplos com os mesmos </a:t>
            </a:r>
            <a:r>
              <a:rPr lang="pt-BR" dirty="0" smtClean="0"/>
              <a:t>atributos, porém </a:t>
            </a:r>
            <a:r>
              <a:rPr lang="pt-BR" dirty="0"/>
              <a:t>classes diferentes, precisará ser </a:t>
            </a:r>
            <a:r>
              <a:rPr lang="pt-BR" dirty="0" smtClean="0"/>
              <a:t>reconsiderado, pois os </a:t>
            </a:r>
            <a:r>
              <a:rPr lang="pt-BR" dirty="0"/>
              <a:t>atributos podem não ser suficientes, por exemplo, precisando de mais </a:t>
            </a:r>
            <a:r>
              <a:rPr lang="pt-BR" dirty="0" smtClean="0"/>
              <a:t>atributos.</a:t>
            </a:r>
            <a:endParaRPr lang="pt-BR" dirty="0"/>
          </a:p>
          <a:p>
            <a:r>
              <a:rPr lang="pt-BR" dirty="0"/>
              <a:t>Um problema muito comum das </a:t>
            </a:r>
            <a:r>
              <a:rPr lang="pt-BR" b="1" i="1" dirty="0"/>
              <a:t>árvores de decisão</a:t>
            </a:r>
            <a:r>
              <a:rPr lang="pt-BR" dirty="0"/>
              <a:t>, especialmente quando se tem um número muito grande de atributos, é o </a:t>
            </a:r>
            <a:r>
              <a:rPr lang="pt-BR" b="1" i="1" dirty="0"/>
              <a:t>sobreajuste</a:t>
            </a:r>
            <a:r>
              <a:rPr lang="pt-BR" dirty="0"/>
              <a:t>. Existem duas formas para se minimizar este problema:</a:t>
            </a:r>
          </a:p>
          <a:p>
            <a:pPr lvl="1"/>
            <a:r>
              <a:rPr lang="pt-BR" dirty="0"/>
              <a:t>Podar as árvores de decisão (tree prunning).</a:t>
            </a:r>
          </a:p>
          <a:p>
            <a:pPr lvl="1"/>
            <a:r>
              <a:rPr lang="pt-BR" dirty="0"/>
              <a:t>Ou utilizar </a:t>
            </a:r>
            <a:r>
              <a:rPr lang="pt-BR" b="1" i="1" dirty="0"/>
              <a:t>florestas aleatórias</a:t>
            </a:r>
            <a:r>
              <a:rPr lang="pt-BR" dirty="0"/>
              <a:t>.</a:t>
            </a:r>
          </a:p>
        </p:txBody>
      </p:sp>
    </p:spTree>
    <p:extLst>
      <p:ext uri="{BB962C8B-B14F-4D97-AF65-F5344CB8AC3E}">
        <p14:creationId xmlns:p14="http://schemas.microsoft.com/office/powerpoint/2010/main" val="270372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907110"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35618"/>
                <a:ext cx="11146971" cy="5080492"/>
              </a:xfrm>
            </p:spPr>
            <p:txBody>
              <a:bodyPr>
                <a:normAutofit fontScale="92500" lnSpcReduction="20000"/>
              </a:bodyPr>
              <a:lstStyle/>
              <a:p>
                <a:r>
                  <a:rPr lang="pt-BR" dirty="0"/>
                  <a:t>Neste exemplo, vamos construir uma árvore de decisão para predizer se jogadores irão ou não praticar um determinado esporte baseado em algumas condições meteorológicas.</a:t>
                </a:r>
              </a:p>
              <a:p>
                <a:r>
                  <a:rPr lang="pt-BR" dirty="0"/>
                  <a:t>Vamos considerar um conjunto de dados da forma </a:t>
                </a:r>
                <a14:m>
                  <m:oMath xmlns:m="http://schemas.openxmlformats.org/officeDocument/2006/math">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1" i="1" smtClean="0">
                                <a:latin typeface="Cambria Math" panose="02040503050406030204" pitchFamily="18" charset="0"/>
                              </a:rPr>
                              <m:t>𝒙</m:t>
                            </m:r>
                          </m:e>
                          <m:sub>
                            <m:r>
                              <a:rPr lang="pt-BR" b="0" i="1" smtClean="0">
                                <a:latin typeface="Cambria Math" panose="02040503050406030204" pitchFamily="18" charset="0"/>
                              </a:rPr>
                              <m:t>𝑖</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𝑑</m:t>
                            </m:r>
                          </m:e>
                          <m:sub>
                            <m:r>
                              <a:rPr lang="pt-BR" b="0" i="1" smtClean="0">
                                <a:latin typeface="Cambria Math" panose="02040503050406030204" pitchFamily="18" charset="0"/>
                              </a:rPr>
                              <m:t>𝑖</m:t>
                            </m:r>
                          </m:sub>
                        </m:sSub>
                      </m:e>
                    </m:d>
                  </m:oMath>
                </a14:m>
                <a:r>
                  <a:rPr lang="pt-BR" dirty="0"/>
                  <a:t>, onde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𝒙</m:t>
                        </m:r>
                      </m:e>
                      <m:sub>
                        <m:r>
                          <a:rPr lang="pt-BR" i="1">
                            <a:latin typeface="Cambria Math" panose="02040503050406030204" pitchFamily="18" charset="0"/>
                          </a:rPr>
                          <m:t>𝑖</m:t>
                        </m:r>
                      </m:sub>
                    </m:sSub>
                  </m:oMath>
                </a14:m>
                <a:r>
                  <a:rPr lang="pt-BR" dirty="0"/>
                  <a:t> é um vetor de atributos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𝑑</m:t>
                        </m:r>
                      </m:e>
                      <m:sub>
                        <m:r>
                          <a:rPr lang="pt-BR" i="1">
                            <a:latin typeface="Cambria Math" panose="02040503050406030204" pitchFamily="18" charset="0"/>
                          </a:rPr>
                          <m:t>𝑖</m:t>
                        </m:r>
                      </m:sub>
                    </m:sSub>
                  </m:oMath>
                </a14:m>
                <a:r>
                  <a:rPr lang="pt-BR" dirty="0"/>
                  <a:t> é um rótulo. Nesse conjunto de dados, cada entrada diz respeito à condição meteorológica de um dia. Os atributos são todos categóricos:</a:t>
                </a:r>
              </a:p>
              <a:p>
                <a:pPr lvl="1">
                  <a:buFont typeface="Wingdings" panose="05000000000000000000" pitchFamily="2" charset="2"/>
                  <a:buChar char="§"/>
                </a:pPr>
                <a:r>
                  <a:rPr lang="pt-BR" b="1" dirty="0"/>
                  <a:t>Tempo</a:t>
                </a:r>
                <a:r>
                  <a:rPr lang="pt-BR" dirty="0"/>
                  <a:t>: {ensolarado, nublado, chuvoso}</a:t>
                </a:r>
              </a:p>
              <a:p>
                <a:pPr lvl="1">
                  <a:buFont typeface="Wingdings" panose="05000000000000000000" pitchFamily="2" charset="2"/>
                  <a:buChar char="§"/>
                </a:pPr>
                <a:r>
                  <a:rPr lang="pt-BR" b="1" dirty="0"/>
                  <a:t>Temperatura</a:t>
                </a:r>
                <a:r>
                  <a:rPr lang="pt-BR" dirty="0"/>
                  <a:t>: {frio, agradável, quente}</a:t>
                </a:r>
              </a:p>
              <a:p>
                <a:pPr lvl="1">
                  <a:buFont typeface="Wingdings" panose="05000000000000000000" pitchFamily="2" charset="2"/>
                  <a:buChar char="§"/>
                </a:pPr>
                <a:r>
                  <a:rPr lang="pt-BR" b="1" dirty="0"/>
                  <a:t>Umidade</a:t>
                </a:r>
                <a:r>
                  <a:rPr lang="pt-BR" dirty="0"/>
                  <a:t>: {alta, normal}</a:t>
                </a:r>
              </a:p>
              <a:p>
                <a:pPr lvl="1">
                  <a:buFont typeface="Wingdings" panose="05000000000000000000" pitchFamily="2" charset="2"/>
                  <a:buChar char="§"/>
                </a:pPr>
                <a:r>
                  <a:rPr lang="pt-BR" b="1" dirty="0"/>
                  <a:t>Vento</a:t>
                </a:r>
                <a:r>
                  <a:rPr lang="pt-BR" dirty="0"/>
                  <a:t>: {presente, ausente}</a:t>
                </a:r>
              </a:p>
              <a:p>
                <a:r>
                  <a:rPr lang="pt-BR" dirty="0"/>
                  <a:t>Os rótulos são apenas 2: </a:t>
                </a:r>
                <a:r>
                  <a:rPr lang="pt-BR" b="1" i="1" dirty="0" smtClean="0"/>
                  <a:t>positivo</a:t>
                </a:r>
                <a:r>
                  <a:rPr lang="pt-BR" dirty="0" smtClean="0"/>
                  <a:t> </a:t>
                </a:r>
                <a:r>
                  <a:rPr lang="pt-BR" dirty="0"/>
                  <a:t>(P), ou seja, jogar, e </a:t>
                </a:r>
                <a:r>
                  <a:rPr lang="pt-BR" b="1" i="1" dirty="0" smtClean="0"/>
                  <a:t>negativo</a:t>
                </a:r>
                <a:r>
                  <a:rPr lang="pt-BR" dirty="0" smtClean="0"/>
                  <a:t> </a:t>
                </a:r>
                <a:r>
                  <a:rPr lang="pt-BR" dirty="0"/>
                  <a:t>(N), ou seja, não jogar, denotando um problema genérico de duas classes.  </a:t>
                </a:r>
              </a:p>
              <a:p>
                <a:r>
                  <a:rPr lang="pt-BR" dirty="0"/>
                  <a:t>Um exemplo de condição meteorológica de um dia poderia ser descrito por: {nublado, </a:t>
                </a:r>
                <a:r>
                  <a:rPr lang="pt-BR" dirty="0" smtClean="0"/>
                  <a:t>frio</a:t>
                </a:r>
                <a:r>
                  <a:rPr lang="pt-BR" dirty="0"/>
                  <a:t>, normal, ausente}.</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35618"/>
                <a:ext cx="11146971" cy="5080492"/>
              </a:xfrm>
              <a:blipFill rotWithShape="0">
                <a:blip r:embed="rId3"/>
                <a:stretch>
                  <a:fillRect l="-820" t="-2998" r="-929"/>
                </a:stretch>
              </a:blipFill>
            </p:spPr>
            <p:txBody>
              <a:bodyPr/>
              <a:lstStyle/>
              <a:p>
                <a:r>
                  <a:rPr lang="pt-BR">
                    <a:noFill/>
                  </a:rPr>
                  <a:t> </a:t>
                </a:r>
              </a:p>
            </p:txBody>
          </p:sp>
        </mc:Fallback>
      </mc:AlternateContent>
    </p:spTree>
    <p:extLst>
      <p:ext uri="{BB962C8B-B14F-4D97-AF65-F5344CB8AC3E}">
        <p14:creationId xmlns:p14="http://schemas.microsoft.com/office/powerpoint/2010/main" val="419799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1703"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825626"/>
            <a:ext cx="10515600" cy="405592"/>
          </a:xfrm>
        </p:spPr>
        <p:txBody>
          <a:bodyPr>
            <a:normAutofit fontScale="92500" lnSpcReduction="20000"/>
          </a:bodyPr>
          <a:lstStyle/>
          <a:p>
            <a:r>
              <a:rPr lang="pt-BR" dirty="0"/>
              <a:t>O conjunto de treinamento do exemplo é dado pela tabela abaixo.</a:t>
            </a:r>
          </a:p>
        </p:txBody>
      </p:sp>
      <p:graphicFrame>
        <p:nvGraphicFramePr>
          <p:cNvPr id="4" name="Table 3"/>
          <p:cNvGraphicFramePr>
            <a:graphicFrameLocks noGrp="1"/>
          </p:cNvGraphicFramePr>
          <p:nvPr>
            <p:extLst>
              <p:ext uri="{D42A27DB-BD31-4B8C-83A1-F6EECF244321}">
                <p14:modId xmlns:p14="http://schemas.microsoft.com/office/powerpoint/2010/main" val="619136292"/>
              </p:ext>
            </p:extLst>
          </p:nvPr>
        </p:nvGraphicFramePr>
        <p:xfrm>
          <a:off x="3656333" y="2245737"/>
          <a:ext cx="4716048" cy="4351331"/>
        </p:xfrm>
        <a:graphic>
          <a:graphicData uri="http://schemas.openxmlformats.org/drawingml/2006/table">
            <a:tbl>
              <a:tblPr/>
              <a:tblGrid>
                <a:gridCol w="786008">
                  <a:extLst>
                    <a:ext uri="{9D8B030D-6E8A-4147-A177-3AD203B41FA5}">
                      <a16:colId xmlns="" xmlns:a16="http://schemas.microsoft.com/office/drawing/2014/main" val="20000"/>
                    </a:ext>
                  </a:extLst>
                </a:gridCol>
                <a:gridCol w="786008">
                  <a:extLst>
                    <a:ext uri="{9D8B030D-6E8A-4147-A177-3AD203B41FA5}">
                      <a16:colId xmlns="" xmlns:a16="http://schemas.microsoft.com/office/drawing/2014/main" val="20001"/>
                    </a:ext>
                  </a:extLst>
                </a:gridCol>
                <a:gridCol w="894865">
                  <a:extLst>
                    <a:ext uri="{9D8B030D-6E8A-4147-A177-3AD203B41FA5}">
                      <a16:colId xmlns="" xmlns:a16="http://schemas.microsoft.com/office/drawing/2014/main" val="20002"/>
                    </a:ext>
                  </a:extLst>
                </a:gridCol>
                <a:gridCol w="677151">
                  <a:extLst>
                    <a:ext uri="{9D8B030D-6E8A-4147-A177-3AD203B41FA5}">
                      <a16:colId xmlns="" xmlns:a16="http://schemas.microsoft.com/office/drawing/2014/main" val="20003"/>
                    </a:ext>
                  </a:extLst>
                </a:gridCol>
                <a:gridCol w="786008">
                  <a:extLst>
                    <a:ext uri="{9D8B030D-6E8A-4147-A177-3AD203B41FA5}">
                      <a16:colId xmlns="" xmlns:a16="http://schemas.microsoft.com/office/drawing/2014/main" val="20004"/>
                    </a:ext>
                  </a:extLst>
                </a:gridCol>
                <a:gridCol w="786008">
                  <a:extLst>
                    <a:ext uri="{9D8B030D-6E8A-4147-A177-3AD203B41FA5}">
                      <a16:colId xmlns="" xmlns:a16="http://schemas.microsoft.com/office/drawing/2014/main" val="20005"/>
                    </a:ext>
                  </a:extLst>
                </a:gridCol>
              </a:tblGrid>
              <a:tr h="257810">
                <a:tc rowSpan="2">
                  <a:txBody>
                    <a:bodyPr/>
                    <a:lstStyle/>
                    <a:p>
                      <a:pPr algn="ctr" rtl="0" fontAlgn="ctr"/>
                      <a:r>
                        <a:rPr lang="pt-BR" sz="1200" b="1" dirty="0">
                          <a:effectLst/>
                        </a:rPr>
                        <a:t>Day</a:t>
                      </a:r>
                    </a:p>
                  </a:txBody>
                  <a:tcPr marL="23580" marR="23580" marT="15720" marB="1572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p>
                    <a:p>
                      <a:pPr algn="ctr" rtl="0" fontAlgn="ctr"/>
                      <a:r>
                        <a:rPr lang="pt-BR" sz="1200" b="0" dirty="0">
                          <a:effectLst/>
                        </a:rPr>
                        <a:t>(y)</a:t>
                      </a:r>
                    </a:p>
                  </a:txBody>
                  <a:tcPr marL="23580" marR="23580" marT="15720" marB="1572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484181">
                <a:tc vMerge="1">
                  <a:txBody>
                    <a:bodyPr/>
                    <a:lstStyle/>
                    <a:p>
                      <a:endParaRPr lang="pt-BR"/>
                    </a:p>
                  </a:txBody>
                  <a:tcPr/>
                </a:tc>
                <a:tc>
                  <a:txBody>
                    <a:bodyPr/>
                    <a:lstStyle/>
                    <a:p>
                      <a:pPr algn="ctr" rtl="0" fontAlgn="b"/>
                      <a:r>
                        <a:rPr lang="pt-BR" sz="1200" b="1">
                          <a:effectLst/>
                        </a:rPr>
                        <a:t>Outlook</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Temperature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Humidity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a:effectLst/>
                        </a:rPr>
                        <a:t>Windy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57810">
                <a:tc>
                  <a:txBody>
                    <a:bodyPr/>
                    <a:lstStyle/>
                    <a:p>
                      <a:pPr algn="ctr" rtl="0" fontAlgn="b"/>
                      <a:r>
                        <a:rPr lang="pt-BR" sz="1200">
                          <a:effectLst/>
                        </a:rPr>
                        <a:t>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57810">
                <a:tc>
                  <a:txBody>
                    <a:bodyPr/>
                    <a:lstStyle/>
                    <a:p>
                      <a:pPr algn="ctr" rtl="0" fontAlgn="b"/>
                      <a:r>
                        <a:rPr lang="pt-BR" sz="1200">
                          <a:effectLst/>
                        </a:rPr>
                        <a:t>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57810">
                <a:tc>
                  <a:txBody>
                    <a:bodyPr/>
                    <a:lstStyle/>
                    <a:p>
                      <a:pPr algn="ctr" rtl="0" fontAlgn="b"/>
                      <a:r>
                        <a:rPr lang="pt-BR" sz="1200">
                          <a:effectLst/>
                        </a:rPr>
                        <a:t>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257810">
                <a:tc>
                  <a:txBody>
                    <a:bodyPr/>
                    <a:lstStyle/>
                    <a:p>
                      <a:pPr algn="ctr" rtl="0" fontAlgn="b"/>
                      <a:r>
                        <a:rPr lang="pt-BR" sz="1200">
                          <a:effectLst/>
                        </a:rPr>
                        <a:t>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5"/>
                  </a:ext>
                </a:extLst>
              </a:tr>
              <a:tr h="257810">
                <a:tc>
                  <a:txBody>
                    <a:bodyPr/>
                    <a:lstStyle/>
                    <a:p>
                      <a:pPr algn="ctr" rtl="0" fontAlgn="b"/>
                      <a:r>
                        <a:rPr lang="pt-BR" sz="1200">
                          <a:effectLst/>
                        </a:rPr>
                        <a:t>5</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6"/>
                  </a:ext>
                </a:extLst>
              </a:tr>
              <a:tr h="257810">
                <a:tc>
                  <a:txBody>
                    <a:bodyPr/>
                    <a:lstStyle/>
                    <a:p>
                      <a:pPr algn="ctr" rtl="0" fontAlgn="b"/>
                      <a:r>
                        <a:rPr lang="pt-BR" sz="1200">
                          <a:effectLst/>
                        </a:rPr>
                        <a:t>6</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7"/>
                  </a:ext>
                </a:extLst>
              </a:tr>
              <a:tr h="257810">
                <a:tc>
                  <a:txBody>
                    <a:bodyPr/>
                    <a:lstStyle/>
                    <a:p>
                      <a:pPr algn="ctr" rtl="0" fontAlgn="b"/>
                      <a:r>
                        <a:rPr lang="pt-BR" sz="1200">
                          <a:effectLst/>
                        </a:rPr>
                        <a:t>7</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8"/>
                  </a:ext>
                </a:extLst>
              </a:tr>
              <a:tr h="257810">
                <a:tc>
                  <a:txBody>
                    <a:bodyPr/>
                    <a:lstStyle/>
                    <a:p>
                      <a:pPr algn="ctr" rtl="0" fontAlgn="b"/>
                      <a:r>
                        <a:rPr lang="pt-BR" sz="1200">
                          <a:effectLst/>
                        </a:rPr>
                        <a:t>8</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9"/>
                  </a:ext>
                </a:extLst>
              </a:tr>
              <a:tr h="257810">
                <a:tc>
                  <a:txBody>
                    <a:bodyPr/>
                    <a:lstStyle/>
                    <a:p>
                      <a:pPr algn="ctr" rtl="0" fontAlgn="b"/>
                      <a:r>
                        <a:rPr lang="pt-BR" sz="1200">
                          <a:effectLst/>
                        </a:rPr>
                        <a:t>9</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0"/>
                  </a:ext>
                </a:extLst>
              </a:tr>
              <a:tr h="257810">
                <a:tc>
                  <a:txBody>
                    <a:bodyPr/>
                    <a:lstStyle/>
                    <a:p>
                      <a:pPr algn="ctr" rtl="0" fontAlgn="b"/>
                      <a:r>
                        <a:rPr lang="pt-BR" sz="1200">
                          <a:effectLst/>
                        </a:rPr>
                        <a:t>10</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1"/>
                  </a:ext>
                </a:extLst>
              </a:tr>
              <a:tr h="257810">
                <a:tc>
                  <a:txBody>
                    <a:bodyPr/>
                    <a:lstStyle/>
                    <a:p>
                      <a:pPr algn="ctr" rtl="0" fontAlgn="b"/>
                      <a:r>
                        <a:rPr lang="pt-BR" sz="1200">
                          <a:effectLst/>
                        </a:rPr>
                        <a:t>11</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sunny</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2"/>
                  </a:ext>
                </a:extLst>
              </a:tr>
              <a:tr h="257810">
                <a:tc>
                  <a:txBody>
                    <a:bodyPr/>
                    <a:lstStyle/>
                    <a:p>
                      <a:pPr algn="ctr" rtl="0" fontAlgn="b"/>
                      <a:r>
                        <a:rPr lang="pt-BR" sz="1200">
                          <a:effectLst/>
                        </a:rPr>
                        <a:t>12</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3"/>
                  </a:ext>
                </a:extLst>
              </a:tr>
              <a:tr h="257810">
                <a:tc>
                  <a:txBody>
                    <a:bodyPr/>
                    <a:lstStyle/>
                    <a:p>
                      <a:pPr algn="ctr" rtl="0" fontAlgn="b"/>
                      <a:r>
                        <a:rPr lang="pt-BR" sz="1200">
                          <a:effectLst/>
                        </a:rPr>
                        <a:t>13</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overcast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hot</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false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P</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14"/>
                  </a:ext>
                </a:extLst>
              </a:tr>
              <a:tr h="257810">
                <a:tc>
                  <a:txBody>
                    <a:bodyPr/>
                    <a:lstStyle/>
                    <a:p>
                      <a:pPr algn="ctr" rtl="0" fontAlgn="b"/>
                      <a:r>
                        <a:rPr lang="pt-BR" sz="1200">
                          <a:effectLst/>
                        </a:rPr>
                        <a:t>14</a:t>
                      </a:r>
                    </a:p>
                  </a:txBody>
                  <a:tcPr marL="23580" marR="23580" marT="15720" marB="1572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high</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true</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3580" marR="23580" marT="15720" marB="1572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106360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69"/>
            <a:ext cx="11143592"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38432"/>
                <a:ext cx="11143593" cy="5230382"/>
              </a:xfrm>
            </p:spPr>
            <p:txBody>
              <a:bodyPr>
                <a:normAutofit fontScale="77500" lnSpcReduction="20000"/>
              </a:bodyPr>
              <a:lstStyle/>
              <a:p>
                <a:r>
                  <a:rPr lang="pt-BR" dirty="0" smtClean="0"/>
                  <a:t>A </a:t>
                </a:r>
                <a:r>
                  <a:rPr lang="pt-BR" b="1" i="1" dirty="0" smtClean="0"/>
                  <a:t>entropia</a:t>
                </a:r>
                <a:r>
                  <a:rPr lang="pt-BR" dirty="0" smtClean="0"/>
                  <a:t> </a:t>
                </a:r>
                <a:r>
                  <a:rPr lang="pt-BR" dirty="0"/>
                  <a:t>do objetivo, i.e., </a:t>
                </a:r>
                <a14:m>
                  <m:oMath xmlns:m="http://schemas.openxmlformats.org/officeDocument/2006/math">
                    <m:r>
                      <a:rPr lang="pt-BR" i="1">
                        <a:latin typeface="Cambria Math" panose="02040503050406030204" pitchFamily="18" charset="0"/>
                      </a:rPr>
                      <m:t>𝑦</m:t>
                    </m:r>
                  </m:oMath>
                </a14:m>
                <a:r>
                  <a:rPr lang="pt-BR" dirty="0"/>
                  <a:t>, para todo o conjunto de treinamento é</a:t>
                </a:r>
              </a:p>
              <a:p>
                <a:pPr marL="0" indent="0" algn="ctr">
                  <a:buNone/>
                </a:pPr>
                <a14:m>
                  <m:oMath xmlns:m="http://schemas.openxmlformats.org/officeDocument/2006/math">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𝑦</m:t>
                        </m:r>
                      </m:e>
                    </m:d>
                    <m:r>
                      <a:rPr lang="pt-BR" sz="2200" b="0" i="1" smtClean="0">
                        <a:latin typeface="Cambria Math" panose="02040503050406030204" pitchFamily="18" charset="0"/>
                      </a:rPr>
                      <m:t>=−</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r>
                          <a:rPr lang="pt-BR" sz="2200" b="0" i="1" smtClean="0">
                            <a:latin typeface="Cambria Math" panose="02040503050406030204" pitchFamily="18" charset="0"/>
                          </a:rPr>
                          <m:t>+</m:t>
                        </m:r>
                        <m:d>
                          <m:dPr>
                            <m:ctrlPr>
                              <a:rPr lang="pt-BR" sz="2200" b="0" i="1" smtClean="0">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func>
                          <m:funcPr>
                            <m:ctrlPr>
                              <a:rPr lang="pt-BR" sz="2200" i="1">
                                <a:latin typeface="Cambria Math" panose="02040503050406030204" pitchFamily="18" charset="0"/>
                              </a:rPr>
                            </m:ctrlPr>
                          </m:funcPr>
                          <m:fName>
                            <m:sSub>
                              <m:sSubPr>
                                <m:ctrlPr>
                                  <a:rPr lang="pt-BR" sz="2200" i="1">
                                    <a:latin typeface="Cambria Math" panose="02040503050406030204" pitchFamily="18" charset="0"/>
                                  </a:rPr>
                                </m:ctrlPr>
                              </m:sSubPr>
                              <m:e>
                                <m:r>
                                  <m:rPr>
                                    <m:sty m:val="p"/>
                                  </m:rPr>
                                  <a:rPr lang="pt-BR" sz="2200">
                                    <a:latin typeface="Cambria Math" panose="02040503050406030204" pitchFamily="18" charset="0"/>
                                  </a:rPr>
                                  <m:t>log</m:t>
                                </m:r>
                              </m:e>
                              <m:sub>
                                <m:r>
                                  <a:rPr lang="pt-BR" sz="2200" i="1">
                                    <a:latin typeface="Cambria Math" panose="02040503050406030204" pitchFamily="18" charset="0"/>
                                  </a:rPr>
                                  <m:t>2</m:t>
                                </m:r>
                              </m:sub>
                            </m:sSub>
                          </m:fName>
                          <m:e>
                            <m:d>
                              <m:dPr>
                                <m:ctrlPr>
                                  <a:rPr lang="pt-BR" sz="2200" i="1">
                                    <a:latin typeface="Cambria Math" panose="02040503050406030204" pitchFamily="18" charset="0"/>
                                  </a:rPr>
                                </m:ctrlPr>
                              </m:dPr>
                              <m:e>
                                <m:r>
                                  <a:rPr lang="pt-BR" sz="2200" b="0" i="1" smtClean="0">
                                    <a:latin typeface="Cambria Math" panose="02040503050406030204" pitchFamily="18" charset="0"/>
                                  </a:rPr>
                                  <m:t>1−</m:t>
                                </m:r>
                                <m:f>
                                  <m:fPr>
                                    <m:ctrlPr>
                                      <a:rPr lang="pt-BR" sz="2200" i="1">
                                        <a:latin typeface="Cambria Math" panose="02040503050406030204" pitchFamily="18" charset="0"/>
                                      </a:rPr>
                                    </m:ctrlPr>
                                  </m:fPr>
                                  <m:num>
                                    <m:r>
                                      <a:rPr lang="pt-BR" sz="2200" i="1">
                                        <a:latin typeface="Cambria Math" panose="02040503050406030204" pitchFamily="18" charset="0"/>
                                      </a:rPr>
                                      <m:t>9</m:t>
                                    </m:r>
                                  </m:num>
                                  <m:den>
                                    <m:r>
                                      <a:rPr lang="pt-BR" sz="2200" i="1">
                                        <a:latin typeface="Cambria Math" panose="02040503050406030204" pitchFamily="18" charset="0"/>
                                      </a:rPr>
                                      <m:t>14</m:t>
                                    </m:r>
                                  </m:den>
                                </m:f>
                              </m:e>
                            </m:d>
                          </m:e>
                        </m:func>
                      </m:e>
                    </m:d>
                    <m:r>
                      <a:rPr lang="pt-BR" sz="2200" b="0" i="0" smtClean="0">
                        <a:latin typeface="Cambria Math" panose="02040503050406030204" pitchFamily="18" charset="0"/>
                      </a:rPr>
                      <m:t>=0.9403</m:t>
                    </m:r>
                  </m:oMath>
                </a14:m>
                <a:r>
                  <a:rPr lang="pt-BR" sz="2200" dirty="0"/>
                  <a:t>.</a:t>
                </a:r>
              </a:p>
              <a:p>
                <a:r>
                  <a:rPr lang="pt-BR" dirty="0"/>
                  <a:t>Encontrando o nó raíz: o </a:t>
                </a:r>
                <a:r>
                  <a:rPr lang="pt-BR" b="1" i="1" dirty="0"/>
                  <a:t>ganho de informação</a:t>
                </a:r>
                <a:r>
                  <a:rPr lang="pt-BR" dirty="0"/>
                  <a:t> de cada atributo é calculado como</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𝐨𝐮𝐭𝐥𝐨𝐨𝐤</m:t>
                          </m:r>
                        </m:e>
                      </m:d>
                      <m:r>
                        <a:rPr lang="pt-BR" sz="2200" i="1">
                          <a:latin typeface="Cambria Math" panose="02040503050406030204" pitchFamily="18" charset="0"/>
                        </a:rPr>
                        <m:t>=</m:t>
                      </m:r>
                      <m:r>
                        <a:rPr lang="pt-BR" sz="2200" b="0" i="1" smtClean="0">
                          <a:latin typeface="Cambria Math" panose="02040503050406030204" pitchFamily="18" charset="0"/>
                        </a:rPr>
                        <m:t>0.9403−</m:t>
                      </m:r>
                      <m:d>
                        <m:dPr>
                          <m:begChr m:val="["/>
                          <m:endChr m:val="]"/>
                          <m:ctrlPr>
                            <a:rPr lang="pt-BR" sz="2200" b="0" i="1" smtClean="0">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smtClean="0">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5</m:t>
                                  </m:r>
                                </m:den>
                              </m:f>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r>
                                <a:rPr lang="pt-BR" sz="2200" b="0" i="1" smtClean="0">
                                  <a:latin typeface="Cambria Math" panose="02040503050406030204" pitchFamily="18" charset="0"/>
                                </a:rPr>
                                <m:t>1</m:t>
                              </m:r>
                            </m:e>
                          </m:d>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i="1">
                                  <a:latin typeface="Cambria Math" panose="02040503050406030204" pitchFamily="18" charset="0"/>
                                </a:rPr>
                                <m:t>5</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i="1">
                                      <a:latin typeface="Cambria Math" panose="02040503050406030204" pitchFamily="18" charset="0"/>
                                    </a:rPr>
                                    <m:t>5</m:t>
                                  </m:r>
                                </m:den>
                              </m:f>
                            </m:e>
                          </m:d>
                        </m:e>
                      </m:d>
                      <m:r>
                        <a:rPr lang="pt-BR" sz="2200" b="0" i="0" smtClean="0">
                          <a:latin typeface="Cambria Math" panose="02040503050406030204" pitchFamily="18" charset="0"/>
                        </a:rPr>
                        <m:t>=0.247</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𝐭𝐞𝐦𝐩𝐞𝐫𝐚𝐭𝐮𝐫𝐞</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2</m:t>
                                  </m:r>
                                </m:num>
                                <m:den>
                                  <m:r>
                                    <a:rPr lang="pt-BR" sz="2200" b="0" i="1" smtClean="0">
                                      <a:latin typeface="Cambria Math" panose="02040503050406030204" pitchFamily="18" charset="0"/>
                                    </a:rPr>
                                    <m:t>4</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4</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i="1">
                                      <a:latin typeface="Cambria Math" panose="02040503050406030204" pitchFamily="18" charset="0"/>
                                    </a:rPr>
                                    <m:t>3</m:t>
                                  </m:r>
                                </m:num>
                                <m:den>
                                  <m:r>
                                    <a:rPr lang="pt-BR" sz="2200" b="0" i="1" smtClean="0">
                                      <a:latin typeface="Cambria Math" panose="02040503050406030204" pitchFamily="18" charset="0"/>
                                    </a:rPr>
                                    <m:t>4</m:t>
                                  </m:r>
                                </m:den>
                              </m:f>
                            </m:e>
                          </m:d>
                        </m:e>
                      </m:d>
                      <m:r>
                        <a:rPr lang="pt-BR" sz="2200">
                          <a:latin typeface="Cambria Math" panose="02040503050406030204" pitchFamily="18" charset="0"/>
                        </a:rPr>
                        <m:t>=0.</m:t>
                      </m:r>
                      <m:r>
                        <a:rPr lang="pt-BR" sz="2200" b="0" i="0" smtClean="0">
                          <a:latin typeface="Cambria Math" panose="02040503050406030204" pitchFamily="18" charset="0"/>
                        </a:rPr>
                        <m:t>029</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𝐡𝐮𝐦𝐢𝐝𝐢𝐭𝐲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7</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7</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7</m:t>
                                  </m:r>
                                </m:den>
                              </m:f>
                            </m:e>
                          </m:d>
                        </m:e>
                      </m:d>
                      <m:r>
                        <a:rPr lang="pt-BR" sz="2200">
                          <a:latin typeface="Cambria Math" panose="02040503050406030204" pitchFamily="18" charset="0"/>
                        </a:rPr>
                        <m:t>=0.</m:t>
                      </m:r>
                      <m:r>
                        <a:rPr lang="pt-BR" sz="2200" b="0" i="0" smtClean="0">
                          <a:latin typeface="Cambria Math" panose="02040503050406030204" pitchFamily="18" charset="0"/>
                        </a:rPr>
                        <m:t>1518</m:t>
                      </m:r>
                    </m:oMath>
                  </m:oMathPara>
                </a14:m>
                <a:endParaRPr lang="pt-BR" sz="2200" dirty="0">
                  <a:latin typeface="+mj-lt"/>
                </a:endParaRPr>
              </a:p>
              <a:p>
                <a:pPr marL="0" indent="0">
                  <a:buNone/>
                </a:pPr>
                <a14:m>
                  <m:oMathPara xmlns:m="http://schemas.openxmlformats.org/officeDocument/2006/math">
                    <m:oMathParaPr>
                      <m:jc m:val="left"/>
                    </m:oMathParaPr>
                    <m:oMath xmlns:m="http://schemas.openxmlformats.org/officeDocument/2006/math">
                      <m:r>
                        <a:rPr lang="pt-BR" sz="2200" i="1">
                          <a:latin typeface="Cambria Math" panose="02040503050406030204" pitchFamily="18" charset="0"/>
                        </a:rPr>
                        <m:t>𝐺𝑎𝑖𝑛</m:t>
                      </m:r>
                      <m:d>
                        <m:dPr>
                          <m:ctrlPr>
                            <a:rPr lang="pt-BR" sz="2200" i="1">
                              <a:latin typeface="Cambria Math" panose="02040503050406030204" pitchFamily="18" charset="0"/>
                            </a:rPr>
                          </m:ctrlPr>
                        </m:dPr>
                        <m:e>
                          <m:r>
                            <a:rPr lang="pt-BR" sz="2200" b="1" i="0" smtClean="0">
                              <a:latin typeface="Cambria Math" panose="02040503050406030204" pitchFamily="18" charset="0"/>
                            </a:rPr>
                            <m:t>𝐰𝐢𝐧𝐝𝐲</m:t>
                          </m:r>
                        </m:e>
                      </m:d>
                      <m:r>
                        <a:rPr lang="pt-BR" sz="2200" i="1">
                          <a:latin typeface="Cambria Math" panose="02040503050406030204" pitchFamily="18" charset="0"/>
                        </a:rPr>
                        <m:t>=0.9403−</m:t>
                      </m:r>
                      <m:d>
                        <m:dPr>
                          <m:begChr m:val="["/>
                          <m:endChr m:val="]"/>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3</m:t>
                                  </m:r>
                                </m:num>
                                <m:den>
                                  <m:r>
                                    <a:rPr lang="pt-BR" sz="2200" b="0" i="1" smtClean="0">
                                      <a:latin typeface="Cambria Math" panose="02040503050406030204" pitchFamily="18" charset="0"/>
                                    </a:rPr>
                                    <m:t>6</m:t>
                                  </m:r>
                                </m:den>
                              </m:f>
                            </m:e>
                          </m:d>
                          <m:r>
                            <a:rPr lang="pt-BR" sz="2200" i="1">
                              <a:latin typeface="Cambria Math" panose="02040503050406030204" pitchFamily="18" charset="0"/>
                            </a:rPr>
                            <m:t>+</m:t>
                          </m:r>
                          <m:f>
                            <m:fPr>
                              <m:ctrlPr>
                                <a:rPr lang="pt-BR" sz="2200" i="1">
                                  <a:latin typeface="Cambria Math" panose="02040503050406030204" pitchFamily="18" charset="0"/>
                                </a:rPr>
                              </m:ctrlPr>
                            </m:fPr>
                            <m:num>
                              <m:r>
                                <a:rPr lang="pt-BR" sz="2200" b="0" i="1" smtClean="0">
                                  <a:latin typeface="Cambria Math" panose="02040503050406030204" pitchFamily="18" charset="0"/>
                                </a:rPr>
                                <m:t>8</m:t>
                              </m:r>
                            </m:num>
                            <m:den>
                              <m:r>
                                <a:rPr lang="pt-BR" sz="2200" i="1">
                                  <a:latin typeface="Cambria Math" panose="02040503050406030204" pitchFamily="18" charset="0"/>
                                </a:rPr>
                                <m:t>14</m:t>
                              </m:r>
                            </m:den>
                          </m:f>
                          <m:r>
                            <a:rPr lang="pt-BR" sz="2200" i="1">
                              <a:latin typeface="Cambria Math" panose="02040503050406030204" pitchFamily="18" charset="0"/>
                            </a:rPr>
                            <m:t>𝐻</m:t>
                          </m:r>
                          <m:d>
                            <m:dPr>
                              <m:ctrlPr>
                                <a:rPr lang="pt-BR" sz="2200" i="1">
                                  <a:latin typeface="Cambria Math" panose="02040503050406030204" pitchFamily="18" charset="0"/>
                                </a:rPr>
                              </m:ctrlPr>
                            </m:dPr>
                            <m:e>
                              <m:f>
                                <m:fPr>
                                  <m:ctrlPr>
                                    <a:rPr lang="pt-BR" sz="2200" i="1">
                                      <a:latin typeface="Cambria Math" panose="02040503050406030204" pitchFamily="18" charset="0"/>
                                    </a:rPr>
                                  </m:ctrlPr>
                                </m:fPr>
                                <m:num>
                                  <m:r>
                                    <a:rPr lang="pt-BR" sz="2200" b="0" i="1" smtClean="0">
                                      <a:latin typeface="Cambria Math" panose="02040503050406030204" pitchFamily="18" charset="0"/>
                                    </a:rPr>
                                    <m:t>6</m:t>
                                  </m:r>
                                </m:num>
                                <m:den>
                                  <m:r>
                                    <a:rPr lang="pt-BR" sz="2200" b="0" i="1" smtClean="0">
                                      <a:latin typeface="Cambria Math" panose="02040503050406030204" pitchFamily="18" charset="0"/>
                                    </a:rPr>
                                    <m:t>8</m:t>
                                  </m:r>
                                </m:den>
                              </m:f>
                            </m:e>
                          </m:d>
                        </m:e>
                      </m:d>
                      <m:r>
                        <a:rPr lang="pt-BR" sz="2200">
                          <a:latin typeface="Cambria Math" panose="02040503050406030204" pitchFamily="18" charset="0"/>
                        </a:rPr>
                        <m:t>=0.</m:t>
                      </m:r>
                      <m:r>
                        <a:rPr lang="pt-BR" sz="2200" b="0" i="0" smtClean="0">
                          <a:latin typeface="Cambria Math" panose="02040503050406030204" pitchFamily="18" charset="0"/>
                        </a:rPr>
                        <m:t>04813</m:t>
                      </m:r>
                    </m:oMath>
                  </m:oMathPara>
                </a14:m>
                <a:endParaRPr lang="pt-BR" sz="22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38432"/>
                <a:ext cx="11143593" cy="5230382"/>
              </a:xfrm>
              <a:blipFill rotWithShape="0">
                <a:blip r:embed="rId2"/>
                <a:stretch>
                  <a:fillRect l="-601" t="-2448"/>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956897189"/>
              </p:ext>
            </p:extLst>
          </p:nvPr>
        </p:nvGraphicFramePr>
        <p:xfrm>
          <a:off x="980091" y="2578430"/>
          <a:ext cx="2425262" cy="1508760"/>
        </p:xfrm>
        <a:graphic>
          <a:graphicData uri="http://schemas.openxmlformats.org/drawingml/2006/table">
            <a:tbl>
              <a:tblPr/>
              <a:tblGrid>
                <a:gridCol w="684266">
                  <a:extLst>
                    <a:ext uri="{9D8B030D-6E8A-4147-A177-3AD203B41FA5}">
                      <a16:colId xmlns="" xmlns:a16="http://schemas.microsoft.com/office/drawing/2014/main" val="20000"/>
                    </a:ext>
                  </a:extLst>
                </a:gridCol>
                <a:gridCol w="684266">
                  <a:extLst>
                    <a:ext uri="{9D8B030D-6E8A-4147-A177-3AD203B41FA5}">
                      <a16:colId xmlns="" xmlns:a16="http://schemas.microsoft.com/office/drawing/2014/main" val="20001"/>
                    </a:ext>
                  </a:extLst>
                </a:gridCol>
                <a:gridCol w="293254">
                  <a:extLst>
                    <a:ext uri="{9D8B030D-6E8A-4147-A177-3AD203B41FA5}">
                      <a16:colId xmlns="" xmlns:a16="http://schemas.microsoft.com/office/drawing/2014/main" val="20002"/>
                    </a:ext>
                  </a:extLst>
                </a:gridCol>
                <a:gridCol w="293254">
                  <a:extLst>
                    <a:ext uri="{9D8B030D-6E8A-4147-A177-3AD203B41FA5}">
                      <a16:colId xmlns="" xmlns:a16="http://schemas.microsoft.com/office/drawing/2014/main" val="20003"/>
                    </a:ext>
                  </a:extLst>
                </a:gridCol>
                <a:gridCol w="470222">
                  <a:extLst>
                    <a:ext uri="{9D8B030D-6E8A-4147-A177-3AD203B41FA5}">
                      <a16:colId xmlns="" xmlns:a16="http://schemas.microsoft.com/office/drawing/2014/main" val="20004"/>
                    </a:ext>
                  </a:extLst>
                </a:gridCol>
              </a:tblGrid>
              <a:tr h="240293">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40293">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40293">
                <a:tc rowSpan="3">
                  <a:txBody>
                    <a:bodyPr/>
                    <a:lstStyle/>
                    <a:p>
                      <a:pPr algn="ctr" rtl="0" fontAlgn="ctr"/>
                      <a:r>
                        <a:rPr lang="pt-BR" sz="1400" b="1" dirty="0">
                          <a:effectLst/>
                        </a:rPr>
                        <a:t>Outlook</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40293">
                <a:tc vMerge="1">
                  <a:txBody>
                    <a:bodyPr/>
                    <a:lstStyle/>
                    <a:p>
                      <a:endParaRPr lang="pt-BR"/>
                    </a:p>
                  </a:txBody>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40293">
                <a:tc vMerge="1">
                  <a:txBody>
                    <a:bodyPr/>
                    <a:lstStyle/>
                    <a:p>
                      <a:endParaRPr lang="pt-BR"/>
                    </a:p>
                  </a:txBody>
                  <a:tcPr/>
                </a:tc>
                <a:tc>
                  <a:txBody>
                    <a:bodyPr/>
                    <a:lstStyle/>
                    <a:p>
                      <a:pPr algn="ctr" rtl="0" fontAlgn="b"/>
                      <a:r>
                        <a:rPr lang="pt-BR" sz="14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240293">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9532857"/>
              </p:ext>
            </p:extLst>
          </p:nvPr>
        </p:nvGraphicFramePr>
        <p:xfrm>
          <a:off x="3638063" y="2578430"/>
          <a:ext cx="2652378" cy="1508760"/>
        </p:xfrm>
        <a:graphic>
          <a:graphicData uri="http://schemas.openxmlformats.org/drawingml/2006/table">
            <a:tbl>
              <a:tblPr/>
              <a:tblGrid>
                <a:gridCol w="1058462">
                  <a:extLst>
                    <a:ext uri="{9D8B030D-6E8A-4147-A177-3AD203B41FA5}">
                      <a16:colId xmlns="" xmlns:a16="http://schemas.microsoft.com/office/drawing/2014/main" val="20000"/>
                    </a:ext>
                  </a:extLst>
                </a:gridCol>
                <a:gridCol w="697339">
                  <a:extLst>
                    <a:ext uri="{9D8B030D-6E8A-4147-A177-3AD203B41FA5}">
                      <a16:colId xmlns="" xmlns:a16="http://schemas.microsoft.com/office/drawing/2014/main" val="20001"/>
                    </a:ext>
                  </a:extLst>
                </a:gridCol>
                <a:gridCol w="298859">
                  <a:extLst>
                    <a:ext uri="{9D8B030D-6E8A-4147-A177-3AD203B41FA5}">
                      <a16:colId xmlns="" xmlns:a16="http://schemas.microsoft.com/office/drawing/2014/main" val="20002"/>
                    </a:ext>
                  </a:extLst>
                </a:gridCol>
                <a:gridCol w="298859">
                  <a:extLst>
                    <a:ext uri="{9D8B030D-6E8A-4147-A177-3AD203B41FA5}">
                      <a16:colId xmlns="" xmlns:a16="http://schemas.microsoft.com/office/drawing/2014/main" val="20003"/>
                    </a:ext>
                  </a:extLst>
                </a:gridCol>
                <a:gridCol w="298859">
                  <a:extLst>
                    <a:ext uri="{9D8B030D-6E8A-4147-A177-3AD203B41FA5}">
                      <a16:colId xmlns="" xmlns:a16="http://schemas.microsoft.com/office/drawing/2014/main" val="20004"/>
                    </a:ext>
                  </a:extLst>
                </a:gridCol>
              </a:tblGrid>
              <a:tr h="251460">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51460">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51460">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51460">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51460">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251460">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54285095"/>
              </p:ext>
            </p:extLst>
          </p:nvPr>
        </p:nvGraphicFramePr>
        <p:xfrm>
          <a:off x="6528402" y="2578430"/>
          <a:ext cx="2364663" cy="1257300"/>
        </p:xfrm>
        <a:graphic>
          <a:graphicData uri="http://schemas.openxmlformats.org/drawingml/2006/table">
            <a:tbl>
              <a:tblPr/>
              <a:tblGrid>
                <a:gridCol w="943645">
                  <a:extLst>
                    <a:ext uri="{9D8B030D-6E8A-4147-A177-3AD203B41FA5}">
                      <a16:colId xmlns="" xmlns:a16="http://schemas.microsoft.com/office/drawing/2014/main" val="20000"/>
                    </a:ext>
                  </a:extLst>
                </a:gridCol>
                <a:gridCol w="621695">
                  <a:extLst>
                    <a:ext uri="{9D8B030D-6E8A-4147-A177-3AD203B41FA5}">
                      <a16:colId xmlns="" xmlns:a16="http://schemas.microsoft.com/office/drawing/2014/main" val="20001"/>
                    </a:ext>
                  </a:extLst>
                </a:gridCol>
                <a:gridCol w="266441">
                  <a:extLst>
                    <a:ext uri="{9D8B030D-6E8A-4147-A177-3AD203B41FA5}">
                      <a16:colId xmlns="" xmlns:a16="http://schemas.microsoft.com/office/drawing/2014/main" val="20002"/>
                    </a:ext>
                  </a:extLst>
                </a:gridCol>
                <a:gridCol w="266441">
                  <a:extLst>
                    <a:ext uri="{9D8B030D-6E8A-4147-A177-3AD203B41FA5}">
                      <a16:colId xmlns="" xmlns:a16="http://schemas.microsoft.com/office/drawing/2014/main" val="20003"/>
                    </a:ext>
                  </a:extLst>
                </a:gridCol>
                <a:gridCol w="266441">
                  <a:extLst>
                    <a:ext uri="{9D8B030D-6E8A-4147-A177-3AD203B41FA5}">
                      <a16:colId xmlns="" xmlns:a16="http://schemas.microsoft.com/office/drawing/2014/main" val="20004"/>
                    </a:ext>
                  </a:extLst>
                </a:gridCol>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dirty="0">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2">
                  <a:txBody>
                    <a:bodyPr/>
                    <a:lstStyle/>
                    <a:p>
                      <a:pPr algn="ctr" rtl="0" fontAlgn="ctr"/>
                      <a:r>
                        <a:rPr lang="pt-BR" sz="1400" b="1" dirty="0">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7</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77828383"/>
              </p:ext>
            </p:extLst>
          </p:nvPr>
        </p:nvGraphicFramePr>
        <p:xfrm>
          <a:off x="9131026" y="2578430"/>
          <a:ext cx="2401451" cy="1257300"/>
        </p:xfrm>
        <a:graphic>
          <a:graphicData uri="http://schemas.openxmlformats.org/drawingml/2006/table">
            <a:tbl>
              <a:tblPr/>
              <a:tblGrid>
                <a:gridCol w="958326">
                  <a:extLst>
                    <a:ext uri="{9D8B030D-6E8A-4147-A177-3AD203B41FA5}">
                      <a16:colId xmlns="" xmlns:a16="http://schemas.microsoft.com/office/drawing/2014/main" val="20000"/>
                    </a:ext>
                  </a:extLst>
                </a:gridCol>
                <a:gridCol w="631367">
                  <a:extLst>
                    <a:ext uri="{9D8B030D-6E8A-4147-A177-3AD203B41FA5}">
                      <a16:colId xmlns="" xmlns:a16="http://schemas.microsoft.com/office/drawing/2014/main" val="20001"/>
                    </a:ext>
                  </a:extLst>
                </a:gridCol>
                <a:gridCol w="270586">
                  <a:extLst>
                    <a:ext uri="{9D8B030D-6E8A-4147-A177-3AD203B41FA5}">
                      <a16:colId xmlns="" xmlns:a16="http://schemas.microsoft.com/office/drawing/2014/main" val="20002"/>
                    </a:ext>
                  </a:extLst>
                </a:gridCol>
                <a:gridCol w="270586">
                  <a:extLst>
                    <a:ext uri="{9D8B030D-6E8A-4147-A177-3AD203B41FA5}">
                      <a16:colId xmlns="" xmlns:a16="http://schemas.microsoft.com/office/drawing/2014/main" val="20003"/>
                    </a:ext>
                  </a:extLst>
                </a:gridCol>
                <a:gridCol w="270586">
                  <a:extLst>
                    <a:ext uri="{9D8B030D-6E8A-4147-A177-3AD203B41FA5}">
                      <a16:colId xmlns="" xmlns:a16="http://schemas.microsoft.com/office/drawing/2014/main" val="20004"/>
                    </a:ext>
                  </a:extLst>
                </a:gridCol>
              </a:tblGrid>
              <a:tr h="200025">
                <a:tc rowSpan="2" gridSpan="2">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6</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8</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14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11" name="TextBox 10"/>
          <p:cNvSpPr txBox="1"/>
          <p:nvPr/>
        </p:nvSpPr>
        <p:spPr>
          <a:xfrm>
            <a:off x="8081431" y="3989594"/>
            <a:ext cx="3900361" cy="1200329"/>
          </a:xfrm>
          <a:prstGeom prst="rect">
            <a:avLst/>
          </a:prstGeom>
          <a:noFill/>
          <a:ln>
            <a:solidFill>
              <a:schemeClr val="tx1"/>
            </a:solidFill>
          </a:ln>
        </p:spPr>
        <p:txBody>
          <a:bodyPr wrap="square" rtlCol="0">
            <a:spAutoFit/>
          </a:bodyPr>
          <a:lstStyle/>
          <a:p>
            <a:r>
              <a:rPr lang="pt-BR" dirty="0"/>
              <a:t>O </a:t>
            </a:r>
            <a:r>
              <a:rPr lang="pt-BR" b="1" i="1" dirty="0"/>
              <a:t>ganho de informação </a:t>
            </a:r>
            <a:r>
              <a:rPr lang="pt-BR" dirty="0"/>
              <a:t>é maximizado com o atributo </a:t>
            </a:r>
            <a:r>
              <a:rPr lang="pt-BR" b="1" i="1" dirty="0"/>
              <a:t>outlook</a:t>
            </a:r>
            <a:r>
              <a:rPr lang="pt-BR" dirty="0"/>
              <a:t>, que é, portanto, escolhido como o nó raíz da árvore.</a:t>
            </a: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234" y="5497115"/>
            <a:ext cx="4821992" cy="1171699"/>
          </a:xfrm>
          <a:prstGeom prst="rect">
            <a:avLst/>
          </a:prstGeom>
        </p:spPr>
      </p:pic>
      <p:sp>
        <p:nvSpPr>
          <p:cNvPr id="5" name="Rectangle 4"/>
          <p:cNvSpPr/>
          <p:nvPr/>
        </p:nvSpPr>
        <p:spPr>
          <a:xfrm>
            <a:off x="6863212" y="435089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409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2876" cy="1325563"/>
          </a:xfrm>
        </p:spPr>
        <p:txBody>
          <a:bodyPr/>
          <a:lstStyle/>
          <a:p>
            <a:r>
              <a:rPr lang="pt-BR" dirty="0"/>
              <a:t>Exemplo de Árvore de Decisão com método ID3</a:t>
            </a:r>
          </a:p>
        </p:txBody>
      </p:sp>
      <p:sp>
        <p:nvSpPr>
          <p:cNvPr id="3" name="Content Placeholder 2"/>
          <p:cNvSpPr>
            <a:spLocks noGrp="1"/>
          </p:cNvSpPr>
          <p:nvPr>
            <p:ph idx="1"/>
          </p:nvPr>
        </p:nvSpPr>
        <p:spPr>
          <a:xfrm>
            <a:off x="838200" y="1825625"/>
            <a:ext cx="10922876" cy="3144099"/>
          </a:xfrm>
        </p:spPr>
        <p:txBody>
          <a:bodyPr>
            <a:normAutofit fontScale="92500" lnSpcReduction="20000"/>
          </a:bodyPr>
          <a:lstStyle/>
          <a:p>
            <a:r>
              <a:rPr lang="pt-BR" dirty="0"/>
              <a:t>Agora, precisamos testar o conjunto de treinamento para </a:t>
            </a:r>
            <a:r>
              <a:rPr lang="pt-BR" b="1" i="1" dirty="0"/>
              <a:t>subconjuntos</a:t>
            </a:r>
            <a:r>
              <a:rPr lang="pt-BR" dirty="0"/>
              <a:t> específicos do atributo do </a:t>
            </a:r>
            <a:r>
              <a:rPr lang="pt-BR" b="1" i="1" dirty="0" smtClean="0"/>
              <a:t>Outlook</a:t>
            </a:r>
            <a:r>
              <a:rPr lang="pt-BR" dirty="0" smtClean="0"/>
              <a:t>, ou seja, para cada um de seus possíveis valores (overcast, sunny e rain).</a:t>
            </a:r>
            <a:endParaRPr lang="pt-BR" dirty="0"/>
          </a:p>
          <a:p>
            <a:r>
              <a:rPr lang="pt-BR" dirty="0"/>
              <a:t>Quando </a:t>
            </a:r>
            <a:r>
              <a:rPr lang="pt-BR" b="1" i="1" dirty="0"/>
              <a:t>Outlook = overcast</a:t>
            </a:r>
            <a:r>
              <a:rPr lang="pt-BR" dirty="0"/>
              <a:t>, vemos na tabela abaixo que os valores dos outros atributos não importam, sendo a classe escolhida sempre a Positiva (</a:t>
            </a:r>
            <a:r>
              <a:rPr lang="pt-BR" i="1" dirty="0"/>
              <a:t>P</a:t>
            </a:r>
            <a:r>
              <a:rPr lang="pt-BR" dirty="0"/>
              <a:t>), ou seja, a decisão será sempre pela classe Positiva se o tempo estiver nublado.</a:t>
            </a:r>
          </a:p>
          <a:p>
            <a:r>
              <a:rPr lang="pt-BR" dirty="0"/>
              <a:t>A </a:t>
            </a:r>
            <a:r>
              <a:rPr lang="pt-BR" b="1" i="1" dirty="0"/>
              <a:t>entropia</a:t>
            </a:r>
            <a:r>
              <a:rPr lang="pt-BR" dirty="0"/>
              <a:t> nessa caso é igual a zero (pois não há incerteza), indicando uma </a:t>
            </a:r>
            <a:r>
              <a:rPr lang="pt-BR" b="1" i="1" dirty="0"/>
              <a:t>folha</a:t>
            </a:r>
            <a:r>
              <a:rPr lang="pt-BR" dirty="0"/>
              <a:t> da árvore.</a:t>
            </a:r>
          </a:p>
          <a:p>
            <a:r>
              <a:rPr lang="pt-BR" dirty="0"/>
              <a:t>Portanto, encontramos a folha deste ramo.</a:t>
            </a:r>
          </a:p>
        </p:txBody>
      </p:sp>
      <p:graphicFrame>
        <p:nvGraphicFramePr>
          <p:cNvPr id="4" name="Table 3"/>
          <p:cNvGraphicFramePr>
            <a:graphicFrameLocks noGrp="1"/>
          </p:cNvGraphicFramePr>
          <p:nvPr>
            <p:extLst>
              <p:ext uri="{D42A27DB-BD31-4B8C-83A1-F6EECF244321}">
                <p14:modId xmlns:p14="http://schemas.microsoft.com/office/powerpoint/2010/main" val="790196921"/>
              </p:ext>
            </p:extLst>
          </p:nvPr>
        </p:nvGraphicFramePr>
        <p:xfrm>
          <a:off x="1145299" y="4969724"/>
          <a:ext cx="6115050" cy="1569720"/>
        </p:xfrm>
        <a:graphic>
          <a:graphicData uri="http://schemas.openxmlformats.org/drawingml/2006/table">
            <a:tbl>
              <a:tblPr/>
              <a:tblGrid>
                <a:gridCol w="1019175">
                  <a:extLst>
                    <a:ext uri="{9D8B030D-6E8A-4147-A177-3AD203B41FA5}">
                      <a16:colId xmlns="" xmlns:a16="http://schemas.microsoft.com/office/drawing/2014/main" val="20000"/>
                    </a:ext>
                  </a:extLst>
                </a:gridCol>
                <a:gridCol w="1019175">
                  <a:extLst>
                    <a:ext uri="{9D8B030D-6E8A-4147-A177-3AD203B41FA5}">
                      <a16:colId xmlns="" xmlns:a16="http://schemas.microsoft.com/office/drawing/2014/main" val="20001"/>
                    </a:ext>
                  </a:extLst>
                </a:gridCol>
                <a:gridCol w="1019175">
                  <a:extLst>
                    <a:ext uri="{9D8B030D-6E8A-4147-A177-3AD203B41FA5}">
                      <a16:colId xmlns="" xmlns:a16="http://schemas.microsoft.com/office/drawing/2014/main" val="20002"/>
                    </a:ext>
                  </a:extLst>
                </a:gridCol>
                <a:gridCol w="1019175">
                  <a:extLst>
                    <a:ext uri="{9D8B030D-6E8A-4147-A177-3AD203B41FA5}">
                      <a16:colId xmlns="" xmlns:a16="http://schemas.microsoft.com/office/drawing/2014/main" val="20003"/>
                    </a:ext>
                  </a:extLst>
                </a:gridCol>
                <a:gridCol w="1019175">
                  <a:extLst>
                    <a:ext uri="{9D8B030D-6E8A-4147-A177-3AD203B41FA5}">
                      <a16:colId xmlns="" xmlns:a16="http://schemas.microsoft.com/office/drawing/2014/main" val="20004"/>
                    </a:ext>
                  </a:extLst>
                </a:gridCol>
                <a:gridCol w="1019175">
                  <a:extLst>
                    <a:ext uri="{9D8B030D-6E8A-4147-A177-3AD203B41FA5}">
                      <a16:colId xmlns="" xmlns:a16="http://schemas.microsoft.com/office/drawing/2014/main" val="20005"/>
                    </a:ext>
                  </a:extLst>
                </a:gridCol>
              </a:tblGrid>
              <a:tr h="27055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17764">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17764">
                <a:tc>
                  <a:txBody>
                    <a:bodyPr/>
                    <a:lstStyle/>
                    <a:p>
                      <a:pPr algn="ctr" rtl="0" fontAlgn="b"/>
                      <a:r>
                        <a:rPr lang="pt-BR" sz="1400">
                          <a:effectLst/>
                        </a:rPr>
                        <a:t>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17764">
                <a:tc>
                  <a:txBody>
                    <a:bodyPr/>
                    <a:lstStyle/>
                    <a:p>
                      <a:pPr algn="ctr" rtl="0" fontAlgn="b"/>
                      <a:r>
                        <a:rPr lang="pt-BR" sz="1400">
                          <a:effectLst/>
                        </a:rPr>
                        <a:t>7</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17764">
                <a:tc>
                  <a:txBody>
                    <a:bodyPr/>
                    <a:lstStyle/>
                    <a:p>
                      <a:pPr algn="ctr" rtl="0" fontAlgn="b"/>
                      <a:r>
                        <a:rPr lang="pt-BR" sz="1400">
                          <a:effectLst/>
                        </a:rPr>
                        <a:t>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217764">
                <a:tc>
                  <a:txBody>
                    <a:bodyPr/>
                    <a:lstStyle/>
                    <a:p>
                      <a:pPr algn="ctr" rtl="0" fontAlgn="b"/>
                      <a:r>
                        <a:rPr lang="pt-BR" sz="1400">
                          <a:effectLst/>
                        </a:rPr>
                        <a:t>13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overcast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160" r="5235"/>
          <a:stretch/>
        </p:blipFill>
        <p:spPr>
          <a:xfrm>
            <a:off x="7443623" y="5077109"/>
            <a:ext cx="4624552" cy="1354949"/>
          </a:xfrm>
          <a:prstGeom prst="rect">
            <a:avLst/>
          </a:prstGeom>
        </p:spPr>
      </p:pic>
    </p:spTree>
    <p:extLst>
      <p:ext uri="{BB962C8B-B14F-4D97-AF65-F5344CB8AC3E}">
        <p14:creationId xmlns:p14="http://schemas.microsoft.com/office/powerpoint/2010/main" val="2659912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7110"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0786"/>
                <a:ext cx="8650858" cy="5297213"/>
              </a:xfrm>
            </p:spPr>
            <p:txBody>
              <a:bodyPr>
                <a:normAutofit fontScale="77500" lnSpcReduction="20000"/>
              </a:bodyPr>
              <a:lstStyle/>
              <a:p>
                <a:r>
                  <a:rPr lang="pt-BR" dirty="0"/>
                  <a:t>Quando </a:t>
                </a:r>
                <a:r>
                  <a:rPr lang="pt-BR" b="1" i="1" dirty="0"/>
                  <a:t>Outlook = rain</a:t>
                </a:r>
                <a:endParaRPr lang="pt-BR" dirty="0"/>
              </a:p>
              <a:p>
                <a:endParaRPr lang="pt-BR" dirty="0"/>
              </a:p>
              <a:p>
                <a:endParaRPr lang="pt-BR" dirty="0"/>
              </a:p>
              <a:p>
                <a:endParaRPr lang="pt-BR" dirty="0"/>
              </a:p>
              <a:p>
                <a:pPr marL="0" indent="0">
                  <a:buNone/>
                </a:pPr>
                <a:endParaRPr lang="pt-BR" sz="2400" i="1" dirty="0">
                  <a:latin typeface="Cambria Math" panose="02040503050406030204" pitchFamily="18" charset="0"/>
                </a:endParaRPr>
              </a:p>
              <a:p>
                <a:pPr marL="0" indent="0">
                  <a:buNone/>
                </a:pPr>
                <a:endParaRPr lang="pt-BR" sz="2400" i="1" dirty="0">
                  <a:latin typeface="Cambria Math" panose="02040503050406030204" pitchFamily="18" charset="0"/>
                </a:endParaRPr>
              </a:p>
              <a:p>
                <a:pPr marL="0" indent="0">
                  <a:buNone/>
                </a:pPr>
                <a:r>
                  <a:rPr lang="pt-BR" sz="2400" dirty="0"/>
                  <a:t>Entropia para o subconjunto dado por </a:t>
                </a:r>
                <a:r>
                  <a:rPr lang="pt-BR" sz="2400" b="1" dirty="0"/>
                  <a:t>Outlook=rain</a:t>
                </a:r>
                <a:r>
                  <a:rPr lang="pt-BR" sz="2400" dirty="0"/>
                  <a:t>: </a:t>
                </a:r>
                <a14:m>
                  <m:oMath xmlns:m="http://schemas.openxmlformats.org/officeDocument/2006/math">
                    <m:r>
                      <a:rPr lang="pt-BR" sz="2400" b="1">
                        <a:latin typeface="Cambria Math" panose="02040503050406030204" pitchFamily="18" charset="0"/>
                      </a:rPr>
                      <m:t>𝐻</m:t>
                    </m:r>
                    <m:d>
                      <m:dPr>
                        <m:ctrlPr>
                          <a:rPr lang="pt-BR" sz="2400" b="1" i="1">
                            <a:latin typeface="Cambria Math" panose="02040503050406030204" pitchFamily="18" charset="0"/>
                          </a:rPr>
                        </m:ctrlPr>
                      </m:dPr>
                      <m:e>
                        <m:r>
                          <a:rPr lang="pt-BR" sz="2400" b="1">
                            <a:latin typeface="Cambria Math" panose="02040503050406030204" pitchFamily="18" charset="0"/>
                          </a:rPr>
                          <m:t>𝑦</m:t>
                        </m:r>
                        <m:r>
                          <a:rPr lang="pt-BR" sz="2400" b="1" i="0" smtClean="0">
                            <a:latin typeface="Cambria Math" panose="02040503050406030204" pitchFamily="18" charset="0"/>
                          </a:rPr>
                          <m:t> </m:t>
                        </m:r>
                      </m:e>
                      <m:e>
                        <m:r>
                          <m:rPr>
                            <m:nor/>
                          </m:rPr>
                          <a:rPr lang="pt-BR" sz="2400" b="1" i="0" smtClean="0">
                            <a:latin typeface="Cambria Math" panose="02040503050406030204" pitchFamily="18" charset="0"/>
                          </a:rPr>
                          <m:t> </m:t>
                        </m:r>
                        <m:r>
                          <m:rPr>
                            <m:nor/>
                          </m:rPr>
                          <a:rPr lang="pt-BR" sz="2400" b="1">
                            <a:latin typeface="Cambria Math" panose="02040503050406030204" pitchFamily="18" charset="0"/>
                          </a:rPr>
                          <m:t>Outlook</m:t>
                        </m:r>
                        <m:r>
                          <m:rPr>
                            <m:nor/>
                          </m:rPr>
                          <a:rPr lang="pt-BR" sz="2400" b="1">
                            <a:latin typeface="Cambria Math" panose="02040503050406030204" pitchFamily="18" charset="0"/>
                          </a:rPr>
                          <m:t> = </m:t>
                        </m:r>
                        <m:r>
                          <m:rPr>
                            <m:nor/>
                          </m:rPr>
                          <a:rPr lang="pt-BR" sz="2400" b="1">
                            <a:latin typeface="Cambria Math" panose="02040503050406030204" pitchFamily="18" charset="0"/>
                          </a:rPr>
                          <m:t>rain</m:t>
                        </m:r>
                      </m:e>
                    </m:d>
                    <m:r>
                      <a:rPr lang="pt-BR" sz="2400" b="1">
                        <a:latin typeface="Cambria Math" panose="02040503050406030204" pitchFamily="18" charset="0"/>
                      </a:rPr>
                      <m:t>=0.971</m:t>
                    </m:r>
                  </m:oMath>
                </a14:m>
                <a:endParaRPr lang="pt-BR" sz="2400" b="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𝐭𝐞𝐦𝐩𝐞𝐫𝐚𝐭𝐮𝐫𝐞</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0</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e>
                      </m:d>
                      <m:r>
                        <a:rPr lang="pt-BR" sz="2400">
                          <a:latin typeface="Cambria Math" panose="02040503050406030204" pitchFamily="18" charset="0"/>
                        </a:rPr>
                        <m:t>=</m:t>
                      </m:r>
                      <m:r>
                        <a:rPr lang="pt-BR" sz="2400" b="0" i="0" smtClean="0">
                          <a:latin typeface="Cambria Math" panose="02040503050406030204" pitchFamily="18" charset="0"/>
                        </a:rPr>
                        <m:t>0.02</m:t>
                      </m:r>
                    </m:oMath>
                  </m:oMathPara>
                </a14:m>
                <a:endParaRPr lang="pt-BR" sz="2400" dirty="0"/>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𝐡𝐮𝐦𝐢𝐝𝐢𝐭𝐲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r>
                      <a:rPr lang="pt-BR" sz="2400" b="0" i="0" smtClean="0">
                        <a:latin typeface="Cambria Math" panose="02040503050406030204" pitchFamily="18" charset="0"/>
                      </a:rPr>
                      <m:t>.</m:t>
                    </m:r>
                  </m:oMath>
                </a14:m>
                <a:r>
                  <a:rPr lang="pt-BR" sz="2400" dirty="0"/>
                  <a:t>02</a:t>
                </a:r>
              </a:p>
              <a:p>
                <a:pPr marL="0" indent="0">
                  <a:buNone/>
                </a:pPr>
                <a14:m>
                  <m:oMath xmlns:m="http://schemas.openxmlformats.org/officeDocument/2006/math">
                    <m:r>
                      <a:rPr lang="pt-BR" sz="2400" i="1">
                        <a:latin typeface="Cambria Math" panose="02040503050406030204" pitchFamily="18" charset="0"/>
                      </a:rPr>
                      <m:t>𝐺𝑎𝑖𝑛</m:t>
                    </m:r>
                    <m:d>
                      <m:dPr>
                        <m:ctrlPr>
                          <a:rPr lang="pt-BR" sz="2400" i="1">
                            <a:latin typeface="Cambria Math" panose="02040503050406030204" pitchFamily="18" charset="0"/>
                          </a:rPr>
                        </m:ctrlPr>
                      </m:dPr>
                      <m:e>
                        <m:r>
                          <a:rPr lang="pt-BR" sz="2400" b="1">
                            <a:latin typeface="Cambria Math" panose="02040503050406030204" pitchFamily="18" charset="0"/>
                          </a:rPr>
                          <m:t>𝐰𝐢𝐧𝐝𝐲</m:t>
                        </m:r>
                      </m:e>
                    </m:d>
                    <m:r>
                      <a:rPr lang="pt-BR" sz="2400" i="1">
                        <a:latin typeface="Cambria Math" panose="02040503050406030204" pitchFamily="18" charset="0"/>
                      </a:rPr>
                      <m:t>=0.9</m:t>
                    </m:r>
                    <m:r>
                      <a:rPr lang="pt-BR" sz="2400" b="0" i="1" smtClean="0">
                        <a:latin typeface="Cambria Math" panose="02040503050406030204" pitchFamily="18" charset="0"/>
                      </a:rPr>
                      <m:t>71</m:t>
                    </m:r>
                    <m:r>
                      <a:rPr lang="pt-BR" sz="2400" i="1">
                        <a:latin typeface="Cambria Math" panose="02040503050406030204" pitchFamily="18" charset="0"/>
                      </a:rPr>
                      <m:t>−</m:t>
                    </m:r>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2</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0</m:t>
                                </m:r>
                              </m:num>
                              <m:den>
                                <m:r>
                                  <a:rPr lang="pt-BR" sz="2400" b="0" i="1" smtClean="0">
                                    <a:latin typeface="Cambria Math" panose="02040503050406030204" pitchFamily="18" charset="0"/>
                                  </a:rPr>
                                  <m:t>2</m:t>
                                </m:r>
                              </m:den>
                            </m:f>
                          </m:e>
                        </m:d>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5</m:t>
                            </m:r>
                          </m:den>
                        </m:f>
                        <m:r>
                          <a:rPr lang="pt-BR" sz="2400" i="1">
                            <a:latin typeface="Cambria Math" panose="02040503050406030204" pitchFamily="18" charset="0"/>
                          </a:rPr>
                          <m:t>𝐻</m:t>
                        </m:r>
                        <m:d>
                          <m:dPr>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t-BR" sz="2400" b="0" i="1" smtClean="0">
                                    <a:latin typeface="Cambria Math" panose="02040503050406030204" pitchFamily="18" charset="0"/>
                                  </a:rPr>
                                  <m:t>3</m:t>
                                </m:r>
                              </m:num>
                              <m:den>
                                <m:r>
                                  <a:rPr lang="pt-BR" sz="2400" b="0" i="1" smtClean="0">
                                    <a:latin typeface="Cambria Math" panose="02040503050406030204" pitchFamily="18" charset="0"/>
                                  </a:rPr>
                                  <m:t>3</m:t>
                                </m:r>
                              </m:den>
                            </m:f>
                          </m:e>
                        </m:d>
                      </m:e>
                    </m:d>
                    <m:r>
                      <a:rPr lang="pt-BR" sz="2400">
                        <a:latin typeface="Cambria Math" panose="02040503050406030204" pitchFamily="18" charset="0"/>
                      </a:rPr>
                      <m:t>=0.</m:t>
                    </m:r>
                  </m:oMath>
                </a14:m>
                <a:r>
                  <a:rPr lang="pt-BR" sz="2400" dirty="0"/>
                  <a:t>971</a:t>
                </a:r>
              </a:p>
              <a:p>
                <a:r>
                  <a:rPr lang="pt-BR" dirty="0"/>
                  <a:t>Aqui, o atributo </a:t>
                </a:r>
                <a:r>
                  <a:rPr lang="pt-BR" b="1" i="1" dirty="0"/>
                  <a:t>windy</a:t>
                </a:r>
                <a:r>
                  <a:rPr lang="pt-BR" dirty="0"/>
                  <a:t> resulta no valor de </a:t>
                </a:r>
                <a:r>
                  <a:rPr lang="pt-BR" b="1" i="1" dirty="0"/>
                  <a:t>ganho de informação </a:t>
                </a:r>
                <a:r>
                  <a:rPr lang="pt-BR" dirty="0"/>
                  <a:t>mais alto quando o tempo estiver chuvoso (i.e., </a:t>
                </a:r>
                <a:r>
                  <a:rPr lang="pt-BR" b="1" i="1" dirty="0"/>
                  <a:t>Outlook = rain</a:t>
                </a:r>
                <a:r>
                  <a:rPr lang="pt-BR" dirty="0"/>
                  <a:t>). </a:t>
                </a:r>
              </a:p>
              <a:p>
                <a:r>
                  <a:rPr lang="pt-BR" dirty="0"/>
                  <a:t>Por isso, o atributo </a:t>
                </a:r>
                <a:r>
                  <a:rPr lang="pt-BR" b="1" i="1" dirty="0"/>
                  <a:t>windy </a:t>
                </a:r>
                <a:r>
                  <a:rPr lang="pt-BR" dirty="0"/>
                  <a:t>será o nó do 2º nível da árvore, no ramo </a:t>
                </a:r>
                <a:r>
                  <a:rPr lang="pt-BR" b="1" dirty="0"/>
                  <a:t>rain </a:t>
                </a:r>
                <a:r>
                  <a:rPr lang="pt-BR" dirty="0"/>
                  <a:t>de</a:t>
                </a:r>
                <a:r>
                  <a:rPr lang="pt-BR" b="1" dirty="0"/>
                  <a:t> Outlook</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0786"/>
                <a:ext cx="8650858" cy="5297213"/>
              </a:xfrm>
              <a:blipFill rotWithShape="0">
                <a:blip r:embed="rId2"/>
                <a:stretch>
                  <a:fillRect l="-846" t="-2417"/>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73681740"/>
              </p:ext>
            </p:extLst>
          </p:nvPr>
        </p:nvGraphicFramePr>
        <p:xfrm>
          <a:off x="1124442" y="1996699"/>
          <a:ext cx="2580457" cy="1508760"/>
        </p:xfrm>
        <a:graphic>
          <a:graphicData uri="http://schemas.openxmlformats.org/drawingml/2006/table">
            <a:tbl>
              <a:tblPr/>
              <a:tblGrid>
                <a:gridCol w="1029759">
                  <a:extLst>
                    <a:ext uri="{9D8B030D-6E8A-4147-A177-3AD203B41FA5}">
                      <a16:colId xmlns="" xmlns:a16="http://schemas.microsoft.com/office/drawing/2014/main" val="20000"/>
                    </a:ext>
                  </a:extLst>
                </a:gridCol>
                <a:gridCol w="678430">
                  <a:extLst>
                    <a:ext uri="{9D8B030D-6E8A-4147-A177-3AD203B41FA5}">
                      <a16:colId xmlns="" xmlns:a16="http://schemas.microsoft.com/office/drawing/2014/main" val="20001"/>
                    </a:ext>
                  </a:extLst>
                </a:gridCol>
                <a:gridCol w="290756">
                  <a:extLst>
                    <a:ext uri="{9D8B030D-6E8A-4147-A177-3AD203B41FA5}">
                      <a16:colId xmlns="" xmlns:a16="http://schemas.microsoft.com/office/drawing/2014/main" val="20002"/>
                    </a:ext>
                  </a:extLst>
                </a:gridCol>
                <a:gridCol w="290756">
                  <a:extLst>
                    <a:ext uri="{9D8B030D-6E8A-4147-A177-3AD203B41FA5}">
                      <a16:colId xmlns="" xmlns:a16="http://schemas.microsoft.com/office/drawing/2014/main" val="20003"/>
                    </a:ext>
                  </a:extLst>
                </a:gridCol>
                <a:gridCol w="290756">
                  <a:extLst>
                    <a:ext uri="{9D8B030D-6E8A-4147-A177-3AD203B41FA5}">
                      <a16:colId xmlns="" xmlns:a16="http://schemas.microsoft.com/office/drawing/2014/main"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3">
                  <a:txBody>
                    <a:bodyPr/>
                    <a:lstStyle/>
                    <a:p>
                      <a:pPr algn="ctr" rtl="0" fontAlgn="ctr"/>
                      <a:r>
                        <a:rPr lang="pt-BR" sz="1400" b="1">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vMerge="1">
                  <a:txBody>
                    <a:bodyPr/>
                    <a:lstStyle/>
                    <a:p>
                      <a:endParaRPr lang="pt-BR"/>
                    </a:p>
                  </a:txBody>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1987763"/>
              </p:ext>
            </p:extLst>
          </p:nvPr>
        </p:nvGraphicFramePr>
        <p:xfrm>
          <a:off x="4054203" y="1996699"/>
          <a:ext cx="2454329" cy="1257300"/>
        </p:xfrm>
        <a:graphic>
          <a:graphicData uri="http://schemas.openxmlformats.org/drawingml/2006/table">
            <a:tbl>
              <a:tblPr/>
              <a:tblGrid>
                <a:gridCol w="979427">
                  <a:extLst>
                    <a:ext uri="{9D8B030D-6E8A-4147-A177-3AD203B41FA5}">
                      <a16:colId xmlns="" xmlns:a16="http://schemas.microsoft.com/office/drawing/2014/main" val="20000"/>
                    </a:ext>
                  </a:extLst>
                </a:gridCol>
                <a:gridCol w="645270">
                  <a:extLst>
                    <a:ext uri="{9D8B030D-6E8A-4147-A177-3AD203B41FA5}">
                      <a16:colId xmlns="" xmlns:a16="http://schemas.microsoft.com/office/drawing/2014/main" val="20001"/>
                    </a:ext>
                  </a:extLst>
                </a:gridCol>
                <a:gridCol w="276544">
                  <a:extLst>
                    <a:ext uri="{9D8B030D-6E8A-4147-A177-3AD203B41FA5}">
                      <a16:colId xmlns="" xmlns:a16="http://schemas.microsoft.com/office/drawing/2014/main" val="20002"/>
                    </a:ext>
                  </a:extLst>
                </a:gridCol>
                <a:gridCol w="276544">
                  <a:extLst>
                    <a:ext uri="{9D8B030D-6E8A-4147-A177-3AD203B41FA5}">
                      <a16:colId xmlns="" xmlns:a16="http://schemas.microsoft.com/office/drawing/2014/main" val="20003"/>
                    </a:ext>
                  </a:extLst>
                </a:gridCol>
                <a:gridCol w="276544">
                  <a:extLst>
                    <a:ext uri="{9D8B030D-6E8A-4147-A177-3AD203B41FA5}">
                      <a16:colId xmlns="" xmlns:a16="http://schemas.microsoft.com/office/drawing/2014/main"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97613137"/>
              </p:ext>
            </p:extLst>
          </p:nvPr>
        </p:nvGraphicFramePr>
        <p:xfrm>
          <a:off x="6857836" y="1996699"/>
          <a:ext cx="2440040" cy="1257300"/>
        </p:xfrm>
        <a:graphic>
          <a:graphicData uri="http://schemas.openxmlformats.org/drawingml/2006/table">
            <a:tbl>
              <a:tblPr/>
              <a:tblGrid>
                <a:gridCol w="973725">
                  <a:extLst>
                    <a:ext uri="{9D8B030D-6E8A-4147-A177-3AD203B41FA5}">
                      <a16:colId xmlns="" xmlns:a16="http://schemas.microsoft.com/office/drawing/2014/main" val="20000"/>
                    </a:ext>
                  </a:extLst>
                </a:gridCol>
                <a:gridCol w="641513">
                  <a:extLst>
                    <a:ext uri="{9D8B030D-6E8A-4147-A177-3AD203B41FA5}">
                      <a16:colId xmlns="" xmlns:a16="http://schemas.microsoft.com/office/drawing/2014/main" val="20001"/>
                    </a:ext>
                  </a:extLst>
                </a:gridCol>
                <a:gridCol w="274934">
                  <a:extLst>
                    <a:ext uri="{9D8B030D-6E8A-4147-A177-3AD203B41FA5}">
                      <a16:colId xmlns="" xmlns:a16="http://schemas.microsoft.com/office/drawing/2014/main" val="20002"/>
                    </a:ext>
                  </a:extLst>
                </a:gridCol>
                <a:gridCol w="274934">
                  <a:extLst>
                    <a:ext uri="{9D8B030D-6E8A-4147-A177-3AD203B41FA5}">
                      <a16:colId xmlns="" xmlns:a16="http://schemas.microsoft.com/office/drawing/2014/main" val="20003"/>
                    </a:ext>
                  </a:extLst>
                </a:gridCol>
                <a:gridCol w="274934">
                  <a:extLst>
                    <a:ext uri="{9D8B030D-6E8A-4147-A177-3AD203B41FA5}">
                      <a16:colId xmlns="" xmlns:a16="http://schemas.microsoft.com/office/drawing/2014/main" val="20004"/>
                    </a:ext>
                  </a:extLst>
                </a:gridCol>
              </a:tblGrid>
              <a:tr h="200025">
                <a:tc rowSpan="2" gridSpan="2">
                  <a:txBody>
                    <a:bodyPr/>
                    <a:lstStyle/>
                    <a:p>
                      <a:pPr algn="ctr" rtl="0" fontAlgn="ctr"/>
                      <a:r>
                        <a:rPr lang="pt-BR" sz="1400" b="1" dirty="0">
                          <a:effectLst/>
                        </a:rPr>
                        <a:t>Outlook=rain</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2">
                  <a:txBody>
                    <a:bodyPr/>
                    <a:lstStyle/>
                    <a:p>
                      <a:pPr algn="ctr" rtl="0" fontAlgn="ctr"/>
                      <a:r>
                        <a:rPr lang="pt-BR" sz="1400" b="1" dirty="0">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4671"/>
          <a:stretch/>
        </p:blipFill>
        <p:spPr>
          <a:xfrm>
            <a:off x="7924800" y="4263509"/>
            <a:ext cx="4267200" cy="1515968"/>
          </a:xfrm>
          <a:prstGeom prst="rect">
            <a:avLst/>
          </a:prstGeom>
        </p:spPr>
      </p:pic>
      <p:sp>
        <p:nvSpPr>
          <p:cNvPr id="9" name="Rectangle 8"/>
          <p:cNvSpPr/>
          <p:nvPr/>
        </p:nvSpPr>
        <p:spPr>
          <a:xfrm>
            <a:off x="5684610" y="5021493"/>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23678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3527"/>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538515"/>
            <a:ext cx="11135265" cy="4054734"/>
          </a:xfrm>
        </p:spPr>
        <p:txBody>
          <a:bodyPr>
            <a:normAutofit/>
          </a:bodyPr>
          <a:lstStyle/>
          <a:p>
            <a:r>
              <a:rPr lang="pt-BR" dirty="0"/>
              <a:t>Se analisarmos a tabela com </a:t>
            </a:r>
            <a:r>
              <a:rPr lang="pt-BR" b="1" i="1" dirty="0"/>
              <a:t>Outlook = rain </a:t>
            </a:r>
            <a:r>
              <a:rPr lang="pt-BR" dirty="0"/>
              <a:t>e </a:t>
            </a:r>
            <a:r>
              <a:rPr lang="pt-BR" b="1" dirty="0"/>
              <a:t>windy = false </a:t>
            </a:r>
            <a:r>
              <a:rPr lang="pt-BR" dirty="0"/>
              <a:t>percebemos que a decisão será sempre pela classe Positiva (</a:t>
            </a:r>
            <a:r>
              <a:rPr lang="pt-BR" i="1" dirty="0"/>
              <a:t>P</a:t>
            </a:r>
            <a:r>
              <a:rPr lang="pt-BR" dirty="0"/>
              <a:t>). A entropia H(S|Outlook = rain, windy = false) = 0.</a:t>
            </a:r>
          </a:p>
          <a:p>
            <a:pPr marL="0" indent="0">
              <a:buNone/>
            </a:pPr>
            <a:endParaRPr lang="pt-BR" dirty="0"/>
          </a:p>
          <a:p>
            <a:pPr marL="0" indent="0">
              <a:buNone/>
            </a:pPr>
            <a:endParaRPr lang="pt-BR" dirty="0"/>
          </a:p>
          <a:p>
            <a:r>
              <a:rPr lang="pt-BR" dirty="0"/>
              <a:t>Além disso, a decisão sempre será pela classe Negativa (</a:t>
            </a:r>
            <a:r>
              <a:rPr lang="pt-BR" i="1" dirty="0"/>
              <a:t>N</a:t>
            </a:r>
            <a:r>
              <a:rPr lang="pt-BR" dirty="0"/>
              <a:t>) se </a:t>
            </a:r>
            <a:r>
              <a:rPr lang="pt-BR" b="1" i="1" dirty="0"/>
              <a:t>Outlook = rain </a:t>
            </a:r>
            <a:r>
              <a:rPr lang="pt-BR" dirty="0"/>
              <a:t>e </a:t>
            </a:r>
            <a:r>
              <a:rPr lang="pt-BR" b="1" dirty="0"/>
              <a:t>windy = true</a:t>
            </a:r>
            <a:r>
              <a:rPr lang="pt-BR" dirty="0"/>
              <a:t>. A entropia H(S|Outlook = rain, windy = false) = 0.</a:t>
            </a:r>
          </a:p>
          <a:p>
            <a:endParaRPr lang="pt-BR" dirty="0"/>
          </a:p>
          <a:p>
            <a:endParaRPr lang="pt-BR" dirty="0"/>
          </a:p>
          <a:p>
            <a:pPr marL="0" indent="0">
              <a:buNone/>
            </a:pPr>
            <a:endParaRPr lang="pt-BR" dirty="0"/>
          </a:p>
        </p:txBody>
      </p:sp>
      <p:graphicFrame>
        <p:nvGraphicFramePr>
          <p:cNvPr id="4" name="Table 3"/>
          <p:cNvGraphicFramePr>
            <a:graphicFrameLocks noGrp="1"/>
          </p:cNvGraphicFramePr>
          <p:nvPr>
            <p:extLst>
              <p:ext uri="{D42A27DB-BD31-4B8C-83A1-F6EECF244321}">
                <p14:modId xmlns:p14="http://schemas.microsoft.com/office/powerpoint/2010/main" val="3704691488"/>
              </p:ext>
            </p:extLst>
          </p:nvPr>
        </p:nvGraphicFramePr>
        <p:xfrm>
          <a:off x="1148441" y="4709328"/>
          <a:ext cx="6065166" cy="883920"/>
        </p:xfrm>
        <a:graphic>
          <a:graphicData uri="http://schemas.openxmlformats.org/drawingml/2006/table">
            <a:tbl>
              <a:tblPr/>
              <a:tblGrid>
                <a:gridCol w="1010861">
                  <a:extLst>
                    <a:ext uri="{9D8B030D-6E8A-4147-A177-3AD203B41FA5}">
                      <a16:colId xmlns="" xmlns:a16="http://schemas.microsoft.com/office/drawing/2014/main" val="20000"/>
                    </a:ext>
                  </a:extLst>
                </a:gridCol>
                <a:gridCol w="1010861">
                  <a:extLst>
                    <a:ext uri="{9D8B030D-6E8A-4147-A177-3AD203B41FA5}">
                      <a16:colId xmlns="" xmlns:a16="http://schemas.microsoft.com/office/drawing/2014/main" val="20001"/>
                    </a:ext>
                  </a:extLst>
                </a:gridCol>
                <a:gridCol w="1010861">
                  <a:extLst>
                    <a:ext uri="{9D8B030D-6E8A-4147-A177-3AD203B41FA5}">
                      <a16:colId xmlns="" xmlns:a16="http://schemas.microsoft.com/office/drawing/2014/main" val="20002"/>
                    </a:ext>
                  </a:extLst>
                </a:gridCol>
                <a:gridCol w="1010861">
                  <a:extLst>
                    <a:ext uri="{9D8B030D-6E8A-4147-A177-3AD203B41FA5}">
                      <a16:colId xmlns="" xmlns:a16="http://schemas.microsoft.com/office/drawing/2014/main" val="20003"/>
                    </a:ext>
                  </a:extLst>
                </a:gridCol>
                <a:gridCol w="1010861">
                  <a:extLst>
                    <a:ext uri="{9D8B030D-6E8A-4147-A177-3AD203B41FA5}">
                      <a16:colId xmlns="" xmlns:a16="http://schemas.microsoft.com/office/drawing/2014/main" val="20004"/>
                    </a:ext>
                  </a:extLst>
                </a:gridCol>
                <a:gridCol w="1010861">
                  <a:extLst>
                    <a:ext uri="{9D8B030D-6E8A-4147-A177-3AD203B41FA5}">
                      <a16:colId xmlns="" xmlns:a16="http://schemas.microsoft.com/office/drawing/2014/main" val="20005"/>
                    </a:ext>
                  </a:extLst>
                </a:gridCol>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a:effectLst/>
                        </a:rPr>
                        <a:t>Class</a:t>
                      </a:r>
                      <a:br>
                        <a:rPr lang="pt-BR" sz="1200" b="1">
                          <a:effectLst/>
                        </a:rPr>
                      </a:br>
                      <a:r>
                        <a:rPr lang="pt-BR" sz="12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a:txBody>
                    <a:bodyPr/>
                    <a:lstStyle/>
                    <a:p>
                      <a:pPr algn="ctr" rtl="0" fontAlgn="b"/>
                      <a:r>
                        <a:rPr lang="pt-BR" sz="1200">
                          <a:effectLst/>
                        </a:rPr>
                        <a:t>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a:txBody>
                    <a:bodyPr/>
                    <a:lstStyle/>
                    <a:p>
                      <a:pPr algn="ctr" rtl="0" fontAlgn="b"/>
                      <a:r>
                        <a:rPr lang="pt-BR" sz="1200">
                          <a:effectLst/>
                        </a:rPr>
                        <a:t>14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0091416"/>
              </p:ext>
            </p:extLst>
          </p:nvPr>
        </p:nvGraphicFramePr>
        <p:xfrm>
          <a:off x="1148441" y="2748346"/>
          <a:ext cx="6123216" cy="1104900"/>
        </p:xfrm>
        <a:graphic>
          <a:graphicData uri="http://schemas.openxmlformats.org/drawingml/2006/table">
            <a:tbl>
              <a:tblPr/>
              <a:tblGrid>
                <a:gridCol w="1020536">
                  <a:extLst>
                    <a:ext uri="{9D8B030D-6E8A-4147-A177-3AD203B41FA5}">
                      <a16:colId xmlns="" xmlns:a16="http://schemas.microsoft.com/office/drawing/2014/main" val="20000"/>
                    </a:ext>
                  </a:extLst>
                </a:gridCol>
                <a:gridCol w="1020536">
                  <a:extLst>
                    <a:ext uri="{9D8B030D-6E8A-4147-A177-3AD203B41FA5}">
                      <a16:colId xmlns="" xmlns:a16="http://schemas.microsoft.com/office/drawing/2014/main" val="20001"/>
                    </a:ext>
                  </a:extLst>
                </a:gridCol>
                <a:gridCol w="1020536">
                  <a:extLst>
                    <a:ext uri="{9D8B030D-6E8A-4147-A177-3AD203B41FA5}">
                      <a16:colId xmlns="" xmlns:a16="http://schemas.microsoft.com/office/drawing/2014/main" val="20002"/>
                    </a:ext>
                  </a:extLst>
                </a:gridCol>
                <a:gridCol w="1020536">
                  <a:extLst>
                    <a:ext uri="{9D8B030D-6E8A-4147-A177-3AD203B41FA5}">
                      <a16:colId xmlns="" xmlns:a16="http://schemas.microsoft.com/office/drawing/2014/main" val="20003"/>
                    </a:ext>
                  </a:extLst>
                </a:gridCol>
                <a:gridCol w="1020536">
                  <a:extLst>
                    <a:ext uri="{9D8B030D-6E8A-4147-A177-3AD203B41FA5}">
                      <a16:colId xmlns="" xmlns:a16="http://schemas.microsoft.com/office/drawing/2014/main" val="20004"/>
                    </a:ext>
                  </a:extLst>
                </a:gridCol>
                <a:gridCol w="1020536">
                  <a:extLst>
                    <a:ext uri="{9D8B030D-6E8A-4147-A177-3AD203B41FA5}">
                      <a16:colId xmlns="" xmlns:a16="http://schemas.microsoft.com/office/drawing/2014/main" val="20005"/>
                    </a:ext>
                  </a:extLst>
                </a:gridCol>
              </a:tblGrid>
              <a:tr h="200025">
                <a:tc rowSpan="2">
                  <a:txBody>
                    <a:bodyPr/>
                    <a:lstStyle/>
                    <a:p>
                      <a:pPr algn="ctr" rtl="0" fontAlgn="ctr"/>
                      <a:r>
                        <a:rPr lang="pt-BR" sz="12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200" b="1" dirty="0">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200" b="1" dirty="0">
                          <a:effectLst/>
                        </a:rPr>
                        <a:t>Class</a:t>
                      </a:r>
                      <a:br>
                        <a:rPr lang="pt-BR" sz="1200" b="1" dirty="0">
                          <a:effectLst/>
                        </a:rPr>
                      </a:br>
                      <a:r>
                        <a:rPr lang="pt-BR" sz="1200" b="1" dirty="0">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vMerge="1">
                  <a:txBody>
                    <a:bodyPr/>
                    <a:lstStyle/>
                    <a:p>
                      <a:endParaRPr lang="pt-BR"/>
                    </a:p>
                  </a:txBody>
                  <a:tcPr/>
                </a:tc>
                <a:tc>
                  <a:txBody>
                    <a:bodyPr/>
                    <a:lstStyle/>
                    <a:p>
                      <a:pPr algn="ctr" rtl="0" fontAlgn="b"/>
                      <a:r>
                        <a:rPr lang="pt-BR" sz="12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b="1" dirty="0">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a:txBody>
                    <a:bodyPr/>
                    <a:lstStyle/>
                    <a:p>
                      <a:pPr algn="ctr" rtl="0" fontAlgn="b"/>
                      <a:r>
                        <a:rPr lang="pt-BR" sz="1200">
                          <a:effectLst/>
                        </a:rPr>
                        <a:t>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a:txBody>
                    <a:bodyPr/>
                    <a:lstStyle/>
                    <a:p>
                      <a:pPr algn="ctr" rtl="0" fontAlgn="b"/>
                      <a:r>
                        <a:rPr lang="pt-BR" sz="1200">
                          <a:effectLst/>
                        </a:rPr>
                        <a:t>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a:txBody>
                    <a:bodyPr/>
                    <a:lstStyle/>
                    <a:p>
                      <a:pPr algn="ctr" rtl="0" fontAlgn="b"/>
                      <a:r>
                        <a:rPr lang="pt-BR" sz="1200" dirty="0">
                          <a:effectLst/>
                        </a:rPr>
                        <a:t>10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a:effectLst/>
                        </a:rPr>
                        <a:t>rain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2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226" y="4850434"/>
            <a:ext cx="3728762" cy="1485627"/>
          </a:xfrm>
          <a:prstGeom prst="rect">
            <a:avLst/>
          </a:prstGeom>
        </p:spPr>
      </p:pic>
      <p:sp>
        <p:nvSpPr>
          <p:cNvPr id="6" name="Rectangle 5"/>
          <p:cNvSpPr/>
          <p:nvPr/>
        </p:nvSpPr>
        <p:spPr>
          <a:xfrm>
            <a:off x="838197" y="5790253"/>
            <a:ext cx="8616353" cy="954107"/>
          </a:xfrm>
          <a:prstGeom prst="rect">
            <a:avLst/>
          </a:prstGeom>
        </p:spPr>
        <p:txBody>
          <a:bodyPr wrap="square">
            <a:spAutoFit/>
          </a:bodyPr>
          <a:lstStyle/>
          <a:p>
            <a:pPr marL="285750" indent="-285750">
              <a:buFont typeface="Arial" panose="020B0604020202020204" pitchFamily="34" charset="0"/>
              <a:buChar char="•"/>
            </a:pPr>
            <a:r>
              <a:rPr lang="pt-BR" sz="2800" dirty="0"/>
              <a:t>Portanto, encontramos as folhas para os dois ramos, </a:t>
            </a:r>
            <a:r>
              <a:rPr lang="pt-BR" sz="2800" b="1" i="1" dirty="0"/>
              <a:t>true</a:t>
            </a:r>
            <a:r>
              <a:rPr lang="pt-BR" sz="2800" dirty="0"/>
              <a:t> e </a:t>
            </a:r>
            <a:r>
              <a:rPr lang="pt-BR" sz="2800" b="1" i="1" dirty="0"/>
              <a:t>false </a:t>
            </a:r>
            <a:r>
              <a:rPr lang="pt-BR" sz="2800" dirty="0"/>
              <a:t>do nó </a:t>
            </a:r>
            <a:r>
              <a:rPr lang="pt-BR" sz="2800" b="1" i="1" dirty="0"/>
              <a:t>windy</a:t>
            </a:r>
            <a:r>
              <a:rPr lang="pt-BR" sz="2800" dirty="0"/>
              <a:t>.</a:t>
            </a:r>
          </a:p>
        </p:txBody>
      </p:sp>
    </p:spTree>
    <p:extLst>
      <p:ext uri="{BB962C8B-B14F-4D97-AF65-F5344CB8AC3E}">
        <p14:creationId xmlns:p14="http://schemas.microsoft.com/office/powerpoint/2010/main" val="55882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1825625"/>
            <a:ext cx="10994409" cy="4834482"/>
          </a:xfrm>
        </p:spPr>
        <p:txBody>
          <a:bodyPr>
            <a:normAutofit lnSpcReduction="10000"/>
          </a:bodyPr>
          <a:lstStyle/>
          <a:p>
            <a:r>
              <a:rPr lang="pt-BR" dirty="0"/>
              <a:t>Assim como o algoritmo k-NN, uma </a:t>
            </a:r>
            <a:r>
              <a:rPr lang="pt-BR" b="1" i="1" dirty="0"/>
              <a:t>árvore de decisão </a:t>
            </a:r>
            <a:r>
              <a:rPr lang="pt-BR" dirty="0"/>
              <a:t>(do inglês, </a:t>
            </a:r>
            <a:r>
              <a:rPr lang="pt-BR" b="1" i="1" dirty="0"/>
              <a:t>decision trees</a:t>
            </a:r>
            <a:r>
              <a:rPr lang="pt-BR" dirty="0"/>
              <a:t>), é um algoritmo de </a:t>
            </a:r>
            <a:r>
              <a:rPr lang="pt-BR" b="1" i="1" dirty="0"/>
              <a:t>aprendizado supervisionado não-paramétrico</a:t>
            </a:r>
            <a:r>
              <a:rPr lang="pt-BR" dirty="0"/>
              <a:t> e</a:t>
            </a:r>
            <a:r>
              <a:rPr lang="pt-BR" b="1" i="1" dirty="0"/>
              <a:t> </a:t>
            </a:r>
            <a:r>
              <a:rPr lang="pt-BR" b="1" i="1" dirty="0" smtClean="0"/>
              <a:t>não-linear </a:t>
            </a:r>
            <a:r>
              <a:rPr lang="pt-BR" dirty="0" smtClean="0"/>
              <a:t>(ou seja, sua fronteira </a:t>
            </a:r>
            <a:r>
              <a:rPr lang="pt-BR" dirty="0"/>
              <a:t>de decisão no espaço de </a:t>
            </a:r>
            <a:r>
              <a:rPr lang="pt-BR" dirty="0" smtClean="0"/>
              <a:t>atributos é função </a:t>
            </a:r>
            <a:r>
              <a:rPr lang="pt-BR" dirty="0"/>
              <a:t>não-linear, i.e., exemplos não são separados por um </a:t>
            </a:r>
            <a:r>
              <a:rPr lang="pt-BR" b="1" i="1" dirty="0"/>
              <a:t>hiperplano</a:t>
            </a:r>
            <a:r>
              <a:rPr lang="pt-BR" dirty="0" smtClean="0"/>
              <a:t>) </a:t>
            </a:r>
            <a:r>
              <a:rPr lang="pt-BR" dirty="0"/>
              <a:t>que pode ser utilizado tanto para </a:t>
            </a:r>
            <a:r>
              <a:rPr lang="pt-BR" b="1" i="1" dirty="0"/>
              <a:t>classificação</a:t>
            </a:r>
            <a:r>
              <a:rPr lang="pt-BR" dirty="0"/>
              <a:t> quanto para </a:t>
            </a:r>
            <a:r>
              <a:rPr lang="pt-BR" b="1" i="1" dirty="0"/>
              <a:t>regressão</a:t>
            </a:r>
            <a:r>
              <a:rPr lang="pt-BR" dirty="0"/>
              <a:t>.</a:t>
            </a:r>
          </a:p>
          <a:p>
            <a:r>
              <a:rPr lang="pt-BR" dirty="0"/>
              <a:t>O objetivo é criar um modelo que prediz o valor de uma variável de saída </a:t>
            </a:r>
            <a:r>
              <a:rPr lang="pt-BR" dirty="0" smtClean="0"/>
              <a:t>(e.g., </a:t>
            </a:r>
            <a:r>
              <a:rPr lang="pt-BR" dirty="0"/>
              <a:t>uma </a:t>
            </a:r>
            <a:r>
              <a:rPr lang="pt-BR" dirty="0" smtClean="0"/>
              <a:t>classe), </a:t>
            </a:r>
            <a:r>
              <a:rPr lang="pt-BR" dirty="0"/>
              <a:t>aprendendo regras simples de decisão inferidas a partir dos atributos do conjunto de treinamento.</a:t>
            </a:r>
          </a:p>
          <a:p>
            <a:r>
              <a:rPr lang="pt-BR" dirty="0"/>
              <a:t>As </a:t>
            </a:r>
            <a:r>
              <a:rPr lang="pt-BR" b="1" i="1" dirty="0"/>
              <a:t>árvores de decisão </a:t>
            </a:r>
            <a:r>
              <a:rPr lang="pt-BR" dirty="0"/>
              <a:t>são os componentes fundamentais das </a:t>
            </a:r>
            <a:r>
              <a:rPr lang="pt-BR" b="1" i="1" dirty="0"/>
              <a:t>florestas aleatórias</a:t>
            </a:r>
            <a:r>
              <a:rPr lang="pt-BR" dirty="0"/>
              <a:t> (do inglês, </a:t>
            </a:r>
            <a:r>
              <a:rPr lang="pt-BR" b="1" i="1" dirty="0"/>
              <a:t>random forests</a:t>
            </a:r>
            <a:r>
              <a:rPr lang="pt-BR" dirty="0"/>
              <a:t>) que estão entre os mais poderosos algoritmos de aprendizado de máquina disponíveis atualmente.</a:t>
            </a:r>
          </a:p>
          <a:p>
            <a:endParaRPr lang="pt-BR" dirty="0"/>
          </a:p>
        </p:txBody>
      </p:sp>
    </p:spTree>
    <p:extLst>
      <p:ext uri="{BB962C8B-B14F-4D97-AF65-F5344CB8AC3E}">
        <p14:creationId xmlns:p14="http://schemas.microsoft.com/office/powerpoint/2010/main" val="3626006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34486" cy="1325563"/>
          </a:xfrm>
        </p:spPr>
        <p:txBody>
          <a:bodyPr/>
          <a:lstStyle/>
          <a:p>
            <a:r>
              <a:rPr lang="pt-BR" dirty="0"/>
              <a:t>Exemplo de Árvore de Decisão com método ID3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43050"/>
                <a:ext cx="10910977" cy="5314950"/>
              </a:xfrm>
            </p:spPr>
            <p:txBody>
              <a:bodyPr>
                <a:normAutofit fontScale="92500" lnSpcReduction="10000"/>
              </a:bodyPr>
              <a:lstStyle/>
              <a:p>
                <a:r>
                  <a:rPr lang="pt-BR" dirty="0"/>
                  <a:t>Quando </a:t>
                </a:r>
                <a:r>
                  <a:rPr lang="pt-BR" b="1" i="1" dirty="0"/>
                  <a:t>Outlook = sunny</a:t>
                </a:r>
              </a:p>
              <a:p>
                <a:pPr marL="0" indent="0">
                  <a:buNone/>
                </a:pPr>
                <a:endParaRPr lang="pt-BR" b="1" i="1" dirty="0"/>
              </a:p>
              <a:p>
                <a:endParaRPr lang="pt-BR" b="1" i="1" dirty="0"/>
              </a:p>
              <a:p>
                <a:endParaRPr lang="pt-BR" b="1" i="1" dirty="0"/>
              </a:p>
              <a:p>
                <a:pPr marL="0" indent="0">
                  <a:buNone/>
                </a:pPr>
                <a:endParaRPr lang="pt-BR" b="1" i="1" dirty="0"/>
              </a:p>
              <a:p>
                <a:pPr marL="0" indent="0">
                  <a:buNone/>
                </a:pPr>
                <a:r>
                  <a:rPr lang="pt-BR" sz="2000" dirty="0"/>
                  <a:t>Entropia para o subconjunto dado por </a:t>
                </a:r>
                <a:r>
                  <a:rPr lang="pt-BR" sz="2000" b="1" dirty="0"/>
                  <a:t>Outlook=sunny</a:t>
                </a:r>
                <a:r>
                  <a:rPr lang="pt-BR" sz="2000" dirty="0"/>
                  <a:t>: </a:t>
                </a:r>
                <a14:m>
                  <m:oMath xmlns:m="http://schemas.openxmlformats.org/officeDocument/2006/math">
                    <m:r>
                      <a:rPr lang="pt-BR" sz="2000" b="1">
                        <a:latin typeface="Cambria Math" panose="02040503050406030204" pitchFamily="18" charset="0"/>
                      </a:rPr>
                      <m:t>𝐻</m:t>
                    </m:r>
                    <m:d>
                      <m:dPr>
                        <m:ctrlPr>
                          <a:rPr lang="pt-BR" sz="2000" b="1" i="1">
                            <a:latin typeface="Cambria Math" panose="02040503050406030204" pitchFamily="18" charset="0"/>
                          </a:rPr>
                        </m:ctrlPr>
                      </m:dPr>
                      <m:e>
                        <m:r>
                          <a:rPr lang="pt-BR" sz="2000" b="1">
                            <a:latin typeface="Cambria Math" panose="02040503050406030204" pitchFamily="18" charset="0"/>
                          </a:rPr>
                          <m:t>𝑦</m:t>
                        </m:r>
                        <m:r>
                          <a:rPr lang="pt-BR" sz="2000" b="1">
                            <a:latin typeface="Cambria Math" panose="02040503050406030204" pitchFamily="18" charset="0"/>
                          </a:rPr>
                          <m:t> </m:t>
                        </m:r>
                      </m:e>
                      <m:e>
                        <m:r>
                          <m:rPr>
                            <m:nor/>
                          </m:rPr>
                          <a:rPr lang="pt-BR" sz="2000" b="1">
                            <a:latin typeface="Cambria Math" panose="02040503050406030204" pitchFamily="18" charset="0"/>
                          </a:rPr>
                          <m:t> </m:t>
                        </m:r>
                        <m:r>
                          <m:rPr>
                            <m:nor/>
                          </m:rPr>
                          <a:rPr lang="pt-BR" sz="2000" b="1">
                            <a:latin typeface="Cambria Math" panose="02040503050406030204" pitchFamily="18" charset="0"/>
                          </a:rPr>
                          <m:t>Outlook</m:t>
                        </m:r>
                        <m:r>
                          <m:rPr>
                            <m:nor/>
                          </m:rPr>
                          <a:rPr lang="pt-BR" sz="2000" b="1">
                            <a:latin typeface="Cambria Math" panose="02040503050406030204" pitchFamily="18" charset="0"/>
                          </a:rPr>
                          <m:t> = </m:t>
                        </m:r>
                        <m:r>
                          <m:rPr>
                            <m:nor/>
                          </m:rPr>
                          <a:rPr lang="pt-BR" sz="2000" b="1" i="0" smtClean="0">
                            <a:latin typeface="Cambria Math" panose="02040503050406030204" pitchFamily="18" charset="0"/>
                          </a:rPr>
                          <m:t>sunny</m:t>
                        </m:r>
                      </m:e>
                    </m:d>
                    <m:r>
                      <a:rPr lang="pt-BR" sz="2000" b="1">
                        <a:latin typeface="Cambria Math" panose="02040503050406030204" pitchFamily="18" charset="0"/>
                      </a:rPr>
                      <m:t>=0.971</m:t>
                    </m:r>
                  </m:oMath>
                </a14:m>
                <a:endParaRPr lang="pt-BR" sz="2000" i="1" dirty="0">
                  <a:latin typeface="Cambria Math" panose="02040503050406030204" pitchFamily="18" charset="0"/>
                </a:endParaRP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𝐭𝐞𝐦𝐩𝐞𝐫𝐚𝐭𝐮𝐫𝐞</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0</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b="0" i="1" smtClean="0">
                                    <a:latin typeface="Cambria Math" panose="02040503050406030204" pitchFamily="18" charset="0"/>
                                  </a:rPr>
                                  <m:t>1</m:t>
                                </m:r>
                              </m:den>
                            </m:f>
                          </m:e>
                        </m:d>
                      </m:e>
                    </m:d>
                    <m:r>
                      <a:rPr lang="pt-BR" sz="2000">
                        <a:latin typeface="Cambria Math" panose="02040503050406030204" pitchFamily="18" charset="0"/>
                      </a:rPr>
                      <m:t>=0.</m:t>
                    </m:r>
                  </m:oMath>
                </a14:m>
                <a:r>
                  <a:rPr lang="pt-BR" sz="2000" dirty="0"/>
                  <a:t>570</a:t>
                </a: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𝐡𝐮𝐦𝐢𝐝𝐢𝐭𝐲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0</m:t>
                                </m:r>
                              </m:num>
                              <m:den>
                                <m:r>
                                  <a:rPr lang="pt-BR" sz="2000" b="0" i="1" smtClean="0">
                                    <a:latin typeface="Cambria Math" panose="02040503050406030204" pitchFamily="18" charset="0"/>
                                  </a:rPr>
                                  <m:t>3</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b="0" i="1" smtClean="0">
                                    <a:latin typeface="Cambria Math" panose="02040503050406030204" pitchFamily="18" charset="0"/>
                                  </a:rPr>
                                  <m:t>2</m:t>
                                </m:r>
                              </m:den>
                            </m:f>
                          </m:e>
                        </m:d>
                      </m:e>
                    </m:d>
                    <m:r>
                      <a:rPr lang="pt-BR" sz="2000">
                        <a:latin typeface="Cambria Math" panose="02040503050406030204" pitchFamily="18" charset="0"/>
                      </a:rPr>
                      <m:t>=0.</m:t>
                    </m:r>
                  </m:oMath>
                </a14:m>
                <a:r>
                  <a:rPr lang="pt-BR" sz="2000" dirty="0"/>
                  <a:t>971</a:t>
                </a:r>
              </a:p>
              <a:p>
                <a:pPr marL="0" indent="0">
                  <a:buNone/>
                </a:pPr>
                <a14:m>
                  <m:oMath xmlns:m="http://schemas.openxmlformats.org/officeDocument/2006/math">
                    <m:r>
                      <a:rPr lang="pt-BR" sz="2000" i="1">
                        <a:latin typeface="Cambria Math" panose="02040503050406030204" pitchFamily="18" charset="0"/>
                      </a:rPr>
                      <m:t>𝐺𝑎𝑖𝑛</m:t>
                    </m:r>
                    <m:d>
                      <m:dPr>
                        <m:ctrlPr>
                          <a:rPr lang="pt-BR" sz="2000" i="1">
                            <a:latin typeface="Cambria Math" panose="02040503050406030204" pitchFamily="18" charset="0"/>
                          </a:rPr>
                        </m:ctrlPr>
                      </m:dPr>
                      <m:e>
                        <m:r>
                          <a:rPr lang="pt-BR" sz="2000" b="1">
                            <a:latin typeface="Cambria Math" panose="02040503050406030204" pitchFamily="18" charset="0"/>
                          </a:rPr>
                          <m:t>𝐰𝐢𝐧𝐝𝐲</m:t>
                        </m:r>
                      </m:e>
                    </m:d>
                    <m:r>
                      <a:rPr lang="pt-BR" sz="2000" i="1">
                        <a:latin typeface="Cambria Math" panose="02040503050406030204" pitchFamily="18" charset="0"/>
                      </a:rPr>
                      <m:t>=0.9</m:t>
                    </m:r>
                    <m:r>
                      <a:rPr lang="pt-BR" sz="2000" b="0" i="1" smtClean="0">
                        <a:latin typeface="Cambria Math" panose="02040503050406030204" pitchFamily="18" charset="0"/>
                      </a:rPr>
                      <m:t>71</m:t>
                    </m:r>
                    <m:r>
                      <a:rPr lang="pt-BR" sz="2000" i="1">
                        <a:latin typeface="Cambria Math" panose="02040503050406030204" pitchFamily="18" charset="0"/>
                      </a:rPr>
                      <m:t>−</m:t>
                    </m:r>
                    <m:d>
                      <m:dPr>
                        <m:begChr m:val="["/>
                        <m:endChr m:val="]"/>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2</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2</m:t>
                                </m:r>
                              </m:den>
                            </m:f>
                          </m:e>
                        </m:d>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3</m:t>
                            </m:r>
                          </m:num>
                          <m:den>
                            <m:r>
                              <a:rPr lang="pt-BR" sz="2000" i="1">
                                <a:latin typeface="Cambria Math" panose="02040503050406030204" pitchFamily="18" charset="0"/>
                              </a:rPr>
                              <m:t>5</m:t>
                            </m:r>
                          </m:den>
                        </m:f>
                        <m:r>
                          <a:rPr lang="pt-BR" sz="2000" i="1">
                            <a:latin typeface="Cambria Math" panose="02040503050406030204" pitchFamily="18" charset="0"/>
                          </a:rPr>
                          <m:t>𝐻</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3</m:t>
                                </m:r>
                              </m:den>
                            </m:f>
                          </m:e>
                        </m:d>
                      </m:e>
                    </m:d>
                    <m:r>
                      <a:rPr lang="pt-BR" sz="2000">
                        <a:latin typeface="Cambria Math" panose="02040503050406030204" pitchFamily="18" charset="0"/>
                      </a:rPr>
                      <m:t>=0.</m:t>
                    </m:r>
                  </m:oMath>
                </a14:m>
                <a:r>
                  <a:rPr lang="pt-BR" sz="2000" dirty="0"/>
                  <a:t>02</a:t>
                </a:r>
              </a:p>
              <a:p>
                <a:r>
                  <a:rPr lang="pt-BR" dirty="0"/>
                  <a:t>Aqui, o atributo </a:t>
                </a:r>
                <a:r>
                  <a:rPr lang="pt-BR" b="1" i="1" dirty="0"/>
                  <a:t>humidity</a:t>
                </a:r>
                <a:r>
                  <a:rPr lang="pt-BR" dirty="0"/>
                  <a:t> resulta no </a:t>
                </a:r>
                <a:r>
                  <a:rPr lang="pt-BR" b="1" i="1" dirty="0"/>
                  <a:t>ganho de informação </a:t>
                </a:r>
                <a:r>
                  <a:rPr lang="pt-BR" dirty="0"/>
                  <a:t>mais alto quando o tempo estiver ensolarado (i.e., </a:t>
                </a:r>
                <a:r>
                  <a:rPr lang="pt-BR" b="1" i="1" dirty="0"/>
                  <a:t>Outlook = sunny</a:t>
                </a:r>
                <a:r>
                  <a:rPr lang="pt-BR" dirty="0"/>
                  <a:t>). </a:t>
                </a:r>
              </a:p>
              <a:p>
                <a:r>
                  <a:rPr lang="pt-BR" dirty="0"/>
                  <a:t>Por isso, o atributo </a:t>
                </a:r>
                <a:r>
                  <a:rPr lang="pt-BR" b="1" i="1" dirty="0"/>
                  <a:t>humidity</a:t>
                </a:r>
                <a:r>
                  <a:rPr lang="pt-BR" dirty="0"/>
                  <a:t> será o nó do 2º nível da árvore no ramo </a:t>
                </a:r>
                <a:r>
                  <a:rPr lang="pt-BR" b="1" i="1" dirty="0"/>
                  <a:t>sunny</a:t>
                </a:r>
                <a:r>
                  <a:rPr lang="pt-BR" dirty="0"/>
                  <a:t>.</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43050"/>
                <a:ext cx="10910977" cy="5314950"/>
              </a:xfrm>
              <a:blipFill rotWithShape="0">
                <a:blip r:embed="rId2"/>
                <a:stretch>
                  <a:fillRect l="-838" t="-2294" r="-1397" b="-459"/>
                </a:stretch>
              </a:blipFill>
            </p:spPr>
            <p:txBody>
              <a:bodyPr/>
              <a:lstStyle/>
              <a:p>
                <a:r>
                  <a:rPr lang="pt-BR">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91689574"/>
              </p:ext>
            </p:extLst>
          </p:nvPr>
        </p:nvGraphicFramePr>
        <p:xfrm>
          <a:off x="1191758" y="1954423"/>
          <a:ext cx="2523899" cy="1508760"/>
        </p:xfrm>
        <a:graphic>
          <a:graphicData uri="http://schemas.openxmlformats.org/drawingml/2006/table">
            <a:tbl>
              <a:tblPr/>
              <a:tblGrid>
                <a:gridCol w="1007190">
                  <a:extLst>
                    <a:ext uri="{9D8B030D-6E8A-4147-A177-3AD203B41FA5}">
                      <a16:colId xmlns="" xmlns:a16="http://schemas.microsoft.com/office/drawing/2014/main" val="20000"/>
                    </a:ext>
                  </a:extLst>
                </a:gridCol>
                <a:gridCol w="663560">
                  <a:extLst>
                    <a:ext uri="{9D8B030D-6E8A-4147-A177-3AD203B41FA5}">
                      <a16:colId xmlns="" xmlns:a16="http://schemas.microsoft.com/office/drawing/2014/main" val="20001"/>
                    </a:ext>
                  </a:extLst>
                </a:gridCol>
                <a:gridCol w="284383">
                  <a:extLst>
                    <a:ext uri="{9D8B030D-6E8A-4147-A177-3AD203B41FA5}">
                      <a16:colId xmlns="" xmlns:a16="http://schemas.microsoft.com/office/drawing/2014/main" val="20002"/>
                    </a:ext>
                  </a:extLst>
                </a:gridCol>
                <a:gridCol w="284383">
                  <a:extLst>
                    <a:ext uri="{9D8B030D-6E8A-4147-A177-3AD203B41FA5}">
                      <a16:colId xmlns="" xmlns:a16="http://schemas.microsoft.com/office/drawing/2014/main" val="20003"/>
                    </a:ext>
                  </a:extLst>
                </a:gridCol>
                <a:gridCol w="284383">
                  <a:extLst>
                    <a:ext uri="{9D8B030D-6E8A-4147-A177-3AD203B41FA5}">
                      <a16:colId xmlns="" xmlns:a16="http://schemas.microsoft.com/office/drawing/2014/main"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3">
                  <a:txBody>
                    <a:bodyPr/>
                    <a:lstStyle/>
                    <a:p>
                      <a:pPr algn="ctr" rtl="0" fontAlgn="ctr"/>
                      <a:r>
                        <a:rPr lang="pt-BR" sz="1400" b="1" dirty="0">
                          <a:effectLst/>
                        </a:rPr>
                        <a:t>Temperature</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vMerge="1">
                  <a:txBody>
                    <a:bodyPr/>
                    <a:lstStyle/>
                    <a:p>
                      <a:endParaRPr lang="pt-BR"/>
                    </a:p>
                  </a:txBody>
                  <a:tcPr/>
                </a:tc>
                <a:tc>
                  <a:txBody>
                    <a:bodyPr/>
                    <a:lstStyle/>
                    <a:p>
                      <a:pPr algn="ctr" rtl="0" fontAlgn="b"/>
                      <a:r>
                        <a:rPr lang="pt-BR" sz="1400" dirty="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24525819"/>
              </p:ext>
            </p:extLst>
          </p:nvPr>
        </p:nvGraphicFramePr>
        <p:xfrm>
          <a:off x="4110945" y="1954423"/>
          <a:ext cx="2464028" cy="1257300"/>
        </p:xfrm>
        <a:graphic>
          <a:graphicData uri="http://schemas.openxmlformats.org/drawingml/2006/table">
            <a:tbl>
              <a:tblPr/>
              <a:tblGrid>
                <a:gridCol w="983297">
                  <a:extLst>
                    <a:ext uri="{9D8B030D-6E8A-4147-A177-3AD203B41FA5}">
                      <a16:colId xmlns="" xmlns:a16="http://schemas.microsoft.com/office/drawing/2014/main" val="20000"/>
                    </a:ext>
                  </a:extLst>
                </a:gridCol>
                <a:gridCol w="647820">
                  <a:extLst>
                    <a:ext uri="{9D8B030D-6E8A-4147-A177-3AD203B41FA5}">
                      <a16:colId xmlns="" xmlns:a16="http://schemas.microsoft.com/office/drawing/2014/main" val="20001"/>
                    </a:ext>
                  </a:extLst>
                </a:gridCol>
                <a:gridCol w="277637">
                  <a:extLst>
                    <a:ext uri="{9D8B030D-6E8A-4147-A177-3AD203B41FA5}">
                      <a16:colId xmlns="" xmlns:a16="http://schemas.microsoft.com/office/drawing/2014/main" val="20002"/>
                    </a:ext>
                  </a:extLst>
                </a:gridCol>
                <a:gridCol w="277637">
                  <a:extLst>
                    <a:ext uri="{9D8B030D-6E8A-4147-A177-3AD203B41FA5}">
                      <a16:colId xmlns="" xmlns:a16="http://schemas.microsoft.com/office/drawing/2014/main" val="20003"/>
                    </a:ext>
                  </a:extLst>
                </a:gridCol>
                <a:gridCol w="277637">
                  <a:extLst>
                    <a:ext uri="{9D8B030D-6E8A-4147-A177-3AD203B41FA5}">
                      <a16:colId xmlns="" xmlns:a16="http://schemas.microsoft.com/office/drawing/2014/main"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2">
                  <a:txBody>
                    <a:bodyPr/>
                    <a:lstStyle/>
                    <a:p>
                      <a:pPr algn="ctr" rtl="0" fontAlgn="ctr"/>
                      <a:r>
                        <a:rPr lang="pt-BR" sz="1400" b="1">
                          <a:effectLst/>
                        </a:rPr>
                        <a:t>Humidity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0</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9805720"/>
              </p:ext>
            </p:extLst>
          </p:nvPr>
        </p:nvGraphicFramePr>
        <p:xfrm>
          <a:off x="6970261" y="1954423"/>
          <a:ext cx="2449509" cy="1257300"/>
        </p:xfrm>
        <a:graphic>
          <a:graphicData uri="http://schemas.openxmlformats.org/drawingml/2006/table">
            <a:tbl>
              <a:tblPr/>
              <a:tblGrid>
                <a:gridCol w="977504">
                  <a:extLst>
                    <a:ext uri="{9D8B030D-6E8A-4147-A177-3AD203B41FA5}">
                      <a16:colId xmlns="" xmlns:a16="http://schemas.microsoft.com/office/drawing/2014/main" val="20000"/>
                    </a:ext>
                  </a:extLst>
                </a:gridCol>
                <a:gridCol w="644002">
                  <a:extLst>
                    <a:ext uri="{9D8B030D-6E8A-4147-A177-3AD203B41FA5}">
                      <a16:colId xmlns="" xmlns:a16="http://schemas.microsoft.com/office/drawing/2014/main" val="20001"/>
                    </a:ext>
                  </a:extLst>
                </a:gridCol>
                <a:gridCol w="276001">
                  <a:extLst>
                    <a:ext uri="{9D8B030D-6E8A-4147-A177-3AD203B41FA5}">
                      <a16:colId xmlns="" xmlns:a16="http://schemas.microsoft.com/office/drawing/2014/main" val="20002"/>
                    </a:ext>
                  </a:extLst>
                </a:gridCol>
                <a:gridCol w="276001">
                  <a:extLst>
                    <a:ext uri="{9D8B030D-6E8A-4147-A177-3AD203B41FA5}">
                      <a16:colId xmlns="" xmlns:a16="http://schemas.microsoft.com/office/drawing/2014/main" val="20003"/>
                    </a:ext>
                  </a:extLst>
                </a:gridCol>
                <a:gridCol w="276001">
                  <a:extLst>
                    <a:ext uri="{9D8B030D-6E8A-4147-A177-3AD203B41FA5}">
                      <a16:colId xmlns="" xmlns:a16="http://schemas.microsoft.com/office/drawing/2014/main" val="20004"/>
                    </a:ext>
                  </a:extLst>
                </a:gridCol>
              </a:tblGrid>
              <a:tr h="200025">
                <a:tc rowSpan="2" gridSpan="2">
                  <a:txBody>
                    <a:bodyPr/>
                    <a:lstStyle/>
                    <a:p>
                      <a:pPr algn="ctr" rtl="0" fontAlgn="ctr"/>
                      <a:r>
                        <a:rPr lang="pt-BR" sz="1400" b="1" dirty="0">
                          <a:effectLst/>
                        </a:rPr>
                        <a:t>Outlook=sunny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2" hMerge="1">
                  <a:txBody>
                    <a:bodyPr/>
                    <a:lstStyle/>
                    <a:p>
                      <a:endParaRPr lang="pt-BR"/>
                    </a:p>
                  </a:txBody>
                  <a:tcPr/>
                </a:tc>
                <a:tc gridSpan="2">
                  <a:txBody>
                    <a:bodyPr/>
                    <a:lstStyle/>
                    <a:p>
                      <a:pPr algn="ctr" rtl="0" fontAlgn="b"/>
                      <a:r>
                        <a:rPr lang="pt-BR" sz="1400" b="1">
                          <a:effectLst/>
                        </a:rPr>
                        <a:t>Jogar?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rowSpan="2">
                  <a:txBody>
                    <a:bodyPr/>
                    <a:lstStyle/>
                    <a:p>
                      <a:pPr rtl="0" fontAlgn="b"/>
                      <a:endParaRPr lang="pt-BR" sz="140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gridSpan="2" vMerge="1">
                  <a:txBody>
                    <a:bodyPr/>
                    <a:lstStyle/>
                    <a:p>
                      <a:endParaRPr lang="pt-BR"/>
                    </a:p>
                  </a:txBody>
                  <a:tcPr/>
                </a:tc>
                <a:tc hMerge="1" vMerge="1">
                  <a:txBody>
                    <a:bodyPr/>
                    <a:lstStyle/>
                    <a:p>
                      <a:endParaRPr lang="pt-BR"/>
                    </a:p>
                  </a:txBody>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rowSpan="2">
                  <a:txBody>
                    <a:bodyPr/>
                    <a:lstStyle/>
                    <a:p>
                      <a:pPr algn="ctr" rtl="0" fontAlgn="ctr"/>
                      <a:r>
                        <a:rPr lang="pt-BR" sz="1400" b="1">
                          <a:effectLst/>
                        </a:rPr>
                        <a:t>Windy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vMerge="1">
                  <a:txBody>
                    <a:bodyPr/>
                    <a:lstStyle/>
                    <a:p>
                      <a:endParaRPr lang="pt-BR"/>
                    </a:p>
                  </a:txBody>
                  <a:tcPr/>
                </a:tc>
                <a:tc>
                  <a:txBody>
                    <a:bodyPr/>
                    <a:lstStyle/>
                    <a:p>
                      <a:pPr algn="ctr" rtl="0" fontAlgn="b"/>
                      <a:r>
                        <a:rPr lang="pt-BR" sz="140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gridSpan="4">
                  <a:txBody>
                    <a:bodyPr/>
                    <a:lstStyle/>
                    <a:p>
                      <a:pPr rtl="0" fontAlgn="b"/>
                      <a:endParaRPr lang="pt-BR" sz="1400"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b"/>
                      <a:r>
                        <a:rPr lang="pt-BR" sz="1400" dirty="0">
                          <a:effectLst/>
                        </a:rPr>
                        <a:t>5</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160" y="4134743"/>
            <a:ext cx="4064678" cy="1343085"/>
          </a:xfrm>
          <a:prstGeom prst="rect">
            <a:avLst/>
          </a:prstGeom>
        </p:spPr>
      </p:pic>
      <p:sp>
        <p:nvSpPr>
          <p:cNvPr id="8" name="Rectangle 7"/>
          <p:cNvSpPr/>
          <p:nvPr/>
        </p:nvSpPr>
        <p:spPr>
          <a:xfrm>
            <a:off x="6017364" y="4629470"/>
            <a:ext cx="607145" cy="3536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0014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75"/>
            <a:ext cx="10918371" cy="1325563"/>
          </a:xfrm>
        </p:spPr>
        <p:txBody>
          <a:bodyPr/>
          <a:lstStyle/>
          <a:p>
            <a:r>
              <a:rPr lang="pt-BR" dirty="0"/>
              <a:t>Exemplo de Árvore de Decisão com método ID3</a:t>
            </a:r>
          </a:p>
        </p:txBody>
      </p:sp>
      <p:sp>
        <p:nvSpPr>
          <p:cNvPr id="3" name="Content Placeholder 2"/>
          <p:cNvSpPr>
            <a:spLocks noGrp="1"/>
          </p:cNvSpPr>
          <p:nvPr>
            <p:ph idx="1"/>
          </p:nvPr>
        </p:nvSpPr>
        <p:spPr>
          <a:xfrm>
            <a:off x="838199" y="1327838"/>
            <a:ext cx="10918371" cy="5508170"/>
          </a:xfrm>
        </p:spPr>
        <p:txBody>
          <a:bodyPr>
            <a:normAutofit fontScale="85000" lnSpcReduction="20000"/>
          </a:bodyPr>
          <a:lstStyle/>
          <a:p>
            <a:r>
              <a:rPr lang="pt-BR" dirty="0"/>
              <a:t>Após analisarmos a tabela com </a:t>
            </a:r>
            <a:r>
              <a:rPr lang="pt-BR" b="1" i="1" dirty="0"/>
              <a:t>Outlook = sunny </a:t>
            </a:r>
            <a:r>
              <a:rPr lang="pt-BR" dirty="0"/>
              <a:t>e </a:t>
            </a:r>
            <a:r>
              <a:rPr lang="pt-BR" b="1" i="1" dirty="0"/>
              <a:t>humidity</a:t>
            </a:r>
            <a:r>
              <a:rPr lang="pt-BR" dirty="0"/>
              <a:t> </a:t>
            </a:r>
            <a:r>
              <a:rPr lang="pt-BR" b="1" dirty="0"/>
              <a:t>= </a:t>
            </a:r>
            <a:r>
              <a:rPr lang="pt-BR" b="1" i="1" dirty="0"/>
              <a:t>normal</a:t>
            </a:r>
            <a:r>
              <a:rPr lang="pt-BR" b="1" dirty="0"/>
              <a:t> </a:t>
            </a:r>
            <a:r>
              <a:rPr lang="pt-BR" dirty="0"/>
              <a:t>percebemos que a decisão será sempre pela classe Positiva (</a:t>
            </a:r>
            <a:r>
              <a:rPr lang="pt-BR" i="1" dirty="0"/>
              <a:t>P</a:t>
            </a:r>
            <a:r>
              <a:rPr lang="pt-BR" dirty="0"/>
              <a:t>). A entropia H(S|Outlook = sunny, humidity = normal) = 0.</a:t>
            </a:r>
          </a:p>
          <a:p>
            <a:endParaRPr lang="pt-BR" dirty="0"/>
          </a:p>
          <a:p>
            <a:pPr marL="0" indent="0">
              <a:buNone/>
            </a:pPr>
            <a:endParaRPr lang="pt-BR" dirty="0"/>
          </a:p>
          <a:p>
            <a:pPr marL="0" indent="0">
              <a:buNone/>
            </a:pPr>
            <a:endParaRPr lang="pt-BR" dirty="0"/>
          </a:p>
          <a:p>
            <a:r>
              <a:rPr lang="pt-BR" dirty="0"/>
              <a:t>Além disso, a decisão sempre será pela classe Negativa (</a:t>
            </a:r>
            <a:r>
              <a:rPr lang="pt-BR" i="1" dirty="0"/>
              <a:t>N</a:t>
            </a:r>
            <a:r>
              <a:rPr lang="pt-BR" dirty="0"/>
              <a:t>) se </a:t>
            </a:r>
            <a:r>
              <a:rPr lang="pt-BR" b="1" i="1" dirty="0"/>
              <a:t>Outlook = sunny </a:t>
            </a:r>
            <a:r>
              <a:rPr lang="pt-BR" dirty="0"/>
              <a:t>e</a:t>
            </a:r>
            <a:r>
              <a:rPr lang="pt-BR" b="1" i="1" dirty="0"/>
              <a:t> humidity</a:t>
            </a:r>
            <a:r>
              <a:rPr lang="pt-BR" dirty="0"/>
              <a:t> </a:t>
            </a:r>
            <a:r>
              <a:rPr lang="pt-BR" b="1" dirty="0"/>
              <a:t>= </a:t>
            </a:r>
            <a:r>
              <a:rPr lang="pt-BR" b="1" i="1" dirty="0"/>
              <a:t>high</a:t>
            </a:r>
            <a:r>
              <a:rPr lang="pt-BR" dirty="0"/>
              <a:t>. A entropia H(S|Outlook = sunny, humidity = high) = 0</a:t>
            </a:r>
          </a:p>
          <a:p>
            <a:pPr marL="0" indent="0">
              <a:buNone/>
            </a:pPr>
            <a:endParaRPr lang="pt-BR" dirty="0"/>
          </a:p>
          <a:p>
            <a:pPr marL="0" indent="0">
              <a:buNone/>
            </a:pPr>
            <a:endParaRPr lang="pt-BR" dirty="0"/>
          </a:p>
          <a:p>
            <a:endParaRPr lang="pt-BR" dirty="0"/>
          </a:p>
          <a:p>
            <a:endParaRPr lang="pt-BR" dirty="0"/>
          </a:p>
          <a:p>
            <a:r>
              <a:rPr lang="pt-BR" dirty="0"/>
              <a:t>Portanto, encontramos as folhas para os dois ramos, </a:t>
            </a:r>
            <a:r>
              <a:rPr lang="pt-BR" b="1" i="1" dirty="0"/>
              <a:t>normal </a:t>
            </a:r>
            <a:r>
              <a:rPr lang="pt-BR" dirty="0"/>
              <a:t>e </a:t>
            </a:r>
            <a:r>
              <a:rPr lang="pt-BR" b="1" i="1" dirty="0"/>
              <a:t>high </a:t>
            </a:r>
            <a:r>
              <a:rPr lang="pt-BR" dirty="0"/>
              <a:t>do nó </a:t>
            </a:r>
            <a:r>
              <a:rPr lang="pt-BR" b="1" i="1" dirty="0"/>
              <a:t>humidity</a:t>
            </a:r>
            <a:r>
              <a:rPr lang="pt-BR" dirty="0"/>
              <a:t>.</a:t>
            </a:r>
          </a:p>
          <a:p>
            <a:r>
              <a:rPr lang="pt-BR" dirty="0"/>
              <a:t>Com isso, a construção da </a:t>
            </a:r>
            <a:r>
              <a:rPr lang="pt-BR" b="1" i="1" dirty="0"/>
              <a:t>árvore de decisão </a:t>
            </a:r>
            <a:r>
              <a:rPr lang="pt-BR" dirty="0"/>
              <a:t>se encerra e podemos usar as regras encontradas por ela para classificar novos exemplos.</a:t>
            </a:r>
          </a:p>
        </p:txBody>
      </p:sp>
      <p:graphicFrame>
        <p:nvGraphicFramePr>
          <p:cNvPr id="6" name="Table 5"/>
          <p:cNvGraphicFramePr>
            <a:graphicFrameLocks noGrp="1"/>
          </p:cNvGraphicFramePr>
          <p:nvPr>
            <p:extLst>
              <p:ext uri="{D42A27DB-BD31-4B8C-83A1-F6EECF244321}">
                <p14:modId xmlns:p14="http://schemas.microsoft.com/office/powerpoint/2010/main" val="1691893647"/>
              </p:ext>
            </p:extLst>
          </p:nvPr>
        </p:nvGraphicFramePr>
        <p:xfrm>
          <a:off x="1136653" y="2218670"/>
          <a:ext cx="6152244" cy="1005840"/>
        </p:xfrm>
        <a:graphic>
          <a:graphicData uri="http://schemas.openxmlformats.org/drawingml/2006/table">
            <a:tbl>
              <a:tblPr/>
              <a:tblGrid>
                <a:gridCol w="1025374">
                  <a:extLst>
                    <a:ext uri="{9D8B030D-6E8A-4147-A177-3AD203B41FA5}">
                      <a16:colId xmlns="" xmlns:a16="http://schemas.microsoft.com/office/drawing/2014/main" val="20000"/>
                    </a:ext>
                  </a:extLst>
                </a:gridCol>
                <a:gridCol w="1025374">
                  <a:extLst>
                    <a:ext uri="{9D8B030D-6E8A-4147-A177-3AD203B41FA5}">
                      <a16:colId xmlns="" xmlns:a16="http://schemas.microsoft.com/office/drawing/2014/main" val="20001"/>
                    </a:ext>
                  </a:extLst>
                </a:gridCol>
                <a:gridCol w="1025374">
                  <a:extLst>
                    <a:ext uri="{9D8B030D-6E8A-4147-A177-3AD203B41FA5}">
                      <a16:colId xmlns="" xmlns:a16="http://schemas.microsoft.com/office/drawing/2014/main" val="20002"/>
                    </a:ext>
                  </a:extLst>
                </a:gridCol>
                <a:gridCol w="1025374">
                  <a:extLst>
                    <a:ext uri="{9D8B030D-6E8A-4147-A177-3AD203B41FA5}">
                      <a16:colId xmlns="" xmlns:a16="http://schemas.microsoft.com/office/drawing/2014/main" val="20003"/>
                    </a:ext>
                  </a:extLst>
                </a:gridCol>
                <a:gridCol w="1025374">
                  <a:extLst>
                    <a:ext uri="{9D8B030D-6E8A-4147-A177-3AD203B41FA5}">
                      <a16:colId xmlns="" xmlns:a16="http://schemas.microsoft.com/office/drawing/2014/main" val="20004"/>
                    </a:ext>
                  </a:extLst>
                </a:gridCol>
                <a:gridCol w="1025374">
                  <a:extLst>
                    <a:ext uri="{9D8B030D-6E8A-4147-A177-3AD203B41FA5}">
                      <a16:colId xmlns="" xmlns:a16="http://schemas.microsoft.com/office/drawing/2014/main" val="20005"/>
                    </a:ext>
                  </a:extLst>
                </a:gridCol>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a:txBody>
                    <a:bodyPr/>
                    <a:lstStyle/>
                    <a:p>
                      <a:pPr algn="ctr" rtl="0" fontAlgn="b"/>
                      <a:r>
                        <a:rPr lang="pt-BR" sz="1400">
                          <a:effectLst/>
                        </a:rPr>
                        <a:t>9</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cool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a:txBody>
                    <a:bodyPr/>
                    <a:lstStyle/>
                    <a:p>
                      <a:pPr algn="ctr" rtl="0" fontAlgn="b"/>
                      <a:r>
                        <a:rPr lang="pt-BR" sz="1400">
                          <a:effectLst/>
                        </a:rPr>
                        <a:t>11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a:effectLst/>
                        </a:rPr>
                        <a:t>normal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P</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0458039"/>
              </p:ext>
            </p:extLst>
          </p:nvPr>
        </p:nvGraphicFramePr>
        <p:xfrm>
          <a:off x="1171126" y="4103777"/>
          <a:ext cx="6083298" cy="1257300"/>
        </p:xfrm>
        <a:graphic>
          <a:graphicData uri="http://schemas.openxmlformats.org/drawingml/2006/table">
            <a:tbl>
              <a:tblPr/>
              <a:tblGrid>
                <a:gridCol w="1013883">
                  <a:extLst>
                    <a:ext uri="{9D8B030D-6E8A-4147-A177-3AD203B41FA5}">
                      <a16:colId xmlns="" xmlns:a16="http://schemas.microsoft.com/office/drawing/2014/main" val="20000"/>
                    </a:ext>
                  </a:extLst>
                </a:gridCol>
                <a:gridCol w="1013883">
                  <a:extLst>
                    <a:ext uri="{9D8B030D-6E8A-4147-A177-3AD203B41FA5}">
                      <a16:colId xmlns="" xmlns:a16="http://schemas.microsoft.com/office/drawing/2014/main" val="20001"/>
                    </a:ext>
                  </a:extLst>
                </a:gridCol>
                <a:gridCol w="1013883">
                  <a:extLst>
                    <a:ext uri="{9D8B030D-6E8A-4147-A177-3AD203B41FA5}">
                      <a16:colId xmlns="" xmlns:a16="http://schemas.microsoft.com/office/drawing/2014/main" val="20002"/>
                    </a:ext>
                  </a:extLst>
                </a:gridCol>
                <a:gridCol w="1013883">
                  <a:extLst>
                    <a:ext uri="{9D8B030D-6E8A-4147-A177-3AD203B41FA5}">
                      <a16:colId xmlns="" xmlns:a16="http://schemas.microsoft.com/office/drawing/2014/main" val="20003"/>
                    </a:ext>
                  </a:extLst>
                </a:gridCol>
                <a:gridCol w="1013883">
                  <a:extLst>
                    <a:ext uri="{9D8B030D-6E8A-4147-A177-3AD203B41FA5}">
                      <a16:colId xmlns="" xmlns:a16="http://schemas.microsoft.com/office/drawing/2014/main" val="20004"/>
                    </a:ext>
                  </a:extLst>
                </a:gridCol>
                <a:gridCol w="1013883">
                  <a:extLst>
                    <a:ext uri="{9D8B030D-6E8A-4147-A177-3AD203B41FA5}">
                      <a16:colId xmlns="" xmlns:a16="http://schemas.microsoft.com/office/drawing/2014/main" val="20005"/>
                    </a:ext>
                  </a:extLst>
                </a:gridCol>
              </a:tblGrid>
              <a:tr h="200025">
                <a:tc rowSpan="2">
                  <a:txBody>
                    <a:bodyPr/>
                    <a:lstStyle/>
                    <a:p>
                      <a:pPr algn="ctr" rtl="0" fontAlgn="ctr"/>
                      <a:r>
                        <a:rPr lang="pt-BR" sz="1400" b="1" dirty="0">
                          <a:effectLst/>
                        </a:rPr>
                        <a:t>Day</a:t>
                      </a:r>
                    </a:p>
                  </a:txBody>
                  <a:tcPr marL="28575" marR="28575" marT="19050" marB="19050"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400" b="1">
                          <a:effectLst/>
                        </a:rPr>
                        <a:t>Attributes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rtl="0" fontAlgn="ctr"/>
                      <a:r>
                        <a:rPr lang="pt-BR" sz="1400" b="1">
                          <a:effectLst/>
                        </a:rPr>
                        <a:t>Class</a:t>
                      </a:r>
                      <a:br>
                        <a:rPr lang="pt-BR" sz="1400" b="1">
                          <a:effectLst/>
                        </a:rPr>
                      </a:br>
                      <a:r>
                        <a:rPr lang="pt-BR" sz="1400" b="1">
                          <a:effectLst/>
                        </a:rPr>
                        <a:t>(y)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200025">
                <a:tc vMerge="1">
                  <a:txBody>
                    <a:bodyPr/>
                    <a:lstStyle/>
                    <a:p>
                      <a:endParaRPr lang="pt-BR"/>
                    </a:p>
                  </a:txBody>
                  <a:tcPr/>
                </a:tc>
                <a:tc>
                  <a:txBody>
                    <a:bodyPr/>
                    <a:lstStyle/>
                    <a:p>
                      <a:pPr algn="ctr" rtl="0" fontAlgn="b"/>
                      <a:r>
                        <a:rPr lang="pt-BR" sz="1400" b="1" dirty="0">
                          <a:effectLst/>
                        </a:rPr>
                        <a:t>Outlook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dirty="0">
                          <a:effectLst/>
                        </a:rPr>
                        <a:t>Temperature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Humidity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b="1">
                          <a:effectLst/>
                        </a:rPr>
                        <a:t>Windy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endParaRPr lang="pt-BR"/>
                    </a:p>
                  </a:txBody>
                  <a:tcPr/>
                </a:tc>
                <a:extLst>
                  <a:ext uri="{0D108BD9-81ED-4DB2-BD59-A6C34878D82A}">
                    <a16:rowId xmlns="" xmlns:a16="http://schemas.microsoft.com/office/drawing/2014/main" val="10001"/>
                  </a:ext>
                </a:extLst>
              </a:tr>
              <a:tr h="200025">
                <a:tc>
                  <a:txBody>
                    <a:bodyPr/>
                    <a:lstStyle/>
                    <a:p>
                      <a:pPr algn="ctr" rtl="0" fontAlgn="b"/>
                      <a:r>
                        <a:rPr lang="pt-BR" sz="1400">
                          <a:effectLst/>
                        </a:rPr>
                        <a:t>1</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200025">
                <a:tc>
                  <a:txBody>
                    <a:bodyPr/>
                    <a:lstStyle/>
                    <a:p>
                      <a:pPr algn="ctr" rtl="0" fontAlgn="b"/>
                      <a:r>
                        <a:rPr lang="pt-BR" sz="1400">
                          <a:effectLst/>
                        </a:rPr>
                        <a:t>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hot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true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200025">
                <a:tc>
                  <a:txBody>
                    <a:bodyPr/>
                    <a:lstStyle/>
                    <a:p>
                      <a:pPr algn="ctr" rtl="0" fontAlgn="b"/>
                      <a:r>
                        <a:rPr lang="pt-BR" sz="1400">
                          <a:effectLst/>
                        </a:rPr>
                        <a:t>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sunny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mild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high</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false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pt-BR" sz="1400" dirty="0">
                          <a:effectLst/>
                        </a:rPr>
                        <a:t>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7351" y="4103777"/>
            <a:ext cx="4203940" cy="1340172"/>
          </a:xfrm>
          <a:prstGeom prst="rect">
            <a:avLst/>
          </a:prstGeom>
        </p:spPr>
      </p:pic>
    </p:spTree>
    <p:extLst>
      <p:ext uri="{BB962C8B-B14F-4D97-AF65-F5344CB8AC3E}">
        <p14:creationId xmlns:p14="http://schemas.microsoft.com/office/powerpoint/2010/main" val="95858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a:t>Considerações</a:t>
            </a:r>
          </a:p>
        </p:txBody>
      </p:sp>
      <p:sp>
        <p:nvSpPr>
          <p:cNvPr id="3" name="Content Placeholder 2"/>
          <p:cNvSpPr>
            <a:spLocks noGrp="1"/>
          </p:cNvSpPr>
          <p:nvPr>
            <p:ph idx="1"/>
          </p:nvPr>
        </p:nvSpPr>
        <p:spPr>
          <a:xfrm>
            <a:off x="838199" y="1434656"/>
            <a:ext cx="11158729" cy="5295328"/>
          </a:xfrm>
        </p:spPr>
        <p:txBody>
          <a:bodyPr>
            <a:normAutofit fontScale="92500" lnSpcReduction="10000"/>
          </a:bodyPr>
          <a:lstStyle/>
          <a:p>
            <a:r>
              <a:rPr lang="pt-BR" dirty="0"/>
              <a:t>Uma </a:t>
            </a:r>
            <a:r>
              <a:rPr lang="pt-BR" b="1" i="1" dirty="0"/>
              <a:t>árvore de decisão </a:t>
            </a:r>
            <a:r>
              <a:rPr lang="pt-BR" dirty="0"/>
              <a:t>transforma os exemplos do conjunto de treinamento em uma sequência de regras que classifica os exemplos de entrada. Portanto, elas são fáceis de serem interpretadas.</a:t>
            </a:r>
          </a:p>
          <a:p>
            <a:r>
              <a:rPr lang="pt-BR" dirty="0"/>
              <a:t>Embora as </a:t>
            </a:r>
            <a:r>
              <a:rPr lang="pt-BR" b="1" i="1" dirty="0"/>
              <a:t>árvores de decisão </a:t>
            </a:r>
            <a:r>
              <a:rPr lang="pt-BR" dirty="0"/>
              <a:t>sejam poderosos algoritmos de </a:t>
            </a:r>
            <a:r>
              <a:rPr lang="pt-BR" b="1" i="1" dirty="0"/>
              <a:t>classificação</a:t>
            </a:r>
            <a:r>
              <a:rPr lang="pt-BR" dirty="0"/>
              <a:t>, elas apresentam um longo tempo de treinamento.</a:t>
            </a:r>
          </a:p>
          <a:p>
            <a:r>
              <a:rPr lang="pt-BR" dirty="0"/>
              <a:t>Em casos onde as classes são separadas por </a:t>
            </a:r>
            <a:r>
              <a:rPr lang="pt-BR" b="1" i="1" dirty="0"/>
              <a:t>fronteiras de decisão não-lineares</a:t>
            </a:r>
            <a:r>
              <a:rPr lang="pt-BR" dirty="0"/>
              <a:t>, as </a:t>
            </a:r>
            <a:r>
              <a:rPr lang="pt-BR" b="1" i="1" dirty="0"/>
              <a:t>árvores de decisão </a:t>
            </a:r>
            <a:r>
              <a:rPr lang="pt-BR" dirty="0"/>
              <a:t>apresentam um desempenho de </a:t>
            </a:r>
            <a:r>
              <a:rPr lang="pt-BR" b="1" i="1" dirty="0"/>
              <a:t>classificação</a:t>
            </a:r>
            <a:r>
              <a:rPr lang="pt-BR" dirty="0"/>
              <a:t> superior ao apresentado por </a:t>
            </a:r>
            <a:r>
              <a:rPr lang="pt-BR" b="1" i="1" dirty="0"/>
              <a:t>classificadores lineares</a:t>
            </a:r>
            <a:r>
              <a:rPr lang="pt-BR" dirty="0"/>
              <a:t>.</a:t>
            </a:r>
          </a:p>
          <a:p>
            <a:pPr lvl="1">
              <a:buFont typeface="Wingdings" panose="05000000000000000000" pitchFamily="2" charset="2"/>
              <a:buChar char="§"/>
            </a:pPr>
            <a:r>
              <a:rPr lang="pt-BR" dirty="0"/>
              <a:t> </a:t>
            </a:r>
            <a:r>
              <a:rPr lang="pt-BR" b="1" i="1" dirty="0"/>
              <a:t>Exemplo</a:t>
            </a:r>
            <a:r>
              <a:rPr lang="pt-BR" dirty="0"/>
              <a:t>: DTTwoConcentricClassesClassification.ipynb</a:t>
            </a:r>
          </a:p>
          <a:p>
            <a:r>
              <a:rPr lang="pt-BR" dirty="0"/>
              <a:t>Entretanto, quando as classes não são bem separadas, as árvores são suscetíveis a </a:t>
            </a:r>
            <a:r>
              <a:rPr lang="pt-BR" b="1" i="1" dirty="0"/>
              <a:t>sobreajustar</a:t>
            </a:r>
            <a:r>
              <a:rPr lang="pt-BR" dirty="0"/>
              <a:t> ao conjunto de treinamento, de modo que a </a:t>
            </a:r>
            <a:r>
              <a:rPr lang="pt-BR" b="1" i="1" dirty="0"/>
              <a:t>fronteira de decisão linear</a:t>
            </a:r>
            <a:r>
              <a:rPr lang="pt-BR" dirty="0"/>
              <a:t> dos </a:t>
            </a:r>
            <a:r>
              <a:rPr lang="pt-BR" b="1" i="1" dirty="0"/>
              <a:t>classificadores</a:t>
            </a:r>
            <a:r>
              <a:rPr lang="pt-BR" dirty="0"/>
              <a:t> </a:t>
            </a:r>
            <a:r>
              <a:rPr lang="pt-BR" b="1" i="1" dirty="0"/>
              <a:t>lineares</a:t>
            </a:r>
            <a:r>
              <a:rPr lang="pt-BR" dirty="0"/>
              <a:t> separe melhor as classes, apresentando melhor desempenho de </a:t>
            </a:r>
            <a:r>
              <a:rPr lang="pt-BR" b="1" i="1" dirty="0"/>
              <a:t>classificação</a:t>
            </a:r>
            <a:r>
              <a:rPr lang="pt-BR" dirty="0"/>
              <a:t>.</a:t>
            </a:r>
          </a:p>
          <a:p>
            <a:pPr lvl="1">
              <a:buFont typeface="Wingdings" panose="05000000000000000000" pitchFamily="2" charset="2"/>
              <a:buChar char="§"/>
            </a:pPr>
            <a:r>
              <a:rPr lang="pt-BR" b="1" i="1" dirty="0"/>
              <a:t>Exemplo</a:t>
            </a:r>
            <a:r>
              <a:rPr lang="pt-BR" dirty="0"/>
              <a:t>: DTTwoOverlappingClassesClassification.ipynb</a:t>
            </a:r>
          </a:p>
        </p:txBody>
      </p:sp>
    </p:spTree>
    <p:extLst>
      <p:ext uri="{BB962C8B-B14F-4D97-AF65-F5344CB8AC3E}">
        <p14:creationId xmlns:p14="http://schemas.microsoft.com/office/powerpoint/2010/main" val="228121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1325563"/>
          </a:xfrm>
        </p:spPr>
        <p:txBody>
          <a:bodyPr/>
          <a:lstStyle/>
          <a:p>
            <a:r>
              <a:rPr lang="pt-BR" dirty="0"/>
              <a:t>Considerações</a:t>
            </a:r>
          </a:p>
        </p:txBody>
      </p:sp>
      <p:sp>
        <p:nvSpPr>
          <p:cNvPr id="3" name="Content Placeholder 2"/>
          <p:cNvSpPr>
            <a:spLocks noGrp="1"/>
          </p:cNvSpPr>
          <p:nvPr>
            <p:ph idx="1"/>
          </p:nvPr>
        </p:nvSpPr>
        <p:spPr>
          <a:xfrm>
            <a:off x="838199" y="1434656"/>
            <a:ext cx="11158729" cy="5295328"/>
          </a:xfrm>
        </p:spPr>
        <p:txBody>
          <a:bodyPr>
            <a:normAutofit fontScale="92500" lnSpcReduction="10000"/>
          </a:bodyPr>
          <a:lstStyle/>
          <a:p>
            <a:r>
              <a:rPr lang="pt-BR" b="1" i="1" dirty="0"/>
              <a:t>Árvores de decisão </a:t>
            </a:r>
            <a:r>
              <a:rPr lang="pt-BR" dirty="0"/>
              <a:t>precisam de muito pouco pré-processamento dos dados. Em particular, elas não necessitam de </a:t>
            </a:r>
            <a:r>
              <a:rPr lang="pt-BR" b="1" i="1" dirty="0"/>
              <a:t>escalonamento dos atributos</a:t>
            </a:r>
            <a:r>
              <a:rPr lang="pt-BR" dirty="0"/>
              <a:t>.</a:t>
            </a:r>
          </a:p>
          <a:p>
            <a:r>
              <a:rPr lang="pt-BR" b="1" i="1" dirty="0"/>
              <a:t>Árvores de decisão </a:t>
            </a:r>
            <a:r>
              <a:rPr lang="pt-BR" dirty="0" smtClean="0"/>
              <a:t>adoram criar </a:t>
            </a:r>
            <a:r>
              <a:rPr lang="pt-BR" b="1" i="1" dirty="0"/>
              <a:t>fronteiras de decisão ortogonais </a:t>
            </a:r>
            <a:r>
              <a:rPr lang="pt-BR" dirty="0"/>
              <a:t>(observando os exemplos, vocês vão perceber que todas as </a:t>
            </a:r>
            <a:r>
              <a:rPr lang="pt-BR" b="1" i="1" dirty="0"/>
              <a:t>fronteiras de decisão</a:t>
            </a:r>
            <a:r>
              <a:rPr lang="pt-BR" dirty="0"/>
              <a:t> são perpendiculares a um dos eixos), o que as torna sensíveis à rotação do conjunto de treinamento.</a:t>
            </a:r>
          </a:p>
          <a:p>
            <a:pPr lvl="1">
              <a:buFont typeface="Wingdings" panose="05000000000000000000" pitchFamily="2" charset="2"/>
              <a:buChar char="§"/>
            </a:pPr>
            <a:r>
              <a:rPr lang="pt-BR" b="1" i="1" dirty="0"/>
              <a:t>Exemplo</a:t>
            </a:r>
            <a:r>
              <a:rPr lang="pt-BR" dirty="0"/>
              <a:t>: DTSensitivityToTrainingSetRotation.ipynb </a:t>
            </a:r>
          </a:p>
          <a:p>
            <a:pPr lvl="1">
              <a:buFont typeface="Wingdings" panose="05000000000000000000" pitchFamily="2" charset="2"/>
              <a:buChar char="§"/>
            </a:pPr>
            <a:r>
              <a:rPr lang="pt-BR" dirty="0"/>
              <a:t>Uma maneira para minimizar esse problema é usar a técnica conhecida como Análise de Componentes </a:t>
            </a:r>
            <a:r>
              <a:rPr lang="pt-BR" dirty="0" smtClean="0"/>
              <a:t>Principais, do Inglês</a:t>
            </a:r>
            <a:r>
              <a:rPr lang="pt-BR" dirty="0"/>
              <a:t>, Principal Component Analysis (PCA</a:t>
            </a:r>
            <a:r>
              <a:rPr lang="pt-BR" dirty="0" smtClean="0"/>
              <a:t>).</a:t>
            </a:r>
            <a:endParaRPr lang="pt-BR" dirty="0"/>
          </a:p>
          <a:p>
            <a:r>
              <a:rPr lang="pt-BR" dirty="0"/>
              <a:t>De maneira geral, o principal problema das </a:t>
            </a:r>
            <a:r>
              <a:rPr lang="pt-BR" b="1" i="1" dirty="0"/>
              <a:t>árvores de decisão </a:t>
            </a:r>
            <a:r>
              <a:rPr lang="pt-BR" dirty="0"/>
              <a:t>é que elas são muito sensíveis a pequenas variações nos dados de treinamento. Estas variações nos dados podem gerar árvores completamente diferentes.</a:t>
            </a:r>
          </a:p>
          <a:p>
            <a:pPr lvl="1">
              <a:buFont typeface="Wingdings" panose="05000000000000000000" pitchFamily="2" charset="2"/>
              <a:buChar char="§"/>
            </a:pPr>
            <a:r>
              <a:rPr lang="pt-BR" b="1" i="1" dirty="0"/>
              <a:t>Exemplo</a:t>
            </a:r>
            <a:r>
              <a:rPr lang="pt-BR" dirty="0"/>
              <a:t>: DTSensitivityToTrainingSetDetails.ipynb</a:t>
            </a:r>
          </a:p>
          <a:p>
            <a:pPr lvl="1">
              <a:buFont typeface="Wingdings" panose="05000000000000000000" pitchFamily="2" charset="2"/>
              <a:buChar char="§"/>
            </a:pPr>
            <a:r>
              <a:rPr lang="pt-BR" dirty="0"/>
              <a:t>As </a:t>
            </a:r>
            <a:r>
              <a:rPr lang="pt-BR" b="1" i="1" dirty="0"/>
              <a:t>florestas aleatórias </a:t>
            </a:r>
            <a:r>
              <a:rPr lang="pt-BR" dirty="0"/>
              <a:t>podem limitar essa instabilidade calculando a média das previsões feitas por diversas </a:t>
            </a:r>
            <a:r>
              <a:rPr lang="pt-BR" b="1" i="1" dirty="0"/>
              <a:t>árvores de decisão</a:t>
            </a:r>
            <a:r>
              <a:rPr lang="pt-BR" dirty="0" smtClean="0"/>
              <a:t>.</a:t>
            </a:r>
            <a:endParaRPr lang="pt-BR" b="1" i="1" dirty="0"/>
          </a:p>
        </p:txBody>
      </p:sp>
    </p:spTree>
    <p:extLst>
      <p:ext uri="{BB962C8B-B14F-4D97-AF65-F5344CB8AC3E}">
        <p14:creationId xmlns:p14="http://schemas.microsoft.com/office/powerpoint/2010/main" val="282715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Considerações</a:t>
            </a:r>
          </a:p>
        </p:txBody>
      </p:sp>
      <p:sp>
        <p:nvSpPr>
          <p:cNvPr id="3" name="Content Placeholder 2"/>
          <p:cNvSpPr>
            <a:spLocks noGrp="1"/>
          </p:cNvSpPr>
          <p:nvPr>
            <p:ph idx="1"/>
          </p:nvPr>
        </p:nvSpPr>
        <p:spPr>
          <a:xfrm>
            <a:off x="838199" y="1825624"/>
            <a:ext cx="11130887" cy="4793539"/>
          </a:xfrm>
        </p:spPr>
        <p:txBody>
          <a:bodyPr>
            <a:normAutofit fontScale="92500" lnSpcReduction="20000"/>
          </a:bodyPr>
          <a:lstStyle/>
          <a:p>
            <a:r>
              <a:rPr lang="pt-BR" dirty="0"/>
              <a:t>Se não for restringida, a estrutura de uma </a:t>
            </a:r>
            <a:r>
              <a:rPr lang="pt-BR" b="1" i="1" dirty="0" smtClean="0"/>
              <a:t>árvore de decisão</a:t>
            </a:r>
            <a:r>
              <a:rPr lang="pt-BR" dirty="0" smtClean="0"/>
              <a:t> </a:t>
            </a:r>
            <a:r>
              <a:rPr lang="pt-BR" dirty="0"/>
              <a:t>se adaptará aos dados de treinamento, ajustando-se muito bem e, provavelmente, se </a:t>
            </a:r>
            <a:r>
              <a:rPr lang="pt-BR" b="1" i="1" dirty="0"/>
              <a:t>sobreajustando</a:t>
            </a:r>
            <a:r>
              <a:rPr lang="pt-BR" dirty="0"/>
              <a:t> a eles</a:t>
            </a:r>
            <a:r>
              <a:rPr lang="pt-BR" dirty="0" smtClean="0"/>
              <a:t>. </a:t>
            </a:r>
          </a:p>
          <a:p>
            <a:pPr lvl="1">
              <a:buFont typeface="Wingdings" panose="05000000000000000000" pitchFamily="2" charset="2"/>
              <a:buChar char="§"/>
            </a:pPr>
            <a:r>
              <a:rPr lang="pt-BR" dirty="0" smtClean="0"/>
              <a:t>Esse </a:t>
            </a:r>
            <a:r>
              <a:rPr lang="pt-BR" dirty="0"/>
              <a:t>modelo é frequentemente chamado de modelo </a:t>
            </a:r>
            <a:r>
              <a:rPr lang="pt-BR" b="1" dirty="0"/>
              <a:t>não-paramétrico</a:t>
            </a:r>
            <a:r>
              <a:rPr lang="pt-BR" dirty="0"/>
              <a:t>, não porque não tenha nenhum parâmetro (geralmente tem muitos), mas porque o número de parâmetros não é determinado antes do treinamento, de modo que a estrutura do modelo é livre para se adaptar aos </a:t>
            </a:r>
            <a:r>
              <a:rPr lang="pt-BR" dirty="0" smtClean="0"/>
              <a:t>dados.</a:t>
            </a:r>
          </a:p>
          <a:p>
            <a:pPr lvl="1">
              <a:buFont typeface="Wingdings" panose="05000000000000000000" pitchFamily="2" charset="2"/>
              <a:buChar char="§"/>
            </a:pPr>
            <a:r>
              <a:rPr lang="pt-BR" dirty="0" smtClean="0"/>
              <a:t>Para </a:t>
            </a:r>
            <a:r>
              <a:rPr lang="pt-BR" dirty="0"/>
              <a:t>evitar o sobreajuste do modelo aos dados de treinamento, </a:t>
            </a:r>
            <a:r>
              <a:rPr lang="pt-BR" dirty="0" smtClean="0"/>
              <a:t>nós precisamos restringir (i.e., regularizar/restringir) </a:t>
            </a:r>
            <a:r>
              <a:rPr lang="pt-BR" dirty="0"/>
              <a:t>a liberdade da árvore de decisão durante o </a:t>
            </a:r>
            <a:r>
              <a:rPr lang="pt-BR" dirty="0" smtClean="0"/>
              <a:t>treinamento.</a:t>
            </a:r>
          </a:p>
          <a:p>
            <a:pPr lvl="1">
              <a:buFont typeface="Wingdings" panose="05000000000000000000" pitchFamily="2" charset="2"/>
              <a:buChar char="§"/>
            </a:pPr>
            <a:r>
              <a:rPr lang="pt-BR" dirty="0" smtClean="0"/>
              <a:t>No </a:t>
            </a:r>
            <a:r>
              <a:rPr lang="pt-BR" dirty="0"/>
              <a:t>Scikit-Learn, </a:t>
            </a:r>
            <a:r>
              <a:rPr lang="pt-BR" dirty="0" smtClean="0"/>
              <a:t>a regularização pode sercontrolada pelos hiperparâmetros: </a:t>
            </a:r>
            <a:r>
              <a:rPr lang="pt-BR" b="1" i="1" dirty="0" smtClean="0"/>
              <a:t>max_depth</a:t>
            </a:r>
            <a:r>
              <a:rPr lang="pt-BR" dirty="0" smtClean="0"/>
              <a:t>, </a:t>
            </a:r>
            <a:r>
              <a:rPr lang="pt-BR" b="1" i="1" dirty="0" smtClean="0"/>
              <a:t>min_samples_split</a:t>
            </a:r>
            <a:r>
              <a:rPr lang="pt-BR" dirty="0" smtClean="0"/>
              <a:t>, </a:t>
            </a:r>
            <a:r>
              <a:rPr lang="pt-BR" b="1" i="1" dirty="0" smtClean="0"/>
              <a:t>min_samples_leaf</a:t>
            </a:r>
            <a:r>
              <a:rPr lang="pt-BR" dirty="0" smtClean="0"/>
              <a:t>, </a:t>
            </a:r>
            <a:r>
              <a:rPr lang="pt-BR" b="1" i="1" dirty="0" smtClean="0"/>
              <a:t>min_weight_fraction_leaf</a:t>
            </a:r>
            <a:r>
              <a:rPr lang="pt-BR" dirty="0" smtClean="0"/>
              <a:t>, </a:t>
            </a:r>
            <a:r>
              <a:rPr lang="pt-BR" b="1" i="1" dirty="0" smtClean="0"/>
              <a:t>max_leaf_nodes</a:t>
            </a:r>
            <a:r>
              <a:rPr lang="pt-BR" dirty="0" smtClean="0"/>
              <a:t> e </a:t>
            </a:r>
            <a:r>
              <a:rPr lang="pt-BR" b="1" i="1" dirty="0" smtClean="0"/>
              <a:t>max_features</a:t>
            </a:r>
            <a:r>
              <a:rPr lang="pt-BR" dirty="0" smtClean="0"/>
              <a:t>.</a:t>
            </a:r>
          </a:p>
          <a:p>
            <a:pPr lvl="1">
              <a:buFont typeface="Wingdings" panose="05000000000000000000" pitchFamily="2" charset="2"/>
              <a:buChar char="§"/>
            </a:pPr>
            <a:r>
              <a:rPr lang="pt-BR" b="1" i="1" dirty="0" smtClean="0"/>
              <a:t>Exemplo</a:t>
            </a:r>
            <a:r>
              <a:rPr lang="pt-BR" dirty="0"/>
              <a:t>: DTRegularizationHyperparameters.ipynb</a:t>
            </a:r>
            <a:endParaRPr lang="pt-BR" dirty="0" smtClean="0"/>
          </a:p>
          <a:p>
            <a:r>
              <a:rPr lang="pt-BR" b="1" i="1" dirty="0" smtClean="0"/>
              <a:t>Árvores de decisão </a:t>
            </a:r>
            <a:r>
              <a:rPr lang="pt-BR" dirty="0" smtClean="0"/>
              <a:t>também podem ser utilizadas para </a:t>
            </a:r>
            <a:r>
              <a:rPr lang="pt-BR" b="1" i="1" dirty="0" smtClean="0"/>
              <a:t>regressão</a:t>
            </a:r>
            <a:r>
              <a:rPr lang="pt-BR" dirty="0" smtClean="0"/>
              <a:t>.</a:t>
            </a:r>
          </a:p>
          <a:p>
            <a:pPr lvl="1">
              <a:buFont typeface="Wingdings" panose="05000000000000000000" pitchFamily="2" charset="2"/>
              <a:buChar char="§"/>
            </a:pPr>
            <a:r>
              <a:rPr lang="pt-BR" dirty="0" smtClean="0"/>
              <a:t>Assim </a:t>
            </a:r>
            <a:r>
              <a:rPr lang="pt-BR" dirty="0"/>
              <a:t>como em tarefas de </a:t>
            </a:r>
            <a:r>
              <a:rPr lang="pt-BR" b="1" i="1" dirty="0"/>
              <a:t>classificação</a:t>
            </a:r>
            <a:r>
              <a:rPr lang="pt-BR" dirty="0"/>
              <a:t>, as </a:t>
            </a:r>
            <a:r>
              <a:rPr lang="pt-BR" b="1" i="1" dirty="0"/>
              <a:t>árvores de decisão </a:t>
            </a:r>
            <a:r>
              <a:rPr lang="pt-BR" dirty="0"/>
              <a:t>tendem a se </a:t>
            </a:r>
            <a:r>
              <a:rPr lang="pt-BR" b="1" i="1" dirty="0"/>
              <a:t>sobreajustar</a:t>
            </a:r>
            <a:r>
              <a:rPr lang="pt-BR" dirty="0"/>
              <a:t> ao conjunto de treinamento ao lidar com tarefas de </a:t>
            </a:r>
            <a:r>
              <a:rPr lang="pt-BR" b="1" i="1" dirty="0"/>
              <a:t>regressão</a:t>
            </a:r>
            <a:r>
              <a:rPr lang="pt-BR" dirty="0"/>
              <a:t>.</a:t>
            </a:r>
          </a:p>
          <a:p>
            <a:pPr lvl="1">
              <a:buFont typeface="Wingdings" panose="05000000000000000000" pitchFamily="2" charset="2"/>
              <a:buChar char="§"/>
            </a:pPr>
            <a:r>
              <a:rPr lang="pt-BR" b="1" i="1" dirty="0"/>
              <a:t>Exemplo</a:t>
            </a:r>
            <a:r>
              <a:rPr lang="pt-BR" dirty="0"/>
              <a:t>: DTNoisyQuadraticDatasetRegression.ipynb</a:t>
            </a:r>
          </a:p>
          <a:p>
            <a:endParaRPr lang="pt-BR" dirty="0"/>
          </a:p>
        </p:txBody>
      </p:sp>
    </p:spTree>
    <p:extLst>
      <p:ext uri="{BB962C8B-B14F-4D97-AF65-F5344CB8AC3E}">
        <p14:creationId xmlns:p14="http://schemas.microsoft.com/office/powerpoint/2010/main" val="221460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669"/>
            <a:ext cx="10837986" cy="844579"/>
          </a:xfrm>
        </p:spPr>
        <p:txBody>
          <a:bodyPr>
            <a:normAutofit/>
          </a:bodyPr>
          <a:lstStyle/>
          <a:p>
            <a:r>
              <a:rPr lang="pt-BR" sz="4000" dirty="0"/>
              <a:t>Classificação com árvores de decisão e SciKit-Learn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11000" r="9333" b="2600"/>
          <a:stretch/>
        </p:blipFill>
        <p:spPr>
          <a:xfrm>
            <a:off x="7048272" y="1248007"/>
            <a:ext cx="2494848" cy="2377440"/>
          </a:xfrm>
          <a:prstGeom prst="rect">
            <a:avLst/>
          </a:prstGeom>
        </p:spPr>
      </p:pic>
      <p:sp>
        <p:nvSpPr>
          <p:cNvPr id="6" name="Rectangle 5"/>
          <p:cNvSpPr/>
          <p:nvPr/>
        </p:nvSpPr>
        <p:spPr>
          <a:xfrm>
            <a:off x="838200" y="1178624"/>
            <a:ext cx="5523301" cy="4893647"/>
          </a:xfrm>
          <a:prstGeom prst="rect">
            <a:avLst/>
          </a:prstGeom>
        </p:spPr>
        <p:txBody>
          <a:bodyPr wrap="square">
            <a:spAutoFit/>
          </a:bodyPr>
          <a:lstStyle/>
          <a:p>
            <a:r>
              <a:rPr lang="pt-BR" sz="1200" dirty="0">
                <a:solidFill>
                  <a:srgbClr val="008000"/>
                </a:solidFill>
                <a:highlight>
                  <a:srgbClr val="FFFFFF"/>
                </a:highlight>
              </a:rPr>
              <a:t># Import all necessary libraries.</a:t>
            </a:r>
            <a:endParaRPr lang="pt-BR"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tree </a:t>
            </a:r>
            <a:r>
              <a:rPr lang="pt-BR" sz="1200" b="1" dirty="0">
                <a:solidFill>
                  <a:srgbClr val="0000FF"/>
                </a:solidFill>
                <a:highlight>
                  <a:srgbClr val="FFFFFF"/>
                </a:highlight>
              </a:rPr>
              <a:t>import</a:t>
            </a:r>
            <a:r>
              <a:rPr lang="pt-BR" sz="1200" dirty="0">
                <a:solidFill>
                  <a:srgbClr val="000000"/>
                </a:solidFill>
                <a:highlight>
                  <a:srgbClr val="FFFFFF"/>
                </a:highlight>
              </a:rPr>
              <a:t> DecisionTreeClassifier</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train_test_split</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make_blobs</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metrics </a:t>
            </a:r>
            <a:r>
              <a:rPr lang="pt-BR" sz="1200" b="1" dirty="0">
                <a:solidFill>
                  <a:srgbClr val="0000FF"/>
                </a:solidFill>
                <a:highlight>
                  <a:srgbClr val="FFFFFF"/>
                </a:highlight>
              </a:rPr>
              <a:t>import</a:t>
            </a:r>
            <a:r>
              <a:rPr lang="pt-BR" sz="1200" dirty="0">
                <a:solidFill>
                  <a:srgbClr val="000000"/>
                </a:solidFill>
                <a:highlight>
                  <a:srgbClr val="FFFFFF"/>
                </a:highlight>
              </a:rPr>
              <a:t> accuracy_score</a:t>
            </a:r>
          </a:p>
          <a:p>
            <a:endParaRPr lang="pt-BR" sz="1200" dirty="0">
              <a:solidFill>
                <a:srgbClr val="000000"/>
              </a:solidFill>
              <a:highlight>
                <a:srgbClr val="FFFFFF"/>
              </a:highlight>
            </a:endParaRPr>
          </a:p>
          <a:p>
            <a:r>
              <a:rPr lang="en-US" sz="1200" dirty="0">
                <a:solidFill>
                  <a:srgbClr val="008000"/>
                </a:solidFill>
                <a:highlight>
                  <a:srgbClr val="FFFFFF"/>
                </a:highlight>
              </a:rPr>
              <a:t># Define the number of examples.</a:t>
            </a:r>
            <a:endParaRPr lang="en-US"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8000"/>
                </a:solidFill>
                <a:highlight>
                  <a:srgbClr val="FFFFFF"/>
                </a:highlight>
              </a:rPr>
              <a:t># Create the dataset.</a:t>
            </a:r>
            <a:endParaRPr lang="pt-BR" sz="1200" dirty="0">
              <a:solidFill>
                <a:srgbClr val="000000"/>
              </a:solidFill>
              <a:highlight>
                <a:srgbClr val="FFFFFF"/>
              </a:highlight>
            </a:endParaRPr>
          </a:p>
          <a:p>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make_circles</a:t>
            </a:r>
            <a:r>
              <a:rPr lang="pt-BR" sz="1200" b="1" dirty="0">
                <a:solidFill>
                  <a:srgbClr val="000080"/>
                </a:solidFill>
                <a:highlight>
                  <a:srgbClr val="FFFFFF"/>
                </a:highlight>
              </a:rPr>
              <a:t>(</a:t>
            </a:r>
            <a:r>
              <a:rPr lang="pt-BR" sz="1200" dirty="0">
                <a:solidFill>
                  <a:srgbClr val="000000"/>
                </a:solidFill>
                <a:highlight>
                  <a:srgbClr val="FFFFFF"/>
                </a:highlight>
              </a:rPr>
              <a:t>n_samples</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000000"/>
                </a:solidFill>
                <a:highlight>
                  <a:srgbClr val="FFFFFF"/>
                </a:highlight>
              </a:rPr>
              <a:t> random_state</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noise</a:t>
            </a:r>
            <a:r>
              <a:rPr lang="pt-BR" sz="1200" b="1" dirty="0">
                <a:solidFill>
                  <a:srgbClr val="000080"/>
                </a:solidFill>
                <a:highlight>
                  <a:srgbClr val="FFFFFF"/>
                </a:highlight>
              </a:rPr>
              <a:t>=</a:t>
            </a:r>
            <a:r>
              <a:rPr lang="pt-BR" sz="1200" dirty="0">
                <a:solidFill>
                  <a:srgbClr val="FF0000"/>
                </a:solidFill>
                <a:highlight>
                  <a:srgbClr val="FFFFFF"/>
                </a:highlight>
              </a:rPr>
              <a:t>0.1</a:t>
            </a:r>
            <a:r>
              <a:rPr lang="pt-BR" sz="1200" b="1" dirty="0">
                <a:solidFill>
                  <a:srgbClr val="000080"/>
                </a:solidFill>
                <a:highlight>
                  <a:srgbClr val="FFFFFF"/>
                </a:highlight>
              </a:rPr>
              <a:t>,</a:t>
            </a:r>
            <a:r>
              <a:rPr lang="pt-BR" sz="1200" dirty="0">
                <a:solidFill>
                  <a:srgbClr val="000000"/>
                </a:solidFill>
                <a:highlight>
                  <a:srgbClr val="FFFFFF"/>
                </a:highlight>
              </a:rPr>
              <a:t> factor</a:t>
            </a:r>
            <a:r>
              <a:rPr lang="pt-BR" sz="1200" b="1" dirty="0">
                <a:solidFill>
                  <a:srgbClr val="000080"/>
                </a:solidFill>
                <a:highlight>
                  <a:srgbClr val="FFFFFF"/>
                </a:highlight>
              </a:rPr>
              <a:t>=</a:t>
            </a:r>
            <a:r>
              <a:rPr lang="pt-BR" sz="1200" dirty="0">
                <a:solidFill>
                  <a:srgbClr val="FF0000"/>
                </a:solidFill>
                <a:highlight>
                  <a:srgbClr val="FFFFFF"/>
                </a:highlight>
              </a:rPr>
              <a:t>0.2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Split array into random train and test subsets.</a:t>
            </a:r>
            <a:endParaRPr lang="en-US" sz="1200" dirty="0">
              <a:solidFill>
                <a:srgbClr val="000000"/>
              </a:solidFill>
              <a:highlight>
                <a:srgbClr val="FFFFFF"/>
              </a:highlight>
            </a:endParaRPr>
          </a:p>
          <a:p>
            <a:r>
              <a:rPr lang="en-US" sz="1200" dirty="0" err="1">
                <a:solidFill>
                  <a:srgbClr val="000000"/>
                </a:solidFill>
                <a:highlight>
                  <a:srgbClr val="FFFFFF"/>
                </a:highlight>
              </a:rPr>
              <a:t>x_train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x_test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y_train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y_test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train_test_split</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y</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random_state</a:t>
            </a:r>
            <a:r>
              <a:rPr lang="en-US" sz="1200" b="1" dirty="0">
                <a:solidFill>
                  <a:srgbClr val="000080"/>
                </a:solidFill>
                <a:highlight>
                  <a:srgbClr val="FFFFFF"/>
                </a:highlight>
              </a:rPr>
              <a:t>=</a:t>
            </a:r>
            <a:r>
              <a:rPr lang="en-US" sz="1200" dirty="0">
                <a:solidFill>
                  <a:srgbClr val="FF0000"/>
                </a:solidFill>
                <a:highlight>
                  <a:srgbClr val="FFFFFF"/>
                </a:highlight>
              </a:rPr>
              <a:t>23</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test_size</a:t>
            </a:r>
            <a:r>
              <a:rPr lang="en-US" sz="1200" b="1" dirty="0">
                <a:solidFill>
                  <a:srgbClr val="000080"/>
                </a:solidFill>
                <a:highlight>
                  <a:srgbClr val="FFFFFF"/>
                </a:highlight>
              </a:rPr>
              <a:t>=</a:t>
            </a:r>
            <a:r>
              <a:rPr lang="en-US" sz="1200" dirty="0">
                <a:solidFill>
                  <a:srgbClr val="FF0000"/>
                </a:solidFill>
                <a:highlight>
                  <a:srgbClr val="FFFFFF"/>
                </a:highlight>
              </a:rPr>
              <a:t>0.2</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Instantiate classifier.</a:t>
            </a:r>
            <a:endParaRPr lang="pt-BR" sz="1200" dirty="0">
              <a:solidFill>
                <a:srgbClr val="000000"/>
              </a:solidFill>
              <a:highlight>
                <a:srgbClr val="FFFFFF"/>
              </a:highlight>
            </a:endParaRPr>
          </a:p>
          <a:p>
            <a:r>
              <a:rPr lang="pt-BR" sz="1200" dirty="0">
                <a:solidFill>
                  <a:srgbClr val="000000"/>
                </a:solidFill>
                <a:highlight>
                  <a:srgbClr val="FFFFFF"/>
                </a:highlight>
              </a:rPr>
              <a:t>clf </a:t>
            </a:r>
            <a:r>
              <a:rPr lang="pt-BR" sz="1200" b="1" dirty="0">
                <a:solidFill>
                  <a:srgbClr val="000080"/>
                </a:solidFill>
                <a:highlight>
                  <a:srgbClr val="FFFFFF"/>
                </a:highlight>
              </a:rPr>
              <a:t>=</a:t>
            </a:r>
            <a:r>
              <a:rPr lang="pt-BR" sz="1200" dirty="0">
                <a:solidFill>
                  <a:srgbClr val="000000"/>
                </a:solidFill>
                <a:highlight>
                  <a:srgbClr val="FFFFFF"/>
                </a:highlight>
              </a:rPr>
              <a:t> DecisionTreeClassifier</a:t>
            </a:r>
            <a:r>
              <a:rPr lang="pt-BR" sz="1200" b="1" dirty="0">
                <a:solidFill>
                  <a:srgbClr val="000080"/>
                </a:solidFill>
                <a:highlight>
                  <a:srgbClr val="FFFFFF"/>
                </a:highlight>
              </a:rPr>
              <a:t>(</a:t>
            </a:r>
            <a:r>
              <a:rPr lang="pt-BR" sz="1200" dirty="0">
                <a:solidFill>
                  <a:srgbClr val="000000"/>
                </a:solidFill>
                <a:highlight>
                  <a:srgbClr val="FFFFFF"/>
                </a:highlight>
              </a:rPr>
              <a:t>criterion</a:t>
            </a:r>
            <a:r>
              <a:rPr lang="pt-BR" sz="1200" b="1" dirty="0">
                <a:solidFill>
                  <a:srgbClr val="000080"/>
                </a:solidFill>
                <a:highlight>
                  <a:srgbClr val="FFFFFF"/>
                </a:highlight>
              </a:rPr>
              <a:t>=</a:t>
            </a:r>
            <a:r>
              <a:rPr lang="pt-BR" sz="1200" dirty="0">
                <a:solidFill>
                  <a:srgbClr val="808080"/>
                </a:solidFill>
                <a:highlight>
                  <a:srgbClr val="FFFFFF"/>
                </a:highlight>
              </a:rPr>
              <a:t>'gini'</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Fit the classifier on the training features and labels.</a:t>
            </a:r>
            <a:endParaRPr lang="en-US" sz="1200" dirty="0">
              <a:solidFill>
                <a:srgbClr val="000000"/>
              </a:solidFill>
              <a:highlight>
                <a:srgbClr val="FFFFFF"/>
              </a:highlight>
            </a:endParaRPr>
          </a:p>
          <a:p>
            <a:r>
              <a:rPr lang="pt-BR" sz="1200" dirty="0">
                <a:solidFill>
                  <a:srgbClr val="000000"/>
                </a:solidFill>
                <a:highlight>
                  <a:srgbClr val="FFFFFF"/>
                </a:highlight>
              </a:rPr>
              <a:t>clf</a:t>
            </a:r>
            <a:r>
              <a:rPr lang="pt-BR" sz="1200" b="1" dirty="0">
                <a:solidFill>
                  <a:srgbClr val="000080"/>
                </a:solidFill>
                <a:highlight>
                  <a:srgbClr val="FFFFFF"/>
                </a:highlight>
              </a:rPr>
              <a:t>.</a:t>
            </a:r>
            <a:r>
              <a:rPr lang="pt-BR" sz="1200" dirty="0">
                <a:solidFill>
                  <a:srgbClr val="000000"/>
                </a:solidFill>
                <a:highlight>
                  <a:srgbClr val="FFFFFF"/>
                </a:highlight>
              </a:rPr>
              <a:t>fit</a:t>
            </a:r>
            <a:r>
              <a:rPr lang="pt-BR" sz="1200" b="1" dirty="0">
                <a:solidFill>
                  <a:srgbClr val="000080"/>
                </a:solidFill>
                <a:highlight>
                  <a:srgbClr val="FFFFFF"/>
                </a:highlight>
              </a:rPr>
              <a:t>(</a:t>
            </a:r>
            <a:r>
              <a:rPr lang="pt-BR" sz="1200" dirty="0">
                <a:solidFill>
                  <a:srgbClr val="000000"/>
                </a:solidFill>
                <a:highlight>
                  <a:srgbClr val="FFFFFF"/>
                </a:highlight>
              </a:rPr>
              <a:t>x_train</a:t>
            </a:r>
            <a:r>
              <a:rPr lang="pt-BR" sz="1200" b="1" dirty="0">
                <a:solidFill>
                  <a:srgbClr val="000080"/>
                </a:solidFill>
                <a:highlight>
                  <a:srgbClr val="FFFFFF"/>
                </a:highlight>
              </a:rPr>
              <a:t>,</a:t>
            </a:r>
            <a:r>
              <a:rPr lang="pt-BR" sz="1200" dirty="0">
                <a:solidFill>
                  <a:srgbClr val="000000"/>
                </a:solidFill>
                <a:highlight>
                  <a:srgbClr val="FFFFFF"/>
                </a:highlight>
              </a:rPr>
              <a:t> y_train</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Use the trained classifier to predict labels for the test features.</a:t>
            </a:r>
            <a:endParaRPr lang="en-US" sz="1200" dirty="0">
              <a:solidFill>
                <a:srgbClr val="000000"/>
              </a:solidFill>
              <a:highlight>
                <a:srgbClr val="FFFFFF"/>
              </a:highlight>
            </a:endParaRPr>
          </a:p>
          <a:p>
            <a:r>
              <a:rPr lang="pt-BR" sz="1200" dirty="0">
                <a:solidFill>
                  <a:srgbClr val="000000"/>
                </a:solidFill>
                <a:highlight>
                  <a:srgbClr val="FFFFFF"/>
                </a:highlight>
              </a:rPr>
              <a:t>y_pred </a:t>
            </a:r>
            <a:r>
              <a:rPr lang="pt-BR" sz="1200" b="1" dirty="0">
                <a:solidFill>
                  <a:srgbClr val="000080"/>
                </a:solidFill>
                <a:highlight>
                  <a:srgbClr val="FFFFFF"/>
                </a:highlight>
              </a:rPr>
              <a:t>=</a:t>
            </a:r>
            <a:r>
              <a:rPr lang="pt-BR" sz="1200" dirty="0">
                <a:solidFill>
                  <a:srgbClr val="000000"/>
                </a:solidFill>
                <a:highlight>
                  <a:srgbClr val="FFFFFF"/>
                </a:highlight>
              </a:rPr>
              <a:t> clf</a:t>
            </a:r>
            <a:r>
              <a:rPr lang="pt-BR" sz="1200" b="1" dirty="0">
                <a:solidFill>
                  <a:srgbClr val="000080"/>
                </a:solidFill>
                <a:highlight>
                  <a:srgbClr val="FFFFFF"/>
                </a:highlight>
              </a:rPr>
              <a:t>.</a:t>
            </a:r>
            <a:r>
              <a:rPr lang="pt-BR" sz="1200" dirty="0">
                <a:solidFill>
                  <a:srgbClr val="000000"/>
                </a:solidFill>
                <a:highlight>
                  <a:srgbClr val="FFFFFF"/>
                </a:highlight>
              </a:rPr>
              <a:t>predict</a:t>
            </a:r>
            <a:r>
              <a:rPr lang="pt-BR" sz="1200" b="1" dirty="0">
                <a:solidFill>
                  <a:srgbClr val="000080"/>
                </a:solidFill>
                <a:highlight>
                  <a:srgbClr val="FFFFFF"/>
                </a:highlight>
              </a:rPr>
              <a:t>(</a:t>
            </a:r>
            <a:r>
              <a:rPr lang="pt-BR" sz="1200" dirty="0">
                <a:solidFill>
                  <a:srgbClr val="000000"/>
                </a:solidFill>
                <a:highlight>
                  <a:srgbClr val="FFFFFF"/>
                </a:highlight>
              </a:rPr>
              <a:t>x_test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Calculate and return the accuracy on the test data </a:t>
            </a:r>
            <a:endParaRPr lang="en-US" sz="1200" dirty="0">
              <a:solidFill>
                <a:srgbClr val="000000"/>
              </a:solidFill>
              <a:highlight>
                <a:srgbClr val="FFFFFF"/>
              </a:highlight>
            </a:endParaRPr>
          </a:p>
          <a:p>
            <a:r>
              <a:rPr lang="pt-BR" sz="1200" dirty="0">
                <a:solidFill>
                  <a:srgbClr val="000000"/>
                </a:solidFill>
                <a:highlight>
                  <a:srgbClr val="FFFFFF"/>
                </a:highlight>
              </a:rPr>
              <a:t>accuracy </a:t>
            </a:r>
            <a:r>
              <a:rPr lang="pt-BR" sz="1200" b="1" dirty="0">
                <a:solidFill>
                  <a:srgbClr val="000080"/>
                </a:solidFill>
                <a:highlight>
                  <a:srgbClr val="FFFFFF"/>
                </a:highlight>
              </a:rPr>
              <a:t>=</a:t>
            </a:r>
            <a:r>
              <a:rPr lang="pt-BR" sz="1200" dirty="0">
                <a:solidFill>
                  <a:srgbClr val="000000"/>
                </a:solidFill>
                <a:highlight>
                  <a:srgbClr val="FFFFFF"/>
                </a:highlight>
              </a:rPr>
              <a:t> accuracy_score</a:t>
            </a:r>
            <a:r>
              <a:rPr lang="pt-BR" sz="1200" b="1" dirty="0">
                <a:solidFill>
                  <a:srgbClr val="000080"/>
                </a:solidFill>
                <a:highlight>
                  <a:srgbClr val="FFFFFF"/>
                </a:highlight>
              </a:rPr>
              <a:t>(</a:t>
            </a:r>
            <a:r>
              <a:rPr lang="pt-BR" sz="1200" dirty="0">
                <a:solidFill>
                  <a:srgbClr val="000000"/>
                </a:solidFill>
                <a:highlight>
                  <a:srgbClr val="FFFFFF"/>
                </a:highlight>
              </a:rPr>
              <a:t>y_test</a:t>
            </a:r>
            <a:r>
              <a:rPr lang="pt-BR" sz="1200" b="1" dirty="0">
                <a:solidFill>
                  <a:srgbClr val="000080"/>
                </a:solidFill>
                <a:highlight>
                  <a:srgbClr val="FFFFFF"/>
                </a:highlight>
              </a:rPr>
              <a:t>,</a:t>
            </a:r>
            <a:r>
              <a:rPr lang="pt-BR" sz="1200" dirty="0">
                <a:solidFill>
                  <a:srgbClr val="000000"/>
                </a:solidFill>
                <a:highlight>
                  <a:srgbClr val="FFFFFF"/>
                </a:highlight>
              </a:rPr>
              <a:t> y_pred</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6621" r="9516" b="2179"/>
          <a:stretch/>
        </p:blipFill>
        <p:spPr>
          <a:xfrm>
            <a:off x="9665153" y="1248007"/>
            <a:ext cx="2310311" cy="2328588"/>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067" t="10600" r="10533" b="2600"/>
          <a:stretch/>
        </p:blipFill>
        <p:spPr>
          <a:xfrm>
            <a:off x="7272155" y="3790791"/>
            <a:ext cx="2270965" cy="2281479"/>
          </a:xfrm>
          <a:prstGeom prst="rect">
            <a:avLst/>
          </a:prstGeom>
        </p:spPr>
      </p:pic>
      <p:sp>
        <p:nvSpPr>
          <p:cNvPr id="9" name="TextBox 8"/>
          <p:cNvSpPr txBox="1"/>
          <p:nvPr/>
        </p:nvSpPr>
        <p:spPr>
          <a:xfrm>
            <a:off x="838200" y="6249695"/>
            <a:ext cx="11137263" cy="523220"/>
          </a:xfrm>
          <a:prstGeom prst="rect">
            <a:avLst/>
          </a:prstGeom>
          <a:noFill/>
          <a:ln>
            <a:solidFill>
              <a:schemeClr val="tx1"/>
            </a:solidFill>
          </a:ln>
        </p:spPr>
        <p:txBody>
          <a:bodyPr wrap="square" rtlCol="0">
            <a:spAutoFit/>
          </a:bodyPr>
          <a:lstStyle/>
          <a:p>
            <a:r>
              <a:rPr lang="pt-BR" sz="1400" dirty="0"/>
              <a:t>Exemplo de classificação de 2 classes concêntricas. As figuras mostram a distribuição das classes, fronteira de decisão, matriz de confusão e curva ROC. Conforme podemos ver a classificação do conjunto de testes é perfeita.</a:t>
            </a:r>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t="6600" r="6533" b="2200"/>
          <a:stretch/>
        </p:blipFill>
        <p:spPr>
          <a:xfrm>
            <a:off x="9613465" y="3706861"/>
            <a:ext cx="2510218" cy="2449340"/>
          </a:xfrm>
          <a:prstGeom prst="rect">
            <a:avLst/>
          </a:prstGeom>
        </p:spPr>
      </p:pic>
      <p:sp>
        <p:nvSpPr>
          <p:cNvPr id="11" name="TextBox 10"/>
          <p:cNvSpPr txBox="1"/>
          <p:nvPr/>
        </p:nvSpPr>
        <p:spPr>
          <a:xfrm>
            <a:off x="4178465" y="1148066"/>
            <a:ext cx="1717367" cy="461665"/>
          </a:xfrm>
          <a:prstGeom prst="rect">
            <a:avLst/>
          </a:prstGeom>
          <a:noFill/>
        </p:spPr>
        <p:txBody>
          <a:bodyPr wrap="square" rtlCol="0">
            <a:spAutoFit/>
          </a:bodyPr>
          <a:lstStyle/>
          <a:p>
            <a:r>
              <a:rPr lang="pt-BR" sz="1200" dirty="0"/>
              <a:t>Importa a classe DecisionTreeClassifier.</a:t>
            </a:r>
          </a:p>
        </p:txBody>
      </p:sp>
      <p:cxnSp>
        <p:nvCxnSpPr>
          <p:cNvPr id="13" name="Straight Arrow Connector 12"/>
          <p:cNvCxnSpPr>
            <a:stCxn id="11" idx="1"/>
          </p:cNvCxnSpPr>
          <p:nvPr/>
        </p:nvCxnSpPr>
        <p:spPr>
          <a:xfrm flipH="1">
            <a:off x="3807725" y="1378899"/>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6470" y="2086674"/>
            <a:ext cx="2120723" cy="461665"/>
          </a:xfrm>
          <a:prstGeom prst="rect">
            <a:avLst/>
          </a:prstGeom>
          <a:noFill/>
        </p:spPr>
        <p:txBody>
          <a:bodyPr wrap="square" rtlCol="0">
            <a:spAutoFit/>
          </a:bodyPr>
          <a:lstStyle/>
          <a:p>
            <a:r>
              <a:rPr lang="pt-BR" sz="1200" dirty="0"/>
              <a:t>Cria duas classes concêntricas com a função </a:t>
            </a:r>
            <a:r>
              <a:rPr lang="pt-BR" sz="1200" b="1" i="1" dirty="0"/>
              <a:t>make_circles</a:t>
            </a:r>
            <a:r>
              <a:rPr lang="pt-BR" sz="1200" dirty="0"/>
              <a:t>.</a:t>
            </a:r>
          </a:p>
        </p:txBody>
      </p:sp>
      <p:cxnSp>
        <p:nvCxnSpPr>
          <p:cNvPr id="15" name="Straight Arrow Connector 14"/>
          <p:cNvCxnSpPr/>
          <p:nvPr/>
        </p:nvCxnSpPr>
        <p:spPr>
          <a:xfrm flipH="1">
            <a:off x="2301965" y="2284058"/>
            <a:ext cx="1836755" cy="741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88442" y="2782369"/>
            <a:ext cx="1583713" cy="830997"/>
          </a:xfrm>
          <a:prstGeom prst="rect">
            <a:avLst/>
          </a:prstGeom>
          <a:noFill/>
        </p:spPr>
        <p:txBody>
          <a:bodyPr wrap="square" rtlCol="0">
            <a:spAutoFit/>
          </a:bodyPr>
          <a:lstStyle/>
          <a:p>
            <a:r>
              <a:rPr lang="pt-BR" sz="1200" dirty="0"/>
              <a:t>Divide o conjunto em subconjuntos de treinamento (80%) e teste (20%).</a:t>
            </a:r>
          </a:p>
        </p:txBody>
      </p:sp>
      <p:cxnSp>
        <p:nvCxnSpPr>
          <p:cNvPr id="18" name="Straight Arrow Connector 17"/>
          <p:cNvCxnSpPr>
            <a:stCxn id="17" idx="1"/>
          </p:cNvCxnSpPr>
          <p:nvPr/>
        </p:nvCxnSpPr>
        <p:spPr>
          <a:xfrm flipH="1">
            <a:off x="5076967" y="3197868"/>
            <a:ext cx="611475" cy="402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62460" y="4015513"/>
            <a:ext cx="1583713" cy="276999"/>
          </a:xfrm>
          <a:prstGeom prst="rect">
            <a:avLst/>
          </a:prstGeom>
          <a:noFill/>
        </p:spPr>
        <p:txBody>
          <a:bodyPr wrap="square" rtlCol="0">
            <a:spAutoFit/>
          </a:bodyPr>
          <a:lstStyle/>
          <a:p>
            <a:r>
              <a:rPr lang="pt-BR" sz="1200" dirty="0"/>
              <a:t>Instancia classificador.</a:t>
            </a:r>
          </a:p>
        </p:txBody>
      </p:sp>
      <p:cxnSp>
        <p:nvCxnSpPr>
          <p:cNvPr id="25" name="Straight Arrow Connector 24"/>
          <p:cNvCxnSpPr/>
          <p:nvPr/>
        </p:nvCxnSpPr>
        <p:spPr>
          <a:xfrm flipH="1">
            <a:off x="3599850" y="4128683"/>
            <a:ext cx="518973" cy="514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6849" y="4671837"/>
            <a:ext cx="1583713" cy="276999"/>
          </a:xfrm>
          <a:prstGeom prst="rect">
            <a:avLst/>
          </a:prstGeom>
          <a:noFill/>
        </p:spPr>
        <p:txBody>
          <a:bodyPr wrap="square" rtlCol="0">
            <a:spAutoFit/>
          </a:bodyPr>
          <a:lstStyle/>
          <a:p>
            <a:r>
              <a:rPr lang="pt-BR" sz="1200" dirty="0"/>
              <a:t>Treina o classificador.</a:t>
            </a:r>
          </a:p>
        </p:txBody>
      </p:sp>
      <p:cxnSp>
        <p:nvCxnSpPr>
          <p:cNvPr id="28" name="Straight Arrow Connector 27"/>
          <p:cNvCxnSpPr/>
          <p:nvPr/>
        </p:nvCxnSpPr>
        <p:spPr>
          <a:xfrm flipH="1">
            <a:off x="2301965" y="4823984"/>
            <a:ext cx="23382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77029" y="5291093"/>
            <a:ext cx="1553533" cy="461665"/>
          </a:xfrm>
          <a:prstGeom prst="rect">
            <a:avLst/>
          </a:prstGeom>
          <a:noFill/>
        </p:spPr>
        <p:txBody>
          <a:bodyPr wrap="square" rtlCol="0">
            <a:spAutoFit/>
          </a:bodyPr>
          <a:lstStyle/>
          <a:p>
            <a:r>
              <a:rPr lang="pt-BR" sz="1200" dirty="0"/>
              <a:t>Realiza predição com conjunto de testes.</a:t>
            </a:r>
          </a:p>
        </p:txBody>
      </p:sp>
      <p:cxnSp>
        <p:nvCxnSpPr>
          <p:cNvPr id="32" name="Straight Arrow Connector 31"/>
          <p:cNvCxnSpPr/>
          <p:nvPr/>
        </p:nvCxnSpPr>
        <p:spPr>
          <a:xfrm flipH="1" flipV="1">
            <a:off x="2688609" y="5418161"/>
            <a:ext cx="1988420" cy="76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12711" y="5759686"/>
            <a:ext cx="2339985" cy="461665"/>
          </a:xfrm>
          <a:prstGeom prst="rect">
            <a:avLst/>
          </a:prstGeom>
          <a:noFill/>
        </p:spPr>
        <p:txBody>
          <a:bodyPr wrap="square" rtlCol="0">
            <a:spAutoFit/>
          </a:bodyPr>
          <a:lstStyle/>
          <a:p>
            <a:r>
              <a:rPr lang="pt-BR" sz="1200" dirty="0"/>
              <a:t>Calcula a performance do classificador no conjunto de teste.</a:t>
            </a:r>
          </a:p>
        </p:txBody>
      </p:sp>
      <p:cxnSp>
        <p:nvCxnSpPr>
          <p:cNvPr id="36" name="Straight Arrow Connector 35"/>
          <p:cNvCxnSpPr/>
          <p:nvPr/>
        </p:nvCxnSpPr>
        <p:spPr>
          <a:xfrm flipH="1" flipV="1">
            <a:off x="3599850" y="5949634"/>
            <a:ext cx="617777" cy="46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66628" y="813542"/>
            <a:ext cx="5352983" cy="369332"/>
          </a:xfrm>
          <a:prstGeom prst="rect">
            <a:avLst/>
          </a:prstGeom>
          <a:noFill/>
        </p:spPr>
        <p:txBody>
          <a:bodyPr wrap="square" rtlCol="0">
            <a:spAutoFit/>
          </a:bodyPr>
          <a:lstStyle/>
          <a:p>
            <a:r>
              <a:rPr lang="pt-BR" b="1" dirty="0">
                <a:solidFill>
                  <a:srgbClr val="00B0F0"/>
                </a:solidFill>
              </a:rPr>
              <a:t>Exemplo: DTTwoConcentricClassesClassification.ipynb</a:t>
            </a:r>
          </a:p>
        </p:txBody>
      </p:sp>
    </p:spTree>
    <p:extLst>
      <p:ext uri="{BB962C8B-B14F-4D97-AF65-F5344CB8AC3E}">
        <p14:creationId xmlns:p14="http://schemas.microsoft.com/office/powerpoint/2010/main" val="3230223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4"/>
            <a:ext cx="10515600" cy="796208"/>
          </a:xfrm>
        </p:spPr>
        <p:txBody>
          <a:bodyPr>
            <a:normAutofit/>
          </a:bodyPr>
          <a:lstStyle/>
          <a:p>
            <a:r>
              <a:rPr lang="pt-BR" sz="4000" dirty="0"/>
              <a:t>Regressão com árvores de decisão e SciKit-Learn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950" t="11354" r="9417" b="5064"/>
          <a:stretch/>
        </p:blipFill>
        <p:spPr>
          <a:xfrm>
            <a:off x="8538374" y="942619"/>
            <a:ext cx="2702256" cy="257733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2275" y="4197957"/>
            <a:ext cx="6423618" cy="1657371"/>
          </a:xfrm>
          <a:prstGeom prst="rect">
            <a:avLst/>
          </a:prstGeom>
        </p:spPr>
      </p:pic>
      <p:sp>
        <p:nvSpPr>
          <p:cNvPr id="7" name="Rectangle 6"/>
          <p:cNvSpPr/>
          <p:nvPr/>
        </p:nvSpPr>
        <p:spPr>
          <a:xfrm>
            <a:off x="838200" y="1182795"/>
            <a:ext cx="6096000" cy="5339923"/>
          </a:xfrm>
          <a:prstGeom prst="rect">
            <a:avLst/>
          </a:prstGeom>
        </p:spPr>
        <p:txBody>
          <a:bodyPr>
            <a:spAutoFit/>
          </a:bodyPr>
          <a:lstStyle/>
          <a:p>
            <a:r>
              <a:rPr lang="en-US" sz="1100" dirty="0">
                <a:solidFill>
                  <a:srgbClr val="008000"/>
                </a:solidFill>
                <a:highlight>
                  <a:srgbClr val="FFFFFF"/>
                </a:highlight>
              </a:rPr>
              <a:t># Import the necessary modules and libraries.</a:t>
            </a:r>
            <a:endParaRPr lang="en-US" sz="1100" dirty="0">
              <a:solidFill>
                <a:srgbClr val="000000"/>
              </a:solidFill>
              <a:highlight>
                <a:srgbClr val="FFFFFF"/>
              </a:highlight>
            </a:endParaRP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train_test_split</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tree </a:t>
            </a:r>
            <a:r>
              <a:rPr lang="pt-BR" sz="1100" b="1" dirty="0">
                <a:solidFill>
                  <a:srgbClr val="0000FF"/>
                </a:solidFill>
                <a:highlight>
                  <a:srgbClr val="FFFFFF"/>
                </a:highlight>
              </a:rPr>
              <a:t>import</a:t>
            </a:r>
            <a:r>
              <a:rPr lang="pt-BR" sz="1100" dirty="0">
                <a:solidFill>
                  <a:srgbClr val="000000"/>
                </a:solidFill>
                <a:highlight>
                  <a:srgbClr val="FFFFFF"/>
                </a:highlight>
              </a:rPr>
              <a:t> DecisionTreeRegressor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metrics </a:t>
            </a:r>
            <a:r>
              <a:rPr lang="pt-BR" sz="1100" b="1" dirty="0">
                <a:solidFill>
                  <a:srgbClr val="0000FF"/>
                </a:solidFill>
                <a:highlight>
                  <a:srgbClr val="FFFFFF"/>
                </a:highlight>
              </a:rPr>
              <a:t>import</a:t>
            </a:r>
            <a:r>
              <a:rPr lang="pt-BR" sz="1100" dirty="0">
                <a:solidFill>
                  <a:srgbClr val="000000"/>
                </a:solidFill>
                <a:highlight>
                  <a:srgbClr val="FFFFFF"/>
                </a:highlight>
              </a:rPr>
              <a:t> mean_squared_error</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model_selection </a:t>
            </a:r>
            <a:r>
              <a:rPr lang="pt-BR" sz="1100" b="1" dirty="0">
                <a:solidFill>
                  <a:srgbClr val="0000FF"/>
                </a:solidFill>
                <a:highlight>
                  <a:srgbClr val="FFFFFF"/>
                </a:highlight>
              </a:rPr>
              <a:t>import</a:t>
            </a:r>
            <a:r>
              <a:rPr lang="pt-BR" sz="1100" dirty="0">
                <a:solidFill>
                  <a:srgbClr val="000000"/>
                </a:solidFill>
                <a:highlight>
                  <a:srgbClr val="FFFFFF"/>
                </a:highlight>
              </a:rPr>
              <a:t> GridSearchCV</a:t>
            </a:r>
          </a:p>
          <a:p>
            <a:r>
              <a:rPr lang="pt-BR" sz="1100" b="1" dirty="0">
                <a:solidFill>
                  <a:srgbClr val="0000FF"/>
                </a:solidFill>
                <a:highlight>
                  <a:srgbClr val="FFFFFF"/>
                </a:highlight>
              </a:rPr>
              <a:t>from</a:t>
            </a:r>
            <a:r>
              <a:rPr lang="pt-BR" sz="1100" dirty="0">
                <a:solidFill>
                  <a:srgbClr val="000000"/>
                </a:solidFill>
                <a:highlight>
                  <a:srgbClr val="FFFFFF"/>
                </a:highlight>
              </a:rPr>
              <a:t> sklearn</a:t>
            </a:r>
            <a:r>
              <a:rPr lang="pt-BR" sz="1100" b="1" dirty="0">
                <a:solidFill>
                  <a:srgbClr val="000080"/>
                </a:solidFill>
                <a:highlight>
                  <a:srgbClr val="FFFFFF"/>
                </a:highlight>
              </a:rPr>
              <a:t>.</a:t>
            </a:r>
            <a:r>
              <a:rPr lang="pt-BR" sz="1100" dirty="0">
                <a:solidFill>
                  <a:srgbClr val="000000"/>
                </a:solidFill>
                <a:highlight>
                  <a:srgbClr val="FFFFFF"/>
                </a:highlight>
              </a:rPr>
              <a:t>datasets </a:t>
            </a:r>
            <a:r>
              <a:rPr lang="pt-BR" sz="1100" b="1" dirty="0">
                <a:solidFill>
                  <a:srgbClr val="0000FF"/>
                </a:solidFill>
                <a:highlight>
                  <a:srgbClr val="FFFFFF"/>
                </a:highlight>
              </a:rPr>
              <a:t>import</a:t>
            </a:r>
            <a:r>
              <a:rPr lang="pt-BR" sz="1100" dirty="0">
                <a:solidFill>
                  <a:srgbClr val="000000"/>
                </a:solidFill>
                <a:highlight>
                  <a:srgbClr val="FFFFFF"/>
                </a:highlight>
              </a:rPr>
              <a:t> make_regression</a:t>
            </a:r>
          </a:p>
          <a:p>
            <a:endParaRPr lang="pt-BR" sz="1100" dirty="0">
              <a:solidFill>
                <a:srgbClr val="000000"/>
              </a:solidFill>
              <a:highlight>
                <a:srgbClr val="FFFFFF"/>
              </a:highlight>
            </a:endParaRPr>
          </a:p>
          <a:p>
            <a:r>
              <a:rPr lang="pt-BR" sz="1100" dirty="0">
                <a:solidFill>
                  <a:srgbClr val="008000"/>
                </a:solidFill>
                <a:highlight>
                  <a:srgbClr val="FFFFFF"/>
                </a:highlight>
              </a:rPr>
              <a:t># Create datase.</a:t>
            </a:r>
            <a:endParaRPr lang="pt-BR" sz="1100" dirty="0">
              <a:solidFill>
                <a:srgbClr val="000000"/>
              </a:solidFill>
              <a:highlight>
                <a:srgbClr val="FFFFFF"/>
              </a:highlight>
            </a:endParaRPr>
          </a:p>
          <a:p>
            <a:r>
              <a:rPr lang="pt-BR" sz="1100" dirty="0">
                <a:solidFill>
                  <a:srgbClr val="000000"/>
                </a:solidFill>
                <a:highlight>
                  <a:srgbClr val="FFFFFF"/>
                </a:highlight>
              </a:rPr>
              <a:t>X</a:t>
            </a:r>
            <a:r>
              <a:rPr lang="pt-BR" sz="1100" b="1" dirty="0">
                <a:solidFill>
                  <a:srgbClr val="000080"/>
                </a:solidFill>
                <a:highlight>
                  <a:srgbClr val="FFFFFF"/>
                </a:highlight>
              </a:rPr>
              <a:t>,</a:t>
            </a:r>
            <a:r>
              <a:rPr lang="pt-BR" sz="1100" dirty="0">
                <a:solidFill>
                  <a:srgbClr val="000000"/>
                </a:solidFill>
                <a:highlight>
                  <a:srgbClr val="FFFFFF"/>
                </a:highlight>
              </a:rPr>
              <a:t> y </a:t>
            </a:r>
            <a:r>
              <a:rPr lang="pt-BR" sz="1100" b="1" dirty="0">
                <a:solidFill>
                  <a:srgbClr val="000080"/>
                </a:solidFill>
                <a:highlight>
                  <a:srgbClr val="FFFFFF"/>
                </a:highlight>
              </a:rPr>
              <a:t>=</a:t>
            </a:r>
            <a:r>
              <a:rPr lang="pt-BR" sz="1100" dirty="0">
                <a:solidFill>
                  <a:srgbClr val="000000"/>
                </a:solidFill>
                <a:highlight>
                  <a:srgbClr val="FFFFFF"/>
                </a:highlight>
              </a:rPr>
              <a:t> make_regression</a:t>
            </a:r>
            <a:r>
              <a:rPr lang="pt-BR" sz="1100" b="1" dirty="0">
                <a:solidFill>
                  <a:srgbClr val="000080"/>
                </a:solidFill>
                <a:highlight>
                  <a:srgbClr val="FFFFFF"/>
                </a:highlight>
              </a:rPr>
              <a:t>(</a:t>
            </a:r>
            <a:r>
              <a:rPr lang="pt-BR" sz="1100" dirty="0">
                <a:solidFill>
                  <a:srgbClr val="000000"/>
                </a:solidFill>
                <a:highlight>
                  <a:srgbClr val="FFFFFF"/>
                </a:highlight>
              </a:rPr>
              <a:t>n_samples</a:t>
            </a:r>
            <a:r>
              <a:rPr lang="pt-BR" sz="1100" b="1" dirty="0">
                <a:solidFill>
                  <a:srgbClr val="000080"/>
                </a:solidFill>
                <a:highlight>
                  <a:srgbClr val="FFFFFF"/>
                </a:highlight>
              </a:rPr>
              <a:t>=</a:t>
            </a:r>
            <a:r>
              <a:rPr lang="pt-BR" sz="1100" dirty="0">
                <a:solidFill>
                  <a:srgbClr val="FF0000"/>
                </a:solidFill>
                <a:highlight>
                  <a:srgbClr val="FFFFFF"/>
                </a:highlight>
              </a:rPr>
              <a:t>1000</a:t>
            </a:r>
            <a:r>
              <a:rPr lang="pt-BR" sz="1100" b="1" dirty="0">
                <a:solidFill>
                  <a:srgbClr val="000080"/>
                </a:solidFill>
                <a:highlight>
                  <a:srgbClr val="FFFFFF"/>
                </a:highlight>
              </a:rPr>
              <a:t>,</a:t>
            </a:r>
            <a:r>
              <a:rPr lang="pt-BR" sz="1100" dirty="0">
                <a:solidFill>
                  <a:srgbClr val="000000"/>
                </a:solidFill>
                <a:highlight>
                  <a:srgbClr val="FFFFFF"/>
                </a:highlight>
              </a:rPr>
              <a:t> n_features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n_informative</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r>
              <a:rPr lang="pt-BR" sz="1100" dirty="0">
                <a:solidFill>
                  <a:srgbClr val="000000"/>
                </a:solidFill>
                <a:highlight>
                  <a:srgbClr val="FFFFFF"/>
                </a:highlight>
              </a:rPr>
              <a:t> noise</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Split the dataset.</a:t>
            </a:r>
            <a:endParaRPr lang="pt-BR" sz="1100" dirty="0">
              <a:solidFill>
                <a:srgbClr val="000000"/>
              </a:solidFill>
              <a:highlight>
                <a:srgbClr val="FFFFFF"/>
              </a:highlight>
            </a:endParaRPr>
          </a:p>
          <a:p>
            <a:r>
              <a:rPr lang="en-US" sz="1100" dirty="0" err="1">
                <a:solidFill>
                  <a:srgbClr val="000000"/>
                </a:solidFill>
                <a:highlight>
                  <a:srgbClr val="FFFFFF"/>
                </a:highlight>
              </a:rPr>
              <a:t>X_train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X_test</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y_train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y_test</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train_test_split</a:t>
            </a:r>
            <a:r>
              <a:rPr lang="en-US" sz="1100" b="1" dirty="0">
                <a:solidFill>
                  <a:srgbClr val="000080"/>
                </a:solidFill>
                <a:highlight>
                  <a:srgbClr val="FFFFFF"/>
                </a:highlight>
              </a:rPr>
              <a:t>(</a:t>
            </a:r>
            <a:r>
              <a:rPr lang="en-US" sz="1100" dirty="0">
                <a:solidFill>
                  <a:srgbClr val="000000"/>
                </a:solidFill>
                <a:highlight>
                  <a:srgbClr val="FFFFFF"/>
                </a:highlight>
              </a:rPr>
              <a:t>X</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test_size</a:t>
            </a:r>
            <a:r>
              <a:rPr lang="en-US" sz="1100" b="1" dirty="0">
                <a:solidFill>
                  <a:srgbClr val="000080"/>
                </a:solidFill>
                <a:highlight>
                  <a:srgbClr val="FFFFFF"/>
                </a:highlight>
              </a:rPr>
              <a:t>=</a:t>
            </a:r>
            <a:r>
              <a:rPr lang="en-US" sz="1100" dirty="0">
                <a:solidFill>
                  <a:srgbClr val="FF0000"/>
                </a:solidFill>
                <a:highlight>
                  <a:srgbClr val="FFFFFF"/>
                </a:highlight>
              </a:rPr>
              <a:t>0.2</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random_state</a:t>
            </a:r>
            <a:r>
              <a:rPr lang="en-US" sz="1100" b="1" dirty="0">
                <a:solidFill>
                  <a:srgbClr val="000080"/>
                </a:solidFill>
                <a:highlight>
                  <a:srgbClr val="FFFFFF"/>
                </a:highlight>
              </a:rPr>
              <a:t>=</a:t>
            </a:r>
            <a:r>
              <a:rPr lang="en-US" sz="1100" dirty="0">
                <a:solidFill>
                  <a:srgbClr val="FF0000"/>
                </a:solidFill>
                <a:highlight>
                  <a:srgbClr val="FFFFFF"/>
                </a:highlight>
              </a:rPr>
              <a:t>42</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Set parameters for grid-search.</a:t>
            </a:r>
            <a:endParaRPr lang="pt-BR" sz="1100" dirty="0">
              <a:solidFill>
                <a:srgbClr val="000000"/>
              </a:solidFill>
              <a:highlight>
                <a:srgbClr val="FFFFFF"/>
              </a:highlight>
            </a:endParaRPr>
          </a:p>
          <a:p>
            <a:r>
              <a:rPr lang="pt-BR" sz="1100" dirty="0">
                <a:solidFill>
                  <a:srgbClr val="000000"/>
                </a:solidFill>
                <a:highlight>
                  <a:srgbClr val="FFFFFF"/>
                </a:highlight>
              </a:rPr>
              <a:t>param_grid </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808080"/>
                </a:solidFill>
                <a:highlight>
                  <a:srgbClr val="FFFFFF"/>
                </a:highlight>
              </a:rPr>
              <a:t>'max_depth'</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FF"/>
                </a:solidFill>
                <a:highlight>
                  <a:srgbClr val="FFFFFF"/>
                </a:highlight>
              </a:rPr>
              <a:t>None</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808080"/>
                </a:solidFill>
                <a:highlight>
                  <a:srgbClr val="FFFFFF"/>
                </a:highlight>
              </a:rPr>
              <a:t>'min_samples_leaf'</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2</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4</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6</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7</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8</a:t>
            </a:r>
            <a:r>
              <a:rPr lang="pt-BR" sz="1100" b="1" dirty="0">
                <a:solidFill>
                  <a:srgbClr val="000080"/>
                </a:solidFill>
                <a:highlight>
                  <a:srgbClr val="FFFFFF"/>
                </a:highlight>
              </a:rPr>
              <a:t>,</a:t>
            </a:r>
            <a:r>
              <a:rPr lang="pt-BR" sz="1100" dirty="0">
                <a:solidFill>
                  <a:srgbClr val="000000"/>
                </a:solidFill>
                <a:highlight>
                  <a:srgbClr val="FFFFFF"/>
                </a:highlight>
              </a:rPr>
              <a:t> </a:t>
            </a:r>
            <a:r>
              <a:rPr lang="pt-BR" sz="1100" dirty="0">
                <a:solidFill>
                  <a:srgbClr val="FF0000"/>
                </a:solidFill>
                <a:highlight>
                  <a:srgbClr val="FFFFFF"/>
                </a:highlight>
              </a:rPr>
              <a:t>9</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Instantiate DT class.</a:t>
            </a:r>
            <a:endParaRPr lang="pt-BR" sz="1100" dirty="0">
              <a:solidFill>
                <a:srgbClr val="000000"/>
              </a:solidFill>
              <a:highlight>
                <a:srgbClr val="FFFFFF"/>
              </a:highlight>
            </a:endParaRPr>
          </a:p>
          <a:p>
            <a:r>
              <a:rPr lang="pt-BR" sz="1100" dirty="0">
                <a:solidFill>
                  <a:srgbClr val="000000"/>
                </a:solidFill>
                <a:highlight>
                  <a:srgbClr val="FFFFFF"/>
                </a:highlight>
              </a:rPr>
              <a:t>reg </a:t>
            </a:r>
            <a:r>
              <a:rPr lang="pt-BR" sz="1100" b="1" dirty="0">
                <a:solidFill>
                  <a:srgbClr val="000080"/>
                </a:solidFill>
                <a:highlight>
                  <a:srgbClr val="FFFFFF"/>
                </a:highlight>
              </a:rPr>
              <a:t>=</a:t>
            </a:r>
            <a:r>
              <a:rPr lang="pt-BR" sz="1100" dirty="0">
                <a:solidFill>
                  <a:srgbClr val="000000"/>
                </a:solidFill>
                <a:highlight>
                  <a:srgbClr val="FFFFFF"/>
                </a:highlight>
              </a:rPr>
              <a:t> DecisionTreeRegressor</a:t>
            </a:r>
            <a:r>
              <a:rPr lang="pt-BR" sz="1100" b="1" dirty="0">
                <a:solidFill>
                  <a:srgbClr val="000080"/>
                </a:solidFill>
                <a:highlight>
                  <a:srgbClr val="FFFFFF"/>
                </a:highlight>
              </a:rPr>
              <a:t>(</a:t>
            </a:r>
            <a:r>
              <a:rPr lang="pt-BR" sz="1100" dirty="0">
                <a:solidFill>
                  <a:srgbClr val="000000"/>
                </a:solidFill>
                <a:highlight>
                  <a:srgbClr val="FFFFFF"/>
                </a:highlight>
              </a:rPr>
              <a:t>random_state</a:t>
            </a:r>
            <a:r>
              <a:rPr lang="pt-BR" sz="1100" b="1" dirty="0">
                <a:solidFill>
                  <a:srgbClr val="000080"/>
                </a:solidFill>
                <a:highlight>
                  <a:srgbClr val="FFFFFF"/>
                </a:highlight>
              </a:rPr>
              <a:t>=</a:t>
            </a:r>
            <a:r>
              <a:rPr lang="pt-BR" sz="1100" dirty="0">
                <a:solidFill>
                  <a:srgbClr val="FF0000"/>
                </a:solidFill>
                <a:highlight>
                  <a:srgbClr val="FFFFFF"/>
                </a:highlight>
              </a:rPr>
              <a:t>42</a:t>
            </a:r>
            <a:r>
              <a:rPr lang="pt-BR" sz="1100" b="1" dirty="0">
                <a:solidFill>
                  <a:srgbClr val="000080"/>
                </a:solidFill>
                <a:highlight>
                  <a:srgbClr val="FFFFFF"/>
                </a:highlight>
              </a:rPr>
              <a:t>)</a:t>
            </a:r>
            <a:endParaRPr lang="pt-BR" sz="1100" dirty="0">
              <a:solidFill>
                <a:srgbClr val="000000"/>
              </a:solidFill>
              <a:highlight>
                <a:srgbClr val="FFFFFF"/>
              </a:highlight>
            </a:endParaRPr>
          </a:p>
          <a:p>
            <a:r>
              <a:rPr lang="pt-BR" sz="1100" dirty="0">
                <a:solidFill>
                  <a:srgbClr val="000000"/>
                </a:solidFill>
                <a:highlight>
                  <a:srgbClr val="FFFFFF"/>
                </a:highlight>
              </a:rPr>
              <a:t>grid_search </a:t>
            </a:r>
            <a:r>
              <a:rPr lang="pt-BR" sz="1100" b="1" dirty="0">
                <a:solidFill>
                  <a:srgbClr val="000080"/>
                </a:solidFill>
                <a:highlight>
                  <a:srgbClr val="FFFFFF"/>
                </a:highlight>
              </a:rPr>
              <a:t>=</a:t>
            </a:r>
            <a:r>
              <a:rPr lang="pt-BR" sz="1100" dirty="0">
                <a:solidFill>
                  <a:srgbClr val="000000"/>
                </a:solidFill>
                <a:highlight>
                  <a:srgbClr val="FFFFFF"/>
                </a:highlight>
              </a:rPr>
              <a:t> GridSearchCV</a:t>
            </a:r>
            <a:r>
              <a:rPr lang="pt-BR" sz="1100" b="1" dirty="0">
                <a:solidFill>
                  <a:srgbClr val="000080"/>
                </a:solidFill>
                <a:highlight>
                  <a:srgbClr val="FFFFFF"/>
                </a:highlight>
              </a:rPr>
              <a:t>(</a:t>
            </a:r>
            <a:r>
              <a:rPr lang="pt-BR" sz="1100" dirty="0">
                <a:solidFill>
                  <a:srgbClr val="000000"/>
                </a:solidFill>
                <a:highlight>
                  <a:srgbClr val="FFFFFF"/>
                </a:highlight>
              </a:rPr>
              <a:t>reg</a:t>
            </a:r>
            <a:r>
              <a:rPr lang="pt-BR" sz="1100" b="1" dirty="0">
                <a:solidFill>
                  <a:srgbClr val="000080"/>
                </a:solidFill>
                <a:highlight>
                  <a:srgbClr val="FFFFFF"/>
                </a:highlight>
              </a:rPr>
              <a:t>,</a:t>
            </a:r>
            <a:r>
              <a:rPr lang="pt-BR" sz="1100" dirty="0">
                <a:solidFill>
                  <a:srgbClr val="000000"/>
                </a:solidFill>
                <a:highlight>
                  <a:srgbClr val="FFFFFF"/>
                </a:highlight>
              </a:rPr>
              <a:t> param_grid</a:t>
            </a:r>
            <a:r>
              <a:rPr lang="pt-BR" sz="1100" b="1" dirty="0">
                <a:solidFill>
                  <a:srgbClr val="000080"/>
                </a:solidFill>
                <a:highlight>
                  <a:srgbClr val="FFFFFF"/>
                </a:highlight>
              </a:rPr>
              <a:t>,</a:t>
            </a:r>
            <a:r>
              <a:rPr lang="pt-BR" sz="1100" dirty="0">
                <a:solidFill>
                  <a:srgbClr val="000000"/>
                </a:solidFill>
                <a:highlight>
                  <a:srgbClr val="FFFFFF"/>
                </a:highlight>
              </a:rPr>
              <a:t> cv</a:t>
            </a:r>
            <a:r>
              <a:rPr lang="pt-BR" sz="1100" b="1" dirty="0">
                <a:solidFill>
                  <a:srgbClr val="000080"/>
                </a:solidFill>
                <a:highlight>
                  <a:srgbClr val="FFFFFF"/>
                </a:highlight>
              </a:rPr>
              <a:t>=</a:t>
            </a:r>
            <a:r>
              <a:rPr lang="pt-BR" sz="1100" dirty="0">
                <a:solidFill>
                  <a:srgbClr val="FF0000"/>
                </a:solidFill>
                <a:highlight>
                  <a:srgbClr val="FFFFFF"/>
                </a:highlight>
              </a:rPr>
              <a:t>5</a:t>
            </a:r>
            <a:r>
              <a:rPr lang="pt-BR" sz="1100" b="1" dirty="0">
                <a:solidFill>
                  <a:srgbClr val="000080"/>
                </a:solidFill>
                <a:highlight>
                  <a:srgbClr val="FFFFFF"/>
                </a:highlight>
              </a:rPr>
              <a:t>,</a:t>
            </a:r>
            <a:r>
              <a:rPr lang="pt-BR" sz="1100" dirty="0">
                <a:solidFill>
                  <a:srgbClr val="000000"/>
                </a:solidFill>
                <a:highlight>
                  <a:srgbClr val="FFFFFF"/>
                </a:highlight>
              </a:rPr>
              <a:t> verbose</a:t>
            </a:r>
            <a:r>
              <a:rPr lang="pt-BR" sz="1100" b="1" dirty="0">
                <a:solidFill>
                  <a:srgbClr val="000080"/>
                </a:solidFill>
                <a:highlight>
                  <a:srgbClr val="FFFFFF"/>
                </a:highlight>
              </a:rPr>
              <a:t>=</a:t>
            </a:r>
            <a:r>
              <a:rPr lang="pt-BR" sz="1100" dirty="0">
                <a:solidFill>
                  <a:srgbClr val="FF0000"/>
                </a:solidFill>
                <a:highlight>
                  <a:srgbClr val="FFFFFF"/>
                </a:highlight>
              </a:rPr>
              <a:t>3</a:t>
            </a:r>
            <a:r>
              <a:rPr lang="pt-BR" sz="1100" b="1" dirty="0">
                <a:solidFill>
                  <a:srgbClr val="000080"/>
                </a:solidFill>
                <a:highlight>
                  <a:srgbClr val="FFFFFF"/>
                </a:highlight>
              </a:rPr>
              <a:t>,</a:t>
            </a:r>
            <a:r>
              <a:rPr lang="pt-BR" sz="1100" dirty="0">
                <a:solidFill>
                  <a:srgbClr val="000000"/>
                </a:solidFill>
                <a:highlight>
                  <a:srgbClr val="FFFFFF"/>
                </a:highlight>
              </a:rPr>
              <a:t> n_jobs</a:t>
            </a:r>
            <a:r>
              <a:rPr lang="pt-BR" sz="1100" b="1" dirty="0">
                <a:solidFill>
                  <a:srgbClr val="000080"/>
                </a:solidFill>
                <a:highlight>
                  <a:srgbClr val="FFFFFF"/>
                </a:highlight>
              </a:rPr>
              <a:t>=-</a:t>
            </a:r>
            <a:r>
              <a:rPr lang="pt-BR" sz="1100" dirty="0">
                <a:solidFill>
                  <a:srgbClr val="FF0000"/>
                </a:solidFill>
                <a:highlight>
                  <a:srgbClr val="FFFFFF"/>
                </a:highlight>
              </a:rPr>
              <a:t>1</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Find best hyperparameters.</a:t>
            </a:r>
            <a:endParaRPr lang="pt-BR" sz="1100" dirty="0">
              <a:solidFill>
                <a:srgbClr val="000000"/>
              </a:solidFill>
              <a:highlight>
                <a:srgbClr val="FFFFFF"/>
              </a:highlight>
            </a:endParaRPr>
          </a:p>
          <a:p>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fit</a:t>
            </a:r>
            <a:r>
              <a:rPr lang="pt-BR" sz="1100" b="1" dirty="0">
                <a:solidFill>
                  <a:srgbClr val="000080"/>
                </a:solidFill>
                <a:highlight>
                  <a:srgbClr val="FFFFFF"/>
                </a:highlight>
              </a:rPr>
              <a:t>(</a:t>
            </a:r>
            <a:r>
              <a:rPr lang="pt-BR" sz="1100" dirty="0">
                <a:solidFill>
                  <a:srgbClr val="000000"/>
                </a:solidFill>
                <a:highlight>
                  <a:srgbClr val="FFFFFF"/>
                </a:highlight>
              </a:rPr>
              <a:t>X_train</a:t>
            </a:r>
            <a:r>
              <a:rPr lang="pt-BR" sz="1100" b="1" dirty="0">
                <a:solidFill>
                  <a:srgbClr val="000080"/>
                </a:solidFill>
                <a:highlight>
                  <a:srgbClr val="FFFFFF"/>
                </a:highlight>
              </a:rPr>
              <a:t>,</a:t>
            </a:r>
            <a:r>
              <a:rPr lang="pt-BR" sz="1100" dirty="0">
                <a:solidFill>
                  <a:srgbClr val="000000"/>
                </a:solidFill>
                <a:highlight>
                  <a:srgbClr val="FFFFFF"/>
                </a:highlight>
              </a:rPr>
              <a:t> y_train</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Print best parameters.</a:t>
            </a:r>
            <a:endParaRPr lang="pt-BR" sz="1100" dirty="0">
              <a:solidFill>
                <a:srgbClr val="000000"/>
              </a:solidFill>
              <a:highlight>
                <a:srgbClr val="FFFFFF"/>
              </a:highlight>
            </a:endParaRPr>
          </a:p>
          <a:p>
            <a:r>
              <a:rPr lang="pt-BR" sz="1100" b="1" dirty="0">
                <a:solidFill>
                  <a:srgbClr val="0000FF"/>
                </a:solidFill>
                <a:highlight>
                  <a:srgbClr val="FFFFFF"/>
                </a:highlight>
              </a:rPr>
              <a:t>print</a:t>
            </a:r>
            <a:r>
              <a:rPr lang="pt-BR" sz="1100" b="1" dirty="0">
                <a:solidFill>
                  <a:srgbClr val="000080"/>
                </a:solidFill>
                <a:highlight>
                  <a:srgbClr val="FFFFFF"/>
                </a:highlight>
              </a:rPr>
              <a:t>(</a:t>
            </a:r>
            <a:r>
              <a:rPr lang="pt-BR" sz="1100" dirty="0">
                <a:solidFill>
                  <a:srgbClr val="000000"/>
                </a:solidFill>
                <a:highlight>
                  <a:srgbClr val="FFFFFF"/>
                </a:highlight>
              </a:rPr>
              <a:t>grid_search</a:t>
            </a:r>
            <a:r>
              <a:rPr lang="pt-BR" sz="1100" b="1" dirty="0">
                <a:solidFill>
                  <a:srgbClr val="000080"/>
                </a:solidFill>
                <a:highlight>
                  <a:srgbClr val="FFFFFF"/>
                </a:highlight>
              </a:rPr>
              <a:t>.</a:t>
            </a:r>
            <a:r>
              <a:rPr lang="pt-BR" sz="1100" dirty="0">
                <a:solidFill>
                  <a:srgbClr val="000000"/>
                </a:solidFill>
                <a:highlight>
                  <a:srgbClr val="FFFFFF"/>
                </a:highlight>
              </a:rPr>
              <a:t>best_params_</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Predicting with test set.</a:t>
            </a:r>
            <a:endParaRPr lang="pt-BR" sz="1100" dirty="0">
              <a:solidFill>
                <a:srgbClr val="000000"/>
              </a:solidFill>
              <a:highlight>
                <a:srgbClr val="FFFFFF"/>
              </a:highlight>
            </a:endParaRPr>
          </a:p>
          <a:p>
            <a:r>
              <a:rPr lang="pt-BR" sz="1100" dirty="0">
                <a:solidFill>
                  <a:srgbClr val="000000"/>
                </a:solidFill>
                <a:highlight>
                  <a:srgbClr val="FFFFFF"/>
                </a:highlight>
              </a:rPr>
              <a:t>y_pred </a:t>
            </a:r>
            <a:r>
              <a:rPr lang="pt-BR" sz="1100" b="1" dirty="0">
                <a:solidFill>
                  <a:srgbClr val="000080"/>
                </a:solidFill>
                <a:highlight>
                  <a:srgbClr val="FFFFFF"/>
                </a:highlight>
              </a:rPr>
              <a:t>=</a:t>
            </a:r>
            <a:r>
              <a:rPr lang="pt-BR" sz="1100" dirty="0">
                <a:solidFill>
                  <a:srgbClr val="000000"/>
                </a:solidFill>
                <a:highlight>
                  <a:srgbClr val="FFFFFF"/>
                </a:highlight>
              </a:rPr>
              <a:t> grid_search</a:t>
            </a:r>
            <a:r>
              <a:rPr lang="pt-BR" sz="1100" b="1" dirty="0">
                <a:solidFill>
                  <a:srgbClr val="000080"/>
                </a:solidFill>
                <a:highlight>
                  <a:srgbClr val="FFFFFF"/>
                </a:highlight>
              </a:rPr>
              <a:t>.</a:t>
            </a:r>
            <a:r>
              <a:rPr lang="pt-BR" sz="1100" dirty="0">
                <a:solidFill>
                  <a:srgbClr val="000000"/>
                </a:solidFill>
                <a:highlight>
                  <a:srgbClr val="FFFFFF"/>
                </a:highlight>
              </a:rPr>
              <a:t>predict</a:t>
            </a:r>
            <a:r>
              <a:rPr lang="pt-BR" sz="1100" b="1" dirty="0">
                <a:solidFill>
                  <a:srgbClr val="000080"/>
                </a:solidFill>
                <a:highlight>
                  <a:srgbClr val="FFFFFF"/>
                </a:highlight>
              </a:rPr>
              <a:t>(</a:t>
            </a:r>
            <a:r>
              <a:rPr lang="pt-BR" sz="1100" dirty="0">
                <a:solidFill>
                  <a:srgbClr val="000000"/>
                </a:solidFill>
                <a:highlight>
                  <a:srgbClr val="FFFFFF"/>
                </a:highlight>
              </a:rPr>
              <a:t>X_test</a:t>
            </a:r>
            <a:r>
              <a:rPr lang="pt-BR" sz="1100" b="1" dirty="0">
                <a:solidFill>
                  <a:srgbClr val="000080"/>
                </a:solidFill>
                <a:highlight>
                  <a:srgbClr val="FFFFFF"/>
                </a:highlight>
              </a:rPr>
              <a:t>)</a:t>
            </a:r>
            <a:endParaRPr lang="pt-BR" sz="1100" dirty="0">
              <a:solidFill>
                <a:srgbClr val="000000"/>
              </a:solidFill>
              <a:highlight>
                <a:srgbClr val="FFFFFF"/>
              </a:highlight>
            </a:endParaRPr>
          </a:p>
          <a:p>
            <a:endParaRPr lang="pt-BR" sz="1100" dirty="0">
              <a:solidFill>
                <a:srgbClr val="000000"/>
              </a:solidFill>
              <a:highlight>
                <a:srgbClr val="FFFFFF"/>
              </a:highlight>
            </a:endParaRPr>
          </a:p>
          <a:p>
            <a:r>
              <a:rPr lang="pt-BR" sz="1100" dirty="0">
                <a:solidFill>
                  <a:srgbClr val="008000"/>
                </a:solidFill>
                <a:highlight>
                  <a:srgbClr val="FFFFFF"/>
                </a:highlight>
              </a:rPr>
              <a:t># Calculate MSE.</a:t>
            </a:r>
            <a:endParaRPr lang="pt-BR" sz="1100" dirty="0">
              <a:solidFill>
                <a:srgbClr val="000000"/>
              </a:solidFill>
              <a:highlight>
                <a:srgbClr val="FFFFFF"/>
              </a:highlight>
            </a:endParaRPr>
          </a:p>
          <a:p>
            <a:r>
              <a:rPr lang="pt-BR" sz="1100" dirty="0">
                <a:solidFill>
                  <a:srgbClr val="000000"/>
                </a:solidFill>
                <a:highlight>
                  <a:srgbClr val="FFFFFF"/>
                </a:highlight>
              </a:rPr>
              <a:t>mse </a:t>
            </a:r>
            <a:r>
              <a:rPr lang="pt-BR" sz="1100" b="1" dirty="0">
                <a:solidFill>
                  <a:srgbClr val="000080"/>
                </a:solidFill>
                <a:highlight>
                  <a:srgbClr val="FFFFFF"/>
                </a:highlight>
              </a:rPr>
              <a:t>=</a:t>
            </a:r>
            <a:r>
              <a:rPr lang="pt-BR" sz="1100" dirty="0">
                <a:solidFill>
                  <a:srgbClr val="000000"/>
                </a:solidFill>
                <a:highlight>
                  <a:srgbClr val="FFFFFF"/>
                </a:highlight>
              </a:rPr>
              <a:t> mean_squared_error</a:t>
            </a:r>
            <a:r>
              <a:rPr lang="pt-BR" sz="1100" b="1" dirty="0">
                <a:solidFill>
                  <a:srgbClr val="000080"/>
                </a:solidFill>
                <a:highlight>
                  <a:srgbClr val="FFFFFF"/>
                </a:highlight>
              </a:rPr>
              <a:t>(</a:t>
            </a:r>
            <a:r>
              <a:rPr lang="pt-BR" sz="1100" dirty="0">
                <a:solidFill>
                  <a:srgbClr val="000000"/>
                </a:solidFill>
                <a:highlight>
                  <a:srgbClr val="FFFFFF"/>
                </a:highlight>
              </a:rPr>
              <a:t>y_test</a:t>
            </a:r>
            <a:r>
              <a:rPr lang="pt-BR" sz="1100" b="1" dirty="0">
                <a:solidFill>
                  <a:srgbClr val="000080"/>
                </a:solidFill>
                <a:highlight>
                  <a:srgbClr val="FFFFFF"/>
                </a:highlight>
              </a:rPr>
              <a:t>,</a:t>
            </a:r>
            <a:r>
              <a:rPr lang="pt-BR" sz="1100" dirty="0">
                <a:solidFill>
                  <a:srgbClr val="000000"/>
                </a:solidFill>
                <a:highlight>
                  <a:srgbClr val="FFFFFF"/>
                </a:highlight>
              </a:rPr>
              <a:t> y_pred</a:t>
            </a:r>
            <a:r>
              <a:rPr lang="pt-BR" sz="1100" b="1" dirty="0">
                <a:solidFill>
                  <a:srgbClr val="000080"/>
                </a:solidFill>
                <a:highlight>
                  <a:srgbClr val="FFFFFF"/>
                </a:highlight>
              </a:rPr>
              <a:t>)</a:t>
            </a:r>
            <a:endParaRPr lang="pt-BR" sz="1100" dirty="0"/>
          </a:p>
        </p:txBody>
      </p:sp>
      <p:sp>
        <p:nvSpPr>
          <p:cNvPr id="8" name="TextBox 7"/>
          <p:cNvSpPr txBox="1"/>
          <p:nvPr/>
        </p:nvSpPr>
        <p:spPr>
          <a:xfrm>
            <a:off x="3915078" y="6064828"/>
            <a:ext cx="8126794" cy="738664"/>
          </a:xfrm>
          <a:prstGeom prst="rect">
            <a:avLst/>
          </a:prstGeom>
          <a:noFill/>
          <a:ln>
            <a:solidFill>
              <a:schemeClr val="tx1"/>
            </a:solidFill>
          </a:ln>
        </p:spPr>
        <p:txBody>
          <a:bodyPr wrap="square" rtlCol="0">
            <a:spAutoFit/>
          </a:bodyPr>
          <a:lstStyle/>
          <a:p>
            <a:r>
              <a:rPr lang="pt-BR" sz="1400" dirty="0"/>
              <a:t>Exemplo de </a:t>
            </a:r>
            <a:r>
              <a:rPr lang="pt-BR" sz="1400" b="1" i="1" dirty="0"/>
              <a:t>regressão</a:t>
            </a:r>
            <a:r>
              <a:rPr lang="pt-BR" sz="1400" dirty="0"/>
              <a:t> utilizando </a:t>
            </a:r>
            <a:r>
              <a:rPr lang="pt-BR" sz="1400" b="1" i="1" dirty="0"/>
              <a:t>GridSearch</a:t>
            </a:r>
            <a:r>
              <a:rPr lang="pt-BR" sz="1400" dirty="0"/>
              <a:t> para encontrar os valores ótimos para os hiperparâmetros </a:t>
            </a:r>
            <a:r>
              <a:rPr lang="pt-BR" sz="1400" dirty="0">
                <a:solidFill>
                  <a:srgbClr val="808080"/>
                </a:solidFill>
                <a:highlight>
                  <a:srgbClr val="FFFFFF"/>
                </a:highlight>
              </a:rPr>
              <a:t>'max_depth’ </a:t>
            </a:r>
            <a:r>
              <a:rPr lang="pt-BR" sz="1400" dirty="0"/>
              <a:t>e </a:t>
            </a:r>
            <a:r>
              <a:rPr lang="pt-BR" sz="1400" dirty="0">
                <a:solidFill>
                  <a:srgbClr val="808080"/>
                </a:solidFill>
                <a:highlight>
                  <a:srgbClr val="FFFFFF"/>
                </a:highlight>
              </a:rPr>
              <a:t>'min_samples_leaf’</a:t>
            </a:r>
            <a:r>
              <a:rPr lang="pt-BR" sz="1400" dirty="0"/>
              <a:t>. As figuras acima mostram os dados ruidosos, a curva de regressão e a árvore de decisão do regressor.</a:t>
            </a:r>
          </a:p>
        </p:txBody>
      </p:sp>
      <p:sp>
        <p:nvSpPr>
          <p:cNvPr id="9" name="TextBox 8"/>
          <p:cNvSpPr txBox="1"/>
          <p:nvPr/>
        </p:nvSpPr>
        <p:spPr>
          <a:xfrm>
            <a:off x="4069283" y="1200543"/>
            <a:ext cx="1717367" cy="461665"/>
          </a:xfrm>
          <a:prstGeom prst="rect">
            <a:avLst/>
          </a:prstGeom>
          <a:noFill/>
        </p:spPr>
        <p:txBody>
          <a:bodyPr wrap="square" rtlCol="0">
            <a:spAutoFit/>
          </a:bodyPr>
          <a:lstStyle/>
          <a:p>
            <a:r>
              <a:rPr lang="pt-BR" sz="1200" dirty="0"/>
              <a:t>Importa a classe DecisionTreeRegressor.</a:t>
            </a:r>
          </a:p>
        </p:txBody>
      </p:sp>
      <p:cxnSp>
        <p:nvCxnSpPr>
          <p:cNvPr id="10" name="Straight Arrow Connector 9"/>
          <p:cNvCxnSpPr>
            <a:stCxn id="9" idx="1"/>
          </p:cNvCxnSpPr>
          <p:nvPr/>
        </p:nvCxnSpPr>
        <p:spPr>
          <a:xfrm flipH="1">
            <a:off x="3698543" y="1431376"/>
            <a:ext cx="370740" cy="230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77664" y="1893041"/>
            <a:ext cx="2529318" cy="461665"/>
          </a:xfrm>
          <a:prstGeom prst="rect">
            <a:avLst/>
          </a:prstGeom>
          <a:noFill/>
        </p:spPr>
        <p:txBody>
          <a:bodyPr wrap="square" rtlCol="0">
            <a:spAutoFit/>
          </a:bodyPr>
          <a:lstStyle/>
          <a:p>
            <a:r>
              <a:rPr lang="pt-BR" sz="1200" dirty="0"/>
              <a:t>Cria dados para a regressão com a função make_regression.</a:t>
            </a:r>
          </a:p>
        </p:txBody>
      </p:sp>
      <p:cxnSp>
        <p:nvCxnSpPr>
          <p:cNvPr id="12" name="Straight Arrow Connector 11"/>
          <p:cNvCxnSpPr/>
          <p:nvPr/>
        </p:nvCxnSpPr>
        <p:spPr>
          <a:xfrm flipH="1">
            <a:off x="3655383" y="2090425"/>
            <a:ext cx="824532" cy="448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87845" y="2696404"/>
            <a:ext cx="2038274" cy="646331"/>
          </a:xfrm>
          <a:prstGeom prst="rect">
            <a:avLst/>
          </a:prstGeom>
          <a:noFill/>
        </p:spPr>
        <p:txBody>
          <a:bodyPr wrap="square" rtlCol="0">
            <a:spAutoFit/>
          </a:bodyPr>
          <a:lstStyle/>
          <a:p>
            <a:r>
              <a:rPr lang="pt-BR" sz="1200" dirty="0"/>
              <a:t>Divide o conjunto em subconjuntos de treinamento (80%) e teste (20%).</a:t>
            </a:r>
          </a:p>
        </p:txBody>
      </p:sp>
      <p:cxnSp>
        <p:nvCxnSpPr>
          <p:cNvPr id="15" name="Straight Arrow Connector 14"/>
          <p:cNvCxnSpPr>
            <a:stCxn id="14" idx="1"/>
          </p:cNvCxnSpPr>
          <p:nvPr/>
        </p:nvCxnSpPr>
        <p:spPr>
          <a:xfrm flipH="1">
            <a:off x="5390867" y="3019570"/>
            <a:ext cx="596978" cy="78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58419" y="3506181"/>
            <a:ext cx="1264659" cy="461665"/>
          </a:xfrm>
          <a:prstGeom prst="rect">
            <a:avLst/>
          </a:prstGeom>
          <a:noFill/>
        </p:spPr>
        <p:txBody>
          <a:bodyPr wrap="square" rtlCol="0">
            <a:spAutoFit/>
          </a:bodyPr>
          <a:lstStyle/>
          <a:p>
            <a:r>
              <a:rPr lang="pt-BR" sz="1200" dirty="0"/>
              <a:t>Lista de valores a serem testados.</a:t>
            </a:r>
          </a:p>
        </p:txBody>
      </p:sp>
      <p:cxnSp>
        <p:nvCxnSpPr>
          <p:cNvPr id="19" name="Straight Arrow Connector 18"/>
          <p:cNvCxnSpPr/>
          <p:nvPr/>
        </p:nvCxnSpPr>
        <p:spPr>
          <a:xfrm flipH="1" flipV="1">
            <a:off x="6482687" y="3760130"/>
            <a:ext cx="175732" cy="760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5724" y="3924846"/>
            <a:ext cx="1598476" cy="276999"/>
          </a:xfrm>
          <a:prstGeom prst="rect">
            <a:avLst/>
          </a:prstGeom>
          <a:noFill/>
        </p:spPr>
        <p:txBody>
          <a:bodyPr wrap="square" rtlCol="0">
            <a:spAutoFit/>
          </a:bodyPr>
          <a:lstStyle/>
          <a:p>
            <a:r>
              <a:rPr lang="pt-BR" sz="1200" dirty="0"/>
              <a:t>Executa o grid search.</a:t>
            </a:r>
          </a:p>
        </p:txBody>
      </p:sp>
      <p:cxnSp>
        <p:nvCxnSpPr>
          <p:cNvPr id="22" name="Straight Arrow Connector 21"/>
          <p:cNvCxnSpPr/>
          <p:nvPr/>
        </p:nvCxnSpPr>
        <p:spPr>
          <a:xfrm flipH="1">
            <a:off x="5090615" y="4083588"/>
            <a:ext cx="282530" cy="134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90229" y="4510663"/>
            <a:ext cx="1954840" cy="461665"/>
          </a:xfrm>
          <a:prstGeom prst="rect">
            <a:avLst/>
          </a:prstGeom>
          <a:noFill/>
        </p:spPr>
        <p:txBody>
          <a:bodyPr wrap="square" rtlCol="0">
            <a:spAutoFit/>
          </a:bodyPr>
          <a:lstStyle/>
          <a:p>
            <a:r>
              <a:rPr lang="pt-BR" sz="1200" dirty="0"/>
              <a:t>Imprime os valores ótimos dos hiperparâmetros.</a:t>
            </a:r>
          </a:p>
        </p:txBody>
      </p:sp>
      <p:cxnSp>
        <p:nvCxnSpPr>
          <p:cNvPr id="25" name="Straight Arrow Connector 24"/>
          <p:cNvCxnSpPr>
            <a:stCxn id="24" idx="1"/>
          </p:cNvCxnSpPr>
          <p:nvPr/>
        </p:nvCxnSpPr>
        <p:spPr>
          <a:xfrm flipH="1">
            <a:off x="2825087" y="4741496"/>
            <a:ext cx="265142" cy="495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74433" y="5026643"/>
            <a:ext cx="1553533" cy="461665"/>
          </a:xfrm>
          <a:prstGeom prst="rect">
            <a:avLst/>
          </a:prstGeom>
          <a:noFill/>
        </p:spPr>
        <p:txBody>
          <a:bodyPr wrap="square" rtlCol="0">
            <a:spAutoFit/>
          </a:bodyPr>
          <a:lstStyle/>
          <a:p>
            <a:r>
              <a:rPr lang="pt-BR" sz="1200" dirty="0"/>
              <a:t>Realiza predição com conjunto de testes.</a:t>
            </a:r>
          </a:p>
        </p:txBody>
      </p:sp>
      <p:cxnSp>
        <p:nvCxnSpPr>
          <p:cNvPr id="29" name="Straight Arrow Connector 28"/>
          <p:cNvCxnSpPr/>
          <p:nvPr/>
        </p:nvCxnSpPr>
        <p:spPr>
          <a:xfrm flipH="1">
            <a:off x="3011793" y="5257475"/>
            <a:ext cx="362640" cy="576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15881" y="5581824"/>
            <a:ext cx="1670636" cy="461665"/>
          </a:xfrm>
          <a:prstGeom prst="rect">
            <a:avLst/>
          </a:prstGeom>
          <a:noFill/>
        </p:spPr>
        <p:txBody>
          <a:bodyPr wrap="square" rtlCol="0">
            <a:spAutoFit/>
          </a:bodyPr>
          <a:lstStyle/>
          <a:p>
            <a:r>
              <a:rPr lang="pt-BR" sz="1200" dirty="0"/>
              <a:t>Calcula a performance com conjunto de teste.</a:t>
            </a:r>
          </a:p>
        </p:txBody>
      </p:sp>
      <p:cxnSp>
        <p:nvCxnSpPr>
          <p:cNvPr id="33" name="Straight Arrow Connector 32"/>
          <p:cNvCxnSpPr/>
          <p:nvPr/>
        </p:nvCxnSpPr>
        <p:spPr>
          <a:xfrm flipH="1">
            <a:off x="2939011" y="5812656"/>
            <a:ext cx="381287" cy="345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56895" y="3560551"/>
            <a:ext cx="3549142" cy="369332"/>
          </a:xfrm>
          <a:prstGeom prst="rect">
            <a:avLst/>
          </a:prstGeom>
          <a:noFill/>
        </p:spPr>
        <p:txBody>
          <a:bodyPr wrap="square" rtlCol="0">
            <a:spAutoFit/>
          </a:bodyPr>
          <a:lstStyle/>
          <a:p>
            <a:r>
              <a:rPr lang="pt-BR" b="1" dirty="0">
                <a:solidFill>
                  <a:srgbClr val="00B0F0"/>
                </a:solidFill>
              </a:rPr>
              <a:t>Exemplo: DTMakeRegression.ipynb </a:t>
            </a:r>
          </a:p>
        </p:txBody>
      </p:sp>
    </p:spTree>
    <p:extLst>
      <p:ext uri="{BB962C8B-B14F-4D97-AF65-F5344CB8AC3E}">
        <p14:creationId xmlns:p14="http://schemas.microsoft.com/office/powerpoint/2010/main" val="424785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p:txBody>
          <a:bodyPr vert="horz" lIns="91440" tIns="45720" rIns="91440" bIns="45720" rtlCol="0" anchor="t">
            <a:normAutofit/>
          </a:bodyPr>
          <a:lstStyle/>
          <a:p>
            <a:r>
              <a:rPr lang="pt-BR" dirty="0"/>
              <a:t>Exemplos já estão disponíveis no site.</a:t>
            </a:r>
            <a:endParaRPr lang="pt-BR" dirty="0">
              <a:cs typeface="Calibri"/>
            </a:endParaRPr>
          </a:p>
          <a:p>
            <a:r>
              <a:rPr lang="pt-BR" dirty="0"/>
              <a:t>Lista #7 já está disponível.</a:t>
            </a:r>
            <a:endParaRPr lang="pt-BR" dirty="0">
              <a:cs typeface="Calibri"/>
            </a:endParaRPr>
          </a:p>
          <a:p>
            <a:r>
              <a:rPr lang="pt-BR" dirty="0"/>
              <a:t>Estudo dirigido sobre </a:t>
            </a:r>
            <a:r>
              <a:rPr lang="pt-BR" b="1" i="1" dirty="0"/>
              <a:t>florestas aleatórias</a:t>
            </a:r>
            <a:r>
              <a:rPr lang="pt-BR" dirty="0"/>
              <a:t> </a:t>
            </a:r>
            <a:r>
              <a:rPr lang="pt-BR" dirty="0" smtClean="0"/>
              <a:t>e </a:t>
            </a:r>
            <a:r>
              <a:rPr lang="pt-BR" b="1" i="1" dirty="0" smtClean="0"/>
              <a:t>k-Means</a:t>
            </a:r>
            <a:r>
              <a:rPr lang="pt-BR" dirty="0" smtClean="0"/>
              <a:t> na </a:t>
            </a:r>
            <a:r>
              <a:rPr lang="pt-BR" dirty="0"/>
              <a:t>próxima semana.</a:t>
            </a:r>
          </a:p>
        </p:txBody>
      </p:sp>
    </p:spTree>
    <p:extLst>
      <p:ext uri="{BB962C8B-B14F-4D97-AF65-F5344CB8AC3E}">
        <p14:creationId xmlns:p14="http://schemas.microsoft.com/office/powerpoint/2010/main" val="2760830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originals/ed/2f/b8/ed2fb8b8566efe627ba894983bd1e3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8" y="291514"/>
            <a:ext cx="4281714" cy="27336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323771" y="3025117"/>
            <a:ext cx="4572000" cy="3429000"/>
          </a:xfrm>
          <a:prstGeom prst="rect">
            <a:avLst/>
          </a:prstGeom>
        </p:spPr>
      </p:pic>
      <p:pic>
        <p:nvPicPr>
          <p:cNvPr id="1034" name="Picture 10" descr="I love this decision tree on how to choose the right kind of pet for you. I want the giraffe.                                                                                                                                                                                 M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74" y="291514"/>
            <a:ext cx="3255283" cy="49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Árvores de decisão</a:t>
            </a:r>
          </a:p>
        </p:txBody>
      </p:sp>
      <p:sp>
        <p:nvSpPr>
          <p:cNvPr id="3" name="Content Placeholder 2"/>
          <p:cNvSpPr>
            <a:spLocks noGrp="1"/>
          </p:cNvSpPr>
          <p:nvPr>
            <p:ph idx="1"/>
          </p:nvPr>
        </p:nvSpPr>
        <p:spPr>
          <a:xfrm>
            <a:off x="838199" y="1825624"/>
            <a:ext cx="10967357" cy="5032375"/>
          </a:xfrm>
        </p:spPr>
        <p:txBody>
          <a:bodyPr>
            <a:normAutofit fontScale="92500" lnSpcReduction="10000"/>
          </a:bodyPr>
          <a:lstStyle/>
          <a:p>
            <a:r>
              <a:rPr lang="pt-BR" dirty="0"/>
              <a:t>Formalmente, uma árvore é um </a:t>
            </a:r>
            <a:r>
              <a:rPr lang="pt-BR" b="1" i="1" dirty="0"/>
              <a:t>grafo não-direcionado </a:t>
            </a:r>
            <a:r>
              <a:rPr lang="pt-BR" dirty="0"/>
              <a:t>no qual dois vértices quaisquer se conectam por um único caminho (ou seja, um </a:t>
            </a:r>
            <a:r>
              <a:rPr lang="pt-BR" b="1" i="1" dirty="0"/>
              <a:t>grafo acíclico não-direcionado</a:t>
            </a:r>
            <a:r>
              <a:rPr lang="pt-BR" dirty="0"/>
              <a:t>) [Wikipedia, 2019]. </a:t>
            </a:r>
          </a:p>
          <a:p>
            <a:r>
              <a:rPr lang="pt-BR" dirty="0"/>
              <a:t>Trata-se de uma </a:t>
            </a:r>
            <a:r>
              <a:rPr lang="pt-BR" b="1" i="1" dirty="0"/>
              <a:t>estrutura de dados </a:t>
            </a:r>
            <a:r>
              <a:rPr lang="pt-BR" dirty="0"/>
              <a:t>muito importante para as áreas de computação, </a:t>
            </a:r>
            <a:r>
              <a:rPr lang="pt-BR" dirty="0" smtClean="0"/>
              <a:t>aprendizado </a:t>
            </a:r>
            <a:r>
              <a:rPr lang="pt-BR" dirty="0"/>
              <a:t>de máquina, tomada de decisão e teoria de jogos.</a:t>
            </a:r>
          </a:p>
          <a:p>
            <a:r>
              <a:rPr lang="pt-BR" dirty="0"/>
              <a:t>A árvore possui um nó raiz, do qual parte o processo de decisão. Nesse processo, valores distintos de atributos geram arestas (i.e., ramificações) e, quando se chega a um nó folha, ocorre uma atribuição de </a:t>
            </a:r>
            <a:r>
              <a:rPr lang="pt-BR" dirty="0" smtClean="0"/>
              <a:t>classe/valor.</a:t>
            </a:r>
            <a:endParaRPr lang="pt-BR" dirty="0"/>
          </a:p>
          <a:p>
            <a:r>
              <a:rPr lang="pt-BR" b="1" i="1" dirty="0"/>
              <a:t>Árvores de decisão </a:t>
            </a:r>
            <a:r>
              <a:rPr lang="pt-BR" dirty="0"/>
              <a:t>são modelos de </a:t>
            </a:r>
            <a:r>
              <a:rPr lang="pt-BR" b="1" i="1" dirty="0"/>
              <a:t>caixa branca</a:t>
            </a:r>
            <a:r>
              <a:rPr lang="pt-BR" dirty="0"/>
              <a:t>, ou seja, é possível entender e explicar facilmente como o modelo realiza a classificação de exemplos baseando-se nos atributos, sendo o oposto dos modelos de </a:t>
            </a:r>
            <a:r>
              <a:rPr lang="pt-BR" b="1" i="1" dirty="0"/>
              <a:t>caixa preta</a:t>
            </a:r>
            <a:r>
              <a:rPr lang="pt-BR" dirty="0"/>
              <a:t>, onde os resultados são difíceis de interpretar e não é fácil entender como os diferentes atributos interagem entre si para gerar a saída (e.g., redes neurais artificiais).</a:t>
            </a:r>
          </a:p>
        </p:txBody>
      </p:sp>
    </p:spTree>
    <p:extLst>
      <p:ext uri="{BB962C8B-B14F-4D97-AF65-F5344CB8AC3E}">
        <p14:creationId xmlns:p14="http://schemas.microsoft.com/office/powerpoint/2010/main" val="2601733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5384" y="1428751"/>
            <a:ext cx="8606518" cy="2661637"/>
            <a:chOff x="1725384" y="1428751"/>
            <a:chExt cx="8606518" cy="2661637"/>
          </a:xfrm>
        </p:grpSpPr>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sp>
          <p:nvSpPr>
            <p:cNvPr id="6" name="Rounded Rectangle 5"/>
            <p:cNvSpPr/>
            <p:nvPr/>
          </p:nvSpPr>
          <p:spPr>
            <a:xfrm>
              <a:off x="2707482" y="264309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sp>
          <p:nvSpPr>
            <p:cNvPr id="7" name="Rounded Rectangle 6"/>
            <p:cNvSpPr/>
            <p:nvPr/>
          </p:nvSpPr>
          <p:spPr>
            <a:xfrm>
              <a:off x="8109179" y="264309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9" name="Straight Connector 8"/>
            <p:cNvCxnSpPr>
              <a:stCxn id="5" idx="2"/>
              <a:endCxn id="6" idx="0"/>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97954"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cxnSp>
          <p:nvCxnSpPr>
            <p:cNvPr id="14" name="Straight Connector 13"/>
            <p:cNvCxnSpPr>
              <a:stCxn id="5" idx="2"/>
              <a:endCxn id="12" idx="0"/>
            </p:cNvCxnSpPr>
            <p:nvPr/>
          </p:nvCxnSpPr>
          <p:spPr>
            <a:xfrm>
              <a:off x="6017079" y="1967594"/>
              <a:ext cx="0" cy="1753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98331" y="2248207"/>
              <a:ext cx="1238250" cy="307777"/>
            </a:xfrm>
            <a:prstGeom prst="rect">
              <a:avLst/>
            </a:prstGeom>
            <a:noFill/>
          </p:spPr>
          <p:txBody>
            <a:bodyPr wrap="square" rtlCol="0">
              <a:spAutoFit/>
            </a:bodyPr>
            <a:lstStyle/>
            <a:p>
              <a:pPr algn="ctr"/>
              <a:r>
                <a:rPr lang="pt-BR" sz="1400" dirty="0"/>
                <a:t>overcast</a:t>
              </a:r>
            </a:p>
          </p:txBody>
        </p:sp>
        <p:sp>
          <p:nvSpPr>
            <p:cNvPr id="20" name="TextBox 19"/>
            <p:cNvSpPr txBox="1"/>
            <p:nvPr/>
          </p:nvSpPr>
          <p:spPr>
            <a:xfrm>
              <a:off x="3643312" y="3721056"/>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21" name="TextBox 20"/>
            <p:cNvSpPr txBox="1"/>
            <p:nvPr/>
          </p:nvSpPr>
          <p:spPr>
            <a:xfrm>
              <a:off x="1725384" y="3721056"/>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27" name="Straight Connector 26"/>
            <p:cNvCxnSpPr>
              <a:stCxn id="6" idx="2"/>
              <a:endCxn id="20" idx="0"/>
            </p:cNvCxnSpPr>
            <p:nvPr/>
          </p:nvCxnSpPr>
          <p:spPr>
            <a:xfrm>
              <a:off x="3401446" y="3181934"/>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21" idx="0"/>
            </p:cNvCxnSpPr>
            <p:nvPr/>
          </p:nvCxnSpPr>
          <p:spPr>
            <a:xfrm flipH="1">
              <a:off x="2426153" y="3181934"/>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67878" y="3312995"/>
              <a:ext cx="1238250" cy="307777"/>
            </a:xfrm>
            <a:prstGeom prst="rect">
              <a:avLst/>
            </a:prstGeom>
            <a:noFill/>
          </p:spPr>
          <p:txBody>
            <a:bodyPr wrap="square" rtlCol="0">
              <a:spAutoFit/>
            </a:bodyPr>
            <a:lstStyle/>
            <a:p>
              <a:pPr algn="ctr"/>
              <a:r>
                <a:rPr lang="pt-BR" sz="1400" dirty="0"/>
                <a:t>high</a:t>
              </a:r>
            </a:p>
          </p:txBody>
        </p:sp>
        <p:sp>
          <p:nvSpPr>
            <p:cNvPr id="33" name="TextBox 32"/>
            <p:cNvSpPr txBox="1"/>
            <p:nvPr/>
          </p:nvSpPr>
          <p:spPr>
            <a:xfrm>
              <a:off x="3639120" y="3312994"/>
              <a:ext cx="1238250" cy="307777"/>
            </a:xfrm>
            <a:prstGeom prst="rect">
              <a:avLst/>
            </a:prstGeom>
            <a:noFill/>
          </p:spPr>
          <p:txBody>
            <a:bodyPr wrap="square" rtlCol="0">
              <a:spAutoFit/>
            </a:bodyPr>
            <a:lstStyle/>
            <a:p>
              <a:pPr algn="ctr"/>
              <a:r>
                <a:rPr lang="pt-BR" sz="1400" dirty="0"/>
                <a:t>normal</a:t>
              </a:r>
            </a:p>
          </p:txBody>
        </p:sp>
        <p:sp>
          <p:nvSpPr>
            <p:cNvPr id="34" name="TextBox 33"/>
            <p:cNvSpPr txBox="1"/>
            <p:nvPr/>
          </p:nvSpPr>
          <p:spPr>
            <a:xfrm>
              <a:off x="3506731" y="2094319"/>
              <a:ext cx="1238250" cy="307777"/>
            </a:xfrm>
            <a:prstGeom prst="rect">
              <a:avLst/>
            </a:prstGeom>
            <a:noFill/>
          </p:spPr>
          <p:txBody>
            <a:bodyPr wrap="square" rtlCol="0">
              <a:spAutoFit/>
            </a:bodyPr>
            <a:lstStyle/>
            <a:p>
              <a:pPr algn="ctr"/>
              <a:r>
                <a:rPr lang="pt-BR" sz="1400" dirty="0"/>
                <a:t>sunny</a:t>
              </a:r>
            </a:p>
          </p:txBody>
        </p:sp>
        <p:sp>
          <p:nvSpPr>
            <p:cNvPr id="35" name="TextBox 34"/>
            <p:cNvSpPr txBox="1"/>
            <p:nvPr/>
          </p:nvSpPr>
          <p:spPr>
            <a:xfrm>
              <a:off x="7125889" y="2065893"/>
              <a:ext cx="1238250" cy="307777"/>
            </a:xfrm>
            <a:prstGeom prst="rect">
              <a:avLst/>
            </a:prstGeom>
            <a:noFill/>
          </p:spPr>
          <p:txBody>
            <a:bodyPr wrap="square" rtlCol="0">
              <a:spAutoFit/>
            </a:bodyPr>
            <a:lstStyle/>
            <a:p>
              <a:pPr algn="ctr"/>
              <a:r>
                <a:rPr lang="pt-BR" sz="1400" dirty="0"/>
                <a:t>rain</a:t>
              </a:r>
            </a:p>
          </p:txBody>
        </p:sp>
        <p:sp>
          <p:nvSpPr>
            <p:cNvPr id="36" name="TextBox 35"/>
            <p:cNvSpPr txBox="1"/>
            <p:nvPr/>
          </p:nvSpPr>
          <p:spPr>
            <a:xfrm>
              <a:off x="9093652" y="3720733"/>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7" name="TextBox 36"/>
            <p:cNvSpPr txBox="1"/>
            <p:nvPr/>
          </p:nvSpPr>
          <p:spPr>
            <a:xfrm>
              <a:off x="7175724" y="3720733"/>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cxnSp>
          <p:nvCxnSpPr>
            <p:cNvPr id="38" name="Straight Connector 37"/>
            <p:cNvCxnSpPr>
              <a:endCxn id="36" idx="0"/>
            </p:cNvCxnSpPr>
            <p:nvPr/>
          </p:nvCxnSpPr>
          <p:spPr>
            <a:xfrm>
              <a:off x="8851786" y="3181611"/>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0"/>
            </p:cNvCxnSpPr>
            <p:nvPr/>
          </p:nvCxnSpPr>
          <p:spPr>
            <a:xfrm flipH="1">
              <a:off x="7876493" y="3181611"/>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32732" y="3312672"/>
              <a:ext cx="1238250" cy="307777"/>
            </a:xfrm>
            <a:prstGeom prst="rect">
              <a:avLst/>
            </a:prstGeom>
            <a:noFill/>
          </p:spPr>
          <p:txBody>
            <a:bodyPr wrap="square" rtlCol="0">
              <a:spAutoFit/>
            </a:bodyPr>
            <a:lstStyle/>
            <a:p>
              <a:pPr algn="ctr"/>
              <a:r>
                <a:rPr lang="pt-BR" sz="1400" dirty="0"/>
                <a:t>true</a:t>
              </a:r>
            </a:p>
          </p:txBody>
        </p:sp>
        <p:sp>
          <p:nvSpPr>
            <p:cNvPr id="41" name="TextBox 40"/>
            <p:cNvSpPr txBox="1"/>
            <p:nvPr/>
          </p:nvSpPr>
          <p:spPr>
            <a:xfrm>
              <a:off x="9060432" y="3312671"/>
              <a:ext cx="1238250" cy="307777"/>
            </a:xfrm>
            <a:prstGeom prst="rect">
              <a:avLst/>
            </a:prstGeom>
            <a:noFill/>
          </p:spPr>
          <p:txBody>
            <a:bodyPr wrap="square" rtlCol="0">
              <a:spAutoFit/>
            </a:bodyPr>
            <a:lstStyle/>
            <a:p>
              <a:pPr algn="ctr"/>
              <a:r>
                <a:rPr lang="pt-BR" sz="1400" dirty="0"/>
                <a:t>false</a:t>
              </a:r>
            </a:p>
          </p:txBody>
        </p:sp>
      </p:grpSp>
    </p:spTree>
    <p:extLst>
      <p:ext uri="{BB962C8B-B14F-4D97-AF65-F5344CB8AC3E}">
        <p14:creationId xmlns:p14="http://schemas.microsoft.com/office/powerpoint/2010/main" val="531962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69901" y="1428751"/>
            <a:ext cx="7174398" cy="1671537"/>
            <a:chOff x="2469901" y="1428751"/>
            <a:chExt cx="7174398" cy="1671537"/>
          </a:xfrm>
        </p:grpSpPr>
        <p:cxnSp>
          <p:nvCxnSpPr>
            <p:cNvPr id="14" name="Straight Connector 1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9" name="Straight Connector 8"/>
            <p:cNvCxnSpPr>
              <a:stCxn id="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9765" y="2792511"/>
              <a:ext cx="1238250" cy="307777"/>
            </a:xfrm>
            <a:prstGeom prst="rect">
              <a:avLst/>
            </a:prstGeom>
            <a:noFill/>
          </p:spPr>
          <p:txBody>
            <a:bodyPr wrap="square" rtlCol="0">
              <a:spAutoFit/>
            </a:bodyPr>
            <a:lstStyle/>
            <a:p>
              <a:pPr algn="ctr"/>
              <a:r>
                <a:rPr lang="pt-BR" sz="1400" dirty="0"/>
                <a:t>overcast</a:t>
              </a:r>
            </a:p>
          </p:txBody>
        </p:sp>
        <p:sp>
          <p:nvSpPr>
            <p:cNvPr id="34" name="TextBox 33"/>
            <p:cNvSpPr txBox="1"/>
            <p:nvPr/>
          </p:nvSpPr>
          <p:spPr>
            <a:xfrm>
              <a:off x="2469901" y="2492793"/>
              <a:ext cx="1238250" cy="307777"/>
            </a:xfrm>
            <a:prstGeom prst="rect">
              <a:avLst/>
            </a:prstGeom>
            <a:noFill/>
          </p:spPr>
          <p:txBody>
            <a:bodyPr wrap="square" rtlCol="0">
              <a:spAutoFit/>
            </a:bodyPr>
            <a:lstStyle/>
            <a:p>
              <a:pPr algn="ctr"/>
              <a:r>
                <a:rPr lang="pt-BR" sz="1400" dirty="0"/>
                <a:t>sunny</a:t>
              </a:r>
            </a:p>
          </p:txBody>
        </p:sp>
        <p:sp>
          <p:nvSpPr>
            <p:cNvPr id="35" name="TextBox 34"/>
            <p:cNvSpPr txBox="1"/>
            <p:nvPr/>
          </p:nvSpPr>
          <p:spPr>
            <a:xfrm>
              <a:off x="8406049" y="2489202"/>
              <a:ext cx="1238250" cy="307777"/>
            </a:xfrm>
            <a:prstGeom prst="rect">
              <a:avLst/>
            </a:prstGeom>
            <a:noFill/>
          </p:spPr>
          <p:txBody>
            <a:bodyPr wrap="square" rtlCol="0">
              <a:spAutoFit/>
            </a:bodyPr>
            <a:lstStyle/>
            <a:p>
              <a:pPr algn="ctr"/>
              <a:r>
                <a:rPr lang="pt-BR" sz="1400" dirty="0"/>
                <a:t>rain</a:t>
              </a:r>
            </a:p>
          </p:txBody>
        </p:sp>
      </p:grpSp>
    </p:spTree>
    <p:extLst>
      <p:ext uri="{BB962C8B-B14F-4D97-AF65-F5344CB8AC3E}">
        <p14:creationId xmlns:p14="http://schemas.microsoft.com/office/powerpoint/2010/main" val="2492480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06080" y="2245930"/>
            <a:ext cx="7174398" cy="1785590"/>
            <a:chOff x="2506080" y="2245930"/>
            <a:chExt cx="7174398" cy="1785590"/>
          </a:xfrm>
        </p:grpSpPr>
        <p:grpSp>
          <p:nvGrpSpPr>
            <p:cNvPr id="26" name="Group 25"/>
            <p:cNvGrpSpPr/>
            <p:nvPr/>
          </p:nvGrpSpPr>
          <p:grpSpPr>
            <a:xfrm>
              <a:off x="2506080" y="2245930"/>
              <a:ext cx="7174398" cy="1431915"/>
              <a:chOff x="2469901" y="1428751"/>
              <a:chExt cx="7174398" cy="1431915"/>
            </a:xfrm>
          </p:grpSpPr>
          <p:cxnSp>
            <p:nvCxnSpPr>
              <p:cNvPr id="28" name="Straight Connector 27"/>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31" name="Straight Connector 30"/>
              <p:cNvCxnSpPr>
                <a:stCxn id="30"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0"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5" name="TextBox 44"/>
              <p:cNvSpPr txBox="1"/>
              <p:nvPr/>
            </p:nvSpPr>
            <p:spPr>
              <a:xfrm>
                <a:off x="2469901" y="2492793"/>
                <a:ext cx="1238250" cy="307777"/>
              </a:xfrm>
              <a:prstGeom prst="rect">
                <a:avLst/>
              </a:prstGeom>
              <a:noFill/>
            </p:spPr>
            <p:txBody>
              <a:bodyPr wrap="square" rtlCol="0">
                <a:spAutoFit/>
              </a:bodyPr>
              <a:lstStyle/>
              <a:p>
                <a:pPr algn="ctr"/>
                <a:r>
                  <a:rPr lang="pt-BR" sz="1400" dirty="0"/>
                  <a:t>sunny</a:t>
                </a:r>
              </a:p>
            </p:txBody>
          </p:sp>
          <p:sp>
            <p:nvSpPr>
              <p:cNvPr id="46" name="TextBox 45"/>
              <p:cNvSpPr txBox="1"/>
              <p:nvPr/>
            </p:nvSpPr>
            <p:spPr>
              <a:xfrm>
                <a:off x="8406049" y="2489202"/>
                <a:ext cx="1238250" cy="307777"/>
              </a:xfrm>
              <a:prstGeom prst="rect">
                <a:avLst/>
              </a:prstGeom>
              <a:noFill/>
            </p:spPr>
            <p:txBody>
              <a:bodyPr wrap="square" rtlCol="0">
                <a:spAutoFit/>
              </a:bodyPr>
              <a:lstStyle/>
              <a:p>
                <a:pPr algn="ctr"/>
                <a:r>
                  <a:rPr lang="pt-BR" sz="1400" dirty="0"/>
                  <a:t>rain</a:t>
                </a:r>
              </a:p>
            </p:txBody>
          </p:sp>
        </p:grpSp>
        <p:sp>
          <p:nvSpPr>
            <p:cNvPr id="47" name="TextBox 46"/>
            <p:cNvSpPr txBox="1"/>
            <p:nvPr/>
          </p:nvSpPr>
          <p:spPr>
            <a:xfrm>
              <a:off x="5434133" y="3662188"/>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grpSp>
    </p:spTree>
    <p:extLst>
      <p:ext uri="{BB962C8B-B14F-4D97-AF65-F5344CB8AC3E}">
        <p14:creationId xmlns:p14="http://schemas.microsoft.com/office/powerpoint/2010/main" val="115352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77360" y="1886099"/>
            <a:ext cx="6858272" cy="2302490"/>
            <a:chOff x="3077360" y="1886099"/>
            <a:chExt cx="6858272" cy="2302490"/>
          </a:xfrm>
        </p:grpSpPr>
        <p:grpSp>
          <p:nvGrpSpPr>
            <p:cNvPr id="31" name="Group 30"/>
            <p:cNvGrpSpPr/>
            <p:nvPr/>
          </p:nvGrpSpPr>
          <p:grpSpPr>
            <a:xfrm>
              <a:off x="3077360" y="188609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5073868" y="330235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775157" y="311094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517764" y="364946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542471" y="364946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42252" y="378052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97382" y="3780527"/>
              <a:ext cx="1238250" cy="307777"/>
            </a:xfrm>
            <a:prstGeom prst="rect">
              <a:avLst/>
            </a:prstGeom>
            <a:noFill/>
          </p:spPr>
          <p:txBody>
            <a:bodyPr wrap="square" rtlCol="0">
              <a:spAutoFit/>
            </a:bodyPr>
            <a:lstStyle/>
            <a:p>
              <a:pPr algn="ctr"/>
              <a:r>
                <a:rPr lang="pt-BR" sz="1400" dirty="0"/>
                <a:t>false</a:t>
              </a:r>
            </a:p>
          </p:txBody>
        </p:sp>
      </p:grpSp>
    </p:spTree>
    <p:extLst>
      <p:ext uri="{BB962C8B-B14F-4D97-AF65-F5344CB8AC3E}">
        <p14:creationId xmlns:p14="http://schemas.microsoft.com/office/powerpoint/2010/main" val="596339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Tree>
    <p:extLst>
      <p:ext uri="{BB962C8B-B14F-4D97-AF65-F5344CB8AC3E}">
        <p14:creationId xmlns:p14="http://schemas.microsoft.com/office/powerpoint/2010/main" val="4274042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49318" y="2019449"/>
            <a:ext cx="8356237" cy="2673695"/>
            <a:chOff x="1549318" y="2019449"/>
            <a:chExt cx="8356237" cy="2673695"/>
          </a:xfrm>
        </p:grpSpPr>
        <p:grpSp>
          <p:nvGrpSpPr>
            <p:cNvPr id="2" name="Group 1"/>
            <p:cNvGrpSpPr/>
            <p:nvPr/>
          </p:nvGrpSpPr>
          <p:grpSpPr>
            <a:xfrm>
              <a:off x="2982110" y="2019449"/>
              <a:ext cx="6923445" cy="2673695"/>
              <a:chOff x="2982110" y="2019449"/>
              <a:chExt cx="6923445" cy="2673695"/>
            </a:xfrm>
          </p:grpSpPr>
          <p:grpSp>
            <p:nvGrpSpPr>
              <p:cNvPr id="31" name="Group 30"/>
              <p:cNvGrpSpPr/>
              <p:nvPr/>
            </p:nvGrpSpPr>
            <p:grpSpPr>
              <a:xfrm>
                <a:off x="2982110" y="2019449"/>
                <a:ext cx="5401697" cy="1431915"/>
                <a:chOff x="3401446" y="1428751"/>
                <a:chExt cx="5401697" cy="1431915"/>
              </a:xfrm>
            </p:grpSpPr>
            <p:cxnSp>
              <p:nvCxnSpPr>
                <p:cNvPr id="44" name="Straight Connector 43"/>
                <p:cNvCxnSpPr/>
                <p:nvPr/>
              </p:nvCxnSpPr>
              <p:spPr>
                <a:xfrm>
                  <a:off x="6017079" y="1881860"/>
                  <a:ext cx="0" cy="978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5323115" y="1428751"/>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Outlook</a:t>
                  </a:r>
                </a:p>
              </p:txBody>
            </p:sp>
            <p:cxnSp>
              <p:nvCxnSpPr>
                <p:cNvPr id="46" name="Straight Connector 45"/>
                <p:cNvCxnSpPr>
                  <a:stCxn id="45" idx="2"/>
                </p:cNvCxnSpPr>
                <p:nvPr/>
              </p:nvCxnSpPr>
              <p:spPr>
                <a:xfrm flipH="1">
                  <a:off x="3401446" y="1967594"/>
                  <a:ext cx="2615633" cy="67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6017079" y="1967594"/>
                  <a:ext cx="2786064" cy="675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48222" y="2276673"/>
                  <a:ext cx="1238250" cy="307777"/>
                </a:xfrm>
                <a:prstGeom prst="rect">
                  <a:avLst/>
                </a:prstGeom>
                <a:noFill/>
              </p:spPr>
              <p:txBody>
                <a:bodyPr wrap="square" rtlCol="0">
                  <a:spAutoFit/>
                </a:bodyPr>
                <a:lstStyle/>
                <a:p>
                  <a:pPr algn="ctr"/>
                  <a:r>
                    <a:rPr lang="pt-BR" sz="1400" dirty="0"/>
                    <a:t>overcast</a:t>
                  </a:r>
                </a:p>
              </p:txBody>
            </p:sp>
            <p:sp>
              <p:nvSpPr>
                <p:cNvPr id="49" name="TextBox 48"/>
                <p:cNvSpPr txBox="1"/>
                <p:nvPr/>
              </p:nvSpPr>
              <p:spPr>
                <a:xfrm>
                  <a:off x="3605709" y="2063486"/>
                  <a:ext cx="1238250" cy="307777"/>
                </a:xfrm>
                <a:prstGeom prst="rect">
                  <a:avLst/>
                </a:prstGeom>
                <a:noFill/>
              </p:spPr>
              <p:txBody>
                <a:bodyPr wrap="square" rtlCol="0">
                  <a:spAutoFit/>
                </a:bodyPr>
                <a:lstStyle/>
                <a:p>
                  <a:pPr algn="ctr"/>
                  <a:r>
                    <a:rPr lang="pt-BR" sz="1400" dirty="0"/>
                    <a:t>sunny</a:t>
                  </a:r>
                </a:p>
              </p:txBody>
            </p:sp>
            <p:sp>
              <p:nvSpPr>
                <p:cNvPr id="50" name="TextBox 49"/>
                <p:cNvSpPr txBox="1"/>
                <p:nvPr/>
              </p:nvSpPr>
              <p:spPr>
                <a:xfrm>
                  <a:off x="7230632" y="2067122"/>
                  <a:ext cx="1238250" cy="307777"/>
                </a:xfrm>
                <a:prstGeom prst="rect">
                  <a:avLst/>
                </a:prstGeom>
                <a:noFill/>
              </p:spPr>
              <p:txBody>
                <a:bodyPr wrap="square" rtlCol="0">
                  <a:spAutoFit/>
                </a:bodyPr>
                <a:lstStyle/>
                <a:p>
                  <a:pPr algn="ctr"/>
                  <a:r>
                    <a:rPr lang="pt-BR" sz="1400" dirty="0"/>
                    <a:t>rain</a:t>
                  </a:r>
                </a:p>
              </p:txBody>
            </p:sp>
          </p:grpSp>
          <p:sp>
            <p:nvSpPr>
              <p:cNvPr id="42" name="TextBox 41"/>
              <p:cNvSpPr txBox="1"/>
              <p:nvPr/>
            </p:nvSpPr>
            <p:spPr>
              <a:xfrm>
                <a:off x="4978618" y="3435707"/>
                <a:ext cx="1238250"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Positive (P)</a:t>
                </a:r>
              </a:p>
            </p:txBody>
          </p:sp>
          <p:sp>
            <p:nvSpPr>
              <p:cNvPr id="51" name="Rounded Rectangle 50"/>
              <p:cNvSpPr/>
              <p:nvPr/>
            </p:nvSpPr>
            <p:spPr>
              <a:xfrm>
                <a:off x="7679907" y="3244298"/>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Windy</a:t>
                </a:r>
              </a:p>
            </p:txBody>
          </p:sp>
          <p:cxnSp>
            <p:nvCxnSpPr>
              <p:cNvPr id="52" name="Straight Connector 51"/>
              <p:cNvCxnSpPr/>
              <p:nvPr/>
            </p:nvCxnSpPr>
            <p:spPr>
              <a:xfrm>
                <a:off x="8422514" y="3782817"/>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447221" y="3782817"/>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47002" y="3913878"/>
                <a:ext cx="1238250" cy="307777"/>
              </a:xfrm>
              <a:prstGeom prst="rect">
                <a:avLst/>
              </a:prstGeom>
              <a:noFill/>
            </p:spPr>
            <p:txBody>
              <a:bodyPr wrap="square" rtlCol="0">
                <a:spAutoFit/>
              </a:bodyPr>
              <a:lstStyle/>
              <a:p>
                <a:pPr algn="ctr"/>
                <a:r>
                  <a:rPr lang="pt-BR" sz="1400" dirty="0"/>
                  <a:t>true</a:t>
                </a:r>
              </a:p>
            </p:txBody>
          </p:sp>
          <p:sp>
            <p:nvSpPr>
              <p:cNvPr id="55" name="TextBox 54"/>
              <p:cNvSpPr txBox="1"/>
              <p:nvPr/>
            </p:nvSpPr>
            <p:spPr>
              <a:xfrm>
                <a:off x="8602132" y="3913877"/>
                <a:ext cx="1238250" cy="307777"/>
              </a:xfrm>
              <a:prstGeom prst="rect">
                <a:avLst/>
              </a:prstGeom>
              <a:noFill/>
            </p:spPr>
            <p:txBody>
              <a:bodyPr wrap="square" rtlCol="0">
                <a:spAutoFit/>
              </a:bodyPr>
              <a:lstStyle/>
              <a:p>
                <a:pPr algn="ctr"/>
                <a:r>
                  <a:rPr lang="pt-BR" sz="1400" dirty="0"/>
                  <a:t>false</a:t>
                </a:r>
              </a:p>
            </p:txBody>
          </p:sp>
          <p:sp>
            <p:nvSpPr>
              <p:cNvPr id="32" name="TextBox 31"/>
              <p:cNvSpPr txBox="1"/>
              <p:nvPr/>
            </p:nvSpPr>
            <p:spPr>
              <a:xfrm>
                <a:off x="8667305" y="4323812"/>
                <a:ext cx="1238250" cy="369332"/>
              </a:xfrm>
              <a:prstGeom prst="rect">
                <a:avLst/>
              </a:prstGeom>
              <a:noFill/>
              <a:ln w="6350">
                <a:solidFill>
                  <a:schemeClr val="tx1"/>
                </a:solidFill>
                <a:prstDash val="dash"/>
              </a:ln>
            </p:spPr>
            <p:txBody>
              <a:bodyPr wrap="square" rtlCol="0">
                <a:spAutoFit/>
              </a:bodyPr>
              <a:lstStyle/>
              <a:p>
                <a:pPr algn="ctr"/>
                <a:r>
                  <a:rPr lang="pt-BR" dirty="0"/>
                  <a:t>Positive (P)</a:t>
                </a:r>
              </a:p>
            </p:txBody>
          </p:sp>
          <p:sp>
            <p:nvSpPr>
              <p:cNvPr id="33" name="TextBox 32"/>
              <p:cNvSpPr txBox="1"/>
              <p:nvPr/>
            </p:nvSpPr>
            <p:spPr>
              <a:xfrm>
                <a:off x="6749377" y="4323812"/>
                <a:ext cx="1401537" cy="369332"/>
              </a:xfrm>
              <a:prstGeom prst="rect">
                <a:avLst/>
              </a:prstGeom>
              <a:noFill/>
              <a:ln w="6350">
                <a:solidFill>
                  <a:schemeClr val="tx1"/>
                </a:solidFill>
                <a:prstDash val="dash"/>
              </a:ln>
            </p:spPr>
            <p:txBody>
              <a:bodyPr wrap="square" rtlCol="0">
                <a:spAutoFit/>
              </a:bodyPr>
              <a:lstStyle>
                <a:defPPr>
                  <a:defRPr lang="pt-BR"/>
                </a:defPPr>
                <a:lvl1pPr algn="ctr"/>
              </a:lstStyle>
              <a:p>
                <a:r>
                  <a:rPr lang="pt-BR" dirty="0"/>
                  <a:t>Negative (N)</a:t>
                </a:r>
              </a:p>
            </p:txBody>
          </p:sp>
        </p:grpSp>
        <p:sp>
          <p:nvSpPr>
            <p:cNvPr id="19" name="Rounded Rectangle 18"/>
            <p:cNvSpPr/>
            <p:nvPr/>
          </p:nvSpPr>
          <p:spPr>
            <a:xfrm>
              <a:off x="2288922" y="3244722"/>
              <a:ext cx="1387928" cy="5388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n>
                    <a:solidFill>
                      <a:schemeClr val="tx1"/>
                    </a:solidFill>
                  </a:ln>
                  <a:solidFill>
                    <a:schemeClr val="tx1"/>
                  </a:solidFill>
                </a:rPr>
                <a:t>Humidity</a:t>
              </a:r>
            </a:p>
          </p:txBody>
        </p:sp>
        <p:cxnSp>
          <p:nvCxnSpPr>
            <p:cNvPr id="20" name="Straight Connector 19"/>
            <p:cNvCxnSpPr>
              <a:stCxn id="19" idx="2"/>
            </p:cNvCxnSpPr>
            <p:nvPr/>
          </p:nvCxnSpPr>
          <p:spPr>
            <a:xfrm>
              <a:off x="2982886" y="3783565"/>
              <a:ext cx="860991"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2"/>
            </p:cNvCxnSpPr>
            <p:nvPr/>
          </p:nvCxnSpPr>
          <p:spPr>
            <a:xfrm flipH="1">
              <a:off x="2007593" y="3783565"/>
              <a:ext cx="975293" cy="5391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49318" y="3914626"/>
              <a:ext cx="1238250" cy="307777"/>
            </a:xfrm>
            <a:prstGeom prst="rect">
              <a:avLst/>
            </a:prstGeom>
            <a:noFill/>
          </p:spPr>
          <p:txBody>
            <a:bodyPr wrap="square" rtlCol="0">
              <a:spAutoFit/>
            </a:bodyPr>
            <a:lstStyle/>
            <a:p>
              <a:pPr algn="ctr"/>
              <a:r>
                <a:rPr lang="pt-BR" sz="1400" dirty="0"/>
                <a:t>high</a:t>
              </a:r>
            </a:p>
          </p:txBody>
        </p:sp>
        <p:sp>
          <p:nvSpPr>
            <p:cNvPr id="23" name="TextBox 22"/>
            <p:cNvSpPr txBox="1"/>
            <p:nvPr/>
          </p:nvSpPr>
          <p:spPr>
            <a:xfrm>
              <a:off x="3220560" y="3914625"/>
              <a:ext cx="1238250" cy="307777"/>
            </a:xfrm>
            <a:prstGeom prst="rect">
              <a:avLst/>
            </a:prstGeom>
            <a:noFill/>
          </p:spPr>
          <p:txBody>
            <a:bodyPr wrap="square" rtlCol="0">
              <a:spAutoFit/>
            </a:bodyPr>
            <a:lstStyle/>
            <a:p>
              <a:pPr algn="ctr"/>
              <a:r>
                <a:rPr lang="pt-BR" sz="1400" dirty="0"/>
                <a:t>normal</a:t>
              </a:r>
            </a:p>
          </p:txBody>
        </p:sp>
      </p:grpSp>
    </p:spTree>
    <p:extLst>
      <p:ext uri="{BB962C8B-B14F-4D97-AF65-F5344CB8AC3E}">
        <p14:creationId xmlns:p14="http://schemas.microsoft.com/office/powerpoint/2010/main" val="164407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575"/>
            <a:ext cx="10515600" cy="854075"/>
          </a:xfrm>
        </p:spPr>
        <p:txBody>
          <a:bodyPr/>
          <a:lstStyle/>
          <a:p>
            <a:r>
              <a:rPr lang="pt-BR" dirty="0"/>
              <a:t>Árvores de decisão</a:t>
            </a:r>
          </a:p>
        </p:txBody>
      </p:sp>
      <p:sp>
        <p:nvSpPr>
          <p:cNvPr id="3" name="Content Placeholder 2"/>
          <p:cNvSpPr>
            <a:spLocks noGrp="1"/>
          </p:cNvSpPr>
          <p:nvPr>
            <p:ph idx="1"/>
          </p:nvPr>
        </p:nvSpPr>
        <p:spPr>
          <a:xfrm>
            <a:off x="838199" y="1295401"/>
            <a:ext cx="11029951" cy="3371850"/>
          </a:xfrm>
        </p:spPr>
        <p:txBody>
          <a:bodyPr>
            <a:normAutofit fontScale="85000" lnSpcReduction="20000"/>
          </a:bodyPr>
          <a:lstStyle/>
          <a:p>
            <a:r>
              <a:rPr lang="pt-BR" dirty="0"/>
              <a:t>Na figura abaixo temos um exemplo baseado num conjunto de dados sobre se jogadores irão jogar tênis ou não. Nesse conjunto, analisam-se atributos </a:t>
            </a:r>
            <a:r>
              <a:rPr lang="pt-BR" dirty="0" smtClean="0"/>
              <a:t>climáticos diversos </a:t>
            </a:r>
            <a:r>
              <a:rPr lang="pt-BR" dirty="0"/>
              <a:t>para estimar se eles jogarão ou não</a:t>
            </a:r>
            <a:r>
              <a:rPr lang="pt-BR" dirty="0" smtClean="0"/>
              <a:t>.</a:t>
            </a:r>
          </a:p>
          <a:p>
            <a:r>
              <a:rPr lang="pt-BR" dirty="0"/>
              <a:t>Cada nó </a:t>
            </a:r>
            <a:r>
              <a:rPr lang="pt-BR" dirty="0" smtClean="0"/>
              <a:t>da </a:t>
            </a:r>
            <a:r>
              <a:rPr lang="pt-BR" dirty="0"/>
              <a:t>árvore atua como um </a:t>
            </a:r>
            <a:r>
              <a:rPr lang="pt-BR" b="1" i="1" dirty="0"/>
              <a:t>caso de teste </a:t>
            </a:r>
            <a:r>
              <a:rPr lang="pt-BR" dirty="0"/>
              <a:t>para algum atributo, e cada extremidade </a:t>
            </a:r>
            <a:r>
              <a:rPr lang="pt-BR" dirty="0" smtClean="0"/>
              <a:t>de um nó, </a:t>
            </a:r>
            <a:r>
              <a:rPr lang="pt-BR" dirty="0"/>
              <a:t>ou seja, uma folha, corresponde </a:t>
            </a:r>
            <a:r>
              <a:rPr lang="pt-BR" dirty="0" smtClean="0"/>
              <a:t>a </a:t>
            </a:r>
            <a:r>
              <a:rPr lang="pt-BR" dirty="0"/>
              <a:t>possível classe do exemplo de teste</a:t>
            </a:r>
            <a:r>
              <a:rPr lang="pt-BR" dirty="0" smtClean="0"/>
              <a:t>.</a:t>
            </a:r>
            <a:endParaRPr lang="pt-BR" dirty="0"/>
          </a:p>
          <a:p>
            <a:r>
              <a:rPr lang="pt-BR" dirty="0"/>
              <a:t>Na figura, cada atributo (i.e., Clima, Humidade e Vento), leva a uma resposta e, para cada nó folha, atinge-se uma decisão sobre jogar ou não.</a:t>
            </a:r>
          </a:p>
          <a:p>
            <a:r>
              <a:rPr lang="pt-BR" dirty="0"/>
              <a:t>O uso da árvore para classificar padrões é relativamente direto, mas é preciso responder uma questão crucial: </a:t>
            </a:r>
            <a:r>
              <a:rPr lang="pt-BR" b="1" i="1" dirty="0"/>
              <a:t>como induzir uma árvore de decisão a partir </a:t>
            </a:r>
            <a:r>
              <a:rPr lang="pt-BR" b="1" i="1" dirty="0" smtClean="0"/>
              <a:t>dos </a:t>
            </a:r>
            <a:r>
              <a:rPr lang="pt-BR" b="1" i="1" dirty="0"/>
              <a:t>dados de treinamento</a:t>
            </a:r>
            <a:r>
              <a:rPr lang="pt-BR"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779" y="4667251"/>
            <a:ext cx="6754441" cy="2153245"/>
          </a:xfrm>
          <a:prstGeom prst="rect">
            <a:avLst/>
          </a:prstGeom>
        </p:spPr>
      </p:pic>
    </p:spTree>
    <p:extLst>
      <p:ext uri="{BB962C8B-B14F-4D97-AF65-F5344CB8AC3E}">
        <p14:creationId xmlns:p14="http://schemas.microsoft.com/office/powerpoint/2010/main" val="209483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1034486" cy="1325563"/>
          </a:xfrm>
        </p:spPr>
        <p:txBody>
          <a:bodyPr/>
          <a:lstStyle/>
          <a:p>
            <a:r>
              <a:rPr lang="pt-BR" dirty="0"/>
              <a:t>O processo de indução de uma árvore de decisão</a:t>
            </a:r>
          </a:p>
        </p:txBody>
      </p:sp>
      <p:sp>
        <p:nvSpPr>
          <p:cNvPr id="7" name="Content Placeholder 2"/>
          <p:cNvSpPr>
            <a:spLocks noGrp="1"/>
          </p:cNvSpPr>
          <p:nvPr>
            <p:ph idx="1"/>
          </p:nvPr>
        </p:nvSpPr>
        <p:spPr>
          <a:xfrm>
            <a:off x="838200" y="1626293"/>
            <a:ext cx="11034486" cy="5167311"/>
          </a:xfrm>
        </p:spPr>
        <p:txBody>
          <a:bodyPr>
            <a:normAutofit fontScale="92500" lnSpcReduction="10000"/>
          </a:bodyPr>
          <a:lstStyle/>
          <a:p>
            <a:r>
              <a:rPr lang="pt-BR" dirty="0"/>
              <a:t>Uma primeira abordagem para induzir uma árvore poderia ser construir, de maneira exaustiva, todas as árvores capazes de resolver o problema </a:t>
            </a:r>
            <a:r>
              <a:rPr lang="pt-BR" dirty="0" smtClean="0"/>
              <a:t>da </a:t>
            </a:r>
            <a:r>
              <a:rPr lang="pt-BR" dirty="0"/>
              <a:t>classificação e selecionar a mais simples </a:t>
            </a:r>
            <a:r>
              <a:rPr lang="pt-BR" dirty="0" smtClean="0"/>
              <a:t>(utilizando a regra da Navalha </a:t>
            </a:r>
            <a:r>
              <a:rPr lang="pt-BR" dirty="0"/>
              <a:t>de Occam). Entretanto, essa abordagem, pode ser computacionalmente muito custosa. </a:t>
            </a:r>
          </a:p>
          <a:p>
            <a:r>
              <a:rPr lang="pt-BR" dirty="0"/>
              <a:t>O </a:t>
            </a:r>
            <a:r>
              <a:rPr lang="pt-BR" b="1" i="1" dirty="0"/>
              <a:t>método ID3 </a:t>
            </a:r>
            <a:r>
              <a:rPr lang="pt-BR" dirty="0"/>
              <a:t>(Iterative Dichotomiser 3), que discutiremos a seguir, é uma abordagem que </a:t>
            </a:r>
            <a:r>
              <a:rPr lang="pt-BR" b="1" i="1" dirty="0"/>
              <a:t>não garante </a:t>
            </a:r>
            <a:r>
              <a:rPr lang="pt-BR" dirty="0"/>
              <a:t>a obtenção da menor árvore, mas busca obter árvores apropriadas num período de tempo relativamente curto. </a:t>
            </a:r>
            <a:endParaRPr lang="pt-BR" dirty="0" smtClean="0"/>
          </a:p>
          <a:p>
            <a:r>
              <a:rPr lang="pt-BR" dirty="0"/>
              <a:t>Dicotomização significa dividir-se em duas </a:t>
            </a:r>
            <a:r>
              <a:rPr lang="pt-BR" dirty="0" smtClean="0"/>
              <a:t>classes completamente opostas (e.g., exemplos positivos e negativos).</a:t>
            </a:r>
            <a:endParaRPr lang="pt-BR" dirty="0"/>
          </a:p>
          <a:p>
            <a:r>
              <a:rPr lang="pt-BR" dirty="0"/>
              <a:t>O </a:t>
            </a:r>
            <a:r>
              <a:rPr lang="pt-BR" b="1" i="1" dirty="0"/>
              <a:t>método ID3</a:t>
            </a:r>
            <a:r>
              <a:rPr lang="pt-BR" dirty="0"/>
              <a:t> é um dos métodos de indução de árvores de decisão mais utilizados.</a:t>
            </a:r>
          </a:p>
          <a:p>
            <a:r>
              <a:rPr lang="pt-BR" dirty="0"/>
              <a:t>A metodologia do </a:t>
            </a:r>
            <a:r>
              <a:rPr lang="pt-BR" b="1" i="1" dirty="0"/>
              <a:t>método ID3</a:t>
            </a:r>
            <a:r>
              <a:rPr lang="pt-BR" dirty="0"/>
              <a:t> se baseia na </a:t>
            </a:r>
            <a:r>
              <a:rPr lang="pt-BR" b="1" i="1" dirty="0"/>
              <a:t>teoria da informação</a:t>
            </a:r>
            <a:r>
              <a:rPr lang="pt-BR" dirty="0"/>
              <a:t> para selecionar o atributo de cada nó</a:t>
            </a:r>
            <a:r>
              <a:rPr lang="pt-BR" dirty="0" smtClean="0"/>
              <a:t>.</a:t>
            </a:r>
            <a:endParaRPr lang="pt-BR" dirty="0"/>
          </a:p>
        </p:txBody>
      </p:sp>
    </p:spTree>
    <p:extLst>
      <p:ext uri="{BB962C8B-B14F-4D97-AF65-F5344CB8AC3E}">
        <p14:creationId xmlns:p14="http://schemas.microsoft.com/office/powerpoint/2010/main" val="427558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3"/>
            <a:ext cx="11034486" cy="1325563"/>
          </a:xfrm>
        </p:spPr>
        <p:txBody>
          <a:bodyPr/>
          <a:lstStyle/>
          <a:p>
            <a:r>
              <a:rPr lang="pt-BR" dirty="0"/>
              <a:t>O processo de indução de uma árvore de decisão</a:t>
            </a:r>
          </a:p>
        </p:txBody>
      </p:sp>
      <p:sp>
        <p:nvSpPr>
          <p:cNvPr id="7" name="Content Placeholder 2"/>
          <p:cNvSpPr>
            <a:spLocks noGrp="1"/>
          </p:cNvSpPr>
          <p:nvPr>
            <p:ph idx="1"/>
          </p:nvPr>
        </p:nvSpPr>
        <p:spPr>
          <a:xfrm>
            <a:off x="838200" y="1626293"/>
            <a:ext cx="11034486" cy="5167311"/>
          </a:xfrm>
        </p:spPr>
        <p:txBody>
          <a:bodyPr>
            <a:normAutofit/>
          </a:bodyPr>
          <a:lstStyle/>
          <a:p>
            <a:r>
              <a:rPr lang="pt-BR" dirty="0" smtClean="0"/>
              <a:t>A </a:t>
            </a:r>
            <a:r>
              <a:rPr lang="pt-BR" dirty="0"/>
              <a:t>ideia é escolher o </a:t>
            </a:r>
            <a:r>
              <a:rPr lang="pt-BR" b="1" i="1" dirty="0"/>
              <a:t>atributo</a:t>
            </a:r>
            <a:r>
              <a:rPr lang="pt-BR" dirty="0"/>
              <a:t> que for o mais longe possível em fornecer uma </a:t>
            </a:r>
            <a:r>
              <a:rPr lang="pt-BR" b="1" i="1" dirty="0"/>
              <a:t>classificação</a:t>
            </a:r>
            <a:r>
              <a:rPr lang="pt-BR" dirty="0"/>
              <a:t> exata dos exemplos. Um </a:t>
            </a:r>
            <a:r>
              <a:rPr lang="pt-BR" b="1" i="1" dirty="0"/>
              <a:t>atributo perfeito</a:t>
            </a:r>
            <a:r>
              <a:rPr lang="pt-BR" dirty="0"/>
              <a:t> (ou seja, muito bom)</a:t>
            </a:r>
            <a:r>
              <a:rPr lang="pt-BR" b="1" i="1" dirty="0"/>
              <a:t> </a:t>
            </a:r>
            <a:r>
              <a:rPr lang="pt-BR" dirty="0"/>
              <a:t>divide os exemplos em conjuntos (ou classes), cada um dos quais contendo todos exemplos positivos ou negativos do conjunto e, que portanto, serão </a:t>
            </a:r>
            <a:r>
              <a:rPr lang="pt-BR" b="1" i="1" dirty="0"/>
              <a:t>folhas</a:t>
            </a:r>
            <a:r>
              <a:rPr lang="pt-BR" dirty="0"/>
              <a:t> da </a:t>
            </a:r>
            <a:r>
              <a:rPr lang="pt-BR" b="1" i="1" dirty="0"/>
              <a:t>árvore de decisão</a:t>
            </a:r>
            <a:r>
              <a:rPr lang="pt-BR" dirty="0"/>
              <a:t>.</a:t>
            </a:r>
          </a:p>
          <a:p>
            <a:r>
              <a:rPr lang="pt-BR" dirty="0" smtClean="0"/>
              <a:t>Tudo </a:t>
            </a:r>
            <a:r>
              <a:rPr lang="pt-BR" dirty="0"/>
              <a:t>o que precisamos, então, é uma medida formal de atributo </a:t>
            </a:r>
            <a:r>
              <a:rPr lang="pt-BR" b="1" i="1" dirty="0" smtClean="0"/>
              <a:t>razoavelmente bom </a:t>
            </a:r>
            <a:r>
              <a:rPr lang="pt-BR" dirty="0"/>
              <a:t>ou </a:t>
            </a:r>
            <a:r>
              <a:rPr lang="pt-BR" b="1" i="1" dirty="0" smtClean="0"/>
              <a:t>realmente inútil</a:t>
            </a:r>
            <a:r>
              <a:rPr lang="pt-BR" dirty="0" smtClean="0"/>
              <a:t>.</a:t>
            </a:r>
            <a:endParaRPr lang="pt-BR" dirty="0"/>
          </a:p>
          <a:p>
            <a:r>
              <a:rPr lang="pt-BR" dirty="0"/>
              <a:t>O </a:t>
            </a:r>
            <a:r>
              <a:rPr lang="pt-BR" b="1" i="1" dirty="0"/>
              <a:t>método ID3</a:t>
            </a:r>
            <a:r>
              <a:rPr lang="pt-BR" dirty="0"/>
              <a:t> utiliza a noção de </a:t>
            </a:r>
            <a:r>
              <a:rPr lang="pt-BR" b="1" i="1" dirty="0"/>
              <a:t>ganho de informação</a:t>
            </a:r>
            <a:r>
              <a:rPr lang="pt-BR" dirty="0"/>
              <a:t>, o qual é definido em termos da </a:t>
            </a:r>
            <a:r>
              <a:rPr lang="pt-BR" b="1" i="1" dirty="0"/>
              <a:t>entropia</a:t>
            </a:r>
            <a:r>
              <a:rPr lang="pt-BR" dirty="0"/>
              <a:t>, que é uma quantidade fundamental em </a:t>
            </a:r>
            <a:r>
              <a:rPr lang="pt-BR" b="1" i="1" dirty="0"/>
              <a:t>teoria da informação</a:t>
            </a:r>
            <a:r>
              <a:rPr lang="pt-BR" dirty="0"/>
              <a:t>.</a:t>
            </a:r>
          </a:p>
        </p:txBody>
      </p:sp>
    </p:spTree>
    <p:extLst>
      <p:ext uri="{BB962C8B-B14F-4D97-AF65-F5344CB8AC3E}">
        <p14:creationId xmlns:p14="http://schemas.microsoft.com/office/powerpoint/2010/main" val="244271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479"/>
            <a:ext cx="10515600" cy="910087"/>
          </a:xfrm>
        </p:spPr>
        <p:txBody>
          <a:bodyPr/>
          <a:lstStyle/>
          <a:p>
            <a:r>
              <a:rPr lang="pt-BR" dirty="0"/>
              <a:t>Ganho de informação e entropia</a:t>
            </a:r>
          </a:p>
        </p:txBody>
      </p:sp>
      <p:sp>
        <p:nvSpPr>
          <p:cNvPr id="3" name="Content Placeholder 2"/>
          <p:cNvSpPr>
            <a:spLocks noGrp="1"/>
          </p:cNvSpPr>
          <p:nvPr>
            <p:ph idx="1"/>
          </p:nvPr>
        </p:nvSpPr>
        <p:spPr>
          <a:xfrm>
            <a:off x="838200" y="1611085"/>
            <a:ext cx="10947400" cy="4920344"/>
          </a:xfrm>
        </p:spPr>
        <p:txBody>
          <a:bodyPr>
            <a:normAutofit lnSpcReduction="10000"/>
          </a:bodyPr>
          <a:lstStyle/>
          <a:p>
            <a:r>
              <a:rPr lang="pt-BR" sz="3200" b="1" dirty="0"/>
              <a:t>Ganho de informação</a:t>
            </a:r>
            <a:r>
              <a:rPr lang="pt-BR" dirty="0"/>
              <a:t>: é uma </a:t>
            </a:r>
            <a:r>
              <a:rPr lang="pt-BR" b="1" i="1" dirty="0"/>
              <a:t>propriedade estatística </a:t>
            </a:r>
            <a:r>
              <a:rPr lang="pt-BR" dirty="0"/>
              <a:t>que mede o quão bem um determinado </a:t>
            </a:r>
            <a:r>
              <a:rPr lang="pt-BR" b="1" i="1" dirty="0"/>
              <a:t>atributo</a:t>
            </a:r>
            <a:r>
              <a:rPr lang="pt-BR" dirty="0"/>
              <a:t> separa os exemplos de treinamento de acordo com suas classes. Portanto, construir uma </a:t>
            </a:r>
            <a:r>
              <a:rPr lang="pt-BR" b="1" i="1" dirty="0"/>
              <a:t>árvore de decisão </a:t>
            </a:r>
            <a:r>
              <a:rPr lang="pt-BR" dirty="0"/>
              <a:t>tem tudo a ver com encontrar um </a:t>
            </a:r>
            <a:r>
              <a:rPr lang="pt-BR" b="1" i="1" dirty="0"/>
              <a:t>atributo</a:t>
            </a:r>
            <a:r>
              <a:rPr lang="pt-BR" dirty="0"/>
              <a:t> que retorne o maior </a:t>
            </a:r>
            <a:r>
              <a:rPr lang="pt-BR" b="1" i="1" dirty="0"/>
              <a:t>ganho de informação</a:t>
            </a:r>
            <a:r>
              <a:rPr lang="pt-BR" dirty="0"/>
              <a:t>.</a:t>
            </a:r>
          </a:p>
          <a:p>
            <a:r>
              <a:rPr lang="pt-BR" sz="3200" b="1" dirty="0"/>
              <a:t>Entropia</a:t>
            </a:r>
            <a:r>
              <a:rPr lang="pt-BR" dirty="0"/>
              <a:t>: é uma medida da quantidade de </a:t>
            </a:r>
            <a:r>
              <a:rPr lang="pt-BR" b="1" i="1" dirty="0"/>
              <a:t>incerteza</a:t>
            </a:r>
            <a:r>
              <a:rPr lang="pt-BR" dirty="0"/>
              <a:t> ou </a:t>
            </a:r>
            <a:r>
              <a:rPr lang="pt-BR" b="1" i="1" dirty="0"/>
              <a:t>aleatoriedade</a:t>
            </a:r>
            <a:r>
              <a:rPr lang="pt-BR" dirty="0"/>
              <a:t> de uma variável aleatória (i.e., um conjunto de dados). Portanto, a aquisição de informação corresponde a uma redução na </a:t>
            </a:r>
            <a:r>
              <a:rPr lang="pt-BR" b="1" i="1" dirty="0"/>
              <a:t>entropia</a:t>
            </a:r>
            <a:r>
              <a:rPr lang="pt-BR" dirty="0"/>
              <a:t>.</a:t>
            </a:r>
          </a:p>
          <a:p>
            <a:r>
              <a:rPr lang="pt-BR" b="1" dirty="0" smtClean="0"/>
              <a:t>Exemplo</a:t>
            </a:r>
            <a:r>
              <a:rPr lang="pt-BR" dirty="0" smtClean="0"/>
              <a:t>: Uma </a:t>
            </a:r>
            <a:r>
              <a:rPr lang="pt-BR" dirty="0"/>
              <a:t>variável aleatória com apena um único valor (e.g., uma moeda que sempre que jogada cai com </a:t>
            </a:r>
            <a:r>
              <a:rPr lang="pt-BR" b="1" i="1" dirty="0"/>
              <a:t>cara</a:t>
            </a:r>
            <a:r>
              <a:rPr lang="pt-BR" dirty="0"/>
              <a:t> para cima) não tem nenhuma </a:t>
            </a:r>
            <a:r>
              <a:rPr lang="pt-BR" b="1" i="1" dirty="0"/>
              <a:t>incerteza</a:t>
            </a:r>
            <a:r>
              <a:rPr lang="pt-BR" dirty="0"/>
              <a:t> associada e, portanto, sua </a:t>
            </a:r>
            <a:r>
              <a:rPr lang="pt-BR" b="1" i="1" dirty="0"/>
              <a:t>entropia</a:t>
            </a:r>
            <a:r>
              <a:rPr lang="pt-BR" dirty="0"/>
              <a:t> é definida como sendo igual a </a:t>
            </a:r>
            <a:r>
              <a:rPr lang="pt-BR" b="1" i="1" dirty="0"/>
              <a:t>zero</a:t>
            </a:r>
            <a:r>
              <a:rPr lang="pt-BR" dirty="0"/>
              <a:t>. Isso significa que não se ganha/adquire nenhuma informação nova ao se observar o valor</a:t>
            </a:r>
            <a:r>
              <a:rPr lang="pt-BR" dirty="0" smtClean="0"/>
              <a:t>.</a:t>
            </a:r>
            <a:endParaRPr lang="pt-BR" dirty="0"/>
          </a:p>
        </p:txBody>
      </p:sp>
    </p:spTree>
    <p:extLst>
      <p:ext uri="{BB962C8B-B14F-4D97-AF65-F5344CB8AC3E}">
        <p14:creationId xmlns:p14="http://schemas.microsoft.com/office/powerpoint/2010/main" val="5219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422"/>
            <a:ext cx="10515600" cy="910087"/>
          </a:xfrm>
        </p:spPr>
        <p:txBody>
          <a:bodyPr/>
          <a:lstStyle/>
          <a:p>
            <a:r>
              <a:rPr lang="pt-BR" dirty="0"/>
              <a:t>Ganho de informação e entropia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2401"/>
                <a:ext cx="10947400" cy="5297714"/>
              </a:xfrm>
            </p:spPr>
            <p:txBody>
              <a:bodyPr>
                <a:normAutofit fontScale="92500"/>
              </a:bodyPr>
              <a:lstStyle/>
              <a:p>
                <a:r>
                  <a:rPr lang="pt-BR" dirty="0" smtClean="0"/>
                  <a:t>Por </a:t>
                </a:r>
                <a:r>
                  <a:rPr lang="pt-BR" dirty="0"/>
                  <a:t>outro lado, o resultado de se arremesar uma </a:t>
                </a:r>
                <a:r>
                  <a:rPr lang="pt-BR" b="1" i="1" dirty="0"/>
                  <a:t>moeda honesta </a:t>
                </a:r>
                <a:r>
                  <a:rPr lang="pt-BR" dirty="0"/>
                  <a:t>é igualmente provável de resultar em </a:t>
                </a:r>
                <a:r>
                  <a:rPr lang="pt-BR" b="1" i="1" dirty="0"/>
                  <a:t>cara</a:t>
                </a:r>
                <a:r>
                  <a:rPr lang="pt-BR" dirty="0"/>
                  <a:t> ou </a:t>
                </a:r>
                <a:r>
                  <a:rPr lang="pt-BR" b="1" i="1" dirty="0"/>
                  <a:t>coroa</a:t>
                </a:r>
                <a:r>
                  <a:rPr lang="pt-BR" dirty="0"/>
                  <a:t>, associados aos valores 0 ou 1, respectivamente. Neste caso, esta varíavel tem 1 bit de entropia, significando que se necessita de 1 bit para representar os 2 possíveis resultados.</a:t>
                </a:r>
              </a:p>
              <a:p>
                <a:r>
                  <a:rPr lang="pt-BR" dirty="0"/>
                  <a:t>Dessa forma, a variável aleatória que representa o resultado de se rolar um </a:t>
                </a:r>
                <a:r>
                  <a:rPr lang="pt-BR" b="1" i="1" dirty="0"/>
                  <a:t>dado honesto </a:t>
                </a:r>
                <a:r>
                  <a:rPr lang="pt-BR" dirty="0"/>
                  <a:t>de 4 lados, tem 2 bits de entropia, pois necessita-se de 2 bits para se representar os 4 possíveis valores.</a:t>
                </a:r>
              </a:p>
              <a:p>
                <a:r>
                  <a:rPr lang="pt-BR" dirty="0"/>
                  <a:t>Agora imagine um </a:t>
                </a:r>
                <a:r>
                  <a:rPr lang="pt-BR" b="1" i="1" dirty="0"/>
                  <a:t>moeda desonesta </a:t>
                </a:r>
                <a:r>
                  <a:rPr lang="pt-BR" dirty="0"/>
                  <a:t>que tenha uma probabilidade de resultar em </a:t>
                </a:r>
                <a:r>
                  <a:rPr lang="pt-BR" b="1" i="1" dirty="0"/>
                  <a:t>cara</a:t>
                </a:r>
                <a:r>
                  <a:rPr lang="pt-BR" dirty="0"/>
                  <a:t> em 99% dos arremessos. Nesse caso, a </a:t>
                </a:r>
                <a:r>
                  <a:rPr lang="pt-BR" b="1" i="1" dirty="0"/>
                  <a:t>entropia</a:t>
                </a:r>
                <a:r>
                  <a:rPr lang="pt-BR" dirty="0"/>
                  <a:t> deve ser um valor positivo muito próximo de zero, pois a incerteza do resultado é muito baixa.</a:t>
                </a:r>
              </a:p>
              <a:p>
                <a:r>
                  <a:rPr lang="pt-BR" dirty="0"/>
                  <a:t>Assim, a </a:t>
                </a:r>
                <a:r>
                  <a:rPr lang="pt-BR" b="1" i="1" dirty="0"/>
                  <a:t>entropia</a:t>
                </a:r>
                <a:r>
                  <a:rPr lang="pt-BR" dirty="0"/>
                  <a:t> de uma variável aleatória </a:t>
                </a:r>
                <a14:m>
                  <m:oMath xmlns:m="http://schemas.openxmlformats.org/officeDocument/2006/math">
                    <m:r>
                      <a:rPr lang="pt-BR" b="0" i="1" smtClean="0">
                        <a:latin typeface="Cambria Math" panose="02040503050406030204" pitchFamily="18" charset="0"/>
                      </a:rPr>
                      <m:t>𝑉</m:t>
                    </m:r>
                  </m:oMath>
                </a14:m>
                <a:r>
                  <a:rPr lang="pt-BR" dirty="0"/>
                  <a:t> com valores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oMath>
                </a14:m>
                <a:r>
                  <a:rPr lang="pt-BR" dirty="0"/>
                  <a:t>, onde cada um dos valores tem probabilidade </a:t>
                </a:r>
                <a14:m>
                  <m:oMath xmlns:m="http://schemas.openxmlformats.org/officeDocument/2006/math">
                    <m:r>
                      <a:rPr lang="pt-BR" b="0" i="1" smtClean="0">
                        <a:latin typeface="Cambria Math" panose="02040503050406030204" pitchFamily="18" charset="0"/>
                      </a:rPr>
                      <m:t>𝑃</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𝑖</m:t>
                        </m:r>
                      </m:sub>
                    </m:sSub>
                    <m:r>
                      <a:rPr lang="pt-BR" b="0" i="1" smtClean="0">
                        <a:latin typeface="Cambria Math" panose="02040503050406030204" pitchFamily="18" charset="0"/>
                      </a:rPr>
                      <m:t>)</m:t>
                    </m:r>
                  </m:oMath>
                </a14:m>
                <a:r>
                  <a:rPr lang="pt-BR" dirty="0"/>
                  <a:t>, é definida como</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𝑉</m:t>
                        </m:r>
                      </m:e>
                    </m:d>
                    <m:r>
                      <a:rPr lang="pt-BR" b="0" i="1" smtClean="0">
                        <a:latin typeface="Cambria Math" panose="02040503050406030204" pitchFamily="18" charset="0"/>
                      </a:rPr>
                      <m:t>=−</m:t>
                    </m:r>
                    <m:nary>
                      <m:naryPr>
                        <m:chr m:val="∑"/>
                        <m:supHide m:val="on"/>
                        <m:ctrlPr>
                          <a:rPr lang="pt-BR" b="0" i="1" smtClean="0">
                            <a:latin typeface="Cambria Math" panose="02040503050406030204" pitchFamily="18" charset="0"/>
                          </a:rPr>
                        </m:ctrlPr>
                      </m:naryPr>
                      <m:sub>
                        <m:r>
                          <m:rPr>
                            <m:brk m:alnAt="7"/>
                          </m:rPr>
                          <a:rPr lang="pt-BR" b="0" i="1" smtClean="0">
                            <a:latin typeface="Cambria Math" panose="02040503050406030204" pitchFamily="18" charset="0"/>
                          </a:rPr>
                          <m:t>𝑖</m:t>
                        </m:r>
                      </m:sub>
                      <m:sup/>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func>
                          <m:funcPr>
                            <m:ctrlPr>
                              <a:rPr lang="pt-BR" i="1" smtClean="0">
                                <a:latin typeface="Cambria Math" panose="02040503050406030204" pitchFamily="18" charset="0"/>
                              </a:rPr>
                            </m:ctrlPr>
                          </m:funcPr>
                          <m:fName>
                            <m:sSub>
                              <m:sSubPr>
                                <m:ctrlPr>
                                  <a:rPr lang="pt-BR" i="1" smtClean="0">
                                    <a:latin typeface="Cambria Math" panose="02040503050406030204" pitchFamily="18" charset="0"/>
                                  </a:rPr>
                                </m:ctrlPr>
                              </m:sSubPr>
                              <m:e>
                                <m:r>
                                  <m:rPr>
                                    <m:sty m:val="p"/>
                                  </m:rPr>
                                  <a:rPr lang="pt-BR" i="0" smtClean="0">
                                    <a:latin typeface="Cambria Math" panose="02040503050406030204" pitchFamily="18" charset="0"/>
                                  </a:rPr>
                                  <m:t>log</m:t>
                                </m:r>
                              </m:e>
                              <m:sub>
                                <m:r>
                                  <a:rPr lang="pt-BR" b="0" i="1" smtClean="0">
                                    <a:latin typeface="Cambria Math" panose="02040503050406030204" pitchFamily="18" charset="0"/>
                                  </a:rPr>
                                  <m:t>2</m:t>
                                </m:r>
                              </m:sub>
                            </m:sSub>
                          </m:fName>
                          <m:e>
                            <m:d>
                              <m:dPr>
                                <m:ctrlPr>
                                  <a:rPr lang="pt-BR" i="1" smtClean="0">
                                    <a:latin typeface="Cambria Math" panose="02040503050406030204" pitchFamily="18" charset="0"/>
                                  </a:rPr>
                                </m:ctrlPr>
                              </m:dPr>
                              <m:e>
                                <m:r>
                                  <a:rPr lang="pt-BR" i="1">
                                    <a:latin typeface="Cambria Math" panose="02040503050406030204" pitchFamily="18" charset="0"/>
                                  </a:rPr>
                                  <m:t>𝑃</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𝑣</m:t>
                                    </m:r>
                                  </m:e>
                                  <m:sub>
                                    <m:r>
                                      <a:rPr lang="pt-BR" i="1">
                                        <a:latin typeface="Cambria Math" panose="02040503050406030204" pitchFamily="18" charset="0"/>
                                      </a:rPr>
                                      <m:t>𝑖</m:t>
                                    </m:r>
                                  </m:sub>
                                </m:sSub>
                                <m:r>
                                  <a:rPr lang="pt-BR" i="1">
                                    <a:latin typeface="Cambria Math" panose="02040503050406030204" pitchFamily="18" charset="0"/>
                                  </a:rPr>
                                  <m:t>)</m:t>
                                </m:r>
                              </m:e>
                            </m:d>
                          </m:e>
                        </m:func>
                      </m:e>
                    </m:nary>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2401"/>
                <a:ext cx="10947400" cy="5297714"/>
              </a:xfrm>
              <a:blipFill rotWithShape="0">
                <a:blip r:embed="rId3"/>
                <a:stretch>
                  <a:fillRect l="-891" t="-1726" r="-1504" b="-1956"/>
                </a:stretch>
              </a:blipFill>
            </p:spPr>
            <p:txBody>
              <a:bodyPr/>
              <a:lstStyle/>
              <a:p>
                <a:r>
                  <a:rPr lang="pt-BR">
                    <a:noFill/>
                  </a:rPr>
                  <a:t> </a:t>
                </a:r>
              </a:p>
            </p:txBody>
          </p:sp>
        </mc:Fallback>
      </mc:AlternateContent>
    </p:spTree>
    <p:extLst>
      <p:ext uri="{BB962C8B-B14F-4D97-AF65-F5344CB8AC3E}">
        <p14:creationId xmlns:p14="http://schemas.microsoft.com/office/powerpoint/2010/main" val="184968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6658"/>
            <a:ext cx="10515600" cy="907220"/>
          </a:xfrm>
        </p:spPr>
        <p:txBody>
          <a:bodyPr/>
          <a:lstStyle/>
          <a:p>
            <a:r>
              <a:rPr lang="pt-BR" dirty="0"/>
              <a:t>Aprendizado de uma árvore de decisão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812758"/>
                <a:ext cx="10920662" cy="4475748"/>
              </a:xfrm>
            </p:spPr>
            <p:txBody>
              <a:bodyPr>
                <a:normAutofit lnSpcReduction="10000"/>
              </a:bodyPr>
              <a:lstStyle/>
              <a:p>
                <a:r>
                  <a:rPr lang="pt-BR" dirty="0"/>
                  <a:t>Retornando ao problema da indução (ou aprendizado) de </a:t>
                </a:r>
                <a:r>
                  <a:rPr lang="pt-BR" b="1" i="1" dirty="0"/>
                  <a:t>árvores de decisão</a:t>
                </a:r>
                <a:r>
                  <a:rPr lang="pt-BR" dirty="0"/>
                  <a:t> nós temos que se um conjunto de treinamento, </a:t>
                </a:r>
                <a14:m>
                  <m:oMath xmlns:m="http://schemas.openxmlformats.org/officeDocument/2006/math">
                    <m:r>
                      <a:rPr lang="pt-BR" b="0" i="1" smtClean="0">
                        <a:latin typeface="Cambria Math" panose="02040503050406030204" pitchFamily="18" charset="0"/>
                      </a:rPr>
                      <m:t>𝐸</m:t>
                    </m:r>
                  </m:oMath>
                </a14:m>
                <a:r>
                  <a:rPr lang="pt-BR" dirty="0"/>
                  <a:t>, contém </a:t>
                </a:r>
                <a14:m>
                  <m:oMath xmlns:m="http://schemas.openxmlformats.org/officeDocument/2006/math">
                    <m:r>
                      <a:rPr lang="pt-BR" b="0" i="1" smtClean="0">
                        <a:latin typeface="Cambria Math" panose="02040503050406030204" pitchFamily="18" charset="0"/>
                      </a:rPr>
                      <m:t>𝑝</m:t>
                    </m:r>
                  </m:oMath>
                </a14:m>
                <a:r>
                  <a:rPr lang="pt-BR" dirty="0"/>
                  <a:t> exemplos pertencentes à classe positiva (</a:t>
                </a:r>
                <a:r>
                  <a:rPr lang="pt-BR" i="1" dirty="0"/>
                  <a:t>P</a:t>
                </a:r>
                <a:r>
                  <a:rPr lang="pt-BR" dirty="0"/>
                  <a:t>) e </a:t>
                </a:r>
                <a14:m>
                  <m:oMath xmlns:m="http://schemas.openxmlformats.org/officeDocument/2006/math">
                    <m:r>
                      <a:rPr lang="pt-BR" b="0" i="1" smtClean="0">
                        <a:latin typeface="Cambria Math" panose="02040503050406030204" pitchFamily="18" charset="0"/>
                      </a:rPr>
                      <m:t>𝑛</m:t>
                    </m:r>
                  </m:oMath>
                </a14:m>
                <a:r>
                  <a:rPr lang="pt-BR" dirty="0"/>
                  <a:t> exemplos pertencentes à classe negativa (</a:t>
                </a:r>
                <a:r>
                  <a:rPr lang="pt-BR" i="1" dirty="0"/>
                  <a:t>N</a:t>
                </a:r>
                <a:r>
                  <a:rPr lang="pt-BR" dirty="0"/>
                  <a:t>), então a </a:t>
                </a:r>
                <a:r>
                  <a:rPr lang="pt-BR" b="1" i="1" dirty="0"/>
                  <a:t>entropia</a:t>
                </a:r>
                <a:r>
                  <a:rPr lang="pt-BR" dirty="0"/>
                  <a:t> do </a:t>
                </a:r>
                <a:r>
                  <a:rPr lang="pt-BR" b="1" i="1" dirty="0"/>
                  <a:t>atributo objetivo</a:t>
                </a:r>
                <a:r>
                  <a:rPr lang="pt-BR" dirty="0"/>
                  <a:t> (i.e., o rótulo ou saída desejada) para todo o conjunto de treinamento é dada por</a:t>
                </a:r>
              </a:p>
              <a:p>
                <a:pPr marL="0" indent="0" algn="ctr">
                  <a:buNone/>
                </a:pPr>
                <a14:m>
                  <m:oMath xmlns:m="http://schemas.openxmlformats.org/officeDocument/2006/math">
                    <m:r>
                      <a:rPr lang="pt-BR" b="0" i="1" smtClean="0">
                        <a:latin typeface="Cambria Math" panose="02040503050406030204" pitchFamily="18" charset="0"/>
                      </a:rPr>
                      <m:t>𝐻</m:t>
                    </m:r>
                    <m:d>
                      <m:dPr>
                        <m:ctrlPr>
                          <a:rPr lang="pt-BR" b="0" i="1" smtClean="0">
                            <a:latin typeface="Cambria Math" panose="02040503050406030204" pitchFamily="18" charset="0"/>
                          </a:rPr>
                        </m:ctrlPr>
                      </m:dPr>
                      <m:e>
                        <m:r>
                          <a:rPr lang="pt-BR" b="0" i="1" smtClean="0">
                            <a:latin typeface="Cambria Math" panose="02040503050406030204" pitchFamily="18" charset="0"/>
                          </a:rPr>
                          <m:t>𝐺𝑜𝑎𝑙</m:t>
                        </m:r>
                      </m:e>
                    </m:d>
                    <m:r>
                      <a:rPr lang="pt-BR" b="0" i="1" smtClean="0">
                        <a:latin typeface="Cambria Math" panose="02040503050406030204" pitchFamily="18" charset="0"/>
                      </a:rPr>
                      <m:t>=</m:t>
                    </m:r>
                    <m:r>
                      <a:rPr lang="pt-BR" b="0" i="1" smtClean="0">
                        <a:latin typeface="Cambria Math" panose="02040503050406030204" pitchFamily="18" charset="0"/>
                      </a:rPr>
                      <m:t>𝐵</m:t>
                    </m:r>
                    <m:d>
                      <m:dPr>
                        <m:ctrlPr>
                          <a:rPr lang="pt-BR" b="0" i="1" smtClean="0">
                            <a:latin typeface="Cambria Math" panose="02040503050406030204" pitchFamily="18" charset="0"/>
                          </a:rPr>
                        </m:ctrlPr>
                      </m:dPr>
                      <m:e>
                        <m:f>
                          <m:fPr>
                            <m:ctrlPr>
                              <a:rPr lang="pt-BR" b="0" i="1" smtClean="0">
                                <a:latin typeface="Cambria Math" panose="02040503050406030204" pitchFamily="18" charset="0"/>
                              </a:rPr>
                            </m:ctrlPr>
                          </m:fPr>
                          <m:num>
                            <m:r>
                              <a:rPr lang="pt-BR" b="0" i="1" smtClean="0">
                                <a:latin typeface="Cambria Math" panose="02040503050406030204" pitchFamily="18" charset="0"/>
                              </a:rPr>
                              <m:t>𝑝</m:t>
                            </m:r>
                          </m:num>
                          <m:den>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𝑛</m:t>
                            </m:r>
                          </m:den>
                        </m:f>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func>
                          <m:funcPr>
                            <m:ctrlPr>
                              <a:rPr lang="pt-BR" i="1">
                                <a:latin typeface="Cambria Math" panose="02040503050406030204" pitchFamily="18" charset="0"/>
                              </a:rPr>
                            </m:ctrlPr>
                          </m:funcPr>
                          <m:fName>
                            <m:sSub>
                              <m:sSubPr>
                                <m:ctrlPr>
                                  <a:rPr lang="pt-BR" i="1">
                                    <a:latin typeface="Cambria Math" panose="02040503050406030204" pitchFamily="18" charset="0"/>
                                  </a:rPr>
                                </m:ctrlPr>
                              </m:sSubPr>
                              <m:e>
                                <m:r>
                                  <m:rPr>
                                    <m:sty m:val="p"/>
                                  </m:rPr>
                                  <a:rPr lang="pt-BR">
                                    <a:latin typeface="Cambria Math" panose="02040503050406030204" pitchFamily="18" charset="0"/>
                                  </a:rPr>
                                  <m:t>log</m:t>
                                </m:r>
                              </m:e>
                              <m:sub>
                                <m:r>
                                  <a:rPr lang="pt-BR" i="1">
                                    <a:latin typeface="Cambria Math" panose="02040503050406030204" pitchFamily="18" charset="0"/>
                                  </a:rPr>
                                  <m:t>2</m:t>
                                </m:r>
                              </m:sub>
                            </m:sSub>
                          </m:fName>
                          <m:e>
                            <m:d>
                              <m:dPr>
                                <m:ctrlPr>
                                  <a:rPr lang="pt-BR" i="1">
                                    <a:latin typeface="Cambria Math" panose="02040503050406030204" pitchFamily="18" charset="0"/>
                                  </a:rPr>
                                </m:ctrlPr>
                              </m:dPr>
                              <m:e>
                                <m:r>
                                  <a:rPr lang="pt-BR" b="0" i="1" smtClean="0">
                                    <a:latin typeface="Cambria Math" panose="02040503050406030204" pitchFamily="18" charset="0"/>
                                  </a:rPr>
                                  <m:t>1−</m:t>
                                </m:r>
                                <m:f>
                                  <m:fPr>
                                    <m:ctrlPr>
                                      <a:rPr lang="pt-BR" i="1">
                                        <a:latin typeface="Cambria Math" panose="02040503050406030204" pitchFamily="18" charset="0"/>
                                      </a:rPr>
                                    </m:ctrlPr>
                                  </m:fPr>
                                  <m:num>
                                    <m:r>
                                      <a:rPr lang="pt-BR" i="1">
                                        <a:latin typeface="Cambria Math" panose="02040503050406030204" pitchFamily="18" charset="0"/>
                                      </a:rPr>
                                      <m:t>𝑝</m:t>
                                    </m:r>
                                  </m:num>
                                  <m:den>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den>
                                </m:f>
                              </m:e>
                            </m:d>
                          </m:e>
                        </m:func>
                      </m:e>
                    </m:d>
                  </m:oMath>
                </a14:m>
                <a:r>
                  <a:rPr lang="pt-BR" dirty="0"/>
                  <a:t>.</a:t>
                </a:r>
              </a:p>
              <a:p>
                <a:r>
                  <a:rPr lang="pt-BR" dirty="0"/>
                  <a:t>Portanto, qualquer </a:t>
                </a:r>
                <a:r>
                  <a:rPr lang="pt-BR" b="1" i="1" dirty="0"/>
                  <a:t>árvore de decisão </a:t>
                </a:r>
                <a:r>
                  <a:rPr lang="pt-BR" dirty="0"/>
                  <a:t>correta para o conjunto de treinamento </a:t>
                </a:r>
                <a14:m>
                  <m:oMath xmlns:m="http://schemas.openxmlformats.org/officeDocument/2006/math">
                    <m:r>
                      <a:rPr lang="pt-BR" i="1">
                        <a:latin typeface="Cambria Math" panose="02040503050406030204" pitchFamily="18" charset="0"/>
                      </a:rPr>
                      <m:t>𝐸</m:t>
                    </m:r>
                  </m:oMath>
                </a14:m>
                <a:r>
                  <a:rPr lang="pt-BR" dirty="0"/>
                  <a:t> classificará exemplos na mesma proporção de ocorrência das classes no conjunto de dados. Assim, a probabilidade de um exemplo ser da classe </a:t>
                </a:r>
                <a:r>
                  <a:rPr lang="pt-BR" i="1" dirty="0"/>
                  <a:t>P</a:t>
                </a:r>
                <a:r>
                  <a:rPr lang="pt-BR" dirty="0"/>
                  <a:t> é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e a de um exemplo ser da classe </a:t>
                </a:r>
                <a:r>
                  <a:rPr lang="pt-BR" i="1" dirty="0"/>
                  <a:t>N</a:t>
                </a:r>
                <a:r>
                  <a:rPr lang="pt-BR" dirty="0"/>
                  <a:t> 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 ou </a:t>
                </a:r>
                <a14:m>
                  <m:oMath xmlns:m="http://schemas.openxmlformats.org/officeDocument/2006/math">
                    <m:r>
                      <a:rPr lang="pt-BR">
                        <a:latin typeface="Cambria Math" panose="02040503050406030204" pitchFamily="18" charset="0"/>
                      </a:rPr>
                      <m:t>(1−</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812758"/>
                <a:ext cx="10920662" cy="4475748"/>
              </a:xfrm>
              <a:blipFill rotWithShape="0">
                <a:blip r:embed="rId3"/>
                <a:stretch>
                  <a:fillRect l="-1005" t="-2993" r="-1619"/>
                </a:stretch>
              </a:blipFill>
            </p:spPr>
            <p:txBody>
              <a:bodyPr/>
              <a:lstStyle/>
              <a:p>
                <a:r>
                  <a:rPr lang="pt-BR">
                    <a:noFill/>
                  </a:rPr>
                  <a:t> </a:t>
                </a:r>
              </a:p>
            </p:txBody>
          </p:sp>
        </mc:Fallback>
      </mc:AlternateContent>
    </p:spTree>
    <p:extLst>
      <p:ext uri="{BB962C8B-B14F-4D97-AF65-F5344CB8AC3E}">
        <p14:creationId xmlns:p14="http://schemas.microsoft.com/office/powerpoint/2010/main" val="176402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13987</TotalTime>
  <Words>5040</Words>
  <Application>Microsoft Office PowerPoint</Application>
  <PresentationFormat>Widescreen</PresentationFormat>
  <Paragraphs>775</Paragraphs>
  <Slides>36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Wingdings</vt:lpstr>
      <vt:lpstr>Office Theme</vt:lpstr>
      <vt:lpstr>TP555 - Inteligência Artificial e Machine Learning: Árvores de Decisão</vt:lpstr>
      <vt:lpstr>Árvores de decisão</vt:lpstr>
      <vt:lpstr>Árvores de decisão</vt:lpstr>
      <vt:lpstr>Árvores de decisão</vt:lpstr>
      <vt:lpstr>O processo de indução de uma árvore de decisão</vt:lpstr>
      <vt:lpstr>O processo de indução de uma árvore de decisão</vt:lpstr>
      <vt:lpstr>Ganho de informação e entropia</vt:lpstr>
      <vt:lpstr>Ganho de informação e entropia</vt:lpstr>
      <vt:lpstr>Aprendizado de uma árvore de decisão</vt:lpstr>
      <vt:lpstr>Aprendizado de uma árvore de decisão</vt:lpstr>
      <vt:lpstr>Método ID3</vt:lpstr>
      <vt:lpstr>Características do método ID3</vt:lpstr>
      <vt:lpstr>Observações</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Exemplo de Árvore de Decisão com método ID3</vt:lpstr>
      <vt:lpstr>Considerações</vt:lpstr>
      <vt:lpstr>Considerações</vt:lpstr>
      <vt:lpstr>Considerações</vt:lpstr>
      <vt:lpstr>Classificação com árvores de decisão e SciKit-Learn</vt:lpstr>
      <vt:lpstr>Regressão com árvores de decisão e SciKit-Learn</vt:lpstr>
      <vt:lpstr>Avisos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900</cp:revision>
  <dcterms:created xsi:type="dcterms:W3CDTF">2020-04-06T23:46:10Z</dcterms:created>
  <dcterms:modified xsi:type="dcterms:W3CDTF">2020-11-02T18:02:45Z</dcterms:modified>
</cp:coreProperties>
</file>