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72" r:id="rId3"/>
    <p:sldId id="274" r:id="rId4"/>
    <p:sldId id="273" r:id="rId5"/>
    <p:sldId id="299" r:id="rId6"/>
    <p:sldId id="275" r:id="rId7"/>
    <p:sldId id="276" r:id="rId8"/>
    <p:sldId id="277" r:id="rId9"/>
    <p:sldId id="278" r:id="rId10"/>
    <p:sldId id="294" r:id="rId11"/>
    <p:sldId id="279" r:id="rId12"/>
    <p:sldId id="280" r:id="rId13"/>
    <p:sldId id="284" r:id="rId14"/>
    <p:sldId id="285" r:id="rId15"/>
    <p:sldId id="287" r:id="rId16"/>
    <p:sldId id="288" r:id="rId17"/>
    <p:sldId id="289" r:id="rId18"/>
    <p:sldId id="290" r:id="rId19"/>
    <p:sldId id="286" r:id="rId20"/>
    <p:sldId id="281" r:id="rId21"/>
    <p:sldId id="282" r:id="rId22"/>
    <p:sldId id="295" r:id="rId23"/>
    <p:sldId id="300" r:id="rId24"/>
    <p:sldId id="301" r:id="rId25"/>
    <p:sldId id="269" r:id="rId26"/>
    <p:sldId id="265" r:id="rId27"/>
    <p:sldId id="271" r:id="rId28"/>
    <p:sldId id="283" r:id="rId29"/>
    <p:sldId id="302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21" autoAdjust="0"/>
    <p:restoredTop sz="79533" autoAdjust="0"/>
  </p:normalViewPr>
  <p:slideViewPr>
    <p:cSldViewPr snapToGrid="0">
      <p:cViewPr varScale="1">
        <p:scale>
          <a:sx n="59" d="100"/>
          <a:sy n="59" d="100"/>
        </p:scale>
        <p:origin x="1500" y="72"/>
      </p:cViewPr>
      <p:guideLst/>
    </p:cSldViewPr>
  </p:slideViewPr>
  <p:outlineViewPr>
    <p:cViewPr>
      <p:scale>
        <a:sx n="33" d="100"/>
        <a:sy n="33" d="100"/>
      </p:scale>
      <p:origin x="0" y="-61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9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As SVMs pegam espaço de entrada de baixa dimensão e o</a:t>
            </a:r>
            <a:r>
              <a:rPr lang="pt-BR" baseline="0" dirty="0" smtClean="0"/>
              <a:t> </a:t>
            </a:r>
            <a:r>
              <a:rPr lang="pt-BR" dirty="0" smtClean="0"/>
              <a:t>converte em um espaço de entrada de alta dimensão.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553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</a:p>
          <a:p>
            <a:r>
              <a:rPr lang="pt-BR" dirty="0" smtClean="0"/>
              <a:t>[1] http://www.techmanthan.com/index.php/2019/02/24/support-vector-machine-part-3-machine-learning-with-kernel-implementation/</a:t>
            </a:r>
          </a:p>
          <a:p>
            <a:r>
              <a:rPr lang="pt-BR" dirty="0" smtClean="0"/>
              <a:t>[2] https://www.geeksforgeeks.org/ml-using-svm-to-perform-classification-on-a-non-linear-dataset/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550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 smtClean="0"/>
              <a:t>Kernel positivo-definido:</a:t>
            </a:r>
            <a:endParaRPr lang="pt-BR" dirty="0" smtClean="0"/>
          </a:p>
          <a:p>
            <a:r>
              <a:rPr lang="pt-BR" dirty="0" smtClean="0"/>
              <a:t>https://en.wikipedia.org/wiki/Positive-definite_kernel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664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Alguns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kernels usados com frequência não respeitam todas as condições de Mercer, mas geralmente funcionam bem na prática.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exemplo, o kernel Sigmoide,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apesar de ser apenas condicionalmente positivo-definido, apresenta um bom desempenho na prática.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 Functions</a:t>
            </a:r>
          </a:p>
          <a:p>
            <a:r>
              <a:rPr lang="pt-BR" dirty="0" smtClean="0"/>
              <a:t>http://crsouza.com/2010/03/17/kernel-functions-for-machine-learning-applications/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087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SVM with noise: https://knorrfg.github.io/machinelearning/2019/03/21/svm-analysis.html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15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TP555 - Inteligência Artificial e Machine Learning: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Máquina de Vetores de Suporte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4214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Separador de Margem Máxima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4725" cy="480377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 </a:t>
            </a:r>
            <a:r>
              <a:rPr lang="pt-BR" b="1" i="1" dirty="0"/>
              <a:t>classificador de margem máxima</a:t>
            </a:r>
            <a:r>
              <a:rPr lang="pt-BR" dirty="0"/>
              <a:t>, quando aplicado a dados </a:t>
            </a:r>
            <a:r>
              <a:rPr lang="pt-BR" dirty="0" smtClean="0"/>
              <a:t>não separáveis </a:t>
            </a:r>
            <a:r>
              <a:rPr lang="pt-BR" dirty="0"/>
              <a:t>linearmente, não encontra a solução desejada. </a:t>
            </a:r>
            <a:endParaRPr lang="pt-BR" dirty="0" smtClean="0"/>
          </a:p>
          <a:p>
            <a:r>
              <a:rPr lang="pt-BR" dirty="0" smtClean="0"/>
              <a:t>Isso </a:t>
            </a:r>
            <a:r>
              <a:rPr lang="pt-BR" dirty="0"/>
              <a:t>é </a:t>
            </a:r>
            <a:r>
              <a:rPr lang="pt-BR" dirty="0" smtClean="0"/>
              <a:t>evidenciado pela equação </a:t>
            </a:r>
            <a:r>
              <a:rPr lang="pt-BR" b="1" i="1" dirty="0" smtClean="0"/>
              <a:t>da representação dual </a:t>
            </a:r>
            <a:r>
              <a:rPr lang="pt-BR" dirty="0" smtClean="0"/>
              <a:t>que</a:t>
            </a:r>
            <a:r>
              <a:rPr lang="pt-BR" dirty="0"/>
              <a:t>, aplicada a dados não linearmente </a:t>
            </a:r>
            <a:r>
              <a:rPr lang="pt-BR" dirty="0" smtClean="0"/>
              <a:t>separáveis, cresce </a:t>
            </a:r>
            <a:r>
              <a:rPr lang="pt-BR" dirty="0"/>
              <a:t>arbitrariamente. 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principal problema desse classificador é que </a:t>
            </a:r>
            <a:r>
              <a:rPr lang="pt-BR" dirty="0" smtClean="0"/>
              <a:t>ele sempre </a:t>
            </a:r>
            <a:r>
              <a:rPr lang="pt-BR" dirty="0"/>
              <a:t>constrói hipóteses que se baseiam na </a:t>
            </a:r>
            <a:r>
              <a:rPr lang="pt-BR" b="1" i="1" dirty="0"/>
              <a:t>inexistência de erros </a:t>
            </a:r>
            <a:r>
              <a:rPr lang="pt-BR" b="1" i="1" dirty="0" smtClean="0"/>
              <a:t>de treinamento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Entretanto</a:t>
            </a:r>
            <a:r>
              <a:rPr lang="pt-BR" dirty="0"/>
              <a:t>, para dados com ruídos, que geralmente implica </a:t>
            </a:r>
            <a:r>
              <a:rPr lang="pt-BR" dirty="0" smtClean="0"/>
              <a:t>em separação </a:t>
            </a:r>
            <a:r>
              <a:rPr lang="pt-BR" dirty="0"/>
              <a:t>não linear, </a:t>
            </a:r>
            <a:r>
              <a:rPr lang="pt-BR" dirty="0" smtClean="0"/>
              <a:t>a maximização da </a:t>
            </a:r>
            <a:r>
              <a:rPr lang="pt-BR" dirty="0"/>
              <a:t>equação </a:t>
            </a:r>
            <a:r>
              <a:rPr lang="pt-BR" b="1" i="1" dirty="0"/>
              <a:t>da representação dual </a:t>
            </a:r>
            <a:r>
              <a:rPr lang="pt-BR" dirty="0" smtClean="0"/>
              <a:t>não </a:t>
            </a:r>
            <a:r>
              <a:rPr lang="pt-BR" dirty="0"/>
              <a:t>pode ser </a:t>
            </a:r>
            <a:r>
              <a:rPr lang="pt-BR" dirty="0" smtClean="0"/>
              <a:t>calculado dessa </a:t>
            </a:r>
            <a:r>
              <a:rPr lang="pt-BR" dirty="0"/>
              <a:t>forma, </a:t>
            </a:r>
            <a:r>
              <a:rPr lang="pt-BR" dirty="0" smtClean="0"/>
              <a:t>pois pode </a:t>
            </a:r>
            <a:r>
              <a:rPr lang="pt-BR" dirty="0"/>
              <a:t>causar </a:t>
            </a:r>
            <a:r>
              <a:rPr lang="pt-BR" b="1" i="1" dirty="0"/>
              <a:t>overfitting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Essas </a:t>
            </a:r>
            <a:r>
              <a:rPr lang="pt-BR" dirty="0"/>
              <a:t>desvantagens motivaram </a:t>
            </a:r>
            <a:r>
              <a:rPr lang="pt-BR" dirty="0" smtClean="0"/>
              <a:t>o </a:t>
            </a:r>
            <a:r>
              <a:rPr lang="pt-BR" dirty="0"/>
              <a:t>desenvolvimento de técnicas que permitem </a:t>
            </a:r>
            <a:r>
              <a:rPr lang="pt-BR" dirty="0" smtClean="0"/>
              <a:t>o tratamento </a:t>
            </a:r>
            <a:r>
              <a:rPr lang="pt-BR" dirty="0"/>
              <a:t>de problemas </a:t>
            </a:r>
            <a:r>
              <a:rPr lang="pt-BR" dirty="0" smtClean="0"/>
              <a:t>não linearmente </a:t>
            </a:r>
            <a:r>
              <a:rPr lang="pt-BR" dirty="0"/>
              <a:t>separáveis via </a:t>
            </a:r>
            <a:r>
              <a:rPr lang="pt-BR" dirty="0" smtClean="0"/>
              <a:t>SVMs. </a:t>
            </a:r>
          </a:p>
          <a:p>
            <a:r>
              <a:rPr lang="pt-BR" dirty="0" smtClean="0"/>
              <a:t>Então o que fazer </a:t>
            </a:r>
            <a:r>
              <a:rPr lang="pt-BR" dirty="0"/>
              <a:t>se as classes não forem linearmente separáveis? </a:t>
            </a:r>
          </a:p>
        </p:txBody>
      </p:sp>
    </p:spTree>
    <p:extLst>
      <p:ext uri="{BB962C8B-B14F-4D97-AF65-F5344CB8AC3E}">
        <p14:creationId xmlns:p14="http://schemas.microsoft.com/office/powerpoint/2010/main" val="146221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</a:t>
            </a:r>
            <a:r>
              <a:rPr lang="pt-BR" dirty="0"/>
              <a:t>não separáveis linearmente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8334371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>
                    <a:solidFill>
                      <a:schemeClr val="tx1"/>
                    </a:solidFill>
                  </a:rPr>
                  <a:t>A figura superior ao lado mostra </a:t>
                </a:r>
                <a:r>
                  <a:rPr lang="pt-BR" dirty="0">
                    <a:solidFill>
                      <a:schemeClr val="tx1"/>
                    </a:solidFill>
                  </a:rPr>
                  <a:t>um espaço de entrada definido pelos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atributos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, com </a:t>
                </a:r>
                <a:r>
                  <a:rPr lang="pt-BR" dirty="0">
                    <a:solidFill>
                      <a:schemeClr val="tx1"/>
                    </a:solidFill>
                  </a:rPr>
                  <a:t>exemplos positivos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) dentro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do círculo </a:t>
                </a:r>
                <a:r>
                  <a:rPr lang="pt-BR" dirty="0">
                    <a:solidFill>
                      <a:schemeClr val="tx1"/>
                    </a:solidFill>
                  </a:rPr>
                  <a:t>e exemplos negativos (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) </a:t>
                </a:r>
                <a:r>
                  <a:rPr lang="pt-BR" dirty="0">
                    <a:solidFill>
                      <a:schemeClr val="tx1"/>
                    </a:solidFill>
                  </a:rPr>
                  <a:t>fora. </a:t>
                </a:r>
                <a:endParaRPr lang="pt-BR" dirty="0" smtClean="0">
                  <a:solidFill>
                    <a:schemeClr val="tx1"/>
                  </a:solidFill>
                </a:endParaRPr>
              </a:p>
              <a:p>
                <a:r>
                  <a:rPr lang="pt-BR" dirty="0" smtClean="0">
                    <a:solidFill>
                      <a:schemeClr val="tx1"/>
                    </a:solidFill>
                  </a:rPr>
                  <a:t>Claramente</a:t>
                </a:r>
                <a:r>
                  <a:rPr lang="pt-BR" dirty="0">
                    <a:solidFill>
                      <a:schemeClr val="tx1"/>
                    </a:solidFill>
                  </a:rPr>
                  <a:t>, não há separador linear para esse problema. </a:t>
                </a:r>
                <a:endParaRPr lang="pt-BR" dirty="0" smtClean="0">
                  <a:solidFill>
                    <a:schemeClr val="tx1"/>
                  </a:solidFill>
                </a:endParaRPr>
              </a:p>
              <a:p>
                <a:r>
                  <a:rPr lang="pt-BR" dirty="0" smtClean="0">
                    <a:solidFill>
                      <a:schemeClr val="tx1"/>
                    </a:solidFill>
                  </a:rPr>
                  <a:t>Agora</a:t>
                </a:r>
                <a:r>
                  <a:rPr lang="pt-BR" dirty="0">
                    <a:solidFill>
                      <a:schemeClr val="tx1"/>
                    </a:solidFill>
                  </a:rPr>
                  <a:t>, suponha que reexpressemos os dados de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entrada, ou </a:t>
                </a:r>
                <a:r>
                  <a:rPr lang="pt-BR" dirty="0">
                    <a:solidFill>
                      <a:schemeClr val="tx1"/>
                    </a:solidFill>
                  </a:rPr>
                  <a:t>seja, mapeamos cada vetor 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para um novo vetor de valores de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atributos,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 </a:t>
                </a:r>
                <a:endParaRPr lang="pt-BR" dirty="0" smtClean="0">
                  <a:solidFill>
                    <a:schemeClr val="tx1"/>
                  </a:solidFill>
                </a:endParaRPr>
              </a:p>
              <a:p>
                <a:r>
                  <a:rPr lang="pt-BR" dirty="0" smtClean="0">
                    <a:solidFill>
                      <a:schemeClr val="tx1"/>
                    </a:solidFill>
                  </a:rPr>
                  <a:t>Em </a:t>
                </a:r>
                <a:r>
                  <a:rPr lang="pt-BR" dirty="0">
                    <a:solidFill>
                      <a:schemeClr val="tx1"/>
                    </a:solidFill>
                  </a:rPr>
                  <a:t>particular, vamos usar os três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atributos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ad>
                              <m:radPr>
                                <m:degHide m:val="on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mr>
                      </m:m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8334371" cy="5032376"/>
              </a:xfrm>
              <a:blipFill rotWithShape="0">
                <a:blip r:embed="rId3"/>
                <a:stretch>
                  <a:fillRect l="-124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1" t="14015" r="23012" b="7007"/>
          <a:stretch/>
        </p:blipFill>
        <p:spPr>
          <a:xfrm>
            <a:off x="8886826" y="3886194"/>
            <a:ext cx="3219446" cy="2915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8" r="7847" b="2500"/>
          <a:stretch/>
        </p:blipFill>
        <p:spPr>
          <a:xfrm>
            <a:off x="8886826" y="936815"/>
            <a:ext cx="3219446" cy="30496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016387" y="567483"/>
            <a:ext cx="3089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Exemplo: </a:t>
            </a:r>
            <a:r>
              <a:rPr lang="pt-BR" dirty="0" smtClean="0">
                <a:solidFill>
                  <a:srgbClr val="00B0F0"/>
                </a:solidFill>
              </a:rPr>
              <a:t>svm_exemplo2.ipynb</a:t>
            </a:r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74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não separáveis linearmente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0438" cy="4846638"/>
          </a:xfrm>
        </p:spPr>
        <p:txBody>
          <a:bodyPr/>
          <a:lstStyle/>
          <a:p>
            <a:r>
              <a:rPr lang="pt-BR" dirty="0" smtClean="0"/>
              <a:t>Nós veremos </a:t>
            </a:r>
            <a:r>
              <a:rPr lang="pt-BR" dirty="0"/>
              <a:t>em breve de onde </a:t>
            </a:r>
            <a:r>
              <a:rPr lang="pt-BR" dirty="0" smtClean="0"/>
              <a:t>esses 3 atributos vieram</a:t>
            </a:r>
            <a:r>
              <a:rPr lang="pt-BR" dirty="0"/>
              <a:t>, mas por enquanto, basta </a:t>
            </a:r>
            <a:r>
              <a:rPr lang="pt-BR" dirty="0" smtClean="0"/>
              <a:t>vermos </a:t>
            </a:r>
            <a:r>
              <a:rPr lang="pt-BR" dirty="0"/>
              <a:t>o que acontece. </a:t>
            </a:r>
            <a:endParaRPr lang="pt-BR" dirty="0" smtClean="0"/>
          </a:p>
          <a:p>
            <a:r>
              <a:rPr lang="pt-BR" dirty="0" smtClean="0"/>
              <a:t>A figura inferior mostra </a:t>
            </a:r>
            <a:r>
              <a:rPr lang="pt-BR" dirty="0"/>
              <a:t>os dados no novo espaço tridimensional definido pelos </a:t>
            </a:r>
            <a:r>
              <a:rPr lang="pt-BR" dirty="0" smtClean="0"/>
              <a:t>três novos atributos.</a:t>
            </a:r>
          </a:p>
          <a:p>
            <a:r>
              <a:rPr lang="pt-BR" dirty="0" smtClean="0"/>
              <a:t>Vejam que agora os </a:t>
            </a:r>
            <a:r>
              <a:rPr lang="pt-BR" dirty="0"/>
              <a:t>dados são linearmente separáveis neste </a:t>
            </a:r>
            <a:r>
              <a:rPr lang="pt-BR" dirty="0" smtClean="0"/>
              <a:t>espaço. </a:t>
            </a:r>
          </a:p>
          <a:p>
            <a:r>
              <a:rPr lang="pt-BR" dirty="0" smtClean="0"/>
              <a:t>Este </a:t>
            </a:r>
            <a:r>
              <a:rPr lang="pt-BR" dirty="0"/>
              <a:t>fenômeno é na verdade bastante geral: se os dados são mapeados em um espaço de dimensão suficientemente alta, então eles quase sempre serão linearmente </a:t>
            </a:r>
            <a:r>
              <a:rPr lang="pt-BR" dirty="0" smtClean="0"/>
              <a:t>separáveis.</a:t>
            </a:r>
          </a:p>
        </p:txBody>
      </p:sp>
    </p:spTree>
    <p:extLst>
      <p:ext uri="{BB962C8B-B14F-4D97-AF65-F5344CB8AC3E}">
        <p14:creationId xmlns:p14="http://schemas.microsoft.com/office/powerpoint/2010/main" val="36431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não separáveis linearmente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1863" cy="49307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Nós </a:t>
                </a:r>
                <a:r>
                  <a:rPr lang="pt-BR" dirty="0"/>
                  <a:t>normalmente não esperaríamos encontrar um separador linear no espaço de entrada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mas podemos encontrar separadores lineares no espaço de </a:t>
                </a:r>
                <a:r>
                  <a:rPr lang="pt-BR" dirty="0" smtClean="0"/>
                  <a:t>atributos de </a:t>
                </a:r>
                <a:r>
                  <a:rPr lang="pt-BR" dirty="0"/>
                  <a:t>alta dimensão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simplesmente substituindo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 smtClean="0"/>
                  <a:t> na </a:t>
                </a:r>
                <a:r>
                  <a:rPr lang="pt-BR" dirty="0"/>
                  <a:t>e</a:t>
                </a:r>
                <a:r>
                  <a:rPr lang="pt-BR" dirty="0" smtClean="0"/>
                  <a:t>quação de otimização </a:t>
                </a:r>
                <a:r>
                  <a:rPr lang="pt-BR" dirty="0"/>
                  <a:t>de </a:t>
                </a:r>
                <a:r>
                  <a:rPr lang="pt-BR" b="1" i="1" dirty="0"/>
                  <a:t>programação quadrática </a:t>
                </a:r>
                <a:r>
                  <a:rPr lang="pt-BR" dirty="0" smtClean="0"/>
                  <a:t>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Isso </a:t>
                </a:r>
                <a:r>
                  <a:rPr lang="pt-BR" dirty="0"/>
                  <a:t>por si só não é </a:t>
                </a:r>
                <a:r>
                  <a:rPr lang="pt-BR" dirty="0" smtClean="0"/>
                  <a:t>algo notável. Substituir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em </a:t>
                </a:r>
                <a:r>
                  <a:rPr lang="pt-BR" i="1" dirty="0"/>
                  <a:t>qualquer</a:t>
                </a:r>
                <a:r>
                  <a:rPr lang="pt-BR" dirty="0"/>
                  <a:t> algoritmo de </a:t>
                </a:r>
                <a:r>
                  <a:rPr lang="pt-BR" dirty="0" smtClean="0"/>
                  <a:t>aprendizado de máquina </a:t>
                </a:r>
                <a:r>
                  <a:rPr lang="pt-BR" dirty="0"/>
                  <a:t>tem o efeito </a:t>
                </a:r>
                <a:r>
                  <a:rPr lang="pt-BR" dirty="0" smtClean="0"/>
                  <a:t>necessário, mas </a:t>
                </a:r>
                <a:r>
                  <a:rPr lang="pt-BR" dirty="0"/>
                  <a:t>o produto escalar tem algumas propriedades especiais. </a:t>
                </a:r>
                <a:endParaRPr lang="pt-BR" dirty="0" smtClean="0"/>
              </a:p>
              <a:p>
                <a:r>
                  <a:rPr lang="pt-BR" dirty="0" smtClean="0"/>
                  <a:t>Acontece </a:t>
                </a:r>
                <a:r>
                  <a:rPr lang="pt-BR" dirty="0"/>
                  <a:t>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muitas vezes pode ser calculado sem primeiro calcular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 </m:t>
                    </m:r>
                  </m:oMath>
                </a14:m>
                <a:r>
                  <a:rPr lang="pt-BR" dirty="0"/>
                  <a:t>para cada ponto. </a:t>
                </a:r>
                <a:endParaRPr lang="pt-BR" dirty="0" smtClean="0"/>
              </a:p>
              <a:p>
                <a:r>
                  <a:rPr lang="pt-BR" dirty="0" smtClean="0"/>
                  <a:t>Em </a:t>
                </a:r>
                <a:r>
                  <a:rPr lang="pt-BR" dirty="0"/>
                  <a:t>nosso espaço de </a:t>
                </a:r>
                <a:r>
                  <a:rPr lang="pt-BR" dirty="0" smtClean="0"/>
                  <a:t>atributos tridimensionais </a:t>
                </a:r>
                <a:r>
                  <a:rPr lang="pt-BR" dirty="0"/>
                  <a:t>definido </a:t>
                </a:r>
                <a:r>
                  <a:rPr lang="pt-BR" dirty="0" smtClean="0"/>
                  <a:t>pelas equações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um pouco de álgebra mostra </a:t>
                </a:r>
                <a:r>
                  <a:rPr lang="pt-BR" dirty="0" smtClean="0"/>
                  <a:t>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dirty="0" smtClean="0"/>
              </a:p>
              <a:p>
                <a:r>
                  <a:rPr lang="pt-BR" dirty="0" smtClean="0"/>
                  <a:t>Por esse motivo temos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pt-BR" dirty="0" smtClean="0"/>
                  <a:t>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Percebam que </a:t>
                </a:r>
                <a:r>
                  <a:rPr lang="pt-BR" dirty="0"/>
                  <a:t>o</a:t>
                </a:r>
                <a:r>
                  <a:rPr lang="pt-BR" dirty="0" smtClean="0"/>
                  <a:t> </a:t>
                </a:r>
                <a:r>
                  <a:rPr lang="pt-BR" dirty="0"/>
                  <a:t>produto escalar dos vetores transformados é igual ao quadrado </a:t>
                </a:r>
                <a:r>
                  <a:rPr lang="pt-BR" dirty="0" smtClean="0"/>
                  <a:t>do produto </a:t>
                </a:r>
                <a:r>
                  <a:rPr lang="pt-BR" dirty="0"/>
                  <a:t>escalar dos vetores </a:t>
                </a:r>
                <a:r>
                  <a:rPr lang="pt-BR" dirty="0" smtClean="0"/>
                  <a:t>originais.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1863" cy="4930776"/>
              </a:xfrm>
              <a:blipFill rotWithShape="0">
                <a:blip r:embed="rId2"/>
                <a:stretch>
                  <a:fillRect l="-714" t="-2843" r="-440" b="-18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775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</a:t>
            </a:r>
            <a:r>
              <a:rPr lang="pt-BR" dirty="0" smtClean="0"/>
              <a:t>unção de </a:t>
            </a:r>
            <a:r>
              <a:rPr lang="pt-BR" dirty="0"/>
              <a:t>K</a:t>
            </a:r>
            <a:r>
              <a:rPr lang="pt-BR" dirty="0" smtClean="0"/>
              <a:t>ernel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06138" cy="4775200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A expressão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 é </a:t>
                </a:r>
                <a:r>
                  <a:rPr lang="pt-BR" dirty="0"/>
                  <a:t>chamada de </a:t>
                </a:r>
                <a:r>
                  <a:rPr lang="pt-BR" b="1" i="1" dirty="0" smtClean="0"/>
                  <a:t>função de </a:t>
                </a:r>
                <a:r>
                  <a:rPr lang="pt-BR" b="1" i="1" dirty="0"/>
                  <a:t>kernel</a:t>
                </a:r>
                <a:r>
                  <a:rPr lang="pt-BR" dirty="0"/>
                  <a:t>, e geralmente é </a:t>
                </a:r>
                <a:r>
                  <a:rPr lang="pt-BR" dirty="0" smtClean="0"/>
                  <a:t>escrita como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função de </a:t>
                </a:r>
                <a:r>
                  <a:rPr lang="pt-BR" b="1" i="1" dirty="0"/>
                  <a:t>kernel</a:t>
                </a:r>
                <a:r>
                  <a:rPr lang="pt-BR" dirty="0"/>
                  <a:t> pode ser aplicada a pares de dados de entrada para avaliar produtos escalares em algum espaço de </a:t>
                </a:r>
                <a:r>
                  <a:rPr lang="pt-BR" dirty="0" smtClean="0"/>
                  <a:t>atributos correspondente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Portanto</a:t>
                </a:r>
                <a:r>
                  <a:rPr lang="pt-BR" dirty="0"/>
                  <a:t>, podemos encontrar separadores lineares no espaço de </a:t>
                </a:r>
                <a:r>
                  <a:rPr lang="pt-BR" dirty="0" smtClean="0"/>
                  <a:t>atributos </a:t>
                </a:r>
                <a:r>
                  <a:rPr lang="pt-BR" dirty="0"/>
                  <a:t>de alta dimensão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simplesmente substituindo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na equação de otimização de </a:t>
                </a:r>
                <a:r>
                  <a:rPr lang="pt-BR" b="1" i="1" dirty="0"/>
                  <a:t>programação </a:t>
                </a:r>
                <a:r>
                  <a:rPr lang="pt-BR" b="1" i="1" dirty="0" smtClean="0"/>
                  <a:t>quadrática</a:t>
                </a:r>
                <a:r>
                  <a:rPr lang="pt-BR" dirty="0" smtClean="0"/>
                  <a:t> por </a:t>
                </a:r>
                <a:r>
                  <a:rPr lang="pt-BR" dirty="0"/>
                  <a:t>uma </a:t>
                </a:r>
                <a:r>
                  <a:rPr lang="pt-BR" b="1" i="1" dirty="0" smtClean="0"/>
                  <a:t>função de kernel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Desta forma, </a:t>
                </a:r>
                <a:r>
                  <a:rPr lang="pt-BR" dirty="0"/>
                  <a:t>podemos aprender no espaço de </a:t>
                </a:r>
                <a:r>
                  <a:rPr lang="pt-BR" dirty="0" smtClean="0"/>
                  <a:t>alta dimensão, </a:t>
                </a:r>
                <a:r>
                  <a:rPr lang="pt-BR" dirty="0"/>
                  <a:t>mas calculamos apenas as </a:t>
                </a:r>
                <a:r>
                  <a:rPr lang="pt-BR" b="1" i="1" dirty="0"/>
                  <a:t>funções </a:t>
                </a:r>
                <a:r>
                  <a:rPr lang="pt-BR" b="1" i="1" dirty="0" smtClean="0"/>
                  <a:t>de </a:t>
                </a:r>
                <a:r>
                  <a:rPr lang="pt-BR" b="1" i="1" dirty="0"/>
                  <a:t>kernel </a:t>
                </a:r>
                <a:r>
                  <a:rPr lang="pt-BR" dirty="0"/>
                  <a:t>em vez da lista completa de </a:t>
                </a:r>
                <a:r>
                  <a:rPr lang="pt-BR" dirty="0" smtClean="0"/>
                  <a:t>atributos para </a:t>
                </a:r>
                <a:r>
                  <a:rPr lang="pt-BR" dirty="0"/>
                  <a:t>cada ponto de dados.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06138" cy="4775200"/>
              </a:xfrm>
              <a:blipFill rotWithShape="0">
                <a:blip r:embed="rId2"/>
                <a:stretch>
                  <a:fillRect l="-886" r="-4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821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</a:t>
            </a:r>
            <a:r>
              <a:rPr lang="pt-BR" dirty="0" smtClean="0"/>
              <a:t>unção de </a:t>
            </a:r>
            <a:r>
              <a:rPr lang="pt-BR" dirty="0"/>
              <a:t>K</a:t>
            </a:r>
            <a:r>
              <a:rPr lang="pt-BR" dirty="0" smtClean="0"/>
              <a:t>ernel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91876" cy="487521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A próxima etapa é verificar que </a:t>
                </a:r>
                <a:r>
                  <a:rPr lang="pt-BR" dirty="0"/>
                  <a:t>não há nada de especial sobre o </a:t>
                </a:r>
                <a:r>
                  <a:rPr lang="pt-BR" dirty="0" smtClean="0"/>
                  <a:t>kernel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O kernel corresponde </a:t>
                </a:r>
                <a:r>
                  <a:rPr lang="pt-BR" dirty="0"/>
                  <a:t>a um determinado espaço de </a:t>
                </a:r>
                <a:r>
                  <a:rPr lang="pt-BR" dirty="0" smtClean="0"/>
                  <a:t>atributos de alta dimensão, </a:t>
                </a:r>
                <a:r>
                  <a:rPr lang="pt-BR" dirty="0"/>
                  <a:t>mas outras </a:t>
                </a:r>
                <a:r>
                  <a:rPr lang="pt-BR" b="1" i="1" dirty="0"/>
                  <a:t>funções </a:t>
                </a:r>
                <a:r>
                  <a:rPr lang="pt-BR" b="1" i="1" dirty="0" smtClean="0"/>
                  <a:t>de </a:t>
                </a:r>
                <a:r>
                  <a:rPr lang="pt-BR" b="1" i="1" dirty="0"/>
                  <a:t>kernel</a:t>
                </a:r>
                <a:r>
                  <a:rPr lang="pt-BR" dirty="0"/>
                  <a:t> correspondem a outros espaços de </a:t>
                </a:r>
                <a:r>
                  <a:rPr lang="pt-BR" dirty="0" smtClean="0"/>
                  <a:t>atributos. </a:t>
                </a:r>
              </a:p>
              <a:p>
                <a:r>
                  <a:rPr lang="pt-BR" dirty="0" smtClean="0"/>
                  <a:t>Um </a:t>
                </a:r>
                <a:r>
                  <a:rPr lang="pt-BR" dirty="0"/>
                  <a:t>resultado </a:t>
                </a:r>
                <a:r>
                  <a:rPr lang="pt-BR" dirty="0" smtClean="0"/>
                  <a:t>muito importante em </a:t>
                </a:r>
                <a:r>
                  <a:rPr lang="pt-BR" dirty="0"/>
                  <a:t>matemática, o </a:t>
                </a:r>
                <a:r>
                  <a:rPr lang="pt-BR" b="1" i="1" dirty="0"/>
                  <a:t>teorema de </a:t>
                </a:r>
                <a:r>
                  <a:rPr lang="pt-BR" b="1" i="1" dirty="0" smtClean="0"/>
                  <a:t>Mercer</a:t>
                </a:r>
                <a:r>
                  <a:rPr lang="pt-BR" dirty="0" smtClean="0"/>
                  <a:t>, diz </a:t>
                </a:r>
                <a:r>
                  <a:rPr lang="pt-BR" dirty="0"/>
                  <a:t>que qualquer </a:t>
                </a:r>
                <a:r>
                  <a:rPr lang="pt-BR" b="1" i="1" dirty="0"/>
                  <a:t>função de </a:t>
                </a:r>
                <a:r>
                  <a:rPr lang="pt-BR" b="1" i="1" dirty="0" smtClean="0"/>
                  <a:t>kernel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 que respeite a condição matemática chamada de </a:t>
                </a:r>
                <a:r>
                  <a:rPr lang="pt-BR" b="1" i="1" dirty="0" smtClean="0"/>
                  <a:t>condição de Mercer</a:t>
                </a:r>
                <a:r>
                  <a:rPr lang="pt-BR" dirty="0"/>
                  <a:t> </a:t>
                </a:r>
                <a:r>
                  <a:rPr lang="pt-BR" dirty="0" smtClean="0"/>
                  <a:t>corresponde a algum espaço de atributos.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função de kernel </a:t>
                </a:r>
                <a:r>
                  <a:rPr lang="pt-BR" dirty="0"/>
                  <a:t>q</a:t>
                </a:r>
                <a:r>
                  <a:rPr lang="pt-BR" dirty="0" smtClean="0"/>
                  <a:t>ue seja </a:t>
                </a:r>
                <a:r>
                  <a:rPr lang="pt-BR" b="1" i="1" dirty="0" smtClean="0"/>
                  <a:t>positiva-definida</a:t>
                </a:r>
                <a:r>
                  <a:rPr lang="pt-BR" dirty="0" smtClean="0"/>
                  <a:t>, </a:t>
                </a:r>
                <a:r>
                  <a:rPr lang="pt-BR" dirty="0"/>
                  <a:t>i.e,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</m:nary>
                      </m:e>
                    </m:nary>
                  </m:oMath>
                </a14:m>
                <a:r>
                  <a:rPr lang="pt-BR" dirty="0" smtClean="0"/>
                  <a:t>, satisfaz a condição.</a:t>
                </a:r>
                <a:endParaRPr lang="pt-BR" dirty="0"/>
              </a:p>
              <a:p>
                <a:r>
                  <a:rPr lang="pt-BR" dirty="0" smtClean="0"/>
                  <a:t>Em outras palavras,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 for </a:t>
                </a:r>
                <a:r>
                  <a:rPr lang="pt-BR" b="1" i="1" dirty="0" smtClean="0"/>
                  <a:t>positiva-definida</a:t>
                </a:r>
                <a:r>
                  <a:rPr lang="pt-BR" dirty="0" smtClean="0"/>
                  <a:t>, </a:t>
                </a:r>
                <a:r>
                  <a:rPr lang="pt-BR" dirty="0"/>
                  <a:t>então existe uma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que mapeia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em outro espaço (possivelmente com dimensões muito mais altas) </a:t>
                </a:r>
                <a:r>
                  <a:rPr lang="pt-BR" dirty="0" smtClean="0"/>
                  <a:t>tal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Esses espaços de atributos podem ser muito grandes, mesmo para kernels de aparência simples. </a:t>
                </a:r>
              </a:p>
              <a:p>
                <a:r>
                  <a:rPr lang="pt-BR" dirty="0"/>
                  <a:t>Por exemplo, o kernel polinomial,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pt-BR" dirty="0"/>
                  <a:t>, corresponde a um espaço de atributos cuja dimensão é exponencial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</a:t>
                </a:r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91876" cy="4875214"/>
              </a:xfrm>
              <a:blipFill rotWithShape="0">
                <a:blip r:embed="rId3"/>
                <a:stretch>
                  <a:fillRect l="-599" t="-1250" r="-8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895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Truque do Kernel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0438" cy="462976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Insight principal aqui é que se aplicarmos </a:t>
                </a:r>
                <a:r>
                  <a:rPr lang="pt-BR" dirty="0"/>
                  <a:t>a transformação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a todas </a:t>
                </a:r>
                <a:r>
                  <a:rPr lang="pt-BR" dirty="0" smtClean="0"/>
                  <a:t>os exemplos de </a:t>
                </a:r>
                <a:r>
                  <a:rPr lang="pt-BR" dirty="0"/>
                  <a:t>treinamento, então o problema dual </a:t>
                </a:r>
                <a:r>
                  <a:rPr lang="pt-BR" dirty="0" smtClean="0"/>
                  <a:t>conterá </a:t>
                </a:r>
                <a:r>
                  <a:rPr lang="pt-BR" dirty="0"/>
                  <a:t>o produto escalar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m</a:t>
                </a:r>
                <a:r>
                  <a:rPr lang="pt-BR" dirty="0"/>
                  <a:t>as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</a:t>
                </a:r>
                <a:r>
                  <a:rPr lang="pt-BR" dirty="0" smtClean="0"/>
                  <a:t>uma </a:t>
                </a:r>
                <a:r>
                  <a:rPr lang="pt-BR" dirty="0"/>
                  <a:t>transformação polinomial de 2º </a:t>
                </a:r>
                <a:r>
                  <a:rPr lang="pt-BR" dirty="0" smtClean="0"/>
                  <a:t>grau, então podemos substituir o produto </a:t>
                </a:r>
                <a:r>
                  <a:rPr lang="pt-BR" dirty="0"/>
                  <a:t>escalar dos vetores transformados simplesmente </a:t>
                </a:r>
                <a:r>
                  <a:rPr lang="pt-BR" dirty="0" smtClean="0"/>
                  <a:t>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/>
                  <a:t>O</a:t>
                </a:r>
                <a:r>
                  <a:rPr lang="pt-BR" dirty="0" smtClean="0"/>
                  <a:t> </a:t>
                </a:r>
                <a:r>
                  <a:rPr lang="pt-BR" dirty="0"/>
                  <a:t>resultado </a:t>
                </a:r>
                <a:r>
                  <a:rPr lang="pt-BR" dirty="0" smtClean="0"/>
                  <a:t>seria o </a:t>
                </a:r>
                <a:r>
                  <a:rPr lang="pt-BR" dirty="0"/>
                  <a:t>mesmo </a:t>
                </a:r>
                <a:r>
                  <a:rPr lang="pt-BR" dirty="0" smtClean="0"/>
                  <a:t>se tivéssemos </a:t>
                </a:r>
                <a:r>
                  <a:rPr lang="pt-BR" dirty="0"/>
                  <a:t>tido o trabalho de transformar </a:t>
                </a:r>
                <a:r>
                  <a:rPr lang="pt-BR" dirty="0" smtClean="0"/>
                  <a:t>todo o </a:t>
                </a:r>
                <a:r>
                  <a:rPr lang="pt-BR" dirty="0"/>
                  <a:t>conjunto de treinamento e, em seguida, </a:t>
                </a:r>
                <a:r>
                  <a:rPr lang="pt-BR" dirty="0" smtClean="0"/>
                  <a:t>treinando uma SVM.</a:t>
                </a:r>
              </a:p>
              <a:p>
                <a:r>
                  <a:rPr lang="pt-BR" dirty="0" smtClean="0"/>
                  <a:t>Este </a:t>
                </a:r>
                <a:r>
                  <a:rPr lang="pt-BR" dirty="0"/>
                  <a:t>é o </a:t>
                </a:r>
                <a:r>
                  <a:rPr lang="pt-BR" b="1" i="1" dirty="0"/>
                  <a:t>truque </a:t>
                </a:r>
                <a:r>
                  <a:rPr lang="pt-BR" b="1" i="1" dirty="0" smtClean="0"/>
                  <a:t>do </a:t>
                </a:r>
                <a:r>
                  <a:rPr lang="pt-BR" b="1" i="1" dirty="0"/>
                  <a:t>kernel</a:t>
                </a:r>
                <a:r>
                  <a:rPr lang="pt-BR" dirty="0"/>
                  <a:t>: conectando esses kernels </a:t>
                </a:r>
                <a:r>
                  <a:rPr lang="pt-BR" dirty="0" smtClean="0"/>
                  <a:t>na </a:t>
                </a:r>
                <a:r>
                  <a:rPr lang="pt-BR" dirty="0"/>
                  <a:t>equação de otimização de </a:t>
                </a:r>
                <a:r>
                  <a:rPr lang="pt-BR" b="1" i="1" dirty="0"/>
                  <a:t>programação </a:t>
                </a:r>
                <a:r>
                  <a:rPr lang="pt-BR" b="1" i="1" dirty="0" smtClean="0"/>
                  <a:t>quadrática</a:t>
                </a:r>
                <a:r>
                  <a:rPr lang="pt-BR" dirty="0" smtClean="0"/>
                  <a:t>, </a:t>
                </a:r>
                <a:r>
                  <a:rPr lang="pt-BR" i="1" dirty="0" smtClean="0"/>
                  <a:t>separadores </a:t>
                </a:r>
                <a:r>
                  <a:rPr lang="pt-BR" i="1" dirty="0"/>
                  <a:t>lineares ideais podem ser encontrados com </a:t>
                </a:r>
                <a:r>
                  <a:rPr lang="pt-BR" i="1" dirty="0" smtClean="0"/>
                  <a:t>eficiência computacional </a:t>
                </a:r>
                <a:r>
                  <a:rPr lang="pt-BR" i="1" dirty="0"/>
                  <a:t>em espaços de </a:t>
                </a:r>
                <a:r>
                  <a:rPr lang="pt-BR" i="1" dirty="0" smtClean="0"/>
                  <a:t>atributos com </a:t>
                </a:r>
                <a:r>
                  <a:rPr lang="pt-BR" i="1" dirty="0"/>
                  <a:t>bilhões de (ou, em alguns casos, infinitas) dimensões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Os </a:t>
                </a:r>
                <a:r>
                  <a:rPr lang="pt-BR" dirty="0"/>
                  <a:t>separadores lineares resultantes, quando mapeados de volta para o espaço de entrada original, podem corresponder a </a:t>
                </a:r>
                <a:r>
                  <a:rPr lang="pt-BR" dirty="0" smtClean="0"/>
                  <a:t>limiares de </a:t>
                </a:r>
                <a:r>
                  <a:rPr lang="pt-BR" dirty="0"/>
                  <a:t>decisão não lineares arbitrariamente tortuosos entre os exemplos </a:t>
                </a:r>
                <a:r>
                  <a:rPr lang="pt-BR" dirty="0" smtClean="0"/>
                  <a:t>das classes positiva e negativa.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0438" cy="4629767"/>
              </a:xfrm>
              <a:blipFill rotWithShape="0">
                <a:blip r:embed="rId2"/>
                <a:stretch>
                  <a:fillRect l="-877" t="-3289" r="-1371" b="-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180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Classificador de Margem Suave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caso de dados inerentemente ruidosos, podemos não querer um separador linear em algum espaço de alta dimensão. </a:t>
            </a:r>
            <a:endParaRPr lang="pt-BR" dirty="0" smtClean="0"/>
          </a:p>
          <a:p>
            <a:r>
              <a:rPr lang="pt-BR" dirty="0" smtClean="0"/>
              <a:t>Em </a:t>
            </a:r>
            <a:r>
              <a:rPr lang="pt-BR" dirty="0"/>
              <a:t>vez disso, </a:t>
            </a:r>
            <a:r>
              <a:rPr lang="pt-BR" dirty="0" smtClean="0"/>
              <a:t>podemos querer uma </a:t>
            </a:r>
            <a:r>
              <a:rPr lang="pt-BR" dirty="0"/>
              <a:t>superfície de decisão em um espaço de dimensão inferior que não </a:t>
            </a:r>
            <a:r>
              <a:rPr lang="pt-BR" dirty="0" smtClean="0"/>
              <a:t>separe as </a:t>
            </a:r>
            <a:r>
              <a:rPr lang="pt-BR" dirty="0"/>
              <a:t>classes de maneira clara, mas </a:t>
            </a:r>
            <a:r>
              <a:rPr lang="pt-BR" dirty="0" smtClean="0"/>
              <a:t>reflita a </a:t>
            </a:r>
            <a:r>
              <a:rPr lang="pt-BR" dirty="0"/>
              <a:t>realidade dos dados ruidosos. </a:t>
            </a:r>
            <a:endParaRPr lang="pt-BR" dirty="0" smtClean="0"/>
          </a:p>
          <a:p>
            <a:r>
              <a:rPr lang="pt-BR" dirty="0" smtClean="0"/>
              <a:t>Isso </a:t>
            </a:r>
            <a:r>
              <a:rPr lang="pt-BR" dirty="0"/>
              <a:t>é possível com o </a:t>
            </a:r>
            <a:r>
              <a:rPr lang="pt-BR" b="1" i="1" dirty="0"/>
              <a:t>classificador de margem suave</a:t>
            </a:r>
            <a:r>
              <a:rPr lang="pt-BR" dirty="0" smtClean="0"/>
              <a:t>, </a:t>
            </a:r>
            <a:r>
              <a:rPr lang="pt-BR" dirty="0"/>
              <a:t>que permite que os exemplos caiam do lado errado do </a:t>
            </a:r>
            <a:r>
              <a:rPr lang="pt-BR" dirty="0" smtClean="0"/>
              <a:t>limiar de </a:t>
            </a:r>
            <a:r>
              <a:rPr lang="pt-BR" dirty="0"/>
              <a:t>decisão, mas atribui a eles uma penalidade proporcional à distância necessária para movê-los de volta para o lado correto.</a:t>
            </a:r>
          </a:p>
        </p:txBody>
      </p:sp>
    </p:spTree>
    <p:extLst>
      <p:ext uri="{BB962C8B-B14F-4D97-AF65-F5344CB8AC3E}">
        <p14:creationId xmlns:p14="http://schemas.microsoft.com/office/powerpoint/2010/main" val="2358100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Kernelização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7563" cy="4775200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b="1" i="1" dirty="0" smtClean="0"/>
              <a:t>truque do kernel</a:t>
            </a:r>
            <a:r>
              <a:rPr lang="pt-BR" dirty="0" smtClean="0"/>
              <a:t> </a:t>
            </a:r>
            <a:r>
              <a:rPr lang="pt-BR" dirty="0"/>
              <a:t>pode ser aplicado não apenas </a:t>
            </a:r>
            <a:r>
              <a:rPr lang="pt-BR" dirty="0" smtClean="0"/>
              <a:t>a algoritmos </a:t>
            </a:r>
            <a:r>
              <a:rPr lang="pt-BR" dirty="0"/>
              <a:t>de aprendizagem que encontram separadores lineares ideais, mas também com qualquer outro algoritmo que possa ser reformulado para funcionar apenas com produtos escalares de pares de pontos de </a:t>
            </a:r>
            <a:r>
              <a:rPr lang="pt-BR" dirty="0" smtClean="0"/>
              <a:t>dados. </a:t>
            </a:r>
          </a:p>
          <a:p>
            <a:r>
              <a:rPr lang="pt-BR" dirty="0" smtClean="0"/>
              <a:t>Uma </a:t>
            </a:r>
            <a:r>
              <a:rPr lang="pt-BR" dirty="0"/>
              <a:t>vez feito isso, o produto escalar é substituído por uma </a:t>
            </a:r>
            <a:r>
              <a:rPr lang="pt-BR" b="1" i="1" dirty="0"/>
              <a:t>função </a:t>
            </a:r>
            <a:r>
              <a:rPr lang="pt-BR" b="1" i="1" dirty="0" smtClean="0"/>
              <a:t>de kernel</a:t>
            </a:r>
            <a:r>
              <a:rPr lang="pt-BR" dirty="0" smtClean="0"/>
              <a:t> </a:t>
            </a:r>
            <a:r>
              <a:rPr lang="pt-BR" dirty="0"/>
              <a:t>e temos uma versão kernelizada do algoritmo. </a:t>
            </a:r>
            <a:endParaRPr lang="pt-BR" dirty="0" smtClean="0"/>
          </a:p>
          <a:p>
            <a:r>
              <a:rPr lang="pt-BR" dirty="0" smtClean="0"/>
              <a:t>Isso </a:t>
            </a:r>
            <a:r>
              <a:rPr lang="pt-BR" dirty="0"/>
              <a:t>pode ser feito facilmente </a:t>
            </a:r>
            <a:r>
              <a:rPr lang="pt-BR" dirty="0" smtClean="0"/>
              <a:t>para algortimos como o </a:t>
            </a:r>
            <a:r>
              <a:rPr lang="pt-BR" dirty="0"/>
              <a:t>k-vizinhos mais </a:t>
            </a:r>
            <a:r>
              <a:rPr lang="pt-BR" dirty="0" smtClean="0"/>
              <a:t>próximos (do Inglês, k-Nearest Neighbours) </a:t>
            </a:r>
            <a:r>
              <a:rPr lang="pt-BR" dirty="0"/>
              <a:t>e </a:t>
            </a:r>
            <a:r>
              <a:rPr lang="pt-BR" dirty="0" smtClean="0"/>
              <a:t>perceptron, </a:t>
            </a:r>
            <a:r>
              <a:rPr lang="pt-BR" dirty="0"/>
              <a:t>entre outros.</a:t>
            </a:r>
          </a:p>
        </p:txBody>
      </p:sp>
    </p:spTree>
    <p:extLst>
      <p:ext uri="{BB962C8B-B14F-4D97-AF65-F5344CB8AC3E}">
        <p14:creationId xmlns:p14="http://schemas.microsoft.com/office/powerpoint/2010/main" val="1132167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Outras funções de Kernel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Alguns kernels </a:t>
                </a:r>
                <a:r>
                  <a:rPr lang="pt-BR" dirty="0"/>
                  <a:t>comuns incluem</a:t>
                </a:r>
                <a:r>
                  <a:rPr lang="pt-BR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Linear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Polinomial (</a:t>
                </a:r>
                <a:r>
                  <a:rPr lang="pt-BR" b="1" dirty="0"/>
                  <a:t>homogêneo</a:t>
                </a:r>
                <a:r>
                  <a:rPr lang="pt-BR" b="1" dirty="0" smtClean="0"/>
                  <a:t>)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Polinomial (não homogêneo</a:t>
                </a:r>
                <a:r>
                  <a:rPr lang="pt-BR" b="1" dirty="0" smtClean="0"/>
                  <a:t>)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Função de base radial </a:t>
                </a:r>
                <a:r>
                  <a:rPr lang="pt-BR" b="1" dirty="0" smtClean="0"/>
                  <a:t>gaussiana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 smtClean="0"/>
                  <a:t>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Tangente hiperbólica (sigmoide)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várias outras...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57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Máquinas de Vetores de Suporte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900081" cy="503237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pt-BR" dirty="0"/>
              <a:t>Uma </a:t>
            </a:r>
            <a:r>
              <a:rPr lang="pt-BR" dirty="0" smtClean="0"/>
              <a:t>Máquina </a:t>
            </a:r>
            <a:r>
              <a:rPr lang="pt-BR" dirty="0"/>
              <a:t>de </a:t>
            </a:r>
            <a:r>
              <a:rPr lang="pt-BR" dirty="0" smtClean="0"/>
              <a:t>Vetores </a:t>
            </a:r>
            <a:r>
              <a:rPr lang="pt-BR" dirty="0"/>
              <a:t>de </a:t>
            </a:r>
            <a:r>
              <a:rPr lang="pt-BR" dirty="0" smtClean="0"/>
              <a:t>Suporte, </a:t>
            </a:r>
            <a:r>
              <a:rPr lang="pt-BR" dirty="0"/>
              <a:t>do Inglês </a:t>
            </a:r>
            <a:r>
              <a:rPr lang="pt-BR" i="1" dirty="0"/>
              <a:t>Support Vector Machine</a:t>
            </a:r>
            <a:r>
              <a:rPr lang="pt-BR" dirty="0"/>
              <a:t> (SVM</a:t>
            </a:r>
            <a:r>
              <a:rPr lang="pt-BR" dirty="0" smtClean="0"/>
              <a:t>), </a:t>
            </a:r>
            <a:r>
              <a:rPr lang="pt-BR" dirty="0"/>
              <a:t>é um modelo de aprendizado de máquina muito </a:t>
            </a:r>
            <a:r>
              <a:rPr lang="pt-BR" dirty="0" smtClean="0"/>
              <a:t>poderoso, versátil </a:t>
            </a:r>
            <a:r>
              <a:rPr lang="pt-BR" dirty="0"/>
              <a:t>capaz de realizar </a:t>
            </a:r>
            <a:r>
              <a:rPr lang="pt-BR" b="1" i="1" dirty="0"/>
              <a:t>classificação linear </a:t>
            </a:r>
            <a:r>
              <a:rPr lang="pt-BR" dirty="0"/>
              <a:t>ou </a:t>
            </a:r>
            <a:r>
              <a:rPr lang="pt-BR" b="1" i="1" dirty="0" smtClean="0"/>
              <a:t>não-linear</a:t>
            </a:r>
            <a:r>
              <a:rPr lang="pt-BR" dirty="0"/>
              <a:t>, </a:t>
            </a:r>
            <a:r>
              <a:rPr lang="pt-BR" b="1" i="1" dirty="0"/>
              <a:t>regressão</a:t>
            </a:r>
            <a:r>
              <a:rPr lang="pt-BR" dirty="0"/>
              <a:t> e até </a:t>
            </a:r>
            <a:r>
              <a:rPr lang="pt-BR" b="1" i="1" dirty="0"/>
              <a:t>detecção de </a:t>
            </a:r>
            <a:r>
              <a:rPr lang="pt-BR" b="1" i="1" dirty="0" smtClean="0"/>
              <a:t>outliers</a:t>
            </a:r>
            <a:r>
              <a:rPr lang="pt-BR" dirty="0" smtClean="0"/>
              <a:t>.</a:t>
            </a:r>
          </a:p>
          <a:p>
            <a:r>
              <a:rPr lang="pt-BR" dirty="0" smtClean="0"/>
              <a:t>SVM é atualmente a abordagem mais popular para aprendizado </a:t>
            </a:r>
            <a:r>
              <a:rPr lang="pt-BR" dirty="0"/>
              <a:t>supervisionado </a:t>
            </a:r>
            <a:r>
              <a:rPr lang="pt-BR" i="1" dirty="0" smtClean="0"/>
              <a:t>pronto </a:t>
            </a:r>
            <a:r>
              <a:rPr lang="pt-BR" i="1" dirty="0"/>
              <a:t>para </a:t>
            </a:r>
            <a:r>
              <a:rPr lang="pt-BR" i="1" dirty="0" smtClean="0"/>
              <a:t>uso</a:t>
            </a:r>
            <a:r>
              <a:rPr lang="pt-BR" dirty="0" smtClean="0"/>
              <a:t>, ou seja, se você não tiver nenhum conhecimento </a:t>
            </a:r>
            <a:r>
              <a:rPr lang="pt-BR" dirty="0"/>
              <a:t>prévio</a:t>
            </a:r>
            <a:r>
              <a:rPr lang="pt-BR" dirty="0" smtClean="0"/>
              <a:t> especializado sobre um problema (ou domínio), então SVM é um execenlte método para se tentar inicialmente.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0" y="2921000"/>
            <a:ext cx="4572000" cy="264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Vantagens</a:t>
            </a:r>
            <a:r>
              <a:rPr lang="en-US" b="1" dirty="0" smtClean="0"/>
              <a:t> das SVMs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71830" cy="479353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Além</a:t>
            </a:r>
            <a:r>
              <a:rPr lang="en-US" dirty="0" smtClean="0"/>
              <a:t> das </a:t>
            </a:r>
            <a:r>
              <a:rPr lang="en-US" dirty="0" err="1" smtClean="0"/>
              <a:t>propriedades</a:t>
            </a:r>
            <a:r>
              <a:rPr lang="en-US" dirty="0" smtClean="0"/>
              <a:t> </a:t>
            </a:r>
            <a:r>
              <a:rPr lang="en-US" dirty="0" err="1" smtClean="0"/>
              <a:t>mencionadas</a:t>
            </a:r>
            <a:r>
              <a:rPr lang="en-US" dirty="0" smtClean="0"/>
              <a:t> </a:t>
            </a:r>
            <a:r>
              <a:rPr lang="en-US" dirty="0" err="1" smtClean="0"/>
              <a:t>anteriormente</a:t>
            </a:r>
            <a:r>
              <a:rPr lang="en-US" dirty="0" smtClean="0"/>
              <a:t>, as SVM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apresentam</a:t>
            </a:r>
            <a:r>
              <a:rPr lang="en-US" dirty="0" smtClean="0"/>
              <a:t> as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proproedades</a:t>
            </a:r>
            <a:r>
              <a:rPr lang="en-US" dirty="0" smtClean="0"/>
              <a:t> e </a:t>
            </a:r>
            <a:r>
              <a:rPr lang="en-US" dirty="0" err="1" smtClean="0"/>
              <a:t>vantagens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Elas têm </a:t>
            </a:r>
            <a:r>
              <a:rPr lang="pt-BR" dirty="0"/>
              <a:t>a capacidade de lidar com grandes espaços de </a:t>
            </a:r>
            <a:r>
              <a:rPr lang="pt-BR" dirty="0" smtClean="0"/>
              <a:t>atributos.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</a:t>
            </a:r>
            <a:r>
              <a:rPr lang="pt-BR" dirty="0" smtClean="0"/>
              <a:t>s </a:t>
            </a:r>
            <a:r>
              <a:rPr lang="pt-BR" dirty="0"/>
              <a:t>SVMs são muito </a:t>
            </a:r>
            <a:r>
              <a:rPr lang="pt-BR" dirty="0" smtClean="0"/>
              <a:t>boas </a:t>
            </a:r>
            <a:r>
              <a:rPr lang="pt-BR" dirty="0"/>
              <a:t>quando não </a:t>
            </a:r>
            <a:r>
              <a:rPr lang="pt-BR" dirty="0" smtClean="0"/>
              <a:t>se tem ideia </a:t>
            </a:r>
            <a:r>
              <a:rPr lang="pt-BR" dirty="0"/>
              <a:t>sobre </a:t>
            </a:r>
            <a:r>
              <a:rPr lang="pt-BR" dirty="0" smtClean="0"/>
              <a:t>os dados.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truque do kernel é a verdadeira força </a:t>
            </a:r>
            <a:r>
              <a:rPr lang="pt-BR" dirty="0" smtClean="0"/>
              <a:t>por trás das SVMs. </a:t>
            </a:r>
            <a:r>
              <a:rPr lang="pt-BR" dirty="0"/>
              <a:t>Com uma </a:t>
            </a:r>
            <a:r>
              <a:rPr lang="pt-BR" b="1" i="1" dirty="0"/>
              <a:t>função de kernel </a:t>
            </a:r>
            <a:r>
              <a:rPr lang="pt-BR" dirty="0"/>
              <a:t>apropriada, podemos resolver qualquer problema complexo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Elas escalonam </a:t>
            </a:r>
            <a:r>
              <a:rPr lang="pt-BR" dirty="0"/>
              <a:t>relativamente bem </a:t>
            </a:r>
            <a:r>
              <a:rPr lang="pt-BR" dirty="0" smtClean="0"/>
              <a:t>para </a:t>
            </a:r>
            <a:r>
              <a:rPr lang="pt-BR" dirty="0"/>
              <a:t>dados </a:t>
            </a:r>
            <a:r>
              <a:rPr lang="pt-BR" dirty="0" smtClean="0"/>
              <a:t>com altas dimensões.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Em geral, SVMs generalizam bem, portanto, o risco delas sobreajustarem aos dados de treinamento é menor, porém, elas podem sobreajustar se o </a:t>
            </a:r>
            <a:r>
              <a:rPr lang="pt-BR" dirty="0"/>
              <a:t>número de </a:t>
            </a:r>
            <a:r>
              <a:rPr lang="pt-BR" dirty="0" smtClean="0"/>
              <a:t>atributos for </a:t>
            </a:r>
            <a:r>
              <a:rPr lang="pt-BR" dirty="0"/>
              <a:t>muito maior do que o número de amostras.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SVMs são </a:t>
            </a:r>
            <a:r>
              <a:rPr lang="pt-BR" dirty="0"/>
              <a:t>relativamente </a:t>
            </a:r>
            <a:r>
              <a:rPr lang="pt-BR" dirty="0" smtClean="0"/>
              <a:t>eficientes </a:t>
            </a:r>
            <a:r>
              <a:rPr lang="pt-BR" dirty="0"/>
              <a:t>em termos </a:t>
            </a:r>
            <a:r>
              <a:rPr lang="pt-BR" dirty="0" smtClean="0"/>
              <a:t>de uso de memória.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SVMs são definidas </a:t>
            </a:r>
            <a:r>
              <a:rPr lang="pt-BR" dirty="0"/>
              <a:t>por um problema de otimização </a:t>
            </a:r>
            <a:r>
              <a:rPr lang="pt-BR" dirty="0" smtClean="0"/>
              <a:t>convexa </a:t>
            </a:r>
            <a:r>
              <a:rPr lang="pt-BR" dirty="0"/>
              <a:t>(sem mínimos locais) para o qual existem métodos </a:t>
            </a:r>
            <a:r>
              <a:rPr lang="pt-BR" dirty="0" smtClean="0"/>
              <a:t>eficientes e com otimização ótima (i.e., mínimog lobal) garantida.</a:t>
            </a:r>
          </a:p>
        </p:txBody>
      </p:sp>
    </p:spTree>
    <p:extLst>
      <p:ext uri="{BB962C8B-B14F-4D97-AF65-F5344CB8AC3E}">
        <p14:creationId xmlns:p14="http://schemas.microsoft.com/office/powerpoint/2010/main" val="2517884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Limitações</a:t>
            </a:r>
            <a:r>
              <a:rPr lang="en-US" b="1" dirty="0" smtClean="0"/>
              <a:t> das SVMs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2648" cy="4861778"/>
          </a:xfrm>
        </p:spPr>
        <p:txBody>
          <a:bodyPr>
            <a:normAutofit/>
          </a:bodyPr>
          <a:lstStyle/>
          <a:p>
            <a:r>
              <a:rPr lang="en-US" dirty="0" err="1" smtClean="0"/>
              <a:t>Algumas</a:t>
            </a:r>
            <a:r>
              <a:rPr lang="en-US" dirty="0" smtClean="0"/>
              <a:t> das </a:t>
            </a:r>
            <a:r>
              <a:rPr lang="en-US" dirty="0" err="1" smtClean="0"/>
              <a:t>limitações</a:t>
            </a:r>
            <a:r>
              <a:rPr lang="en-US" dirty="0" smtClean="0"/>
              <a:t>/</a:t>
            </a:r>
            <a:r>
              <a:rPr lang="en-US" dirty="0" err="1" smtClean="0"/>
              <a:t>desvantagens</a:t>
            </a:r>
            <a:r>
              <a:rPr lang="en-US" dirty="0" smtClean="0"/>
              <a:t> das SVMs </a:t>
            </a:r>
            <a:r>
              <a:rPr lang="en-US" dirty="0" err="1" smtClean="0"/>
              <a:t>são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São </a:t>
            </a:r>
            <a:r>
              <a:rPr lang="en-US" dirty="0" err="1" smtClean="0"/>
              <a:t>sensíveis</a:t>
            </a:r>
            <a:r>
              <a:rPr lang="en-US" dirty="0"/>
              <a:t>: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 smtClean="0"/>
              <a:t>às </a:t>
            </a:r>
            <a:r>
              <a:rPr lang="pt-BR" dirty="0"/>
              <a:t>escalas de atributos </a:t>
            </a:r>
            <a:r>
              <a:rPr lang="pt-BR" dirty="0" smtClean="0"/>
              <a:t>(</a:t>
            </a:r>
            <a:r>
              <a:rPr lang="pt-BR" b="1" dirty="0" smtClean="0">
                <a:solidFill>
                  <a:srgbClr val="00B0F0"/>
                </a:solidFill>
              </a:rPr>
              <a:t>Exemplo</a:t>
            </a:r>
            <a:r>
              <a:rPr lang="pt-BR" b="1" dirty="0">
                <a:solidFill>
                  <a:srgbClr val="00B0F0"/>
                </a:solidFill>
              </a:rPr>
              <a:t>: </a:t>
            </a:r>
            <a:r>
              <a:rPr lang="pt-BR" b="1" dirty="0" smtClean="0">
                <a:solidFill>
                  <a:srgbClr val="00B0F0"/>
                </a:solidFill>
              </a:rPr>
              <a:t>svm_sensitivity_to_feature_scales.ipynb</a:t>
            </a:r>
            <a:r>
              <a:rPr lang="pt-BR" dirty="0" smtClean="0"/>
              <a:t>).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à</a:t>
            </a:r>
            <a:r>
              <a:rPr lang="pt-BR" dirty="0" smtClean="0"/>
              <a:t> outliers, i.e., valores atípicos</a:t>
            </a:r>
            <a:r>
              <a:rPr lang="pt-BR" dirty="0"/>
              <a:t>, discrepantes </a:t>
            </a:r>
            <a:r>
              <a:rPr lang="pt-BR" dirty="0" smtClean="0"/>
              <a:t>(</a:t>
            </a:r>
            <a:r>
              <a:rPr lang="pt-BR" b="1" dirty="0" smtClean="0">
                <a:solidFill>
                  <a:srgbClr val="00B0F0"/>
                </a:solidFill>
              </a:rPr>
              <a:t>Exemplo: svm_sensitivity_to_outliers.ipynb</a:t>
            </a:r>
            <a:r>
              <a:rPr lang="pt-BR" dirty="0" smtClean="0"/>
              <a:t>).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Escolher </a:t>
            </a:r>
            <a:r>
              <a:rPr lang="pt-BR" dirty="0"/>
              <a:t>uma </a:t>
            </a:r>
            <a:r>
              <a:rPr lang="pt-BR" b="1" i="1" dirty="0"/>
              <a:t>função de kernel</a:t>
            </a:r>
            <a:r>
              <a:rPr lang="pt-BR" dirty="0"/>
              <a:t> </a:t>
            </a:r>
            <a:r>
              <a:rPr lang="pt-BR" dirty="0" smtClean="0"/>
              <a:t>“boa” </a:t>
            </a:r>
            <a:r>
              <a:rPr lang="pt-BR" dirty="0"/>
              <a:t>nem sempre é fácil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Longo tempo de treinamento para grandes conjuntos de dados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Difícil de </a:t>
            </a:r>
            <a:r>
              <a:rPr lang="pt-BR" dirty="0" smtClean="0"/>
              <a:t>entender, visualizar </a:t>
            </a:r>
            <a:r>
              <a:rPr lang="pt-BR" dirty="0"/>
              <a:t>e interpretar o modelo </a:t>
            </a:r>
            <a:r>
              <a:rPr lang="pt-BR" dirty="0" smtClean="0"/>
              <a:t>final.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Já que o modelo final não é tão fácil </a:t>
            </a:r>
            <a:r>
              <a:rPr lang="pt-BR" dirty="0" smtClean="0"/>
              <a:t>de ser visualizado e interpretado, fica difícil fazer pequenos ajustes nos parâmetros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</a:t>
            </a:r>
            <a:r>
              <a:rPr lang="pt-BR" dirty="0" smtClean="0"/>
              <a:t>s </a:t>
            </a:r>
            <a:r>
              <a:rPr lang="pt-BR" dirty="0"/>
              <a:t>SVMs não fornecem estimativas de </a:t>
            </a:r>
            <a:r>
              <a:rPr lang="pt-BR" dirty="0" smtClean="0"/>
              <a:t>probabilidade, o que é desejável </a:t>
            </a:r>
            <a:r>
              <a:rPr lang="pt-BR" dirty="0"/>
              <a:t>na maioria dos problemas de </a:t>
            </a:r>
            <a:r>
              <a:rPr lang="pt-BR" dirty="0" smtClean="0"/>
              <a:t>classificação.</a:t>
            </a:r>
          </a:p>
        </p:txBody>
      </p:sp>
    </p:spTree>
    <p:extLst>
      <p:ext uri="{BB962C8B-B14F-4D97-AF65-F5344CB8AC3E}">
        <p14:creationId xmlns:p14="http://schemas.microsoft.com/office/powerpoint/2010/main" val="505380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0831"/>
            <a:ext cx="10515600" cy="763588"/>
          </a:xfrm>
        </p:spPr>
        <p:txBody>
          <a:bodyPr/>
          <a:lstStyle/>
          <a:p>
            <a:r>
              <a:rPr lang="pt-BR" dirty="0" smtClean="0"/>
              <a:t>SVMs para problemas com múltiplas classes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00176"/>
                <a:ext cx="11091863" cy="531495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Embora as SVMs separem </a:t>
                </a:r>
                <a:r>
                  <a:rPr lang="pt-BR" dirty="0"/>
                  <a:t>os dados linearmente em </a:t>
                </a:r>
                <a:r>
                  <a:rPr lang="pt-BR" b="1" i="1" dirty="0"/>
                  <a:t>duas classes</a:t>
                </a:r>
                <a:r>
                  <a:rPr lang="pt-BR" dirty="0"/>
                  <a:t>, </a:t>
                </a:r>
                <a:r>
                  <a:rPr lang="pt-BR" dirty="0" smtClean="0"/>
                  <a:t>a classificação de </a:t>
                </a:r>
                <a:r>
                  <a:rPr lang="pt-BR" dirty="0"/>
                  <a:t>mais do que duas classes é possível utilizando </a:t>
                </a:r>
                <a:r>
                  <a:rPr lang="pt-BR" dirty="0" smtClean="0"/>
                  <a:t>a estratégia de </a:t>
                </a:r>
                <a:r>
                  <a:rPr lang="pt-BR" dirty="0"/>
                  <a:t>decomposição do problema multiclasses </a:t>
                </a:r>
                <a:r>
                  <a:rPr lang="pt-BR" dirty="0" smtClean="0"/>
                  <a:t>em subproblemas </a:t>
                </a:r>
                <a:r>
                  <a:rPr lang="pt-BR" dirty="0"/>
                  <a:t>binários. </a:t>
                </a:r>
                <a:endParaRPr lang="pt-BR" dirty="0" smtClean="0"/>
              </a:p>
              <a:p>
                <a:r>
                  <a:rPr lang="pt-BR" dirty="0" smtClean="0"/>
                  <a:t>Existem</a:t>
                </a:r>
                <a:r>
                  <a:rPr lang="pt-BR" dirty="0"/>
                  <a:t> </a:t>
                </a:r>
                <a:r>
                  <a:rPr lang="pt-BR" dirty="0" smtClean="0"/>
                  <a:t>algumas </a:t>
                </a:r>
                <a:r>
                  <a:rPr lang="pt-BR" dirty="0"/>
                  <a:t>técnicas que são utilizadas para resolver o problema com múltiplas classes</a:t>
                </a:r>
                <a:r>
                  <a:rPr lang="pt-BR" dirty="0" smtClean="0"/>
                  <a:t>, as </a:t>
                </a:r>
                <a:r>
                  <a:rPr lang="pt-BR" dirty="0"/>
                  <a:t>mais conhecidas são a </a:t>
                </a:r>
                <a:r>
                  <a:rPr lang="pt-BR" b="1" i="1" dirty="0" smtClean="0"/>
                  <a:t>Um-Contra-Todos</a:t>
                </a:r>
                <a:r>
                  <a:rPr lang="pt-BR" dirty="0" smtClean="0"/>
                  <a:t> </a:t>
                </a:r>
                <a:r>
                  <a:rPr lang="pt-BR" dirty="0"/>
                  <a:t>e </a:t>
                </a:r>
                <a:r>
                  <a:rPr lang="pt-BR" b="1" i="1" dirty="0" smtClean="0"/>
                  <a:t>Um-Contra-Um</a:t>
                </a:r>
                <a:r>
                  <a:rPr lang="pt-BR" dirty="0" smtClean="0"/>
                  <a:t>. </a:t>
                </a:r>
              </a:p>
              <a:p>
                <a:r>
                  <a:rPr lang="pt-BR" dirty="0"/>
                  <a:t>Seja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o número de classes, a técnica </a:t>
                </a:r>
                <a:r>
                  <a:rPr lang="pt-BR" b="1" i="1" dirty="0"/>
                  <a:t>Um-Contra-Todos</a:t>
                </a:r>
                <a:r>
                  <a:rPr lang="pt-BR" dirty="0" smtClean="0"/>
                  <a:t> </a:t>
                </a:r>
                <a:r>
                  <a:rPr lang="pt-BR" dirty="0"/>
                  <a:t>consiste </a:t>
                </a:r>
                <a:r>
                  <a:rPr lang="pt-BR" dirty="0" smtClean="0"/>
                  <a:t>em separar uma </a:t>
                </a:r>
                <a:r>
                  <a:rPr lang="pt-BR" dirty="0"/>
                  <a:t>classe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 agrupar </a:t>
                </a:r>
                <a:r>
                  <a:rPr lang="pt-BR" dirty="0" smtClean="0"/>
                  <a:t>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/>
                  <a:t> classes </a:t>
                </a:r>
                <a:r>
                  <a:rPr lang="pt-BR" dirty="0"/>
                  <a:t>restantes em uma classe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dirty="0"/>
                  <a:t> </a:t>
                </a:r>
                <a:r>
                  <a:rPr lang="pt-BR" dirty="0" smtClean="0"/>
                  <a:t>a </a:t>
                </a:r>
                <a:r>
                  <a:rPr lang="pt-BR" dirty="0"/>
                  <a:t>partir </a:t>
                </a:r>
                <a:r>
                  <a:rPr lang="pt-BR" dirty="0" smtClean="0"/>
                  <a:t>da separação </a:t>
                </a:r>
                <a:r>
                  <a:rPr lang="pt-BR" dirty="0"/>
                  <a:t>encontraremos o hiperplano que separa 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dirty="0" smtClean="0"/>
                  <a:t> da classe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BR" dirty="0" smtClean="0"/>
                  <a:t>. O processo </a:t>
                </a:r>
                <a:r>
                  <a:rPr lang="pt-BR" dirty="0"/>
                  <a:t>de separação da classe é realizado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vezes para </a:t>
                </a:r>
                <a:r>
                  <a:rPr lang="pt-BR" dirty="0" smtClean="0"/>
                  <a:t>cada classe pertencente </a:t>
                </a:r>
                <a:r>
                  <a:rPr lang="pt-BR" dirty="0"/>
                  <a:t>ao conjunto de classes, logo, encontraremos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hiperplanos que separam </a:t>
                </a:r>
                <a:r>
                  <a:rPr lang="pt-BR" dirty="0"/>
                  <a:t>as classes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Seja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o número de classes, a técnica </a:t>
                </a:r>
                <a:r>
                  <a:rPr lang="pt-BR" b="1" i="1" dirty="0"/>
                  <a:t>Um-Contra-Um</a:t>
                </a:r>
                <a:r>
                  <a:rPr lang="pt-BR" dirty="0" smtClean="0"/>
                  <a:t> </a:t>
                </a:r>
                <a:r>
                  <a:rPr lang="pt-BR" dirty="0"/>
                  <a:t>consiste </a:t>
                </a:r>
                <a:r>
                  <a:rPr lang="pt-BR" dirty="0" smtClean="0"/>
                  <a:t>em separar duas classes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do conjunto de classes e encontrar um </a:t>
                </a:r>
                <a:r>
                  <a:rPr lang="pt-BR" dirty="0" smtClean="0"/>
                  <a:t>hiperplano que </a:t>
                </a:r>
                <a:r>
                  <a:rPr lang="pt-BR" dirty="0"/>
                  <a:t>separe esse </a:t>
                </a:r>
                <a:r>
                  <a:rPr lang="pt-BR" dirty="0" smtClean="0"/>
                  <a:t>par de </a:t>
                </a:r>
                <a:r>
                  <a:rPr lang="pt-BR" dirty="0"/>
                  <a:t>classes. O processo de separação é realizado para </a:t>
                </a:r>
                <a:r>
                  <a:rPr lang="pt-BR" dirty="0" smtClean="0"/>
                  <a:t>cada par </a:t>
                </a:r>
                <a:r>
                  <a:rPr lang="pt-BR" dirty="0"/>
                  <a:t>de classes </a:t>
                </a:r>
                <a:r>
                  <a:rPr lang="pt-BR" dirty="0" smtClean="0"/>
                  <a:t>pertencente ao </a:t>
                </a:r>
                <a:r>
                  <a:rPr lang="pt-BR" dirty="0"/>
                  <a:t>conjunto de classes, logo encontraremos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hiperplanos </a:t>
                </a:r>
                <a:r>
                  <a:rPr lang="pt-BR" dirty="0"/>
                  <a:t>que separam as classes.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00176"/>
                <a:ext cx="11091863" cy="5314950"/>
              </a:xfrm>
              <a:blipFill rotWithShape="0">
                <a:blip r:embed="rId2"/>
                <a:stretch>
                  <a:fillRect l="-824" t="-2982" r="-1044" b="-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388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 com SVMs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8186055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SVMs são bastante versátis: </a:t>
                </a:r>
                <a:r>
                  <a:rPr lang="pt-BR" dirty="0"/>
                  <a:t>não apenas </a:t>
                </a:r>
                <a:r>
                  <a:rPr lang="pt-BR" dirty="0" smtClean="0"/>
                  <a:t>oferecem </a:t>
                </a:r>
                <a:r>
                  <a:rPr lang="pt-BR" dirty="0"/>
                  <a:t>suporte à classificação linear e não linear, mas também à regressão linear e não linear. </a:t>
                </a:r>
                <a:endParaRPr lang="pt-BR" dirty="0" smtClean="0"/>
              </a:p>
              <a:p>
                <a:r>
                  <a:rPr lang="pt-BR" dirty="0" smtClean="0"/>
                  <a:t>O </a:t>
                </a:r>
                <a:r>
                  <a:rPr lang="pt-BR" dirty="0"/>
                  <a:t>truque é inverter o objetivo: em vez de tentar </a:t>
                </a:r>
                <a:r>
                  <a:rPr lang="pt-BR" dirty="0" smtClean="0"/>
                  <a:t>encontrar a </a:t>
                </a:r>
                <a:r>
                  <a:rPr lang="pt-BR" dirty="0"/>
                  <a:t>maior rua possível entre duas </a:t>
                </a:r>
                <a:r>
                  <a:rPr lang="pt-BR" dirty="0" smtClean="0"/>
                  <a:t>classes, </a:t>
                </a:r>
                <a:r>
                  <a:rPr lang="pt-BR" dirty="0"/>
                  <a:t>enquanto limita as violações de </a:t>
                </a:r>
                <a:r>
                  <a:rPr lang="pt-BR" dirty="0" smtClean="0"/>
                  <a:t>margem (ou seja, exemplos entre as margens), a regressão com SVMs tenta </a:t>
                </a:r>
                <a:r>
                  <a:rPr lang="pt-BR" dirty="0"/>
                  <a:t>encaixar </a:t>
                </a:r>
                <a:r>
                  <a:rPr lang="pt-BR" dirty="0" smtClean="0"/>
                  <a:t>tantos exemplos quanto possíveis </a:t>
                </a:r>
                <a:r>
                  <a:rPr lang="pt-BR" dirty="0"/>
                  <a:t>na rua enquanto limita violações de margem (ou seja, </a:t>
                </a:r>
                <a:r>
                  <a:rPr lang="pt-BR" dirty="0" smtClean="0"/>
                  <a:t>exemplos fora </a:t>
                </a:r>
                <a:r>
                  <a:rPr lang="pt-BR" dirty="0"/>
                  <a:t>da rua) . </a:t>
                </a:r>
                <a:endParaRPr lang="pt-BR" dirty="0" smtClean="0"/>
              </a:p>
              <a:p>
                <a:r>
                  <a:rPr lang="pt-BR" dirty="0" smtClean="0"/>
                  <a:t>A </a:t>
                </a:r>
                <a:r>
                  <a:rPr lang="pt-BR" dirty="0"/>
                  <a:t>largura da rua é controlada por um hiperparâmetro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A </a:t>
                </a:r>
                <a:r>
                  <a:rPr lang="pt-BR" dirty="0"/>
                  <a:t>f</a:t>
                </a:r>
                <a:r>
                  <a:rPr lang="pt-BR" dirty="0" smtClean="0"/>
                  <a:t>igura ao lado mostra </a:t>
                </a:r>
                <a:r>
                  <a:rPr lang="pt-BR" dirty="0"/>
                  <a:t>dois modelos de regressão </a:t>
                </a:r>
                <a:r>
                  <a:rPr lang="pt-BR" dirty="0" smtClean="0"/>
                  <a:t>SVM linear treinados em alguns dados lineares aleatórios, um com uma grande margem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lang="pt-BR" dirty="0"/>
                  <a:t>) e o outro com uma pequena margem </a:t>
                </a:r>
                <a:r>
                  <a:rPr lang="pt-BR" dirty="0" smtClean="0"/>
                  <a:t>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pt-BR" dirty="0" smtClean="0"/>
                  <a:t>).</a:t>
                </a:r>
              </a:p>
              <a:p>
                <a:r>
                  <a:rPr lang="pt-BR" dirty="0"/>
                  <a:t>Adicionar mais </a:t>
                </a:r>
                <a:r>
                  <a:rPr lang="pt-BR" dirty="0" smtClean="0"/>
                  <a:t>exemplos de </a:t>
                </a:r>
                <a:r>
                  <a:rPr lang="pt-BR" dirty="0"/>
                  <a:t>treinamento dentro da margem não afeta as </a:t>
                </a:r>
                <a:r>
                  <a:rPr lang="pt-BR" dirty="0" smtClean="0"/>
                  <a:t>predições do modelo, </a:t>
                </a:r>
                <a:r>
                  <a:rPr lang="pt-BR" dirty="0"/>
                  <a:t>portanto, o modelo é </a:t>
                </a:r>
                <a:r>
                  <a:rPr lang="pt-BR" dirty="0" smtClean="0"/>
                  <a:t>dito ser insensível </a:t>
                </a:r>
                <a:r>
                  <a:rPr lang="pt-BR" dirty="0"/>
                  <a:t>a </a:t>
                </a:r>
                <a:r>
                  <a:rPr lang="pt-BR" dirty="0" smtClean="0"/>
                  <a:t>variações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8186055" cy="5032375"/>
              </a:xfrm>
              <a:blipFill rotWithShape="0">
                <a:blip r:embed="rId2"/>
                <a:stretch>
                  <a:fillRect l="-968" t="-2785" r="-447" b="-14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" t="9286" r="6350" b="6191"/>
          <a:stretch/>
        </p:blipFill>
        <p:spPr>
          <a:xfrm>
            <a:off x="9024255" y="898072"/>
            <a:ext cx="3086100" cy="57966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75643" y="528740"/>
            <a:ext cx="3316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B0F0"/>
                </a:solidFill>
              </a:rPr>
              <a:t>Exemplo: svm_regression1.ipynb</a:t>
            </a:r>
            <a:endParaRPr lang="pt-B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067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Regressão não linear com SVMs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191501" cy="4819304"/>
          </a:xfrm>
        </p:spPr>
        <p:txBody>
          <a:bodyPr/>
          <a:lstStyle/>
          <a:p>
            <a:r>
              <a:rPr lang="pt-BR" dirty="0"/>
              <a:t>Para lidar com tarefas de regressão não linear, </a:t>
            </a:r>
            <a:r>
              <a:rPr lang="pt-BR" dirty="0" smtClean="0"/>
              <a:t>podemis </a:t>
            </a:r>
            <a:r>
              <a:rPr lang="pt-BR" dirty="0"/>
              <a:t>usar um modelo SVM kernelizado. </a:t>
            </a:r>
            <a:endParaRPr lang="pt-BR" dirty="0" smtClean="0"/>
          </a:p>
          <a:p>
            <a:r>
              <a:rPr lang="pt-BR" dirty="0" smtClean="0"/>
              <a:t>Por </a:t>
            </a:r>
            <a:r>
              <a:rPr lang="pt-BR" dirty="0"/>
              <a:t>exemplo, a </a:t>
            </a:r>
            <a:r>
              <a:rPr lang="pt-BR" dirty="0" smtClean="0"/>
              <a:t>figura ao lado mostra </a:t>
            </a:r>
            <a:r>
              <a:rPr lang="pt-BR" dirty="0"/>
              <a:t>a regressão </a:t>
            </a:r>
            <a:r>
              <a:rPr lang="pt-BR" dirty="0" smtClean="0"/>
              <a:t>com </a:t>
            </a:r>
            <a:r>
              <a:rPr lang="pt-BR" dirty="0"/>
              <a:t>SVM em um conjunto de treinamento quadrático aleatório, usando um kernel polinomial de 2º grau. </a:t>
            </a:r>
            <a:endParaRPr lang="pt-BR" dirty="0" smtClean="0"/>
          </a:p>
          <a:p>
            <a:r>
              <a:rPr lang="pt-BR" dirty="0" smtClean="0"/>
              <a:t>Conforme podemos ver, há </a:t>
            </a:r>
            <a:r>
              <a:rPr lang="pt-BR" dirty="0"/>
              <a:t>pouca regularização </a:t>
            </a:r>
            <a:r>
              <a:rPr lang="pt-BR" dirty="0" smtClean="0"/>
              <a:t>na figura superior (ou </a:t>
            </a:r>
            <a:r>
              <a:rPr lang="pt-BR" dirty="0"/>
              <a:t>seja, um grande valor </a:t>
            </a:r>
            <a:r>
              <a:rPr lang="pt-BR" i="1" dirty="0"/>
              <a:t>C</a:t>
            </a:r>
            <a:r>
              <a:rPr lang="pt-BR" dirty="0"/>
              <a:t>) e muito mais regularização </a:t>
            </a:r>
            <a:r>
              <a:rPr lang="pt-BR" dirty="0" smtClean="0"/>
              <a:t>na figura inferior </a:t>
            </a:r>
            <a:r>
              <a:rPr lang="pt-BR" dirty="0"/>
              <a:t>(ou seja, um pequeno valor </a:t>
            </a:r>
            <a:r>
              <a:rPr lang="pt-BR" i="1" dirty="0"/>
              <a:t>C</a:t>
            </a:r>
            <a:r>
              <a:rPr lang="pt-BR" dirty="0"/>
              <a:t>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" t="9048" r="6350" b="6190"/>
          <a:stretch/>
        </p:blipFill>
        <p:spPr>
          <a:xfrm>
            <a:off x="9029701" y="897274"/>
            <a:ext cx="3102429" cy="58129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29700" y="527942"/>
            <a:ext cx="3316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B0F0"/>
                </a:solidFill>
              </a:rPr>
              <a:t>Exemplo: svm_regression2.ipynb</a:t>
            </a:r>
            <a:endParaRPr lang="pt-B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77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ntro to Support Vector Machines with a Trading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" y="334317"/>
            <a:ext cx="3256915" cy="267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pport Vector Machine (SVM): A Simple Visual Explanation — Part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480" y="733486"/>
            <a:ext cx="3666490" cy="188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 to Support Vector Machines with a Trading Examp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81089"/>
            <a:ext cx="2826384" cy="236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Complete Guide to Support Vector Machine (SVM) - Towards Data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7" y="3751494"/>
            <a:ext cx="3437890" cy="250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T Machine Learning for Big Data and Text Processing Class Notes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672" y="3624929"/>
            <a:ext cx="4422105" cy="262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plications in Machine Learni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7" r="12529"/>
          <a:stretch/>
        </p:blipFill>
        <p:spPr bwMode="auto">
          <a:xfrm>
            <a:off x="4187610" y="334317"/>
            <a:ext cx="3142830" cy="314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Figuras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8" name="Group 47"/>
          <p:cNvGrpSpPr/>
          <p:nvPr/>
        </p:nvGrpSpPr>
        <p:grpSpPr>
          <a:xfrm>
            <a:off x="2697708" y="2223032"/>
            <a:ext cx="7062302" cy="4093615"/>
            <a:chOff x="2697708" y="2223032"/>
            <a:chExt cx="7062302" cy="4093615"/>
          </a:xfrm>
        </p:grpSpPr>
        <p:sp>
          <p:nvSpPr>
            <p:cNvPr id="5" name="Oval 4"/>
            <p:cNvSpPr/>
            <p:nvPr/>
          </p:nvSpPr>
          <p:spPr>
            <a:xfrm>
              <a:off x="5105554" y="3478725"/>
              <a:ext cx="2301922" cy="144666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Aplicações de </a:t>
              </a:r>
            </a:p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SVMs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42602" y="2336742"/>
              <a:ext cx="1908000" cy="82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Detecção de Faces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97708" y="3374057"/>
              <a:ext cx="1908000" cy="82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Detecção de Fake News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97708" y="4411376"/>
              <a:ext cx="1908000" cy="82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Classificação de Imagens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80433" y="5488647"/>
              <a:ext cx="1908000" cy="82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Categorização de Texto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16132" y="5473468"/>
              <a:ext cx="1908000" cy="82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Reconhecimento de escrita à mão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02257" y="2223032"/>
              <a:ext cx="1908000" cy="82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Classificação de Expressões Faciais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52010" y="3387704"/>
              <a:ext cx="1908000" cy="82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Reconhecimento de Fala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52010" y="4411376"/>
              <a:ext cx="1908000" cy="82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Diagnóstico e Prognóstico de Câncer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16504" y="2315377"/>
              <a:ext cx="1908000" cy="82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Detecção de SPAM</a:t>
              </a:r>
            </a:p>
          </p:txBody>
        </p:sp>
        <p:cxnSp>
          <p:nvCxnSpPr>
            <p:cNvPr id="17" name="Straight Arrow Connector 16"/>
            <p:cNvCxnSpPr>
              <a:endCxn id="5" idx="1"/>
            </p:cNvCxnSpPr>
            <p:nvPr/>
          </p:nvCxnSpPr>
          <p:spPr>
            <a:xfrm>
              <a:off x="5050602" y="3143377"/>
              <a:ext cx="392061" cy="547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5" idx="7"/>
            </p:cNvCxnSpPr>
            <p:nvPr/>
          </p:nvCxnSpPr>
          <p:spPr>
            <a:xfrm flipH="1">
              <a:off x="7070367" y="3143377"/>
              <a:ext cx="446137" cy="547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2"/>
              <a:endCxn id="5" idx="0"/>
            </p:cNvCxnSpPr>
            <p:nvPr/>
          </p:nvCxnSpPr>
          <p:spPr>
            <a:xfrm>
              <a:off x="6256257" y="3051032"/>
              <a:ext cx="258" cy="427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3"/>
            </p:cNvCxnSpPr>
            <p:nvPr/>
          </p:nvCxnSpPr>
          <p:spPr>
            <a:xfrm>
              <a:off x="4605708" y="3788057"/>
              <a:ext cx="563929" cy="197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8" idx="3"/>
            </p:cNvCxnSpPr>
            <p:nvPr/>
          </p:nvCxnSpPr>
          <p:spPr>
            <a:xfrm flipV="1">
              <a:off x="4605708" y="4497219"/>
              <a:ext cx="586319" cy="328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2" idx="1"/>
            </p:cNvCxnSpPr>
            <p:nvPr/>
          </p:nvCxnSpPr>
          <p:spPr>
            <a:xfrm flipH="1">
              <a:off x="7334250" y="3801704"/>
              <a:ext cx="517760" cy="147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3" idx="1"/>
            </p:cNvCxnSpPr>
            <p:nvPr/>
          </p:nvCxnSpPr>
          <p:spPr>
            <a:xfrm flipH="1" flipV="1">
              <a:off x="7334250" y="4497219"/>
              <a:ext cx="517760" cy="328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" idx="0"/>
            </p:cNvCxnSpPr>
            <p:nvPr/>
          </p:nvCxnSpPr>
          <p:spPr>
            <a:xfrm flipV="1">
              <a:off x="5234433" y="4864834"/>
              <a:ext cx="518667" cy="623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0"/>
            </p:cNvCxnSpPr>
            <p:nvPr/>
          </p:nvCxnSpPr>
          <p:spPr>
            <a:xfrm flipH="1" flipV="1">
              <a:off x="6756400" y="4864834"/>
              <a:ext cx="713732" cy="608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9986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2412547"/>
            <a:ext cx="63341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0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732155"/>
          </a:xfrm>
        </p:spPr>
        <p:txBody>
          <a:bodyPr/>
          <a:lstStyle/>
          <a:p>
            <a:r>
              <a:rPr lang="pt-BR" dirty="0" smtClean="0"/>
              <a:t>Propriedades das SVMs</a:t>
            </a:r>
            <a:endParaRPr lang="pt-BR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402080"/>
            <a:ext cx="11170920" cy="52120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/>
              <a:t>Existem 3 propriedades que tornam as SVM muito atrativas: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SVM constroem um </a:t>
            </a:r>
            <a:r>
              <a:rPr lang="pt-BR" b="1" i="1" dirty="0" smtClean="0"/>
              <a:t>separador de margem máxima</a:t>
            </a:r>
            <a:r>
              <a:rPr lang="pt-BR" dirty="0" smtClean="0"/>
              <a:t>, ou seja, a </a:t>
            </a:r>
            <a:r>
              <a:rPr lang="pt-BR" b="1" i="1" dirty="0" smtClean="0"/>
              <a:t>fronteira de decisão </a:t>
            </a:r>
            <a:r>
              <a:rPr lang="pt-BR" dirty="0" smtClean="0"/>
              <a:t>tem a maior distância possível para os pontos mais próximos das classes. Esta propriedade ajuda as SVMs a generalizar muito bem.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SVMs criam um </a:t>
            </a:r>
            <a:r>
              <a:rPr lang="pt-BR" b="1" i="1" dirty="0" smtClean="0"/>
              <a:t>hiperplano de separação linear</a:t>
            </a:r>
            <a:r>
              <a:rPr lang="pt-BR" dirty="0" smtClean="0"/>
              <a:t>, porém, elas têm a habilidade de projetar os dados de entrada em um espaço com dimensão mais alta, </a:t>
            </a:r>
            <a:r>
              <a:rPr lang="pt-BR" dirty="0"/>
              <a:t>usando </a:t>
            </a:r>
            <a:r>
              <a:rPr lang="pt-BR" dirty="0" smtClean="0"/>
              <a:t>o </a:t>
            </a:r>
            <a:r>
              <a:rPr lang="pt-BR" dirty="0"/>
              <a:t>chamado </a:t>
            </a:r>
            <a:r>
              <a:rPr lang="pt-BR" b="1" i="1" dirty="0"/>
              <a:t>truque do </a:t>
            </a:r>
            <a:r>
              <a:rPr lang="pt-BR" b="1" i="1" dirty="0" smtClean="0"/>
              <a:t>kernel</a:t>
            </a:r>
            <a:r>
              <a:rPr lang="pt-BR" dirty="0" smtClean="0"/>
              <a:t> (do Inglês, </a:t>
            </a:r>
            <a:r>
              <a:rPr lang="pt-BR" i="1" dirty="0" smtClean="0"/>
              <a:t>kernel trick</a:t>
            </a:r>
            <a:r>
              <a:rPr lang="pt-BR" dirty="0" smtClean="0"/>
              <a:t>). Frequentemente, classes que não são linearmente separáveis no espaço de entrada original são facilmente separáveis em um espaço </a:t>
            </a:r>
            <a:r>
              <a:rPr lang="pt-BR" dirty="0"/>
              <a:t>dimensional </a:t>
            </a:r>
            <a:r>
              <a:rPr lang="pt-BR" dirty="0" smtClean="0"/>
              <a:t>mais alto. </a:t>
            </a:r>
            <a:r>
              <a:rPr lang="pt-BR" dirty="0"/>
              <a:t>O</a:t>
            </a:r>
            <a:r>
              <a:rPr lang="pt-BR" dirty="0" smtClean="0"/>
              <a:t> </a:t>
            </a:r>
            <a:r>
              <a:rPr lang="pt-BR" dirty="0"/>
              <a:t>separador linear de alta dimensão é </a:t>
            </a:r>
            <a:r>
              <a:rPr lang="pt-BR" dirty="0" smtClean="0"/>
              <a:t>não-linear </a:t>
            </a:r>
            <a:r>
              <a:rPr lang="pt-BR" dirty="0"/>
              <a:t>no espaço original. </a:t>
            </a:r>
            <a:r>
              <a:rPr lang="pt-BR" dirty="0" smtClean="0"/>
              <a:t>Isso </a:t>
            </a:r>
            <a:r>
              <a:rPr lang="pt-BR" dirty="0"/>
              <a:t>significa que o espaço de </a:t>
            </a:r>
            <a:r>
              <a:rPr lang="pt-BR" dirty="0" smtClean="0"/>
              <a:t>hipóteses </a:t>
            </a:r>
            <a:r>
              <a:rPr lang="pt-BR" dirty="0"/>
              <a:t>é </a:t>
            </a:r>
            <a:r>
              <a:rPr lang="pt-BR" dirty="0" smtClean="0"/>
              <a:t>expandido </a:t>
            </a:r>
            <a:r>
              <a:rPr lang="pt-BR" dirty="0"/>
              <a:t>em relação aos métodos que usam representações estritamente </a:t>
            </a:r>
            <a:r>
              <a:rPr lang="pt-BR" dirty="0" smtClean="0"/>
              <a:t>lineares.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SVMs são abordagens não-paramétricas</a:t>
            </a:r>
            <a:r>
              <a:rPr lang="pt-BR" dirty="0"/>
              <a:t>. </a:t>
            </a:r>
            <a:r>
              <a:rPr lang="pt-BR" dirty="0" smtClean="0"/>
              <a:t>Elas </a:t>
            </a:r>
            <a:r>
              <a:rPr lang="pt-BR" dirty="0"/>
              <a:t>retêm exemplos de treinamento e, potencialmente, precisam armazená-los todos</a:t>
            </a:r>
            <a:r>
              <a:rPr lang="pt-BR" dirty="0" smtClean="0"/>
              <a:t>. Por outro lado, na prática, elas frequentemente precisam reter apenas uma pequena fração do número de exemplos; algumas vezes tão pequeno quanto uma pequena constante multiplicada pelo número de dimensões. Portanto, SVMs combinam as vantagens de modelos paramétricos e não-paramétricos: elas têm a flexibilidade para representar funções complexas, mas são resistentes ao </a:t>
            </a:r>
            <a:r>
              <a:rPr lang="pt-BR" b="1" i="1" dirty="0" smtClean="0"/>
              <a:t>sobreajuste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51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9858"/>
            <a:ext cx="8238920" cy="5021942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 figura ao lado mostra 2 classes que podem </a:t>
            </a:r>
            <a:r>
              <a:rPr lang="pt-BR" dirty="0"/>
              <a:t>ser claramente separadas </a:t>
            </a:r>
            <a:r>
              <a:rPr lang="pt-BR" dirty="0" smtClean="0"/>
              <a:t>com </a:t>
            </a:r>
            <a:r>
              <a:rPr lang="pt-BR" dirty="0"/>
              <a:t>uma </a:t>
            </a:r>
            <a:r>
              <a:rPr lang="pt-BR" dirty="0" smtClean="0"/>
              <a:t>reta </a:t>
            </a:r>
            <a:r>
              <a:rPr lang="pt-BR" dirty="0"/>
              <a:t>(elas são linearmente separáveis). </a:t>
            </a:r>
            <a:endParaRPr lang="pt-BR" dirty="0" smtClean="0"/>
          </a:p>
          <a:p>
            <a:r>
              <a:rPr lang="pt-BR" dirty="0" smtClean="0"/>
              <a:t>A figura superior mostra </a:t>
            </a:r>
            <a:r>
              <a:rPr lang="pt-BR" dirty="0"/>
              <a:t>os limites de decisão de três classificadores lineares possíveis. O modelo cujo limite de decisão é representado pela linha </a:t>
            </a:r>
            <a:r>
              <a:rPr lang="pt-BR" dirty="0" smtClean="0"/>
              <a:t>preta é </a:t>
            </a:r>
            <a:r>
              <a:rPr lang="pt-BR" dirty="0"/>
              <a:t>tão ruim que nem mesmo separa as classes adequadamente. </a:t>
            </a:r>
            <a:endParaRPr lang="pt-BR" dirty="0" smtClean="0"/>
          </a:p>
          <a:p>
            <a:r>
              <a:rPr lang="pt-BR" dirty="0" smtClean="0"/>
              <a:t>Os </a:t>
            </a:r>
            <a:r>
              <a:rPr lang="pt-BR" dirty="0"/>
              <a:t>outros dois modelos funcionam perfeitamente neste conjunto de treinamento, mas seus limites de decisão chegam tão perto </a:t>
            </a:r>
            <a:r>
              <a:rPr lang="pt-BR" dirty="0" smtClean="0"/>
              <a:t>dos exemplos que </a:t>
            </a:r>
            <a:r>
              <a:rPr lang="pt-BR" dirty="0"/>
              <a:t>esses modelos provavelmente não </a:t>
            </a:r>
            <a:r>
              <a:rPr lang="pt-BR" dirty="0" smtClean="0"/>
              <a:t>generalizarão bem.</a:t>
            </a:r>
          </a:p>
          <a:p>
            <a:r>
              <a:rPr lang="pt-BR" dirty="0"/>
              <a:t>Em contraste, a linha sólida na figura inferior representa o limite de decisão de um classificador SVM. Esta linha não apenas separa as duas classes, mas também fica o mais longe possível dos exemplos de treinamento mais próximos</a:t>
            </a:r>
            <a:r>
              <a:rPr lang="pt-BR" dirty="0" smtClean="0"/>
              <a:t>. </a:t>
            </a:r>
          </a:p>
        </p:txBody>
      </p:sp>
      <p:sp>
        <p:nvSpPr>
          <p:cNvPr id="5" name="Rectangle 4"/>
          <p:cNvSpPr/>
          <p:nvPr/>
        </p:nvSpPr>
        <p:spPr>
          <a:xfrm>
            <a:off x="9102115" y="1378858"/>
            <a:ext cx="3089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00B0F0"/>
                </a:solidFill>
              </a:rPr>
              <a:t>Exemplo: svm_exemplo1.ipynb</a:t>
            </a:r>
            <a:endParaRPr lang="pt-BR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1429" r="2334" b="1905"/>
          <a:stretch/>
        </p:blipFill>
        <p:spPr>
          <a:xfrm>
            <a:off x="9046639" y="1748190"/>
            <a:ext cx="3114881" cy="445296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fundamental por trás das SVMs</a:t>
            </a:r>
          </a:p>
        </p:txBody>
      </p:sp>
    </p:spTree>
    <p:extLst>
      <p:ext uri="{BB962C8B-B14F-4D97-AF65-F5344CB8AC3E}">
        <p14:creationId xmlns:p14="http://schemas.microsoft.com/office/powerpoint/2010/main" val="15190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9858"/>
            <a:ext cx="8238920" cy="502194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Portanto, podemos </a:t>
            </a:r>
            <a:r>
              <a:rPr lang="pt-BR" dirty="0"/>
              <a:t>pensar em um classificador SVM </a:t>
            </a:r>
            <a:r>
              <a:rPr lang="pt-BR" dirty="0" smtClean="0"/>
              <a:t>como se ele estivesse criando uma rua, a mais </a:t>
            </a:r>
            <a:r>
              <a:rPr lang="pt-BR" dirty="0"/>
              <a:t>larga possível (representada pelas linhas tracejadas paralelas</a:t>
            </a:r>
            <a:r>
              <a:rPr lang="pt-BR" dirty="0" smtClean="0"/>
              <a:t>), </a:t>
            </a:r>
            <a:r>
              <a:rPr lang="pt-BR" dirty="0"/>
              <a:t>entre as classes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linha sólida é chamada de </a:t>
            </a:r>
            <a:r>
              <a:rPr lang="pt-BR" b="1" i="1" dirty="0" smtClean="0"/>
              <a:t>separador de margem máxima</a:t>
            </a:r>
            <a:r>
              <a:rPr lang="pt-BR" dirty="0"/>
              <a:t> e fica </a:t>
            </a:r>
            <a:r>
              <a:rPr lang="pt-BR" dirty="0" smtClean="0"/>
              <a:t>no ponto médio da margens (área entre as linhas tracejadas). Essa SVM também é conhecida como </a:t>
            </a:r>
            <a:r>
              <a:rPr lang="pt-BR" b="1" i="1" dirty="0" smtClean="0"/>
              <a:t>classificador de margem máxima</a:t>
            </a:r>
            <a:r>
              <a:rPr lang="pt-BR" dirty="0" smtClean="0"/>
              <a:t>.</a:t>
            </a:r>
          </a:p>
          <a:p>
            <a:r>
              <a:rPr lang="pt-BR" dirty="0"/>
              <a:t>Observem que adicionar mais exemplos de treinamento “</a:t>
            </a:r>
            <a:r>
              <a:rPr lang="pt-BR" i="1" dirty="0"/>
              <a:t>fora da rua</a:t>
            </a:r>
            <a:r>
              <a:rPr lang="pt-BR" dirty="0"/>
              <a:t>” não afetará de forma alguma o limiar de decisão: </a:t>
            </a:r>
            <a:r>
              <a:rPr lang="pt-BR" dirty="0" smtClean="0"/>
              <a:t>ele é </a:t>
            </a:r>
            <a:r>
              <a:rPr lang="pt-BR" dirty="0"/>
              <a:t>totalmente determinado (ou </a:t>
            </a:r>
            <a:r>
              <a:rPr lang="pt-BR" dirty="0" smtClean="0"/>
              <a:t>“</a:t>
            </a:r>
            <a:r>
              <a:rPr lang="pt-BR" i="1" dirty="0" smtClean="0"/>
              <a:t>suportado</a:t>
            </a:r>
            <a:r>
              <a:rPr lang="pt-BR" dirty="0" smtClean="0"/>
              <a:t>”) pelos exemplos localizados </a:t>
            </a:r>
            <a:r>
              <a:rPr lang="pt-BR" dirty="0"/>
              <a:t>na beira da rua. </a:t>
            </a:r>
            <a:endParaRPr lang="pt-BR" dirty="0" smtClean="0"/>
          </a:p>
          <a:p>
            <a:r>
              <a:rPr lang="pt-BR" dirty="0" smtClean="0"/>
              <a:t>Esses exemplos são chamados de </a:t>
            </a:r>
            <a:r>
              <a:rPr lang="pt-BR" b="1" i="1" dirty="0" smtClean="0"/>
              <a:t>vetores de suporte </a:t>
            </a:r>
            <a:r>
              <a:rPr lang="pt-BR" dirty="0" smtClean="0"/>
              <a:t>(círculos grandes verdes) e são os exemplos mais próximos do separador.</a:t>
            </a:r>
          </a:p>
        </p:txBody>
      </p:sp>
      <p:sp>
        <p:nvSpPr>
          <p:cNvPr id="5" name="Rectangle 4"/>
          <p:cNvSpPr/>
          <p:nvPr/>
        </p:nvSpPr>
        <p:spPr>
          <a:xfrm>
            <a:off x="9102115" y="1378858"/>
            <a:ext cx="3089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00B0F0"/>
                </a:solidFill>
              </a:rPr>
              <a:t>Exemplo: svm_exemplo1.ipynb</a:t>
            </a:r>
            <a:endParaRPr lang="pt-BR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1429" r="2334" b="1905"/>
          <a:stretch/>
        </p:blipFill>
        <p:spPr>
          <a:xfrm>
            <a:off x="9046639" y="1748190"/>
            <a:ext cx="3114881" cy="445296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fundamental por trás das SVMs</a:t>
            </a:r>
          </a:p>
        </p:txBody>
      </p:sp>
    </p:spTree>
    <p:extLst>
      <p:ext uri="{BB962C8B-B14F-4D97-AF65-F5344CB8AC3E}">
        <p14:creationId xmlns:p14="http://schemas.microsoft.com/office/powerpoint/2010/main" val="268744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Separador </a:t>
            </a:r>
            <a:r>
              <a:rPr lang="pt-BR" dirty="0"/>
              <a:t>de </a:t>
            </a:r>
            <a:r>
              <a:rPr lang="pt-BR" dirty="0" smtClean="0"/>
              <a:t>Margem Máxima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94720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Em vez de </a:t>
            </a:r>
            <a:r>
              <a:rPr lang="pt-BR" dirty="0" smtClean="0"/>
              <a:t>minimizar a </a:t>
            </a:r>
            <a:r>
              <a:rPr lang="pt-BR" b="1" i="1" dirty="0"/>
              <a:t>perda </a:t>
            </a:r>
            <a:r>
              <a:rPr lang="pt-BR" b="1" i="1" dirty="0" smtClean="0"/>
              <a:t>empírica</a:t>
            </a:r>
            <a:r>
              <a:rPr lang="pt-BR" dirty="0" smtClean="0"/>
              <a:t> nos dados de treinamento, SVMs tentam minimizar a </a:t>
            </a:r>
            <a:r>
              <a:rPr lang="pt-BR" b="1" i="1" dirty="0" smtClean="0"/>
              <a:t>perda de generalização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Como nós não </a:t>
            </a:r>
            <a:r>
              <a:rPr lang="pt-BR" dirty="0"/>
              <a:t>sabemos onde os pontos ainda não vistos podem cair, mas sob a suposição probabilística de que eles são extraídos da mesma distribuição que os </a:t>
            </a:r>
            <a:r>
              <a:rPr lang="pt-BR" dirty="0" smtClean="0"/>
              <a:t>exemplos anteriores, </a:t>
            </a:r>
            <a:r>
              <a:rPr lang="pt-BR" dirty="0"/>
              <a:t>existem alguns argumentos </a:t>
            </a:r>
            <a:r>
              <a:rPr lang="pt-BR" dirty="0" smtClean="0"/>
              <a:t>vindos da </a:t>
            </a:r>
            <a:r>
              <a:rPr lang="pt-BR" b="1" i="1" dirty="0"/>
              <a:t>teoria de aprendizagem computacional</a:t>
            </a:r>
            <a:r>
              <a:rPr lang="pt-BR" dirty="0"/>
              <a:t> </a:t>
            </a:r>
            <a:r>
              <a:rPr lang="pt-BR" dirty="0" smtClean="0"/>
              <a:t>sugerindo </a:t>
            </a:r>
            <a:r>
              <a:rPr lang="pt-BR" dirty="0"/>
              <a:t>que </a:t>
            </a:r>
            <a:r>
              <a:rPr lang="pt-BR" dirty="0" smtClean="0"/>
              <a:t>se minimize a </a:t>
            </a:r>
            <a:r>
              <a:rPr lang="pt-BR" b="1" i="1" dirty="0"/>
              <a:t>perda de generalização </a:t>
            </a:r>
            <a:r>
              <a:rPr lang="pt-BR" dirty="0" smtClean="0"/>
              <a:t>escolhendo-se </a:t>
            </a:r>
            <a:r>
              <a:rPr lang="pt-BR" dirty="0"/>
              <a:t>o separador que </a:t>
            </a:r>
            <a:r>
              <a:rPr lang="pt-BR" dirty="0" smtClean="0"/>
              <a:t>esteja o </a:t>
            </a:r>
            <a:r>
              <a:rPr lang="pt-BR" dirty="0"/>
              <a:t>mais longe dos exemplos </a:t>
            </a:r>
            <a:r>
              <a:rPr lang="pt-BR" dirty="0" smtClean="0"/>
              <a:t>vistos até </a:t>
            </a:r>
            <a:r>
              <a:rPr lang="pt-BR" dirty="0"/>
              <a:t>agora</a:t>
            </a:r>
            <a:r>
              <a:rPr lang="pt-BR" dirty="0" smtClean="0"/>
              <a:t>.</a:t>
            </a:r>
          </a:p>
          <a:p>
            <a:r>
              <a:rPr lang="pt-BR" dirty="0" smtClean="0"/>
              <a:t>Nós chamamos </a:t>
            </a:r>
            <a:r>
              <a:rPr lang="pt-BR" dirty="0"/>
              <a:t>esse separador, mostrado na </a:t>
            </a:r>
            <a:r>
              <a:rPr lang="pt-BR" dirty="0" smtClean="0"/>
              <a:t>figura anterior de </a:t>
            </a:r>
            <a:r>
              <a:rPr lang="pt-BR" b="1" i="1" dirty="0" smtClean="0"/>
              <a:t>separador </a:t>
            </a:r>
            <a:r>
              <a:rPr lang="pt-BR" b="1" i="1" dirty="0"/>
              <a:t>de margem máxima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margem é a largura da área delimitada </a:t>
            </a:r>
            <a:r>
              <a:rPr lang="pt-BR" dirty="0" smtClean="0"/>
              <a:t>pelas </a:t>
            </a:r>
            <a:r>
              <a:rPr lang="pt-BR" dirty="0"/>
              <a:t>linhas tracejadas na </a:t>
            </a:r>
            <a:r>
              <a:rPr lang="pt-BR" dirty="0" smtClean="0"/>
              <a:t>figura, ou seja, duas </a:t>
            </a:r>
            <a:r>
              <a:rPr lang="pt-BR" dirty="0"/>
              <a:t>vezes a distância do </a:t>
            </a:r>
            <a:r>
              <a:rPr lang="pt-BR" b="1" i="1" dirty="0"/>
              <a:t>separador</a:t>
            </a:r>
            <a:r>
              <a:rPr lang="pt-BR" dirty="0"/>
              <a:t> até o ponto </a:t>
            </a:r>
            <a:r>
              <a:rPr lang="pt-BR" dirty="0" smtClean="0"/>
              <a:t>do </a:t>
            </a:r>
            <a:r>
              <a:rPr lang="pt-BR" dirty="0"/>
              <a:t>exemplo mais próximo</a:t>
            </a:r>
            <a:r>
              <a:rPr lang="pt-BR" dirty="0" smtClean="0"/>
              <a:t>.</a:t>
            </a:r>
          </a:p>
          <a:p>
            <a:r>
              <a:rPr lang="pt-BR" dirty="0" smtClean="0"/>
              <a:t>Agora fica a pergunta, como nós podemos encontrar esse </a:t>
            </a:r>
            <a:r>
              <a:rPr lang="pt-BR" b="1" i="1" dirty="0" smtClean="0"/>
              <a:t>separador de margem máxima</a:t>
            </a:r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315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Separador de Margem Máxima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1830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Antes de vermos como se encontra o separador, precisamos definir algumas notações usadas pelas SVMs.</a:t>
                </a:r>
              </a:p>
              <a:p>
                <a:r>
                  <a:rPr lang="pt-BR" dirty="0" smtClean="0"/>
                  <a:t>Tradicionalmente</a:t>
                </a:r>
                <a:r>
                  <a:rPr lang="pt-BR" dirty="0"/>
                  <a:t>, </a:t>
                </a:r>
                <a:r>
                  <a:rPr lang="pt-BR" dirty="0" smtClean="0"/>
                  <a:t>as </a:t>
                </a:r>
                <a:r>
                  <a:rPr lang="pt-BR" dirty="0"/>
                  <a:t>SVMs usam a convenção de que os rótulos de classe 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em vez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que usamos até agora. </a:t>
                </a:r>
                <a:endParaRPr lang="pt-BR" dirty="0" smtClean="0"/>
              </a:p>
              <a:p>
                <a:r>
                  <a:rPr lang="pt-BR" dirty="0" smtClean="0"/>
                  <a:t>Além </a:t>
                </a:r>
                <a:r>
                  <a:rPr lang="pt-BR" dirty="0"/>
                  <a:t>disso, </a:t>
                </a:r>
                <a:r>
                  <a:rPr lang="pt-BR" dirty="0" smtClean="0"/>
                  <a:t>diferentemente do que fazíamos anteriormente onde colocávamos o </a:t>
                </a:r>
                <a:r>
                  <a:rPr lang="pt-BR" dirty="0"/>
                  <a:t>ponto de interseção </a:t>
                </a:r>
                <a:r>
                  <a:rPr lang="pt-BR" dirty="0" smtClean="0"/>
                  <a:t>no </a:t>
                </a:r>
                <a:r>
                  <a:rPr lang="pt-BR" dirty="0"/>
                  <a:t>vetor de </a:t>
                </a:r>
                <a:r>
                  <a:rPr lang="pt-BR" dirty="0" smtClean="0"/>
                  <a:t>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(e um valor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correspondente </a:t>
                </a:r>
                <a:r>
                  <a:rPr lang="pt-BR" dirty="0" smtClean="0"/>
                  <a:t>ao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), as </a:t>
                </a:r>
                <a:r>
                  <a:rPr lang="pt-BR" dirty="0"/>
                  <a:t>SVMs não fazem </a:t>
                </a:r>
                <a:r>
                  <a:rPr lang="pt-BR" dirty="0" smtClean="0"/>
                  <a:t>isso, elas </a:t>
                </a:r>
                <a:r>
                  <a:rPr lang="pt-BR" dirty="0"/>
                  <a:t>mantêm </a:t>
                </a:r>
                <a:r>
                  <a:rPr lang="pt-BR" dirty="0" smtClean="0"/>
                  <a:t>o ponto de interseção como </a:t>
                </a:r>
                <a:r>
                  <a:rPr lang="pt-BR" dirty="0"/>
                  <a:t>um parâmetro separado,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Com </a:t>
                </a:r>
                <a:r>
                  <a:rPr lang="pt-BR" dirty="0"/>
                  <a:t>isso em mente, o separador é definido como o conjunto de </a:t>
                </a:r>
                <a:r>
                  <a:rPr lang="pt-BR" dirty="0" smtClean="0"/>
                  <a:t>pontos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Nós poderíamos </a:t>
                </a:r>
                <a:r>
                  <a:rPr lang="pt-BR" dirty="0"/>
                  <a:t>pesquisar o espaço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com </a:t>
                </a:r>
                <a:r>
                  <a:rPr lang="pt-BR" dirty="0" smtClean="0"/>
                  <a:t>o gradiente </a:t>
                </a:r>
                <a:r>
                  <a:rPr lang="pt-BR" dirty="0"/>
                  <a:t>descendente para encontrar os parâmetros que maximizam a margem enquanto classificamos corretamente todos os exemplos</a:t>
                </a:r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1830" cy="5032376"/>
              </a:xfrm>
              <a:blipFill rotWithShape="0">
                <a:blip r:embed="rId2"/>
                <a:stretch>
                  <a:fillRect l="-873" t="-2421" r="-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48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Separador de Margem Máxima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99126" cy="493001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No entanto, existe outra abordagem para resolver esse problema. </a:t>
                </a:r>
              </a:p>
              <a:p>
                <a:r>
                  <a:rPr lang="pt-BR" dirty="0" smtClean="0"/>
                  <a:t>Nós não veremos os </a:t>
                </a:r>
                <a:r>
                  <a:rPr lang="pt-BR" dirty="0"/>
                  <a:t>detalhes, mas apenas diremos que existe uma representação alternativa chamada </a:t>
                </a:r>
                <a:r>
                  <a:rPr lang="pt-BR" b="1" i="1" dirty="0"/>
                  <a:t>representação dual</a:t>
                </a:r>
                <a:r>
                  <a:rPr lang="pt-BR" dirty="0"/>
                  <a:t>, na qual a solução ótima é encontrada </a:t>
                </a:r>
                <a:r>
                  <a:rPr lang="pt-BR" dirty="0" smtClean="0"/>
                  <a:t>resolvendo-se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sujeito às </a:t>
                </a:r>
                <a:r>
                  <a:rPr lang="pt-BR" dirty="0" smtClean="0"/>
                  <a:t>restrições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Este é um problema de otimização de </a:t>
                </a:r>
                <a:r>
                  <a:rPr lang="pt-BR" b="1" i="1" dirty="0"/>
                  <a:t>programação quadrática</a:t>
                </a:r>
                <a:r>
                  <a:rPr lang="pt-BR" dirty="0"/>
                  <a:t>, para o qual existem </a:t>
                </a:r>
                <a:r>
                  <a:rPr lang="pt-BR" dirty="0" smtClean="0"/>
                  <a:t>boas bibliotecas e soluções de software (e.g., APMonitor, CPLEX, Matlab, Mathematica, etc.).</a:t>
                </a:r>
              </a:p>
              <a:p>
                <a:r>
                  <a:rPr lang="pt-BR" dirty="0" smtClean="0"/>
                  <a:t>Uma </a:t>
                </a:r>
                <a:r>
                  <a:rPr lang="pt-BR" dirty="0"/>
                  <a:t>vez </a:t>
                </a:r>
                <a:r>
                  <a:rPr lang="pt-BR" dirty="0" smtClean="0"/>
                  <a:t>encontrado </a:t>
                </a:r>
                <a:r>
                  <a:rPr lang="pt-BR" dirty="0"/>
                  <a:t>o vetor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podemos voltar 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com a </a:t>
                </a:r>
                <a:r>
                  <a:rPr lang="pt-BR" dirty="0" smtClean="0"/>
                  <a:t>equação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 smtClean="0"/>
                  <a:t>, ou </a:t>
                </a:r>
                <a:r>
                  <a:rPr lang="pt-BR" dirty="0"/>
                  <a:t>podemos </a:t>
                </a:r>
                <a:r>
                  <a:rPr lang="pt-BR" dirty="0" smtClean="0"/>
                  <a:t>permanecer com a </a:t>
                </a:r>
                <a:r>
                  <a:rPr lang="pt-BR" dirty="0"/>
                  <a:t>representação dual.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99126" cy="4930018"/>
              </a:xfrm>
              <a:blipFill rotWithShape="0">
                <a:blip r:embed="rId2"/>
                <a:stretch>
                  <a:fillRect l="-980" t="-24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291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Separador de Margem Máxima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3958"/>
                <a:ext cx="11234738" cy="528168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A equação anterior possui três </a:t>
                </a:r>
                <a:r>
                  <a:rPr lang="pt-BR" dirty="0"/>
                  <a:t>propriedades </a:t>
                </a:r>
                <a:r>
                  <a:rPr lang="pt-BR" dirty="0" smtClean="0"/>
                  <a:t>importantes. </a:t>
                </a:r>
              </a:p>
              <a:p>
                <a:r>
                  <a:rPr lang="pt-BR" dirty="0" smtClean="0"/>
                  <a:t>Primeiro</a:t>
                </a:r>
                <a:r>
                  <a:rPr lang="pt-BR" dirty="0"/>
                  <a:t>, a expressão é </a:t>
                </a:r>
                <a:r>
                  <a:rPr lang="pt-BR" dirty="0" smtClean="0"/>
                  <a:t>convexa, ou seja, ela </a:t>
                </a:r>
                <a:r>
                  <a:rPr lang="pt-BR" dirty="0"/>
                  <a:t>tem um único máximo global que pode ser encontrado com eficiência. </a:t>
                </a:r>
                <a:endParaRPr lang="pt-BR" dirty="0" smtClean="0"/>
              </a:p>
              <a:p>
                <a:r>
                  <a:rPr lang="pt-BR" dirty="0" smtClean="0"/>
                  <a:t>Em </a:t>
                </a:r>
                <a:r>
                  <a:rPr lang="pt-BR" dirty="0"/>
                  <a:t>segundo lugar, </a:t>
                </a:r>
                <a:r>
                  <a:rPr lang="pt-BR" b="1" i="1" dirty="0"/>
                  <a:t>os </a:t>
                </a:r>
                <a:r>
                  <a:rPr lang="pt-BR" b="1" i="1" dirty="0" smtClean="0"/>
                  <a:t>valores entram </a:t>
                </a:r>
                <a:r>
                  <a:rPr lang="pt-BR" b="1" i="1" dirty="0"/>
                  <a:t>na expressão apenas na forma de produtos escalares de pares de pontos</a:t>
                </a:r>
                <a:r>
                  <a:rPr lang="pt-BR" dirty="0"/>
                  <a:t>.</a:t>
                </a:r>
                <a:r>
                  <a:rPr lang="pt-BR" b="1" i="1" dirty="0"/>
                  <a:t> </a:t>
                </a:r>
                <a:r>
                  <a:rPr lang="pt-BR" dirty="0"/>
                  <a:t>Essa segunda propriedade também é verdadeira para a equação do próprio </a:t>
                </a:r>
                <a:r>
                  <a:rPr lang="pt-BR" dirty="0" smtClean="0"/>
                  <a:t>separador, </a:t>
                </a:r>
                <a:r>
                  <a:rPr lang="pt-BR" dirty="0"/>
                  <a:t>uma vez que </a:t>
                </a:r>
                <a:r>
                  <a:rPr lang="pt-BR" dirty="0" smtClean="0"/>
                  <a:t>o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ideal tenha sido calculado, </a:t>
                </a:r>
                <a:r>
                  <a:rPr lang="pt-BR" dirty="0" smtClean="0"/>
                  <a:t>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nary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sign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 smtClean="0"/>
                  <a:t> é a </a:t>
                </a:r>
                <a:r>
                  <a:rPr lang="pt-BR" b="1" i="1" dirty="0" smtClean="0"/>
                  <a:t>função sinal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 smtClean="0"/>
                  <a:t> são os vetores de suporte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 smtClean="0"/>
                  <a:t> são 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ou </a:t>
                </a:r>
                <a:r>
                  <a:rPr lang="pt-BR" b="1" i="1" dirty="0" smtClean="0"/>
                  <a:t>coeficientes de Lagrange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>
                    <a:solidFill>
                      <a:schemeClr val="tx1"/>
                    </a:solidFill>
                  </a:rPr>
                  <a:t>Uma propriedade importante final é que os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associados a cada ponto de dados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são iguais a </a:t>
                </a:r>
                <a:r>
                  <a:rPr lang="pt-BR" dirty="0">
                    <a:solidFill>
                      <a:schemeClr val="tx1"/>
                    </a:solidFill>
                  </a:rPr>
                  <a:t>zero, exceto para os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vetores de 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suporte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, ou seja, </a:t>
                </a:r>
                <a:r>
                  <a:rPr lang="pt-BR" dirty="0">
                    <a:solidFill>
                      <a:schemeClr val="tx1"/>
                    </a:solidFill>
                  </a:rPr>
                  <a:t>os pontos mais próximos do separador. </a:t>
                </a:r>
                <a:endParaRPr lang="pt-BR" dirty="0" smtClean="0">
                  <a:solidFill>
                    <a:schemeClr val="tx1"/>
                  </a:solidFill>
                </a:endParaRPr>
              </a:p>
              <a:p>
                <a:r>
                  <a:rPr lang="pt-BR" dirty="0" smtClean="0">
                    <a:solidFill>
                      <a:schemeClr val="tx1"/>
                    </a:solidFill>
                  </a:rPr>
                  <a:t>Eles </a:t>
                </a:r>
                <a:r>
                  <a:rPr lang="pt-BR" dirty="0">
                    <a:solidFill>
                      <a:schemeClr val="tx1"/>
                    </a:solidFill>
                  </a:rPr>
                  <a:t>são chamados de vetores de 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suporte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porque 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sustentam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o plano de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separação.</a:t>
                </a:r>
              </a:p>
              <a:p>
                <a:r>
                  <a:rPr lang="pt-BR" dirty="0" smtClean="0">
                    <a:solidFill>
                      <a:schemeClr val="tx1"/>
                    </a:solidFill>
                  </a:rPr>
                  <a:t>Como </a:t>
                </a:r>
                <a:r>
                  <a:rPr lang="pt-BR" dirty="0">
                    <a:solidFill>
                      <a:schemeClr val="tx1"/>
                    </a:solidFill>
                  </a:rPr>
                  <a:t>geralmente há muito menos vetores de suporte do que exemplos,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as </a:t>
                </a:r>
                <a:r>
                  <a:rPr lang="pt-BR" dirty="0">
                    <a:solidFill>
                      <a:schemeClr val="tx1"/>
                    </a:solidFill>
                  </a:rPr>
                  <a:t>SVMs ganham algumas das vantagens dos modelos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paramétricos.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234738" cy="5281685"/>
              </a:xfrm>
              <a:blipFill rotWithShape="0">
                <a:blip r:embed="rId2"/>
                <a:stretch>
                  <a:fillRect l="-706" t="-2425" r="-4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0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16977</TotalTime>
  <Words>2340</Words>
  <Application>Microsoft Office PowerPoint</Application>
  <PresentationFormat>Widescreen</PresentationFormat>
  <Paragraphs>178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Wingdings</vt:lpstr>
      <vt:lpstr>Office Theme</vt:lpstr>
      <vt:lpstr>TP555 - Inteligência Artificial e Machine Learning: Máquina de Vetores de Suporte</vt:lpstr>
      <vt:lpstr>Máquinas de Vetores de Suporte</vt:lpstr>
      <vt:lpstr>Propriedades das SVMs</vt:lpstr>
      <vt:lpstr>Ideia fundamental por trás das SVMs</vt:lpstr>
      <vt:lpstr>Ideia fundamental por trás das SVMs</vt:lpstr>
      <vt:lpstr>Separador de Margem Máxima</vt:lpstr>
      <vt:lpstr>Separador de Margem Máxima</vt:lpstr>
      <vt:lpstr>Separador de Margem Máxima</vt:lpstr>
      <vt:lpstr>Separador de Margem Máxima</vt:lpstr>
      <vt:lpstr>Separador de Margem Máxima</vt:lpstr>
      <vt:lpstr>Classes não separáveis linearmente</vt:lpstr>
      <vt:lpstr>Classes não separáveis linearmente</vt:lpstr>
      <vt:lpstr>Classes não separáveis linearmente</vt:lpstr>
      <vt:lpstr>Função de Kernel</vt:lpstr>
      <vt:lpstr>Função de Kernel</vt:lpstr>
      <vt:lpstr>Truque do Kernel</vt:lpstr>
      <vt:lpstr>Classificador de Margem Suave</vt:lpstr>
      <vt:lpstr>Kernelização</vt:lpstr>
      <vt:lpstr>Outras funções de Kernel</vt:lpstr>
      <vt:lpstr>Vantagens das SVMs</vt:lpstr>
      <vt:lpstr>Limitações das SVMs</vt:lpstr>
      <vt:lpstr>SVMs para problemas com múltiplas classes</vt:lpstr>
      <vt:lpstr>Regressão linear com SVMs</vt:lpstr>
      <vt:lpstr>Regressão não linear com SVMs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1445</cp:revision>
  <dcterms:created xsi:type="dcterms:W3CDTF">2020-04-06T23:46:10Z</dcterms:created>
  <dcterms:modified xsi:type="dcterms:W3CDTF">2021-01-15T13:34:43Z</dcterms:modified>
</cp:coreProperties>
</file>