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92" r:id="rId3"/>
    <p:sldId id="290" r:id="rId4"/>
    <p:sldId id="277" r:id="rId5"/>
    <p:sldId id="258" r:id="rId6"/>
    <p:sldId id="293" r:id="rId7"/>
    <p:sldId id="272" r:id="rId8"/>
    <p:sldId id="273" r:id="rId9"/>
    <p:sldId id="294" r:id="rId10"/>
    <p:sldId id="284" r:id="rId11"/>
    <p:sldId id="285" r:id="rId12"/>
    <p:sldId id="295" r:id="rId13"/>
    <p:sldId id="282" r:id="rId14"/>
    <p:sldId id="296" r:id="rId15"/>
    <p:sldId id="279" r:id="rId16"/>
    <p:sldId id="297" r:id="rId17"/>
    <p:sldId id="288" r:id="rId18"/>
    <p:sldId id="289" r:id="rId19"/>
    <p:sldId id="269" r:id="rId20"/>
    <p:sldId id="265" r:id="rId21"/>
    <p:sldId id="271" r:id="rId22"/>
    <p:sldId id="281" r:id="rId23"/>
    <p:sldId id="280" r:id="rId24"/>
    <p:sldId id="274" r:id="rId25"/>
    <p:sldId id="287" r:id="rId26"/>
    <p:sldId id="278" r:id="rId27"/>
    <p:sldId id="291" r:id="rId28"/>
    <p:sldId id="29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28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Agora vamos</a:t>
            </a:r>
            <a:r>
              <a:rPr lang="pt-BR" baseline="0" dirty="0" smtClean="0"/>
              <a:t> falar sobre um </a:t>
            </a:r>
            <a:r>
              <a:rPr lang="pt-BR" dirty="0" smtClean="0"/>
              <a:t>tópico que parece, inicialmente, não ser relacionado: o cérebro. Entretanto, como veremos à seguir, as idéias que discutimos até agora são úteis na construção de modelos matemáticos da atividade do cérebro.</a:t>
            </a:r>
            <a:r>
              <a:rPr lang="pt-BR" baseline="0" dirty="0" smtClean="0"/>
              <a:t> E como veremos, essas ideias que já discutimos, nos ajudarão a entender o funcionamento das redes neurais artificiais.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Redes neurais artificiais são um das formas mais populares e efetivas para implementação de sistemas de aprendizado e merecem por sí só uma disciplina em separado.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Existem várias</a:t>
            </a:r>
            <a:r>
              <a:rPr lang="pt-BR" baseline="0" smtClean="0"/>
              <a:t> outras funções de ativação: </a:t>
            </a:r>
            <a:r>
              <a:rPr lang="pt-BR" smtClean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Existem várias</a:t>
            </a:r>
            <a:r>
              <a:rPr lang="pt-BR" baseline="0" smtClean="0"/>
              <a:t> outras funções de ativação: </a:t>
            </a:r>
            <a:r>
              <a:rPr lang="pt-BR" smtClean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diminua tal</a:t>
                </a:r>
                <a:r>
                  <a:rPr lang="pt-BR" baseline="0" dirty="0" smtClean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</a:t>
                </a:r>
                <a:r>
                  <a:rPr lang="pt-BR" dirty="0" smtClean="0"/>
                  <a:t>diminua tal</a:t>
                </a:r>
                <a:r>
                  <a:rPr lang="pt-BR" baseline="0" dirty="0" smtClean="0"/>
                  <a:t> </a:t>
                </a:r>
                <a:r>
                  <a:rPr lang="pt-BR" baseline="0" dirty="0" smtClean="0"/>
                  <a:t>que y se torne </a:t>
                </a:r>
                <a:r>
                  <a:rPr lang="pt-BR" baseline="0" dirty="0" smtClean="0"/>
                  <a:t>0.</a:t>
                </a:r>
                <a:endParaRPr lang="pt-BR" baseline="0" dirty="0" smtClean="0"/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61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diminua tal</a:t>
                </a:r>
                <a:r>
                  <a:rPr lang="pt-BR" baseline="0" dirty="0" smtClean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</a:t>
                </a:r>
                <a:r>
                  <a:rPr lang="pt-BR" dirty="0" smtClean="0"/>
                  <a:t>diminua tal</a:t>
                </a:r>
                <a:r>
                  <a:rPr lang="pt-BR" baseline="0" dirty="0" smtClean="0"/>
                  <a:t> </a:t>
                </a:r>
                <a:r>
                  <a:rPr lang="pt-BR" baseline="0" dirty="0" smtClean="0"/>
                  <a:t>que y se torne </a:t>
                </a:r>
                <a:r>
                  <a:rPr lang="pt-BR" baseline="0" dirty="0" smtClean="0"/>
                  <a:t>0.</a:t>
                </a:r>
                <a:endParaRPr lang="pt-BR" baseline="0" dirty="0" smtClean="0"/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66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você pode ter percebido, o algoritmo de aprendizado do Perceptron se parece muito com o</a:t>
            </a:r>
            <a:r>
              <a:rPr lang="pt-BR" baseline="0" dirty="0" smtClean="0"/>
              <a:t> do gradiente descendente estocástico</a:t>
            </a:r>
            <a:r>
              <a:rPr lang="pt-BR" dirty="0" smtClean="0"/>
              <a:t>. De fato, a classe Perceptron da</a:t>
            </a:r>
            <a:r>
              <a:rPr lang="pt-BR" baseline="0" dirty="0" smtClean="0"/>
              <a:t> biblioteca</a:t>
            </a:r>
            <a:r>
              <a:rPr lang="pt-BR" dirty="0" smtClean="0"/>
              <a:t> Scikit-Learn é equivalente a usar um SGDClassifier com os seguintes hiperparâmetros: loss = "perceptron", learning_rate</a:t>
            </a:r>
            <a:r>
              <a:rPr lang="pt-BR" baseline="0" dirty="0" smtClean="0"/>
              <a:t> </a:t>
            </a:r>
            <a:r>
              <a:rPr lang="pt-BR" dirty="0" smtClean="0"/>
              <a:t>= "constant", eta0 = 1 (a taxa de aprendizado) e penalty = None (sem regularização).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00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6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 smtClean="0"/>
          </a:p>
          <a:p>
            <a:r>
              <a:rPr lang="pt-BR" dirty="0" smtClean="0"/>
              <a:t>O modelo de McCulloch e Pitts parece “simples” quando</a:t>
            </a:r>
            <a:r>
              <a:rPr lang="pt-BR" baseline="0" dirty="0" smtClean="0"/>
              <a:t> comparado à</a:t>
            </a:r>
            <a:r>
              <a:rPr lang="pt-BR" dirty="0" smtClean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 smtClean="0"/>
          </a:p>
          <a:p>
            <a:r>
              <a:rPr lang="pt-BR" dirty="0" smtClean="0"/>
              <a:t>Artigo seminal de McCulloch e Pitts:</a:t>
            </a:r>
            <a:r>
              <a:rPr lang="pt-BR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valorada como verdadeira ou falsa.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 smtClean="0"/>
          </a:p>
          <a:p>
            <a:r>
              <a:rPr lang="pt-BR" dirty="0" smtClean="0"/>
              <a:t>O modelo de McCulloch e Pitts parece “simples” quando</a:t>
            </a:r>
            <a:r>
              <a:rPr lang="pt-BR" baseline="0" dirty="0" smtClean="0"/>
              <a:t> comparado à</a:t>
            </a:r>
            <a:r>
              <a:rPr lang="pt-BR" dirty="0" smtClean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 smtClean="0"/>
          </a:p>
          <a:p>
            <a:r>
              <a:rPr lang="pt-BR" dirty="0" smtClean="0"/>
              <a:t>Artigo seminal de McCulloch e Pitts:</a:t>
            </a:r>
            <a:r>
              <a:rPr lang="pt-BR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 smtClean="0"/>
              <a:t> 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7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47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Redes </a:t>
            </a:r>
            <a:r>
              <a:rPr lang="pt-BR" b="1" i="1" dirty="0"/>
              <a:t>Neurais </a:t>
            </a:r>
            <a:r>
              <a:rPr lang="pt-BR" b="1" i="1" dirty="0" smtClean="0"/>
              <a:t>Artificiais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5"/>
            <a:ext cx="10930835" cy="1325563"/>
          </a:xfrm>
        </p:spPr>
        <p:txBody>
          <a:bodyPr/>
          <a:lstStyle/>
          <a:p>
            <a:r>
              <a:rPr lang="pt-BR" dirty="0" smtClean="0"/>
              <a:t>Exemplos com o neurônio de </a:t>
            </a:r>
            <a:r>
              <a:rPr lang="pt-BR" dirty="0"/>
              <a:t>McCulloch e </a:t>
            </a:r>
            <a:r>
              <a:rPr lang="pt-BR" dirty="0" smtClean="0"/>
              <a:t>Pitts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=1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=2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vemos que para o disparo occorer, o valor de x1 deve ser negado, e assim, ele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=1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 smtClean="0"/>
                    <a:t>1</a:t>
                  </a:r>
                  <a:endParaRPr lang="pt-BR" sz="1200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 smtClean="0"/>
                    <a:t>1</a:t>
                  </a:r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Entrada inibitória (NOT)</a:t>
              </a:r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8626" y="6168266"/>
            <a:ext cx="1750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OBS</a:t>
            </a:r>
            <a:r>
              <a:rPr lang="pt-BR" sz="1200" dirty="0" smtClean="0"/>
              <a:t>.: Entradas </a:t>
            </a:r>
            <a:r>
              <a:rPr lang="pt-BR" sz="1200" dirty="0"/>
              <a:t>inibitórias são entradas que tem seus valores </a:t>
            </a:r>
            <a:r>
              <a:rPr lang="pt-BR" sz="1200" b="1" i="1" dirty="0"/>
              <a:t>‘negados’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Perceptron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9"/>
            <a:ext cx="7159171" cy="4421967"/>
          </a:xfrm>
        </p:spPr>
        <p:txBody>
          <a:bodyPr>
            <a:normAutofit/>
          </a:bodyPr>
          <a:lstStyle/>
          <a:p>
            <a:r>
              <a:rPr lang="pt-BR" dirty="0" smtClean="0"/>
              <a:t>Em 1958, Frank Rosenblatt, </a:t>
            </a:r>
            <a:r>
              <a:rPr lang="pt-BR" dirty="0"/>
              <a:t>propôs o modelo clássico </a:t>
            </a:r>
            <a:r>
              <a:rPr lang="pt-BR" dirty="0" smtClean="0"/>
              <a:t>do </a:t>
            </a:r>
            <a:r>
              <a:rPr lang="pt-BR" b="1" i="1" dirty="0" smtClean="0"/>
              <a:t>perceptron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Em 1969, o modelo de </a:t>
            </a:r>
            <a:r>
              <a:rPr lang="pt-BR" dirty="0"/>
              <a:t>Rosenblatt </a:t>
            </a:r>
            <a:r>
              <a:rPr lang="pt-BR" dirty="0" smtClean="0"/>
              <a:t>foi cuidadosamente </a:t>
            </a:r>
            <a:r>
              <a:rPr lang="pt-BR" dirty="0"/>
              <a:t>analisado </a:t>
            </a:r>
            <a:r>
              <a:rPr lang="pt-BR" dirty="0" smtClean="0"/>
              <a:t>e refinado por </a:t>
            </a:r>
            <a:r>
              <a:rPr lang="pt-BR" dirty="0"/>
              <a:t>Minsky e </a:t>
            </a:r>
            <a:r>
              <a:rPr lang="pt-BR" dirty="0" smtClean="0"/>
              <a:t>Papert. </a:t>
            </a:r>
          </a:p>
          <a:p>
            <a:r>
              <a:rPr lang="pt-BR" dirty="0" smtClean="0"/>
              <a:t>O modelo criado por eles </a:t>
            </a:r>
            <a:r>
              <a:rPr lang="pt-BR" dirty="0"/>
              <a:t>é chamado de </a:t>
            </a:r>
            <a:r>
              <a:rPr lang="pt-BR" b="1" i="1" dirty="0" smtClean="0"/>
              <a:t>perceptron</a:t>
            </a:r>
            <a:r>
              <a:rPr lang="pt-BR" dirty="0"/>
              <a:t> </a:t>
            </a:r>
            <a:r>
              <a:rPr lang="pt-BR" dirty="0" smtClean="0"/>
              <a:t>e é </a:t>
            </a:r>
            <a:r>
              <a:rPr lang="pt-BR" dirty="0"/>
              <a:t>mostrado na figura ao lado.</a:t>
            </a:r>
            <a:endParaRPr lang="pt-BR" dirty="0" smtClean="0"/>
          </a:p>
          <a:p>
            <a:r>
              <a:rPr lang="pt-BR" dirty="0"/>
              <a:t>O modelo </a:t>
            </a:r>
            <a:r>
              <a:rPr lang="pt-BR" b="1" dirty="0" smtClean="0"/>
              <a:t>perceptron</a:t>
            </a:r>
            <a:r>
              <a:rPr lang="pt-BR" dirty="0" smtClean="0"/>
              <a:t>, </a:t>
            </a:r>
            <a:r>
              <a:rPr lang="pt-BR" dirty="0"/>
              <a:t>é um modelo computacional mais geral que </a:t>
            </a:r>
            <a:r>
              <a:rPr lang="pt-BR" dirty="0" smtClean="0"/>
              <a:t>o modelo do </a:t>
            </a:r>
            <a:r>
              <a:rPr lang="pt-BR" b="1" i="1" dirty="0"/>
              <a:t>neurônio</a:t>
            </a:r>
            <a:r>
              <a:rPr lang="pt-BR" dirty="0"/>
              <a:t> </a:t>
            </a:r>
            <a:r>
              <a:rPr lang="pt-BR" dirty="0" smtClean="0"/>
              <a:t>de M-P.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47" y="4357200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Esse novo modelo supera </a:t>
                </a:r>
                <a:r>
                  <a:rPr lang="pt-BR" dirty="0"/>
                  <a:t>algumas das limitações do </a:t>
                </a:r>
                <a:r>
                  <a:rPr lang="pt-BR" dirty="0" smtClean="0"/>
                  <a:t>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Introdução do </a:t>
                </a:r>
                <a:r>
                  <a:rPr lang="pt-BR" dirty="0"/>
                  <a:t>conceito de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 </a:t>
                </a:r>
                <a:r>
                  <a:rPr lang="pt-BR" dirty="0" smtClean="0"/>
                  <a:t>(uma </a:t>
                </a:r>
                <a:r>
                  <a:rPr lang="pt-BR" dirty="0"/>
                  <a:t>medida de </a:t>
                </a:r>
                <a:r>
                  <a:rPr lang="pt-BR" dirty="0" smtClean="0"/>
                  <a:t>importância dos atributos) </a:t>
                </a:r>
                <a:r>
                  <a:rPr lang="pt-BR" dirty="0"/>
                  <a:t>para </a:t>
                </a:r>
                <a:r>
                  <a:rPr lang="pt-BR" dirty="0" smtClean="0"/>
                  <a:t>as entradas (ou </a:t>
                </a:r>
                <a:r>
                  <a:rPr lang="pt-BR" b="1" i="1" dirty="0" smtClean="0"/>
                  <a:t>sinapses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</a:t>
                </a:r>
                <a:r>
                  <a:rPr lang="pt-BR" dirty="0"/>
                  <a:t>um </a:t>
                </a:r>
                <a:r>
                  <a:rPr lang="pt-BR" dirty="0" smtClean="0"/>
                  <a:t>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Além disso, as </a:t>
                </a:r>
                <a:r>
                  <a:rPr lang="pt-BR" dirty="0"/>
                  <a:t>entradas não </a:t>
                </a:r>
                <a:r>
                  <a:rPr lang="pt-BR" dirty="0" smtClean="0"/>
                  <a:t>são mais limitadas </a:t>
                </a:r>
                <a:r>
                  <a:rPr lang="pt-BR" dirty="0"/>
                  <a:t>a valores booleanos, como no caso </a:t>
                </a:r>
                <a:r>
                  <a:rPr lang="pt-BR" dirty="0" smtClean="0"/>
                  <a:t>do modelo de M-P</a:t>
                </a:r>
                <a:r>
                  <a:rPr lang="pt-BR" dirty="0"/>
                  <a:t>, </a:t>
                </a:r>
                <a:r>
                  <a:rPr lang="pt-BR" dirty="0" smtClean="0"/>
                  <a:t>suportando </a:t>
                </a:r>
                <a:r>
                  <a:rPr lang="pt-BR" dirty="0"/>
                  <a:t>entradas </a:t>
                </a:r>
                <a:r>
                  <a:rPr lang="pt-BR" dirty="0" smtClean="0"/>
                  <a:t>com valores reais</a:t>
                </a:r>
                <a:r>
                  <a:rPr lang="pt-BR" dirty="0"/>
                  <a:t>, o </a:t>
                </a:r>
                <a:r>
                  <a:rPr lang="pt-BR" dirty="0" smtClean="0"/>
                  <a:t>que </a:t>
                </a:r>
                <a:r>
                  <a:rPr lang="pt-BR" dirty="0"/>
                  <a:t>torna </a:t>
                </a:r>
                <a:r>
                  <a:rPr lang="pt-BR" dirty="0" smtClean="0"/>
                  <a:t>este modelo mais </a:t>
                </a:r>
                <a:r>
                  <a:rPr lang="pt-BR" dirty="0"/>
                  <a:t>útil e </a:t>
                </a:r>
                <a:r>
                  <a:rPr lang="pt-BR" dirty="0" smtClean="0"/>
                  <a:t>generalizado.</a:t>
                </a:r>
              </a:p>
              <a:p>
                <a:r>
                  <a:rPr lang="pt-BR" dirty="0" smtClean="0"/>
                  <a:t>Assim como no modelo de M-P, a </a:t>
                </a:r>
                <a:r>
                  <a:rPr lang="pt-BR" b="1" i="1" dirty="0" smtClean="0"/>
                  <a:t>função de ativação</a:t>
                </a:r>
                <a:r>
                  <a:rPr lang="pt-BR" dirty="0" smtClean="0"/>
                  <a:t> utilizada pelo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também é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 com a diferença que aqui ela não mais depende do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 agora faz parte das entradas e é chamado de 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75635"/>
                <a:ext cx="7511963" cy="504381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ideia é que a ativação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(causada </a:t>
                </a:r>
                <a:r>
                  <a:rPr lang="pt-BR" dirty="0"/>
                  <a:t>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entre os </a:t>
                </a:r>
                <a:r>
                  <a:rPr lang="pt-BR" b="1" i="1" dirty="0"/>
                  <a:t>estímulos</a:t>
                </a:r>
                <a:r>
                  <a:rPr lang="pt-BR" dirty="0"/>
                  <a:t> e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Se essa ativação exceder certo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, </a:t>
                </a:r>
                <a:r>
                  <a:rPr lang="pt-BR" dirty="0"/>
                  <a:t>ocorrerá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disparo</a:t>
                </a:r>
                <a:r>
                  <a:rPr lang="pt-BR" dirty="0" smtClean="0"/>
                  <a:t>. </a:t>
                </a:r>
                <a:r>
                  <a:rPr lang="pt-BR" dirty="0"/>
                  <a:t>Isso pode ser expresso 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 smtClean="0"/>
                  <a:t>degrau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Note 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está </a:t>
                </a:r>
                <a:r>
                  <a:rPr lang="pt-BR" dirty="0" smtClean="0"/>
                  <a:t>centrada “em </a:t>
                </a:r>
                <a:r>
                  <a:rPr lang="pt-BR" dirty="0"/>
                  <a:t>torno de zero</a:t>
                </a:r>
                <a:r>
                  <a:rPr lang="pt-BR" dirty="0" smtClean="0"/>
                  <a:t>” e </a:t>
                </a:r>
                <a:r>
                  <a:rPr lang="pt-BR" dirty="0"/>
                  <a:t>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disparo</a:t>
                </a:r>
                <a:r>
                  <a:rPr lang="pt-BR" dirty="0" smtClean="0"/>
                  <a:t>)</a:t>
                </a:r>
                <a:r>
                  <a:rPr lang="pt-BR" b="1" i="1" dirty="0" smtClean="0"/>
                  <a:t> </a:t>
                </a:r>
                <a:r>
                  <a:rPr lang="pt-BR" dirty="0"/>
                  <a:t>é controlado, indiretamente, pelo valor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peso do bias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r>
                  <a:rPr lang="pt-BR" dirty="0" smtClean="0"/>
                  <a:t>O </a:t>
                </a:r>
                <a:r>
                  <a:rPr lang="pt-BR" dirty="0"/>
                  <a:t>limiar de ativação </a:t>
                </a:r>
                <a:r>
                  <a:rPr lang="pt-BR" dirty="0" smtClean="0"/>
                  <a:t>foi </a:t>
                </a:r>
                <a:r>
                  <a:rPr lang="pt-BR" dirty="0"/>
                  <a:t>absorvido pelo </a:t>
                </a:r>
                <a:r>
                  <a:rPr lang="pt-BR" dirty="0" smtClean="0"/>
                  <a:t>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e, portanto, </a:t>
                </a:r>
                <a:r>
                  <a:rPr lang="pt-BR" dirty="0"/>
                  <a:t>podemos usar a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O tipo de resposta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perceptron </a:t>
                </a:r>
                <a:r>
                  <a:rPr lang="pt-BR" dirty="0" smtClean="0"/>
                  <a:t>dá </a:t>
                </a:r>
                <a:r>
                  <a:rPr lang="pt-BR" dirty="0"/>
                  <a:t>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 smtClean="0"/>
                  <a:t>binário</a:t>
                </a:r>
                <a:r>
                  <a:rPr lang="pt-BR" dirty="0" smtClean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As </a:t>
                </a:r>
                <a:r>
                  <a:rPr lang="pt-BR" dirty="0"/>
                  <a:t>classes são separadas </a:t>
                </a:r>
                <a:r>
                  <a:rPr lang="pt-BR" dirty="0" smtClean="0"/>
                  <a:t>por uma </a:t>
                </a:r>
                <a:r>
                  <a:rPr lang="pt-BR" b="1" i="1" dirty="0" smtClean="0"/>
                  <a:t>fronteira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 linear</a:t>
                </a:r>
                <a:r>
                  <a:rPr lang="pt-BR" dirty="0" smtClean="0"/>
                  <a:t> para o qual a equação (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) abaixo 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75635"/>
                <a:ext cx="7511963" cy="5043815"/>
              </a:xfrm>
              <a:blipFill rotWithShape="0">
                <a:blip r:embed="rId3"/>
                <a:stretch>
                  <a:fillRect l="-892" t="-2539" r="-973" b="-158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90" y="1973927"/>
            <a:ext cx="3840309" cy="160845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700682" y="4460295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077"/>
                <a:ext cx="8060142" cy="465885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atributos </a:t>
                </a:r>
                <a:r>
                  <a:rPr lang="pt-BR" dirty="0" smtClean="0"/>
                  <a:t>definido por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(ponto, reta, plano, etc., dependendo do número de dimensões).</a:t>
                </a:r>
              </a:p>
              <a:p>
                <a:r>
                  <a:rPr lang="pt-BR" dirty="0" smtClean="0"/>
                  <a:t>Portanto, um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 smtClean="0"/>
                  <a:t>(ou seja, separáveis </a:t>
                </a:r>
                <a:r>
                  <a:rPr lang="pt-BR" dirty="0"/>
                  <a:t>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 smtClean="0"/>
                  <a:t>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convergirá apenas se o conjunto de dados for </a:t>
                </a:r>
                <a:r>
                  <a:rPr lang="pt-BR" b="1" i="1" dirty="0" smtClean="0"/>
                  <a:t>linearmente separável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 figura ao lado ilustra </a:t>
                </a:r>
                <a:r>
                  <a:rPr lang="pt-BR" dirty="0"/>
                  <a:t>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Observe que, ao contrário dos </a:t>
                </a:r>
                <a:r>
                  <a:rPr lang="pt-BR" b="1" i="1" dirty="0"/>
                  <a:t>classificadores de regressão logística</a:t>
                </a:r>
                <a:r>
                  <a:rPr lang="pt-BR" dirty="0"/>
                  <a:t>, os </a:t>
                </a:r>
                <a:r>
                  <a:rPr lang="pt-BR" b="1" i="1" dirty="0" smtClean="0"/>
                  <a:t>perceptrons</a:t>
                </a:r>
                <a:r>
                  <a:rPr lang="pt-BR" dirty="0" smtClean="0"/>
                  <a:t> </a:t>
                </a:r>
                <a:r>
                  <a:rPr lang="pt-BR" dirty="0"/>
                  <a:t>não </a:t>
                </a:r>
                <a:r>
                  <a:rPr lang="pt-BR" dirty="0" smtClean="0"/>
                  <a:t>produzem como saída </a:t>
                </a:r>
                <a:r>
                  <a:rPr lang="pt-BR" dirty="0"/>
                  <a:t>uma probabilidade </a:t>
                </a:r>
                <a:r>
                  <a:rPr lang="pt-BR" dirty="0" smtClean="0"/>
                  <a:t>da classe, em </a:t>
                </a:r>
                <a:r>
                  <a:rPr lang="pt-BR" dirty="0"/>
                  <a:t>vez disso, eles apenas fazem previsões com base em um </a:t>
                </a:r>
                <a:r>
                  <a:rPr lang="pt-BR" b="1" i="1" dirty="0" smtClean="0"/>
                  <a:t>limiar rígido</a:t>
                </a:r>
                <a:r>
                  <a:rPr lang="pt-BR" dirty="0" smtClean="0"/>
                  <a:t>, i.e., 0 ou 1. </a:t>
                </a:r>
              </a:p>
              <a:p>
                <a:r>
                  <a:rPr lang="pt-BR" dirty="0" smtClean="0"/>
                  <a:t>Essa </a:t>
                </a:r>
                <a:r>
                  <a:rPr lang="pt-BR" dirty="0"/>
                  <a:t>é uma das </a:t>
                </a:r>
                <a:r>
                  <a:rPr lang="pt-BR" dirty="0" smtClean="0"/>
                  <a:t>razões para se </a:t>
                </a:r>
                <a:r>
                  <a:rPr lang="pt-BR" dirty="0"/>
                  <a:t>preferir a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ao invés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077"/>
                <a:ext cx="8060142" cy="4658855"/>
              </a:xfrm>
              <a:blipFill rotWithShape="0">
                <a:blip r:embed="rId3"/>
                <a:stretch>
                  <a:fillRect l="-983" t="-3007" r="-756" b="-13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81" y="3085057"/>
            <a:ext cx="3539319" cy="22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pt-BR" dirty="0" smtClean="0"/>
              <a:t>Regra </a:t>
            </a:r>
            <a:r>
              <a:rPr lang="pt-BR" dirty="0"/>
              <a:t>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Como discutimos anteriormente, a </a:t>
                </a:r>
                <a:r>
                  <a:rPr lang="pt-BR" b="1" i="1" dirty="0" smtClean="0"/>
                  <a:t>função degrau </a:t>
                </a:r>
                <a:r>
                  <a:rPr lang="pt-BR" dirty="0" smtClean="0"/>
                  <a:t>tem derivada igual a 0 em todos os pontos, exceto em torno de 0, onde ela é indefinida.</a:t>
                </a:r>
              </a:p>
              <a:p>
                <a:r>
                  <a:rPr lang="pt-BR" dirty="0" smtClean="0"/>
                  <a:t>Portanto, nós não podemos utilizar o </a:t>
                </a:r>
                <a:r>
                  <a:rPr lang="pt-BR" b="1" i="1" dirty="0" smtClean="0"/>
                  <a:t>gradiente descentende</a:t>
                </a:r>
                <a:r>
                  <a:rPr lang="pt-BR" dirty="0" smtClean="0"/>
                  <a:t> para treinar 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Existe, porém, uma regra simples e intuitiva de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converge para uma solução, ou seja, um </a:t>
                </a:r>
                <a:r>
                  <a:rPr lang="pt-BR" b="1" i="1" dirty="0" smtClean="0"/>
                  <a:t>separador linear </a:t>
                </a:r>
                <a:r>
                  <a:rPr lang="pt-BR" dirty="0" smtClean="0"/>
                  <a:t>que </a:t>
                </a:r>
                <a:r>
                  <a:rPr lang="pt-BR" b="1" i="1" dirty="0" smtClean="0"/>
                  <a:t>classifica</a:t>
                </a:r>
                <a:r>
                  <a:rPr lang="pt-BR" dirty="0" smtClean="0"/>
                  <a:t> os dados perfeitamente, dado que eles sejam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caso os dados sejam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,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tem convergência garantida </a:t>
                </a:r>
                <a:r>
                  <a:rPr lang="pt-BR" dirty="0" smtClean="0"/>
                  <a:t>em um número </a:t>
                </a:r>
                <a:r>
                  <a:rPr lang="pt-BR" dirty="0"/>
                  <a:t>finito de iterações. </a:t>
                </a:r>
                <a:endParaRPr lang="pt-BR" dirty="0" smtClean="0"/>
              </a:p>
              <a:p>
                <a:r>
                  <a:rPr lang="pt-BR" dirty="0" smtClean="0"/>
                  <a:t>Nessa </a:t>
                </a:r>
                <a:r>
                  <a:rPr lang="pt-BR" dirty="0"/>
                  <a:t>regra, para cada exemplo do conjunto de treinamento, obtém-se, primeiramente, a saída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</a:t>
                </a:r>
                <a:r>
                  <a:rPr lang="pt-BR" dirty="0"/>
                  <a:t>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atuais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  <a:blipFill rotWithShape="0">
                <a:blip r:embed="rId3"/>
                <a:stretch>
                  <a:fillRect l="-933" t="-2684" r="-658" b="-3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2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pt-BR" dirty="0" smtClean="0"/>
              <a:t>Regra </a:t>
            </a:r>
            <a:r>
              <a:rPr lang="pt-BR" dirty="0"/>
              <a:t>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Em seguida</a:t>
                </a:r>
                <a:r>
                  <a:rPr lang="pt-BR" dirty="0"/>
                  <a:t>, </a:t>
                </a:r>
                <a:r>
                  <a:rPr lang="pt-BR" dirty="0" smtClean="0"/>
                  <a:t>calcula-se o erro </a:t>
                </a:r>
                <a:r>
                  <a:rPr lang="pt-BR" dirty="0"/>
                  <a:t>entre a </a:t>
                </a:r>
                <a:r>
                  <a:rPr lang="pt-BR" dirty="0" smtClean="0"/>
                  <a:t>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e </a:t>
                </a:r>
                <a:r>
                  <a:rPr lang="pt-BR" dirty="0"/>
                  <a:t>o </a:t>
                </a:r>
                <a:r>
                  <a:rPr lang="pt-BR" dirty="0" smtClean="0"/>
                  <a:t>rótulo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(valor esperado) do exemplo: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Caso o erro não seja nulo,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dirty="0" smtClean="0"/>
                  <a:t>é definida da seguinte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taxa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passo</a:t>
                </a:r>
                <a:r>
                  <a:rPr lang="pt-BR" dirty="0" smtClean="0"/>
                  <a:t>) </a:t>
                </a:r>
                <a:r>
                  <a:rPr lang="pt-BR" b="1" i="1" dirty="0" smtClean="0"/>
                  <a:t>de aprendizagem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Após a apresentação de todos os </a:t>
                </a:r>
                <a:r>
                  <a:rPr lang="pt-BR" dirty="0" smtClean="0"/>
                  <a:t>exemplos de treinamento (ou </a:t>
                </a:r>
                <a:r>
                  <a:rPr lang="pt-BR" dirty="0"/>
                  <a:t>seja, uma </a:t>
                </a:r>
                <a:r>
                  <a:rPr lang="pt-BR" b="1" i="1" dirty="0"/>
                  <a:t>época</a:t>
                </a:r>
                <a:r>
                  <a:rPr lang="pt-BR" dirty="0"/>
                  <a:t>), deve haver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embaralhamento</a:t>
                </a:r>
                <a:r>
                  <a:rPr lang="pt-BR" dirty="0" smtClean="0"/>
                  <a:t> dos exemplos e </a:t>
                </a:r>
                <a:r>
                  <a:rPr lang="pt-BR" dirty="0"/>
                  <a:t>uma nova </a:t>
                </a:r>
                <a:r>
                  <a:rPr lang="pt-BR" dirty="0" smtClean="0"/>
                  <a:t>etapa de treinamento (i.e., uma época). </a:t>
                </a:r>
              </a:p>
              <a:p>
                <a:r>
                  <a:rPr lang="pt-BR" dirty="0" smtClean="0"/>
                  <a:t>No caso ótimo, quando </a:t>
                </a:r>
                <a:r>
                  <a:rPr lang="pt-BR" dirty="0"/>
                  <a:t>a </a:t>
                </a:r>
                <a:r>
                  <a:rPr lang="pt-BR" b="1" i="1" dirty="0"/>
                  <a:t>separação linear</a:t>
                </a:r>
                <a:r>
                  <a:rPr lang="pt-BR" dirty="0"/>
                  <a:t> ocorrer, não haverá mais erros, e as </a:t>
                </a:r>
                <a:r>
                  <a:rPr lang="pt-BR" b="1" i="1" dirty="0"/>
                  <a:t>regras de atualização</a:t>
                </a:r>
                <a:r>
                  <a:rPr lang="pt-BR" dirty="0"/>
                  <a:t> </a:t>
                </a:r>
                <a:r>
                  <a:rPr lang="pt-BR" dirty="0" smtClean="0"/>
                  <a:t>calculadas não </a:t>
                </a:r>
                <a:r>
                  <a:rPr lang="pt-BR" dirty="0"/>
                  <a:t>mais modificarão 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OBS</a:t>
                </a:r>
                <a:r>
                  <a:rPr lang="pt-BR" dirty="0" smtClean="0"/>
                  <a:t>.: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</a:t>
                </a:r>
                <a:r>
                  <a:rPr lang="pt-BR" dirty="0" smtClean="0"/>
                  <a:t>é, geralmente, aplicada a um exemplo de entrada por vez. Os exemplos são escolhidos aleatóriamente, assim como o que é feito com o </a:t>
                </a:r>
                <a:r>
                  <a:rPr lang="pt-BR" b="1" i="1" dirty="0" smtClean="0"/>
                  <a:t>gradiente descendente estocástico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  <a:blipFill rotWithShape="0">
                <a:blip r:embed="rId3"/>
                <a:stretch>
                  <a:fillRect l="-933" t="-2917" r="-1097" b="-1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Perceptron com SciKit-Learn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" t="6837" r="8639" b="2144"/>
          <a:stretch/>
        </p:blipFill>
        <p:spPr>
          <a:xfrm>
            <a:off x="5816818" y="1690688"/>
            <a:ext cx="2950315" cy="2911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" t="6429" r="8639" b="6224"/>
          <a:stretch/>
        </p:blipFill>
        <p:spPr>
          <a:xfrm>
            <a:off x="8942544" y="1690687"/>
            <a:ext cx="2802323" cy="2911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4398" y="1410355"/>
            <a:ext cx="34538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linear_model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Perceptron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metrics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Define the number of examples.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dataset.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and train perceptron.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Perceptron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Calculate MSE.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error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31745" y="4775241"/>
            <a:ext cx="622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Exemplo de classificação de dados ruidosos linearmente separáveis.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base de dados é gerada a partir da função de uma porta lógica AND com ruído Gaussiano adicionado às amostras.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podemos ver, o perceptron classifica perfeitamente o conjunto de dados ruidosos.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4342104" y="1259800"/>
            <a:ext cx="132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Perceptron.</a:t>
            </a:r>
            <a:endParaRPr lang="pt-BR" sz="11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846286" y="1475244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0431" y="3447745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Adiciona ruído aos atributos de entrada</a:t>
            </a:r>
            <a:endParaRPr lang="pt-BR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14613" y="3663189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2195" y="2788539"/>
            <a:ext cx="1756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Gera os rótulos à partir dos dados originais. Função lógica AND.</a:t>
            </a:r>
            <a:endParaRPr lang="pt-BR" sz="11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1683657" y="3088621"/>
            <a:ext cx="1568538" cy="466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3534" y="4169810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vetor de 1s para o peso de bias.</a:t>
            </a:r>
            <a:endParaRPr lang="pt-BR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53691" y="4385254"/>
            <a:ext cx="1013278" cy="101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62522" y="5083018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Instancia e treina o Perceptron.</a:t>
            </a:r>
            <a:endParaRPr lang="pt-BR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214613" y="5229225"/>
            <a:ext cx="272547" cy="69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1608" y="5697361"/>
            <a:ext cx="139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Realiza a predição.</a:t>
            </a:r>
            <a:endParaRPr lang="pt-BR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65829" y="5828166"/>
            <a:ext cx="675779" cy="130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0907" y="6124547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Calcula erro quadrático médio.</a:t>
            </a:r>
            <a:endParaRPr lang="pt-BR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357143" y="6361571"/>
            <a:ext cx="383764" cy="91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0902" y="6408152"/>
            <a:ext cx="27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Perceptron.ipynb</a:t>
            </a:r>
          </a:p>
        </p:txBody>
      </p:sp>
    </p:spTree>
    <p:extLst>
      <p:ext uri="{BB962C8B-B14F-4D97-AF65-F5344CB8AC3E}">
        <p14:creationId xmlns:p14="http://schemas.microsoft.com/office/powerpoint/2010/main" val="65624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Material e lista de exercícios #11 já estão disponíveis.</a:t>
            </a:r>
          </a:p>
        </p:txBody>
      </p:sp>
    </p:spTree>
    <p:extLst>
      <p:ext uri="{BB962C8B-B14F-4D97-AF65-F5344CB8AC3E}">
        <p14:creationId xmlns:p14="http://schemas.microsoft.com/office/powerpoint/2010/main" val="293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Vamos </a:t>
            </a:r>
            <a:r>
              <a:rPr lang="pt-BR" dirty="0"/>
              <a:t>falar sobre um tópico que parece, inicialmente, não ser </a:t>
            </a:r>
            <a:r>
              <a:rPr lang="pt-BR" dirty="0" smtClean="0"/>
              <a:t>relacionado com a disciplina: </a:t>
            </a:r>
            <a:r>
              <a:rPr lang="pt-BR" dirty="0"/>
              <a:t>o cérebro. </a:t>
            </a:r>
            <a:endParaRPr lang="pt-BR" dirty="0" smtClean="0"/>
          </a:p>
          <a:p>
            <a:r>
              <a:rPr lang="pt-BR" dirty="0" smtClean="0"/>
              <a:t>Entretanto</a:t>
            </a:r>
            <a:r>
              <a:rPr lang="pt-BR" dirty="0"/>
              <a:t>, como veremos </a:t>
            </a:r>
            <a:r>
              <a:rPr lang="pt-BR" dirty="0" smtClean="0"/>
              <a:t>a </a:t>
            </a:r>
            <a:r>
              <a:rPr lang="pt-BR" dirty="0"/>
              <a:t>seguir, as idéias que discutimos até agora são úteis na construção de modelos matemáticos </a:t>
            </a:r>
            <a:r>
              <a:rPr lang="pt-BR" dirty="0" smtClean="0"/>
              <a:t>que modelam a </a:t>
            </a:r>
            <a:r>
              <a:rPr lang="pt-BR" dirty="0"/>
              <a:t>atividade do cérebro. </a:t>
            </a:r>
            <a:endParaRPr lang="pt-BR" dirty="0" smtClean="0"/>
          </a:p>
          <a:p>
            <a:r>
              <a:rPr lang="pt-BR" dirty="0" smtClean="0"/>
              <a:t>E </a:t>
            </a:r>
            <a:r>
              <a:rPr lang="pt-BR" dirty="0"/>
              <a:t>como veremos, essas ideias que já discutimos, nos ajudarão a entender o funcionamento das redes neurais </a:t>
            </a:r>
            <a:r>
              <a:rPr lang="pt-BR" dirty="0" smtClean="0"/>
              <a:t>artificiais (RNAs).</a:t>
            </a:r>
            <a:endParaRPr lang="pt-BR" dirty="0"/>
          </a:p>
          <a:p>
            <a:r>
              <a:rPr lang="pt-BR" dirty="0"/>
              <a:t>Redes neurais artificiais são </a:t>
            </a:r>
            <a:r>
              <a:rPr lang="pt-BR" dirty="0" smtClean="0"/>
              <a:t>uma </a:t>
            </a:r>
            <a:r>
              <a:rPr lang="pt-BR" dirty="0"/>
              <a:t>das formas mais populares e efetivas para implementação de sistemas de </a:t>
            </a:r>
            <a:r>
              <a:rPr lang="pt-BR" dirty="0" smtClean="0"/>
              <a:t>aprendizado de máquina </a:t>
            </a:r>
            <a:r>
              <a:rPr lang="pt-BR" dirty="0"/>
              <a:t>e </a:t>
            </a:r>
            <a:r>
              <a:rPr lang="pt-BR" dirty="0" smtClean="0"/>
              <a:t>mereceriam </a:t>
            </a:r>
            <a:r>
              <a:rPr lang="pt-BR" dirty="0"/>
              <a:t>por sí só uma disciplina em separado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Neste tópico veremos uma </a:t>
            </a:r>
            <a:r>
              <a:rPr lang="pt-BR" dirty="0"/>
              <a:t>breve visão </a:t>
            </a:r>
            <a:r>
              <a:rPr lang="pt-BR" dirty="0" smtClean="0"/>
              <a:t>geral sobre as RNAs.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 é o limiar de decisão.</a:t>
                </a:r>
                <a:endParaRPr lang="pt-B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 smtClean="0"/>
                    <a:t>1</a:t>
                  </a:r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Entrada inibitória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Função de entrada</a:t>
            </a:r>
            <a:endParaRPr lang="pt-B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Função de ativação</a:t>
            </a:r>
            <a:endParaRPr lang="pt-B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Saída</a:t>
            </a:r>
            <a:endParaRPr lang="pt-BR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sinapses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Ligações de saída</a:t>
            </a:r>
            <a:endParaRPr lang="pt-BR" sz="1600" dirty="0"/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Função de entrada</a:t>
              </a:r>
              <a:endParaRPr lang="pt-BR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Função de ativação</a:t>
              </a:r>
              <a:endParaRPr lang="pt-BR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Saída</a:t>
              </a:r>
              <a:endParaRPr lang="pt-BR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Ligações de entrada</a:t>
              </a:r>
              <a:endParaRPr lang="pt-BR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Peso do bias</a:t>
              </a:r>
              <a:endParaRPr lang="pt-BR" sz="1600" dirty="0"/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Ligações de saída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Função de entrada</a:t>
              </a:r>
              <a:endParaRPr lang="pt-BR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Função de ativação</a:t>
              </a:r>
              <a:endParaRPr lang="pt-BR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Saída</a:t>
              </a:r>
              <a:endParaRPr lang="pt-BR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sinapses</a:t>
              </a:r>
              <a:endParaRPr lang="pt-BR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bias</a:t>
              </a:r>
              <a:endParaRPr lang="pt-BR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 smtClean="0"/>
                <a:t>x2</a:t>
              </a:r>
              <a:endParaRPr lang="pt-BR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Camada de Entrada</a:t>
              </a:r>
              <a:endParaRPr lang="pt-BR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Camada </a:t>
              </a:r>
            </a:p>
            <a:p>
              <a:pPr algn="ctr"/>
              <a:r>
                <a:rPr lang="pt-BR" sz="1200" dirty="0" smtClean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x1</a:t>
              </a:r>
              <a:endParaRPr lang="pt-B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x2</a:t>
              </a:r>
              <a:endParaRPr lang="pt-B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XNOR</a:t>
              </a:r>
              <a:endParaRPr lang="pt-B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  <a:endParaRPr lang="pt-BR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Classe 0 (nível lógico 0)</a:t>
              </a:r>
              <a:endParaRPr lang="pt-B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Classe 1 (nível lógico 1)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 Artificiais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465958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Redes </a:t>
            </a:r>
            <a:r>
              <a:rPr lang="pt-BR" dirty="0"/>
              <a:t>neurais artificiais </a:t>
            </a:r>
            <a:r>
              <a:rPr lang="pt-BR" dirty="0" smtClean="0"/>
              <a:t>são </a:t>
            </a:r>
            <a:r>
              <a:rPr lang="pt-BR" dirty="0"/>
              <a:t>modelos computacionais inspirados pelo </a:t>
            </a:r>
            <a:r>
              <a:rPr lang="pt-BR" dirty="0" smtClean="0"/>
              <a:t>funcionamento do cérebro dos animais.</a:t>
            </a:r>
          </a:p>
          <a:p>
            <a:r>
              <a:rPr lang="pt-BR" dirty="0" smtClean="0"/>
              <a:t>Elas são </a:t>
            </a:r>
            <a:r>
              <a:rPr lang="pt-BR" dirty="0"/>
              <a:t>capazes de </a:t>
            </a:r>
            <a:r>
              <a:rPr lang="pt-BR" dirty="0" smtClean="0"/>
              <a:t>realizar </a:t>
            </a:r>
            <a:r>
              <a:rPr lang="pt-BR" dirty="0"/>
              <a:t>aprendizado de máquina bem como o reconhecimento de </a:t>
            </a:r>
            <a:r>
              <a:rPr lang="pt-BR" dirty="0" smtClean="0"/>
              <a:t>padrões com grande eficácia. </a:t>
            </a:r>
          </a:p>
          <a:p>
            <a:r>
              <a:rPr lang="pt-BR" dirty="0" smtClean="0"/>
              <a:t>RNAs são </a:t>
            </a:r>
            <a:r>
              <a:rPr lang="pt-BR" dirty="0"/>
              <a:t>geralmente </a:t>
            </a:r>
            <a:r>
              <a:rPr lang="pt-BR" dirty="0" smtClean="0"/>
              <a:t>apresentadas </a:t>
            </a:r>
            <a:r>
              <a:rPr lang="pt-BR" dirty="0"/>
              <a:t>como sistemas de </a:t>
            </a:r>
            <a:r>
              <a:rPr lang="pt-BR" b="1" i="1" dirty="0" smtClean="0"/>
              <a:t>neurônios </a:t>
            </a:r>
            <a:r>
              <a:rPr lang="pt-BR" b="1" i="1" dirty="0"/>
              <a:t>interconectados</a:t>
            </a:r>
            <a:r>
              <a:rPr lang="pt-BR" dirty="0"/>
              <a:t>, que podem computar valores de </a:t>
            </a:r>
            <a:r>
              <a:rPr lang="pt-BR" dirty="0" smtClean="0"/>
              <a:t>saída, </a:t>
            </a:r>
            <a:r>
              <a:rPr lang="pt-BR" dirty="0"/>
              <a:t>simulando o comportamento de redes neurais biológicas</a:t>
            </a:r>
            <a:r>
              <a:rPr lang="pt-BR" dirty="0" smtClean="0"/>
              <a:t>.</a:t>
            </a:r>
          </a:p>
          <a:p>
            <a:r>
              <a:rPr lang="pt-BR" dirty="0"/>
              <a:t>E</a:t>
            </a:r>
            <a:r>
              <a:rPr lang="pt-BR" dirty="0" smtClean="0"/>
              <a:t>sta primeira parte da aula foca nos elementos básicos de construção de uma rede neural, os </a:t>
            </a:r>
            <a:r>
              <a:rPr lang="pt-BR" b="1" i="1" dirty="0" smtClean="0"/>
              <a:t>neurônios</a:t>
            </a:r>
            <a:r>
              <a:rPr lang="pt-BR" dirty="0" smtClean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neurônios</a:t>
            </a:r>
            <a:endParaRPr lang="pt-BR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aplicações famosas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49868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RNAs </a:t>
            </a:r>
            <a:r>
              <a:rPr lang="pt-BR" dirty="0"/>
              <a:t>são versáteis, poderosas e escalonáveis, tornando-as ideais para realizar tarefas grandes e altamente complexas de </a:t>
            </a:r>
            <a:r>
              <a:rPr lang="pt-BR" b="1" i="1" dirty="0" smtClean="0"/>
              <a:t>aprendizado de máquina</a:t>
            </a:r>
            <a:r>
              <a:rPr lang="pt-BR" dirty="0" smtClean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classificar </a:t>
            </a:r>
            <a:r>
              <a:rPr lang="pt-BR" dirty="0"/>
              <a:t>bilhões de imagens (por exemplo, </a:t>
            </a:r>
            <a:r>
              <a:rPr lang="pt-BR" dirty="0" smtClean="0"/>
              <a:t>como o Google Images faz),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serviços </a:t>
            </a:r>
            <a:r>
              <a:rPr lang="pt-BR" dirty="0"/>
              <a:t>de reconhecimento de fala (por exemplo, o Siri da </a:t>
            </a:r>
            <a:r>
              <a:rPr lang="pt-BR" dirty="0" smtClean="0"/>
              <a:t>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recomendar vídeos que melhor se adequam ao comportamento de centenas </a:t>
            </a:r>
            <a:r>
              <a:rPr lang="pt-BR" dirty="0"/>
              <a:t>de milhões de usuários todos os dias (por exemplo, </a:t>
            </a:r>
            <a:r>
              <a:rPr lang="pt-BR" dirty="0" smtClean="0"/>
              <a:t>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ou </a:t>
            </a:r>
            <a:r>
              <a:rPr lang="pt-BR" dirty="0"/>
              <a:t>aprender a vencer o campeão mundial </a:t>
            </a:r>
            <a:r>
              <a:rPr lang="pt-BR" dirty="0" smtClean="0"/>
              <a:t>de Go </a:t>
            </a:r>
            <a:r>
              <a:rPr lang="pt-BR" dirty="0"/>
              <a:t>examinando milhões de </a:t>
            </a:r>
            <a:r>
              <a:rPr lang="pt-BR" dirty="0" smtClean="0"/>
              <a:t>partidas anteriores </a:t>
            </a:r>
            <a:r>
              <a:rPr lang="pt-BR" dirty="0"/>
              <a:t>e depois jogando contra si mesmo (AlphaGo do DeepMind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 smtClean="0"/>
              <a:t>Um pouco de contexto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1682"/>
            <a:ext cx="7449923" cy="4976099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 descoberta da célula em 1665 por Robert Hooke foi importantíssima para que houvesse uma melhor compreensão </a:t>
            </a:r>
            <a:r>
              <a:rPr lang="pt-BR" dirty="0"/>
              <a:t>da estrutura dos seres vivos. </a:t>
            </a:r>
            <a:endParaRPr lang="pt-BR" dirty="0" smtClean="0"/>
          </a:p>
          <a:p>
            <a:r>
              <a:rPr lang="pt-BR" dirty="0" smtClean="0"/>
              <a:t>Podemos considerar </a:t>
            </a:r>
            <a:r>
              <a:rPr lang="pt-BR" dirty="0"/>
              <a:t>a célula </a:t>
            </a:r>
            <a:r>
              <a:rPr lang="pt-BR" dirty="0" smtClean="0"/>
              <a:t>como sendo o “</a:t>
            </a:r>
            <a:r>
              <a:rPr lang="pt-BR" b="1" i="1" dirty="0" smtClean="0"/>
              <a:t>átomo da vida</a:t>
            </a:r>
            <a:r>
              <a:rPr lang="pt-BR" dirty="0" smtClean="0"/>
              <a:t>”.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</a:t>
            </a:r>
            <a:r>
              <a:rPr lang="pt-BR" dirty="0" smtClean="0"/>
              <a:t>(plantas</a:t>
            </a:r>
            <a:r>
              <a:rPr lang="pt-BR" dirty="0"/>
              <a:t>, animais, fungos, protozoários, e </a:t>
            </a:r>
            <a:r>
              <a:rPr lang="pt-BR" dirty="0" smtClean="0"/>
              <a:t>algas) possuem </a:t>
            </a:r>
            <a:r>
              <a:rPr lang="pt-BR" dirty="0"/>
              <a:t>três partes principais: membrana, </a:t>
            </a:r>
            <a:r>
              <a:rPr lang="pt-BR" dirty="0" smtClean="0"/>
              <a:t>citoplasma e núcleo.</a:t>
            </a:r>
          </a:p>
          <a:p>
            <a:r>
              <a:rPr lang="pt-BR" dirty="0" smtClean="0"/>
              <a:t>A </a:t>
            </a:r>
            <a:r>
              <a:rPr lang="pt-BR" dirty="0"/>
              <a:t>membrana </a:t>
            </a:r>
            <a:r>
              <a:rPr lang="pt-BR" dirty="0" smtClean="0"/>
              <a:t>“delimita </a:t>
            </a:r>
            <a:r>
              <a:rPr lang="pt-BR" dirty="0"/>
              <a:t>a </a:t>
            </a:r>
            <a:r>
              <a:rPr lang="pt-BR" dirty="0" smtClean="0"/>
              <a:t>célula”, </a:t>
            </a:r>
            <a:r>
              <a:rPr lang="pt-BR" dirty="0"/>
              <a:t>i.e., </a:t>
            </a:r>
            <a:r>
              <a:rPr lang="pt-BR" dirty="0" smtClean="0"/>
              <a:t>ela isola </a:t>
            </a:r>
            <a:r>
              <a:rPr lang="pt-BR" dirty="0"/>
              <a:t>seu interior do meio externo.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citoplasma é o espaço intracelular entre a membrana e o </a:t>
            </a:r>
            <a:r>
              <a:rPr lang="pt-BR" dirty="0" smtClean="0"/>
              <a:t>núcleo, ele é preenchido pelo citosol onde estão suspensas as </a:t>
            </a:r>
            <a:r>
              <a:rPr lang="pt-BR" dirty="0"/>
              <a:t>organelas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Já o </a:t>
            </a:r>
            <a:r>
              <a:rPr lang="pt-BR" dirty="0"/>
              <a:t>núcleo abriga o material </a:t>
            </a:r>
            <a:r>
              <a:rPr lang="pt-BR" dirty="0" smtClean="0"/>
              <a:t>genético (DNA) da célula. O núcleo regula o metabolismo e armazena as </a:t>
            </a:r>
            <a:r>
              <a:rPr lang="pt-BR" dirty="0"/>
              <a:t>informações genéticas da </a:t>
            </a:r>
            <a:r>
              <a:rPr lang="pt-BR" dirty="0" smtClean="0"/>
              <a:t>célula.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241" y="2642187"/>
            <a:ext cx="4071271" cy="20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 smtClean="0"/>
              <a:t>Um pouco de contexto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57809"/>
            <a:ext cx="7538884" cy="4908463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Os </a:t>
            </a:r>
            <a:r>
              <a:rPr lang="pt-BR" b="1" i="1" dirty="0"/>
              <a:t>n</a:t>
            </a:r>
            <a:r>
              <a:rPr lang="pt-BR" b="1" i="1" dirty="0" smtClean="0"/>
              <a:t>eurônios</a:t>
            </a:r>
            <a:r>
              <a:rPr lang="pt-BR" dirty="0" smtClean="0"/>
              <a:t> </a:t>
            </a:r>
            <a:r>
              <a:rPr lang="pt-BR" dirty="0"/>
              <a:t>são </a:t>
            </a:r>
            <a:r>
              <a:rPr lang="pt-BR" dirty="0" smtClean="0"/>
              <a:t>células eucariontes também, </a:t>
            </a:r>
            <a:r>
              <a:rPr lang="pt-BR" dirty="0"/>
              <a:t>mas </a:t>
            </a:r>
            <a:r>
              <a:rPr lang="pt-BR" dirty="0" smtClean="0"/>
              <a:t>são células </a:t>
            </a:r>
            <a:r>
              <a:rPr lang="pt-BR" dirty="0"/>
              <a:t>que possuem mecanismos elétricos e/ou químicos </a:t>
            </a:r>
            <a:r>
              <a:rPr lang="pt-BR" dirty="0" smtClean="0"/>
              <a:t>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</a:t>
            </a:r>
            <a:r>
              <a:rPr lang="pt-BR" b="1" i="1" dirty="0" smtClean="0"/>
              <a:t>dendritos</a:t>
            </a:r>
            <a:r>
              <a:rPr lang="pt-BR" dirty="0" smtClean="0"/>
              <a:t> </a:t>
            </a:r>
            <a:r>
              <a:rPr lang="pt-BR" dirty="0"/>
              <a:t>são prolongamentos do neurônio que garantem a recepção </a:t>
            </a:r>
            <a:r>
              <a:rPr lang="pt-BR" dirty="0" smtClean="0"/>
              <a:t>de estímulos de outros neurônios, levando impulsos nervosos </a:t>
            </a:r>
            <a:r>
              <a:rPr lang="pt-BR" dirty="0"/>
              <a:t>em direção ao corpo celular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/>
              <a:t>axônio</a:t>
            </a:r>
            <a:r>
              <a:rPr lang="pt-BR" dirty="0"/>
              <a:t> </a:t>
            </a:r>
            <a:r>
              <a:rPr lang="pt-BR" dirty="0" smtClean="0"/>
              <a:t>é um prolongamento </a:t>
            </a:r>
            <a:r>
              <a:rPr lang="pt-BR" dirty="0"/>
              <a:t>que garante </a:t>
            </a:r>
            <a:r>
              <a:rPr lang="pt-BR" dirty="0" smtClean="0"/>
              <a:t>o envio de informação (estímulos) a outros neurônios. </a:t>
            </a:r>
            <a:r>
              <a:rPr lang="pt-BR" dirty="0"/>
              <a:t>Cada neurônio possui apenas um axônio, o qual é, geralmente, mais longo que os dendritos. 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corpo celular</a:t>
            </a:r>
            <a:r>
              <a:rPr lang="pt-BR" dirty="0"/>
              <a:t> </a:t>
            </a:r>
            <a:r>
              <a:rPr lang="pt-BR" dirty="0" smtClean="0"/>
              <a:t>(também conhecido como </a:t>
            </a:r>
            <a:r>
              <a:rPr lang="pt-BR" b="1" i="1" dirty="0" smtClean="0"/>
              <a:t>soma</a:t>
            </a:r>
            <a:r>
              <a:rPr lang="pt-BR" dirty="0" smtClean="0"/>
              <a:t>) contém </a:t>
            </a:r>
            <a:r>
              <a:rPr lang="pt-BR" dirty="0"/>
              <a:t>o </a:t>
            </a:r>
            <a:r>
              <a:rPr lang="pt-BR" dirty="0" smtClean="0"/>
              <a:t>núcleo do neurônio e é </a:t>
            </a:r>
            <a:r>
              <a:rPr lang="pt-BR" dirty="0"/>
              <a:t>responsável </a:t>
            </a:r>
            <a:r>
              <a:rPr lang="pt-BR" dirty="0" smtClean="0"/>
              <a:t>por realizar a integração </a:t>
            </a:r>
            <a:r>
              <a:rPr lang="pt-BR" dirty="0"/>
              <a:t>dos </a:t>
            </a:r>
            <a:r>
              <a:rPr lang="pt-BR" dirty="0" smtClean="0"/>
              <a:t>estímulos recebidos pelo neurônio através de seus dendritos.</a:t>
            </a:r>
          </a:p>
          <a:p>
            <a:r>
              <a:rPr lang="pt-BR" dirty="0"/>
              <a:t>Os </a:t>
            </a:r>
            <a:r>
              <a:rPr lang="pt-BR" dirty="0" smtClean="0"/>
              <a:t>locais/pontos </a:t>
            </a:r>
            <a:r>
              <a:rPr lang="pt-BR" dirty="0"/>
              <a:t>de </a:t>
            </a:r>
            <a:r>
              <a:rPr lang="pt-BR" dirty="0" smtClean="0"/>
              <a:t>contato entre os dentritos de um neurônio e os terminais do axônio de outro neurônio </a:t>
            </a:r>
            <a:r>
              <a:rPr lang="pt-BR" dirty="0"/>
              <a:t>são </a:t>
            </a:r>
            <a:r>
              <a:rPr lang="pt-BR" dirty="0" smtClean="0"/>
              <a:t>chamados de </a:t>
            </a:r>
            <a:r>
              <a:rPr lang="pt-BR" b="1" i="1" dirty="0" smtClean="0"/>
              <a:t>sinapses</a:t>
            </a:r>
            <a:r>
              <a:rPr lang="pt-BR" dirty="0" smtClean="0"/>
              <a:t> e os contatos de </a:t>
            </a:r>
            <a:r>
              <a:rPr lang="pt-BR" b="1" i="1" dirty="0" smtClean="0"/>
              <a:t>contatos sinápticos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Ou seja, os neurônios </a:t>
            </a:r>
            <a:r>
              <a:rPr lang="pt-BR" dirty="0" smtClean="0"/>
              <a:t>se comunicam </a:t>
            </a:r>
            <a:r>
              <a:rPr lang="pt-BR" dirty="0"/>
              <a:t>uns </a:t>
            </a:r>
            <a:r>
              <a:rPr lang="pt-BR" dirty="0" smtClean="0"/>
              <a:t>com os outros </a:t>
            </a:r>
            <a:r>
              <a:rPr lang="pt-BR" dirty="0"/>
              <a:t>nas </a:t>
            </a:r>
            <a:r>
              <a:rPr lang="pt-BR" b="1" i="1" dirty="0" smtClean="0"/>
              <a:t>sinapses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figura ao lado mostra o diagrama de um </a:t>
            </a:r>
            <a:r>
              <a:rPr lang="pt-BR" b="1" i="1" dirty="0" smtClean="0"/>
              <a:t>neurônio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2" descr="Neuron PowerPoint Diagram | Neur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4652" r="19681" b="4197"/>
          <a:stretch/>
        </p:blipFill>
        <p:spPr bwMode="auto">
          <a:xfrm>
            <a:off x="8377084" y="2551472"/>
            <a:ext cx="3701845" cy="27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 smtClean="0"/>
              <a:t>Um pouco de contexto</a:t>
            </a:r>
            <a:endParaRPr lang="pt-BR" dirty="0"/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5"/>
            <a:ext cx="8232058" cy="531297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</a:t>
            </a:r>
            <a:r>
              <a:rPr lang="pt-BR" dirty="0" smtClean="0"/>
              <a:t>simples</a:t>
            </a:r>
            <a:r>
              <a:rPr lang="pt-BR" dirty="0"/>
              <a:t>, </a:t>
            </a:r>
            <a:r>
              <a:rPr lang="pt-BR" dirty="0" smtClean="0"/>
              <a:t>mas lembrando de </a:t>
            </a:r>
            <a:r>
              <a:rPr lang="pt-BR" dirty="0"/>
              <a:t>que há </a:t>
            </a:r>
            <a:r>
              <a:rPr lang="pt-BR" dirty="0" smtClean="0"/>
              <a:t>exceções, nós podemos afirmar que:</a:t>
            </a:r>
          </a:p>
          <a:p>
            <a:pPr lvl="1"/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neurônio recebe estímulos elétricos, basicamente a partir dos </a:t>
            </a:r>
            <a:r>
              <a:rPr lang="pt-BR" dirty="0" smtClean="0"/>
              <a:t>dendritos.</a:t>
            </a:r>
          </a:p>
          <a:p>
            <a:pPr lvl="1"/>
            <a:r>
              <a:rPr lang="pt-BR" dirty="0" smtClean="0"/>
              <a:t>Esses estímulos </a:t>
            </a:r>
            <a:r>
              <a:rPr lang="pt-BR" dirty="0"/>
              <a:t>são </a:t>
            </a:r>
            <a:r>
              <a:rPr lang="pt-BR" dirty="0" smtClean="0"/>
              <a:t>integrados no corpo celular.</a:t>
            </a:r>
          </a:p>
          <a:p>
            <a:pPr lvl="1"/>
            <a:r>
              <a:rPr lang="pt-BR" dirty="0" smtClean="0"/>
              <a:t>A integração dos estímulos pode </a:t>
            </a:r>
            <a:r>
              <a:rPr lang="pt-BR" dirty="0"/>
              <a:t>levar à geração </a:t>
            </a:r>
            <a:r>
              <a:rPr lang="pt-BR" dirty="0" smtClean="0"/>
              <a:t>ou não de </a:t>
            </a:r>
            <a:r>
              <a:rPr lang="pt-BR" dirty="0"/>
              <a:t>uma resposta elétrica enviada pelo </a:t>
            </a:r>
            <a:r>
              <a:rPr lang="pt-BR" dirty="0" smtClean="0"/>
              <a:t>axônio a outros neurônios.</a:t>
            </a:r>
          </a:p>
          <a:p>
            <a:r>
              <a:rPr lang="pt-BR" dirty="0" smtClean="0"/>
              <a:t>Nós podemos simplificar o funcionamento do </a:t>
            </a:r>
            <a:r>
              <a:rPr lang="pt-BR" b="1" i="1" dirty="0" smtClean="0"/>
              <a:t>neurônio</a:t>
            </a:r>
            <a:r>
              <a:rPr lang="pt-BR" dirty="0" smtClean="0"/>
              <a:t> como: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neurônios recebem estímulos </a:t>
            </a:r>
            <a:r>
              <a:rPr lang="pt-BR" dirty="0" smtClean="0"/>
              <a:t>elétricos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Esses </a:t>
            </a:r>
            <a:r>
              <a:rPr lang="pt-BR" dirty="0"/>
              <a:t>estímulos são </a:t>
            </a:r>
            <a:r>
              <a:rPr lang="pt-BR" dirty="0" smtClean="0"/>
              <a:t>integrados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a atividade </a:t>
            </a:r>
            <a:r>
              <a:rPr lang="pt-BR" dirty="0" smtClean="0"/>
              <a:t>(i.e., integração dos estímulos) exceder </a:t>
            </a:r>
            <a:r>
              <a:rPr lang="pt-BR" dirty="0"/>
              <a:t>certo limiar, o </a:t>
            </a:r>
            <a:r>
              <a:rPr lang="pt-BR" b="1" i="1" dirty="0"/>
              <a:t>neurônio</a:t>
            </a:r>
            <a:r>
              <a:rPr lang="pt-BR" dirty="0"/>
              <a:t> gera um pulso </a:t>
            </a:r>
            <a:r>
              <a:rPr lang="pt-BR" dirty="0" smtClean="0"/>
              <a:t>(ou </a:t>
            </a:r>
            <a:r>
              <a:rPr lang="pt-BR" dirty="0"/>
              <a:t>potencial de ação</a:t>
            </a:r>
            <a:r>
              <a:rPr lang="pt-BR" dirty="0" smtClean="0"/>
              <a:t>).</a:t>
            </a:r>
          </a:p>
          <a:p>
            <a:r>
              <a:rPr lang="pt-BR" dirty="0"/>
              <a:t>O potencial de ação é mostrado </a:t>
            </a:r>
            <a:r>
              <a:rPr lang="pt-BR" dirty="0" smtClean="0"/>
              <a:t>na figura ao lado.</a:t>
            </a:r>
          </a:p>
          <a:p>
            <a:r>
              <a:rPr lang="pt-BR" dirty="0" smtClean="0"/>
              <a:t>Um </a:t>
            </a:r>
            <a:r>
              <a:rPr lang="pt-BR" b="1" i="1" dirty="0" smtClean="0"/>
              <a:t>neurônio</a:t>
            </a:r>
            <a:r>
              <a:rPr lang="pt-BR" dirty="0" smtClean="0"/>
              <a:t> se conecta com 10 a 100000 outros </a:t>
            </a:r>
            <a:r>
              <a:rPr lang="pt-BR" b="1" i="1" dirty="0" smtClean="0"/>
              <a:t>neurônios</a:t>
            </a:r>
            <a:r>
              <a:rPr lang="pt-BR" dirty="0" smtClean="0"/>
              <a:t> através das </a:t>
            </a:r>
            <a:r>
              <a:rPr lang="pt-BR" b="1" i="1" dirty="0" smtClean="0"/>
              <a:t>sinapses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Sinais são passados de </a:t>
            </a:r>
            <a:r>
              <a:rPr lang="pt-BR" b="1" i="1" dirty="0" smtClean="0"/>
              <a:t>neurônio</a:t>
            </a:r>
            <a:r>
              <a:rPr lang="pt-BR" dirty="0" smtClean="0"/>
              <a:t> para </a:t>
            </a:r>
            <a:r>
              <a:rPr lang="pt-BR" b="1" i="1" dirty="0" smtClean="0"/>
              <a:t>neurônio</a:t>
            </a:r>
            <a:r>
              <a:rPr lang="pt-BR" dirty="0" smtClean="0"/>
              <a:t> através de reações eletro-químicas.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</a:t>
            </a:r>
            <a:r>
              <a:rPr lang="pt-BR" dirty="0" smtClean="0"/>
              <a:t>saída onde a comunicação entre neurônios é feita através de sinais elétricos.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673687"/>
            <a:ext cx="8757554" cy="485020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final do século XIX e o início do século XX foram períodos fundamentais para o estabelecimento </a:t>
            </a:r>
            <a:r>
              <a:rPr lang="pt-BR" dirty="0" smtClean="0"/>
              <a:t>do conhecimento atual </a:t>
            </a:r>
            <a:r>
              <a:rPr lang="pt-BR" dirty="0"/>
              <a:t>do sistema nervoso. </a:t>
            </a:r>
            <a:endParaRPr lang="pt-BR" dirty="0" smtClean="0"/>
          </a:p>
          <a:p>
            <a:r>
              <a:rPr lang="pt-BR" dirty="0" smtClean="0"/>
              <a:t>De posse desse entendimento, em 1943, Warren </a:t>
            </a:r>
            <a:r>
              <a:rPr lang="pt-BR" dirty="0"/>
              <a:t>McCulloch e Walter Pitts apresentaram o primeiro modelo “computacional” de </a:t>
            </a:r>
            <a:r>
              <a:rPr lang="pt-BR" dirty="0" smtClean="0"/>
              <a:t>neurônio.</a:t>
            </a:r>
          </a:p>
          <a:p>
            <a:r>
              <a:rPr lang="pt-BR" dirty="0"/>
              <a:t>A partir desse modelo, foi possível estabelecer uma conexão entre o funcionamento de um neurônio e a lógica proposicional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Lógica </a:t>
            </a:r>
            <a:r>
              <a:rPr lang="pt-BR" dirty="0"/>
              <a:t>proposicional </a:t>
            </a:r>
            <a:r>
              <a:rPr lang="pt-BR" dirty="0" smtClean="0"/>
              <a:t>se baseia </a:t>
            </a:r>
            <a:r>
              <a:rPr lang="pt-BR" dirty="0"/>
              <a:t>em proposições onde uma proposição é uma sentença declarativa, ou seja, é uma sentença que declara um fato podendo este ser verdeiro ou falso.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partir daí, a relação com a computação </a:t>
            </a:r>
            <a:r>
              <a:rPr lang="pt-BR" dirty="0" smtClean="0"/>
              <a:t>foi </a:t>
            </a:r>
            <a:r>
              <a:rPr lang="pt-BR" dirty="0"/>
              <a:t>natural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9241"/>
                <a:ext cx="7359869" cy="558875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figura ao lado mostra o modelo matemático do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 criado por McCulloch e Pitts.</a:t>
                </a:r>
              </a:p>
              <a:p>
                <a:r>
                  <a:rPr lang="pt-BR" dirty="0" smtClean="0"/>
                  <a:t>A grosso modo, o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 é ativado (ou disparado) quando uma </a:t>
                </a:r>
                <a:r>
                  <a:rPr lang="pt-BR" b="1" i="1" dirty="0" smtClean="0"/>
                  <a:t>combinação linear </a:t>
                </a:r>
                <a:r>
                  <a:rPr lang="pt-BR" dirty="0" smtClean="0"/>
                  <a:t>de suas entradas excede um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Ou seja, o modelo do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 </a:t>
                </a:r>
                <a:r>
                  <a:rPr lang="pt-BR" dirty="0"/>
                  <a:t>de McCulloch e Pitts nada </a:t>
                </a:r>
                <a:r>
                  <a:rPr lang="pt-BR" dirty="0" smtClean="0"/>
                  <a:t>mais é do que um </a:t>
                </a:r>
                <a:r>
                  <a:rPr lang="pt-BR" b="1" i="1" dirty="0" smtClean="0"/>
                  <a:t>classificador linear com limiar de decisão rígido e pesos unitários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As premissas do modelo do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 </a:t>
                </a:r>
                <a:r>
                  <a:rPr lang="pt-BR" dirty="0"/>
                  <a:t>de McCulloch e Pitts </a:t>
                </a:r>
                <a:r>
                  <a:rPr lang="pt-BR" dirty="0" smtClean="0"/>
                  <a:t>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, ou também chamadas de </a:t>
                </a:r>
                <a:r>
                  <a:rPr lang="pt-BR" b="1" i="1" dirty="0" smtClean="0"/>
                  <a:t>sinapses</a:t>
                </a:r>
                <a:r>
                  <a:rPr lang="pt-BR" dirty="0" smtClean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</a:t>
                </a:r>
                <a:r>
                  <a:rPr lang="pt-BR" dirty="0"/>
                  <a:t>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“tudo ou nada”, ou seja, um processo </a:t>
                </a:r>
                <a:r>
                  <a:rPr lang="pt-BR" dirty="0" smtClean="0"/>
                  <a:t>binário. Portanto, a </a:t>
                </a:r>
                <a:r>
                  <a:rPr lang="pt-BR" b="1" i="1" dirty="0" smtClean="0"/>
                  <a:t>função de ativação </a:t>
                </a:r>
                <a:r>
                  <a:rPr lang="pt-BR" dirty="0" smtClean="0"/>
                  <a:t>do neurônio é uma </a:t>
                </a:r>
                <a:r>
                  <a:rPr lang="pt-BR" b="1" i="1" dirty="0" smtClean="0"/>
                  <a:t>função degrau </a:t>
                </a:r>
                <a:r>
                  <a:rPr lang="pt-BR" dirty="0" smtClean="0"/>
                  <a:t>com </a:t>
                </a:r>
                <a:r>
                  <a:rPr lang="pt-BR" b="1" i="1" dirty="0" smtClean="0"/>
                  <a:t>ponto de disparo </a:t>
                </a:r>
                <a:r>
                  <a:rPr lang="pt-BR" dirty="0" smtClean="0"/>
                  <a:t>dependente do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 certo </a:t>
                </a:r>
                <a:r>
                  <a:rPr lang="pt-BR" dirty="0"/>
                  <a:t>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9241"/>
                <a:ext cx="7359869" cy="5588759"/>
              </a:xfrm>
              <a:blipFill rotWithShape="0">
                <a:blip r:embed="rId3"/>
                <a:stretch>
                  <a:fillRect l="-1076" t="-25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11067</TotalTime>
  <Words>3126</Words>
  <Application>Microsoft Office PowerPoint</Application>
  <PresentationFormat>Widescreen</PresentationFormat>
  <Paragraphs>448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TP555 - Inteligência Artificial e Machine Learning: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neurônio de McCulloch e Pitts</vt:lpstr>
      <vt:lpstr>Perceptron</vt:lpstr>
      <vt:lpstr>Perceptron</vt:lpstr>
      <vt:lpstr>Perceptron</vt:lpstr>
      <vt:lpstr>Perceptron</vt:lpstr>
      <vt:lpstr>Regra de aprendizado do perceptron</vt:lpstr>
      <vt:lpstr>Regra de aprendizado do perceptron</vt:lpstr>
      <vt:lpstr>Exemplo: Perceptron com SciKit-Learn</vt:lpstr>
      <vt:lpstr>Avisos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967</cp:revision>
  <dcterms:created xsi:type="dcterms:W3CDTF">2020-04-06T23:46:10Z</dcterms:created>
  <dcterms:modified xsi:type="dcterms:W3CDTF">2020-11-15T13:56:11Z</dcterms:modified>
</cp:coreProperties>
</file>