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72" r:id="rId3"/>
    <p:sldId id="281" r:id="rId4"/>
    <p:sldId id="283" r:id="rId5"/>
    <p:sldId id="284" r:id="rId6"/>
    <p:sldId id="285" r:id="rId7"/>
    <p:sldId id="286" r:id="rId8"/>
    <p:sldId id="287" r:id="rId9"/>
    <p:sldId id="288" r:id="rId10"/>
    <p:sldId id="290" r:id="rId11"/>
    <p:sldId id="289" r:id="rId12"/>
    <p:sldId id="292" r:id="rId13"/>
    <p:sldId id="318" r:id="rId14"/>
    <p:sldId id="293" r:id="rId15"/>
    <p:sldId id="294" r:id="rId16"/>
    <p:sldId id="295" r:id="rId17"/>
    <p:sldId id="319"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1" r:id="rId33"/>
    <p:sldId id="310" r:id="rId34"/>
    <p:sldId id="312" r:id="rId35"/>
    <p:sldId id="313" r:id="rId36"/>
    <p:sldId id="314" r:id="rId37"/>
    <p:sldId id="315" r:id="rId38"/>
    <p:sldId id="317" r:id="rId39"/>
    <p:sldId id="279" r:id="rId40"/>
    <p:sldId id="269" r:id="rId41"/>
    <p:sldId id="265" r:id="rId42"/>
    <p:sldId id="271" r:id="rId43"/>
    <p:sldId id="280" r:id="rId44"/>
    <p:sldId id="282" r:id="rId45"/>
    <p:sldId id="316" r:id="rId46"/>
  </p:sldIdLst>
  <p:sldSz cx="12192000" cy="6858000"/>
  <p:notesSz cx="6858000" cy="203835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76C3C-8D12-482C-AF85-103BA18C4DB8}" v="1" dt="2020-06-08T23:30:34.081"/>
    <p1510:client id="{52364525-60BA-41A3-B9C8-B9730DEA31E4}" v="94" dt="2020-06-25T16:59:15.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9" autoAdjust="0"/>
    <p:restoredTop sz="94434" autoAdjust="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52364525-60BA-41A3-B9C8-B9730DEA31E4}"/>
    <pc:docChg chg="addSld modSld">
      <pc:chgData name="Felipe Augusto Pereira de Figueiredo" userId="e1771b70d906f94b" providerId="Windows Live" clId="Web-{52364525-60BA-41A3-B9C8-B9730DEA31E4}" dt="2020-06-25T16:59:15.783" v="90" actId="20577"/>
      <pc:docMkLst>
        <pc:docMk/>
      </pc:docMkLst>
      <pc:sldChg chg="modSp new">
        <pc:chgData name="Felipe Augusto Pereira de Figueiredo" userId="e1771b70d906f94b" providerId="Windows Live" clId="Web-{52364525-60BA-41A3-B9C8-B9730DEA31E4}" dt="2020-06-25T16:59:15.783" v="89" actId="20577"/>
        <pc:sldMkLst>
          <pc:docMk/>
          <pc:sldMk cId="2757761123" sldId="317"/>
        </pc:sldMkLst>
        <pc:spChg chg="mod">
          <ac:chgData name="Felipe Augusto Pereira de Figueiredo" userId="e1771b70d906f94b" providerId="Windows Live" clId="Web-{52364525-60BA-41A3-B9C8-B9730DEA31E4}" dt="2020-06-25T16:57:04.478" v="19" actId="20577"/>
          <ac:spMkLst>
            <pc:docMk/>
            <pc:sldMk cId="2757761123" sldId="317"/>
            <ac:spMk id="2" creationId="{5403A2A7-976F-4945-B3F0-581D8F07AFE9}"/>
          </ac:spMkLst>
        </pc:spChg>
        <pc:spChg chg="mod">
          <ac:chgData name="Felipe Augusto Pereira de Figueiredo" userId="e1771b70d906f94b" providerId="Windows Live" clId="Web-{52364525-60BA-41A3-B9C8-B9730DEA31E4}" dt="2020-06-25T16:59:15.783" v="89" actId="20577"/>
          <ac:spMkLst>
            <pc:docMk/>
            <pc:sldMk cId="2757761123" sldId="317"/>
            <ac:spMk id="3" creationId="{251AB72A-E666-49DA-A9CC-459527166063}"/>
          </ac:spMkLst>
        </pc:spChg>
      </pc:sldChg>
    </pc:docChg>
  </pc:docChgLst>
  <pc:docChgLst>
    <pc:chgData name="Felipe Augusto Pereira de Figueiredo" userId="e1771b70d906f94b" providerId="Windows Live" clId="Web-{2A776C3C-8D12-482C-AF85-103BA18C4DB8}"/>
    <pc:docChg chg="modSld">
      <pc:chgData name="Felipe Augusto Pereira de Figueiredo" userId="e1771b70d906f94b" providerId="Windows Live" clId="Web-{2A776C3C-8D12-482C-AF85-103BA18C4DB8}" dt="2020-06-08T23:30:31.269" v="99"/>
      <pc:docMkLst>
        <pc:docMk/>
      </pc:docMkLst>
      <pc:sldChg chg="modNotes">
        <pc:chgData name="Felipe Augusto Pereira de Figueiredo" userId="e1771b70d906f94b" providerId="Windows Live" clId="Web-{2A776C3C-8D12-482C-AF85-103BA18C4DB8}" dt="2020-06-08T23:30:31.269" v="99"/>
        <pc:sldMkLst>
          <pc:docMk/>
          <pc:sldMk cId="2544446497"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11/11/2020</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22%22https:/www.tensorflow.org/guide/migrat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a:lnSpc>
                <a:spcPct val="100000"/>
              </a:lnSpc>
              <a:spcBef>
                <a:spcPts val="0"/>
              </a:spcBef>
              <a:spcAft>
                <a:spcPts val="0"/>
              </a:spcAft>
              <a:buClrTx/>
              <a:buSzTx/>
              <a:buFontTx/>
              <a:buNone/>
              <a:tabLst/>
              <a:defRPr/>
            </a:pPr>
            <a:r>
              <a:rPr lang="pt-BR" dirty="0"/>
              <a:t>À seguir, veremos alguns conceitos básicos do </a:t>
            </a:r>
            <a:r>
              <a:rPr lang="pt-BR" b="1" i="1" dirty="0" err="1"/>
              <a:t>TensorFlow</a:t>
            </a:r>
            <a:r>
              <a:rPr lang="pt-BR" dirty="0"/>
              <a:t>, da instalação à criação, execução, salvamento e visualização de </a:t>
            </a:r>
            <a:r>
              <a:rPr lang="pt-BR" b="1" i="1" dirty="0"/>
              <a:t>grafos computacionais </a:t>
            </a:r>
            <a:r>
              <a:rPr lang="pt-BR" dirty="0"/>
              <a:t>simples. É importante dominar essas noções básicas antes de criarmos nossa primeira rede neural.</a:t>
            </a:r>
            <a:endParaRPr lang="pt-BR" dirty="0">
              <a:cs typeface="Calibri"/>
            </a:endParaRPr>
          </a:p>
          <a:p>
            <a:endParaRPr lang="pt-BR" dirty="0"/>
          </a:p>
          <a:p>
            <a:r>
              <a:rPr lang="pt-BR" dirty="0"/>
              <a:t>conda install tensorflow</a:t>
            </a:r>
          </a:p>
          <a:p>
            <a:endParaRPr lang="pt-BR" dirty="0"/>
          </a:p>
          <a:p>
            <a:r>
              <a:rPr lang="pt-BR" dirty="0"/>
              <a:t>ou</a:t>
            </a:r>
          </a:p>
          <a:p>
            <a:endParaRPr lang="pt-BR" dirty="0"/>
          </a:p>
          <a:p>
            <a:r>
              <a:rPr lang="pt-BR" dirty="0"/>
              <a:t>pip3 install</a:t>
            </a:r>
            <a:r>
              <a:rPr lang="pt-BR" baseline="0" dirty="0"/>
              <a:t> --</a:t>
            </a:r>
            <a:r>
              <a:rPr lang="pt-BR" sz="1200" b="0" i="0" kern="1200" dirty="0">
                <a:solidFill>
                  <a:schemeClr val="tx1"/>
                </a:solidFill>
                <a:effectLst/>
                <a:latin typeface="+mn-lt"/>
                <a:ea typeface="+mn-ea"/>
                <a:cs typeface="+mn-cs"/>
              </a:rPr>
              <a:t>upgrade</a:t>
            </a:r>
            <a:r>
              <a:rPr lang="pt-BR" sz="1200" b="0" i="0" kern="1200" baseline="0" dirty="0">
                <a:solidFill>
                  <a:schemeClr val="tx1"/>
                </a:solidFill>
                <a:effectLst/>
                <a:latin typeface="+mn-lt"/>
                <a:ea typeface="+mn-ea"/>
                <a:cs typeface="+mn-cs"/>
              </a:rPr>
              <a:t> </a:t>
            </a:r>
            <a:r>
              <a:rPr lang="pt-BR" dirty="0"/>
              <a:t>tensorflow</a:t>
            </a:r>
          </a:p>
          <a:p>
            <a:endParaRPr lang="pt-BR" dirty="0"/>
          </a:p>
          <a:p>
            <a:endParaRPr lang="pt-BR" dirty="0"/>
          </a:p>
          <a:p>
            <a:r>
              <a:rPr lang="pt-BR" dirty="0"/>
              <a:t>OBS.: Para suporte à GPU, você precisa instalar o tensorflow-gpu em vez do tensorflow</a:t>
            </a:r>
          </a:p>
          <a:p>
            <a:endParaRPr lang="pt-BR" dirty="0"/>
          </a:p>
          <a:p>
            <a:r>
              <a:rPr lang="pt-BR" dirty="0"/>
              <a:t>Para testar sua instalação, digite o seguinte comando. Ele deve gerar a versão do TensorFlow que você instalou.</a:t>
            </a:r>
          </a:p>
          <a:p>
            <a:endParaRPr lang="pt-BR" dirty="0"/>
          </a:p>
          <a:p>
            <a:r>
              <a:rPr lang="pt-BR" sz="1200" b="0" i="0" kern="1200" dirty="0">
                <a:solidFill>
                  <a:schemeClr val="tx1"/>
                </a:solidFill>
                <a:effectLst/>
                <a:latin typeface="+mn-lt"/>
                <a:ea typeface="+mn-ea"/>
                <a:cs typeface="+mn-cs"/>
              </a:rPr>
              <a:t>python3 -c 'import tensorflow; print(tensorflow.__version__)'</a:t>
            </a:r>
            <a:r>
              <a:rPr lang="pt-BR" dirty="0"/>
              <a:t> </a:t>
            </a:r>
          </a:p>
          <a:p>
            <a:endParaRPr lang="pt-BR" dirty="0">
              <a:cs typeface="Calibri" panose="020F0502020204030204"/>
            </a:endParaRPr>
          </a:p>
          <a:p>
            <a:r>
              <a:rPr lang="pt-BR" dirty="0">
                <a:cs typeface="Calibri" panose="020F0502020204030204"/>
              </a:rPr>
              <a:t>Caso a versão que você tenha instalado seja maior ou igual a 2, então, siga este tutorial para executar o código desta aula em modo de compatibilidade:</a:t>
            </a:r>
          </a:p>
          <a:p>
            <a:r>
              <a:rPr lang="pt-BR" dirty="0"/>
              <a:t>"</a:t>
            </a:r>
            <a:r>
              <a:rPr lang="pt-BR" dirty="0" err="1"/>
              <a:t>Migrate</a:t>
            </a:r>
            <a:r>
              <a:rPr lang="pt-BR" dirty="0"/>
              <a:t> </a:t>
            </a:r>
            <a:r>
              <a:rPr lang="pt-BR" dirty="0" err="1"/>
              <a:t>your</a:t>
            </a:r>
            <a:r>
              <a:rPr lang="pt-BR" dirty="0"/>
              <a:t> </a:t>
            </a:r>
            <a:r>
              <a:rPr lang="pt-BR" dirty="0" err="1"/>
              <a:t>TensorFlow</a:t>
            </a:r>
            <a:r>
              <a:rPr lang="pt-BR" dirty="0"/>
              <a:t> 1 </a:t>
            </a:r>
            <a:r>
              <a:rPr lang="pt-BR" dirty="0" err="1"/>
              <a:t>code</a:t>
            </a:r>
            <a:r>
              <a:rPr lang="pt-BR" dirty="0"/>
              <a:t> </a:t>
            </a:r>
            <a:r>
              <a:rPr lang="pt-BR" dirty="0" err="1"/>
              <a:t>to</a:t>
            </a:r>
            <a:r>
              <a:rPr lang="pt-BR" dirty="0"/>
              <a:t> </a:t>
            </a:r>
            <a:r>
              <a:rPr lang="pt-BR" dirty="0" err="1"/>
              <a:t>TensorFlow</a:t>
            </a:r>
            <a:r>
              <a:rPr lang="pt-BR" dirty="0"/>
              <a:t> 2", </a:t>
            </a:r>
            <a:r>
              <a:rPr lang="pt-BR" dirty="0">
                <a:hlinkClick r:id="rId3"/>
              </a:rPr>
              <a:t>https://www.tensorflow.org/guide/migrate</a:t>
            </a:r>
            <a:endParaRPr lang="pt-BR" dirty="0">
              <a:cs typeface="Calibri"/>
              <a:hlinkClick r:id="rId3"/>
            </a:endParaRPr>
          </a:p>
          <a:p>
            <a:endParaRPr lang="pt-BR" dirty="0">
              <a:cs typeface="Calibri" panose="020F0502020204030204"/>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Ao usar o</a:t>
            </a:r>
            <a:r>
              <a:rPr lang="pt-BR" baseline="0" dirty="0"/>
              <a:t> gradiente desecndente</a:t>
            </a:r>
            <a:r>
              <a:rPr lang="pt-BR" dirty="0"/>
              <a:t>, lembre-se de que é importante normalizar primeiro os vetores de atributos de entrada, ou o treinamento pode se tornar muito lento. Você pode fazer isso usando o TensorFlow, NumPy, StandardScaler da ScikitLearn ou qualquer outra solução que você preferir.</a:t>
            </a:r>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185681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Exemplo:</a:t>
            </a:r>
            <a:r>
              <a:rPr lang="pt-BR" baseline="0" dirty="0" smtClean="0"/>
              <a:t> GDLinearRegressionTF.ipynb</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33696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Exemplo: GDLinearRegressionTFAutoDiff.ipynb</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36139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Exemplo: GDLinearRegressionTFAutoDiffOptimizer.ipynb</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Outros otimizadores podem ser encontrados na documentação do TensorFlow:</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https://www.tensorflow.org/api_docs/python/tf/compat/v1/train#classes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7074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Caso você não especifique um valor em tempo de execução para um</a:t>
            </a:r>
            <a:r>
              <a:rPr lang="pt-BR" baseline="0" dirty="0"/>
              <a:t> nó placeholder</a:t>
            </a:r>
            <a:r>
              <a:rPr lang="pt-BR" dirty="0"/>
              <a:t>, você receberá uma exceção.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450933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dirty="0" smtClean="0"/>
              <a:t>Exemplo: FornecendoDadosAosGrafosEmTempoDeExecução.ipynb</a:t>
            </a:r>
          </a:p>
          <a:p>
            <a:endParaRPr lang="pt-BR" b="1" dirty="0" smtClean="0"/>
          </a:p>
          <a:p>
            <a:r>
              <a:rPr lang="pt-BR" b="1" dirty="0" smtClean="0"/>
              <a:t>OBS</a:t>
            </a:r>
            <a:r>
              <a:rPr lang="pt-BR" dirty="0"/>
              <a:t>.: Você pode alimentar a saída de qualquer operação, não apenas deplaceholders. Nesse caso, o TensorFlow não tenta avaliar essas operações; Ele usa os valores que você passa.</a:t>
            </a:r>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680936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dirty="0" smtClean="0"/>
              <a:t>Exemplo: GDLinearRegressionTFAutoDiffOptimizerWithPlaceHolder</a:t>
            </a:r>
          </a:p>
          <a:p>
            <a:endParaRPr lang="pt-BR" b="1" dirty="0" smtClean="0"/>
          </a:p>
          <a:p>
            <a:r>
              <a:rPr lang="pt-BR" b="1" dirty="0" smtClean="0"/>
              <a:t>OBS</a:t>
            </a:r>
            <a:r>
              <a:rPr lang="pt-BR" dirty="0"/>
              <a:t>.: Não precisamos passar os valores de X e y ao avaliar teta, pois ele não depende de nenhum deles.</a:t>
            </a:r>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6877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Exemplo: VisualizandoGrafosECurvasDeTreinamento.ipynb</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3639424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66821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Para visualizar o gráfico no Jupyter, usaremos um servidor TensorBoard disponível on-line em https://tensorboard.appspot.com/.</a:t>
            </a:r>
            <a:r>
              <a:rPr lang="pt-BR" baseline="0" dirty="0"/>
              <a:t> Essa abordagem </a:t>
            </a:r>
            <a:r>
              <a:rPr lang="pt-BR" dirty="0"/>
              <a:t>não funcionará</a:t>
            </a:r>
            <a:r>
              <a:rPr lang="pt-BR" baseline="0" dirty="0"/>
              <a:t> caso </a:t>
            </a:r>
            <a:r>
              <a:rPr lang="pt-BR" dirty="0"/>
              <a:t>você não tenha acesso à Internet.</a:t>
            </a:r>
            <a:r>
              <a:rPr lang="pt-BR" baseline="0" dirty="0"/>
              <a:t> </a:t>
            </a:r>
            <a:r>
              <a:rPr lang="pt-BR" dirty="0"/>
              <a:t>Como alternativa ao servidor TensorBoard, você pode usar a bibioteca tfgraphviz.</a:t>
            </a:r>
          </a:p>
          <a:p>
            <a:endParaRPr lang="pt-BR" dirty="0"/>
          </a:p>
          <a:p>
            <a:r>
              <a:rPr lang="pt-BR" dirty="0"/>
              <a:t>A</a:t>
            </a:r>
            <a:r>
              <a:rPr lang="pt-BR" baseline="0" dirty="0"/>
              <a:t> </a:t>
            </a:r>
            <a:r>
              <a:rPr lang="pt-BR" dirty="0"/>
              <a:t>bibioteca tfgraphviz pode ser instalada executando-se os seguintes comandos</a:t>
            </a:r>
          </a:p>
          <a:p>
            <a:r>
              <a:rPr lang="pt-BR" dirty="0"/>
              <a:t>pip install graphviz</a:t>
            </a:r>
          </a:p>
          <a:p>
            <a:r>
              <a:rPr lang="pt-BR" dirty="0"/>
              <a:t>pip</a:t>
            </a:r>
            <a:r>
              <a:rPr lang="pt-BR" baseline="0" dirty="0"/>
              <a:t> </a:t>
            </a:r>
            <a:r>
              <a:rPr lang="pt-BR" dirty="0"/>
              <a:t>install tfgraphviz</a:t>
            </a:r>
          </a:p>
        </p:txBody>
      </p:sp>
      <p:sp>
        <p:nvSpPr>
          <p:cNvPr id="4" name="Slide Number Placeholder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179218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latin typeface="+mn-lt"/>
              </a:rPr>
              <a:t>Referências</a:t>
            </a:r>
          </a:p>
          <a:p>
            <a:endParaRPr lang="pt-BR" sz="1200" b="0"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latin typeface="+mn-lt"/>
              </a:rPr>
              <a:t>[1]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1.x vs 2.x. – summary of changes</a:t>
            </a:r>
            <a:r>
              <a:rPr lang="pt-BR" sz="1200" b="0" dirty="0" smtClean="0">
                <a:latin typeface="+mn-lt"/>
              </a:rPr>
              <a:t>”, https://www.datasciencecentral.com/profiles/blogs/tensorflow-1-x-vs-2-x-summary-of-changes#:~:text=TensorFlow%202.0%20promotes%20TensorFlow%20Keras,x.&amp;text=TensorFlow%202.0%20provides%20the%20user,using%20a%20python%20function%20%40tf.</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latin typeface="+mn-lt"/>
              </a:rPr>
              <a:t>[2]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1.0 vs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2.0: What is the Difference?</a:t>
            </a:r>
            <a:r>
              <a:rPr lang="pt-BR" sz="1200" b="0" dirty="0" smtClean="0">
                <a:latin typeface="+mn-lt"/>
              </a:rPr>
              <a:t>”, https://in.springboard.com/blog/tensorflow-1-0-vs-tensorflow-2-0/</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latin typeface="+mn-lt"/>
              </a:rPr>
              <a:t>[3] “</a:t>
            </a:r>
            <a:r>
              <a:rPr lang="pt-BR" sz="1200" b="0" i="0" kern="1200" dirty="0" smtClean="0">
                <a:solidFill>
                  <a:schemeClr val="tx1"/>
                </a:solidFill>
                <a:effectLst/>
                <a:latin typeface="+mn-lt"/>
                <a:ea typeface="+mn-ea"/>
                <a:cs typeface="+mn-cs"/>
              </a:rPr>
              <a:t>Define-by-Run</a:t>
            </a:r>
            <a:r>
              <a:rPr lang="pt-BR" sz="1200" b="0" dirty="0" smtClean="0">
                <a:latin typeface="+mn-lt"/>
              </a:rPr>
              <a:t>”, https://docs.chainer.org/en/stable/guides/define_by_run.html</a:t>
            </a:r>
            <a:endParaRPr lang="pt-BR" sz="1200" b="0" dirty="0">
              <a:latin typeface="+mn-lt"/>
            </a:endParaRPr>
          </a:p>
        </p:txBody>
      </p:sp>
      <p:sp>
        <p:nvSpPr>
          <p:cNvPr id="4" name="Slide Number Placeholder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20135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Evite logar estatísticas de treinamento em cada etapa do treinamento, pois isso aumentará significativamente o tempo de treinamento.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3103353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Exemplo: VisualizandoGrafosECurvasDeTreinamento.ipynb</a:t>
            </a:r>
          </a:p>
          <a:p>
            <a:endParaRPr lang="pt-BR" dirty="0" smtClean="0"/>
          </a:p>
          <a:p>
            <a:r>
              <a:rPr lang="pt-BR" dirty="0" smtClean="0"/>
              <a:t>Para </a:t>
            </a:r>
            <a:r>
              <a:rPr lang="pt-BR" dirty="0"/>
              <a:t>reduzir a desorganização, os nós que possuem muitas arestas (por exemplo, conexões com outros nós) são separados para uma área auxiliar à direita (você pode mover um nó para frente e para trás entre o grafo principal e a área auxiliar clicando com o botão direito do mouse em isto). Algumas partes do grafo também são recolhidas por padrão</a:t>
            </a:r>
            <a:r>
              <a:rPr lang="pt-BR" dirty="0" smtClean="0"/>
              <a:t>.</a:t>
            </a:r>
          </a:p>
          <a:p>
            <a:endParaRPr lang="pt-BR" dirty="0" smtClean="0"/>
          </a:p>
          <a:p>
            <a:r>
              <a:rPr lang="pt-BR" dirty="0" smtClean="0"/>
              <a:t>Uma breve visão geral das</a:t>
            </a:r>
            <a:r>
              <a:rPr lang="pt-BR" baseline="0" dirty="0" smtClean="0"/>
              <a:t> abas </a:t>
            </a:r>
            <a:r>
              <a:rPr lang="pt-BR" dirty="0" smtClean="0"/>
              <a:t>mostradas (guias na barra de navegação superior):</a:t>
            </a:r>
          </a:p>
          <a:p>
            <a:endParaRPr lang="pt-BR" dirty="0" smtClean="0"/>
          </a:p>
          <a:p>
            <a:pPr marL="171450" indent="-171450">
              <a:buFont typeface="Arial" panose="020B0604020202020204" pitchFamily="34" charset="0"/>
              <a:buChar char="•"/>
            </a:pPr>
            <a:r>
              <a:rPr lang="pt-BR" dirty="0" smtClean="0"/>
              <a:t>A</a:t>
            </a:r>
            <a:r>
              <a:rPr lang="pt-BR" baseline="0" dirty="0" smtClean="0"/>
              <a:t> aba </a:t>
            </a:r>
            <a:r>
              <a:rPr lang="pt-BR" dirty="0" smtClean="0"/>
              <a:t>do </a:t>
            </a:r>
            <a:r>
              <a:rPr lang="pt-BR" b="1" dirty="0" smtClean="0"/>
              <a:t>Scalars</a:t>
            </a:r>
            <a:r>
              <a:rPr lang="pt-BR" dirty="0" smtClean="0"/>
              <a:t> mostra como o</a:t>
            </a:r>
            <a:r>
              <a:rPr lang="pt-BR" baseline="0" dirty="0" smtClean="0"/>
              <a:t> loss </a:t>
            </a:r>
            <a:r>
              <a:rPr lang="pt-BR" dirty="0" smtClean="0"/>
              <a:t>e as métricas mudam a cada época. Você também pode usá-lo para rastrear a velocidade de treinamento, a taxa de aprendizado e outros valores escalares.</a:t>
            </a:r>
          </a:p>
          <a:p>
            <a:pPr marL="171450" indent="-171450">
              <a:buFont typeface="Arial" panose="020B0604020202020204" pitchFamily="34" charset="0"/>
              <a:buChar char="•"/>
            </a:pPr>
            <a:r>
              <a:rPr lang="pt-BR" dirty="0" smtClean="0"/>
              <a:t>A</a:t>
            </a:r>
            <a:r>
              <a:rPr lang="pt-BR" baseline="0" dirty="0" smtClean="0"/>
              <a:t> aba </a:t>
            </a:r>
            <a:r>
              <a:rPr lang="pt-BR" b="1" dirty="0" smtClean="0"/>
              <a:t>Graphs</a:t>
            </a:r>
            <a:r>
              <a:rPr lang="pt-BR" dirty="0" smtClean="0"/>
              <a:t> ajuda você a visualizar seu modelo. Nesse caso, o gráfico Keras de camadas é mostrado, o que pode ajudá-lo a garantir que ele seja construído corretamente.</a:t>
            </a:r>
          </a:p>
          <a:p>
            <a:pPr marL="171450" indent="-171450">
              <a:buFont typeface="Arial" panose="020B0604020202020204" pitchFamily="34" charset="0"/>
              <a:buChar char="•"/>
            </a:pPr>
            <a:r>
              <a:rPr lang="pt-BR" dirty="0" smtClean="0"/>
              <a:t>As abas </a:t>
            </a:r>
            <a:r>
              <a:rPr lang="pt-BR" sz="1200" b="1" i="0" kern="1200" dirty="0" smtClean="0">
                <a:solidFill>
                  <a:schemeClr val="tx1"/>
                </a:solidFill>
                <a:effectLst/>
                <a:latin typeface="+mn-lt"/>
                <a:ea typeface="+mn-ea"/>
                <a:cs typeface="+mn-cs"/>
              </a:rPr>
              <a:t>Distributions</a:t>
            </a:r>
            <a:r>
              <a:rPr lang="pt-BR" sz="1200" b="0" i="0" kern="1200" dirty="0" smtClean="0">
                <a:solidFill>
                  <a:schemeClr val="tx1"/>
                </a:solidFill>
                <a:effectLst/>
                <a:latin typeface="+mn-lt"/>
                <a:ea typeface="+mn-ea"/>
                <a:cs typeface="+mn-cs"/>
              </a:rPr>
              <a:t> and </a:t>
            </a:r>
            <a:r>
              <a:rPr lang="pt-BR" sz="1200" b="1" i="0" kern="1200" dirty="0" smtClean="0">
                <a:solidFill>
                  <a:schemeClr val="tx1"/>
                </a:solidFill>
                <a:effectLst/>
                <a:latin typeface="+mn-lt"/>
                <a:ea typeface="+mn-ea"/>
                <a:cs typeface="+mn-cs"/>
              </a:rPr>
              <a:t>Histograms</a:t>
            </a:r>
            <a:r>
              <a:rPr lang="pt-BR" sz="1200" b="0" i="0" kern="1200" dirty="0" smtClean="0">
                <a:solidFill>
                  <a:schemeClr val="tx1"/>
                </a:solidFill>
                <a:effectLst/>
                <a:latin typeface="+mn-lt"/>
                <a:ea typeface="+mn-ea"/>
                <a:cs typeface="+mn-cs"/>
              </a:rPr>
              <a:t> </a:t>
            </a:r>
            <a:r>
              <a:rPr lang="pt-BR" dirty="0" smtClean="0"/>
              <a:t>mostram a distribuição de um Tensor ao longo do tempo. Isso pode ser útil para visualizar pesos e vieses e verificar se eles estão mudando de maneira esperada.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29</a:t>
            </a:fld>
            <a:endParaRPr lang="pt-BR"/>
          </a:p>
        </p:txBody>
      </p:sp>
    </p:spTree>
    <p:extLst>
      <p:ext uri="{BB962C8B-B14F-4D97-AF65-F5344CB8AC3E}">
        <p14:creationId xmlns:p14="http://schemas.microsoft.com/office/powerpoint/2010/main" val="596632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2375568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Observe que, quando você cria um nó, o TensorFlow verifica se o nome já existe e, se existir, acrescenta um sublinhado seguido por um índice para tornar o nome exclusivo. Portanto, a primeira ReLU contém nós denominados "</a:t>
            </a:r>
            <a:r>
              <a:rPr lang="pt-BR" sz="1200" dirty="0">
                <a:solidFill>
                  <a:srgbClr val="808080"/>
                </a:solidFill>
                <a:highlight>
                  <a:srgbClr val="FFFFFF"/>
                </a:highlight>
              </a:rPr>
              <a:t>weights</a:t>
            </a:r>
            <a:r>
              <a:rPr lang="pt-BR" dirty="0"/>
              <a:t>", “bias", "z" e "relu" (além de muitos outros nós com o nome padrão, como "MatMul"); a segunda ReLU contém nós denominados "</a:t>
            </a:r>
            <a:r>
              <a:rPr lang="pt-BR" sz="1200" dirty="0">
                <a:solidFill>
                  <a:srgbClr val="808080"/>
                </a:solidFill>
                <a:highlight>
                  <a:srgbClr val="FFFFFF"/>
                </a:highlight>
              </a:rPr>
              <a:t>weights</a:t>
            </a:r>
            <a:r>
              <a:rPr lang="pt-BR" dirty="0"/>
              <a:t>_1", “bias_1" e assim por diante; o terceiro ReLU contém nós denominados "</a:t>
            </a:r>
            <a:r>
              <a:rPr lang="pt-BR" sz="1200" dirty="0">
                <a:solidFill>
                  <a:srgbClr val="808080"/>
                </a:solidFill>
                <a:highlight>
                  <a:srgbClr val="FFFFFF"/>
                </a:highlight>
              </a:rPr>
              <a:t>weights</a:t>
            </a:r>
            <a:r>
              <a:rPr lang="pt-BR" dirty="0"/>
              <a:t>_2", “bias_2" e assim por diante. O TensorBoard identifica essas séries e as junta para reduzir a desordem.</a:t>
            </a:r>
          </a:p>
        </p:txBody>
      </p:sp>
      <p:sp>
        <p:nvSpPr>
          <p:cNvPr id="4" name="Slide Number Placeholder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2447606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Muitas pessoas criam um dicionário Python contendo todas as variáveis em seu modelo e o passam para todas as funções. Outras criam uma classe para cada módulo (por exemplo, uma classe ReLU usando variáveis de classe para manipular o parâmetro compartilhado). Ainda outra opção é definir a variável compartilhada como um atributo da função relu() na primeira chamada, assim: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def </a:t>
            </a:r>
            <a:r>
              <a:rPr lang="pt-BR" sz="1200" b="0" i="0" kern="1200" dirty="0">
                <a:solidFill>
                  <a:schemeClr val="tx1"/>
                </a:solidFill>
                <a:effectLst/>
                <a:latin typeface="+mn-lt"/>
                <a:ea typeface="+mn-ea"/>
                <a:cs typeface="+mn-cs"/>
              </a:rPr>
              <a:t>relu(X):</a:t>
            </a:r>
            <a:br>
              <a:rPr lang="pt-BR" sz="1200" b="0" i="0" kern="1200" dirty="0">
                <a:solidFill>
                  <a:schemeClr val="tx1"/>
                </a:solidFill>
                <a:effectLst/>
                <a:latin typeface="+mn-lt"/>
                <a:ea typeface="+mn-ea"/>
                <a:cs typeface="+mn-cs"/>
              </a:rPr>
            </a:br>
            <a:r>
              <a:rPr lang="pt-BR" sz="1200" b="0" i="0" kern="1200" baseline="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with </a:t>
            </a:r>
            <a:r>
              <a:rPr lang="pt-BR" sz="1200" b="0" i="0" kern="1200" dirty="0">
                <a:solidFill>
                  <a:schemeClr val="tx1"/>
                </a:solidFill>
                <a:effectLst/>
                <a:latin typeface="+mn-lt"/>
                <a:ea typeface="+mn-ea"/>
                <a:cs typeface="+mn-cs"/>
              </a:rPr>
              <a:t>tf.name_scope("relu"):</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baseline="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if not </a:t>
            </a:r>
            <a:r>
              <a:rPr lang="pt-BR" sz="1200" b="0" i="0" kern="1200" dirty="0">
                <a:solidFill>
                  <a:schemeClr val="tx1"/>
                </a:solidFill>
                <a:effectLst/>
                <a:latin typeface="+mn-lt"/>
                <a:ea typeface="+mn-ea"/>
                <a:cs typeface="+mn-cs"/>
              </a:rPr>
              <a:t>hasattr(relu, "threshold"):</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relu.threshold = tf.Variable(0.0, name="threshold")</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return </a:t>
            </a:r>
            <a:r>
              <a:rPr lang="pt-BR" sz="1200" b="0" i="0" kern="1200" dirty="0">
                <a:solidFill>
                  <a:schemeClr val="tx1"/>
                </a:solidFill>
                <a:effectLst/>
                <a:latin typeface="+mn-lt"/>
                <a:ea typeface="+mn-ea"/>
                <a:cs typeface="+mn-cs"/>
              </a:rPr>
              <a:t>tf.maximum(z, relu.threshold, name="max")</a:t>
            </a:r>
            <a:r>
              <a:rPr lang="pt-BR"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Entretanto, o TensorFlow oferece outra opção, que pode levar a um código ligeiramente mais limpo e mais modular do que as soluções anteriores.</a:t>
            </a:r>
            <a:br>
              <a:rPr lang="pt-BR" dirty="0"/>
            </a:b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2663270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2697955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OBS</a:t>
            </a:r>
            <a:r>
              <a:rPr lang="pt-BR" dirty="0"/>
              <a:t>.: Depois que a reutilização estiver configurada como True, ela não poderá ser configurada novamente como False dentro do bloco. Além disso, se você definir outros escopos de variáveis dentro deste, eles herdarão automaticamente reuse=True. Por fim, apenas variáveis criadas pela função get_variable() podem ser reutilizadas dessa maneira.</a:t>
            </a:r>
          </a:p>
        </p:txBody>
      </p:sp>
      <p:sp>
        <p:nvSpPr>
          <p:cNvPr id="4" name="Slide Number Placeholder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2434931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OBS</a:t>
            </a:r>
            <a:r>
              <a:rPr lang="pt-BR" dirty="0"/>
              <a:t>.: As variáveis criadas usando get_variable() são sempre nomeadas usando o nome de seu variable_scope como um prefixo (por exemplo, "relu/threshold"), mas para todos os outros nós (incluindo variáveis criadas com tf.Variable()), o escopo da variável age como um novo escopo de nome. Em particular, se um escopo de nome com um nome idêntico já foi criado, um sufixo é adicionado para tornar o nome exclusivo. Por exemplo, todos os nós criados no código anterior (exceto a variável de</a:t>
            </a:r>
            <a:r>
              <a:rPr lang="pt-BR" baseline="0" dirty="0"/>
              <a:t> threshold</a:t>
            </a:r>
            <a:r>
              <a:rPr lang="pt-BR" dirty="0"/>
              <a:t>) têm um nome prefixado de "relu_1/" a "relu_5/“.</a:t>
            </a:r>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389322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TensorFlow</a:t>
            </a:r>
            <a:r>
              <a:rPr lang="pt-BR" b="0" baseline="0" dirty="0"/>
              <a:t> é fácil de usar, é confiável (estável), de fácil manutenção</a:t>
            </a:r>
            <a:r>
              <a:rPr lang="pt-BR" b="0" baseline="0"/>
              <a:t>, </a:t>
            </a:r>
            <a:r>
              <a:rPr lang="pt-BR" b="0" baseline="0" smtClean="0"/>
              <a:t>escalável </a:t>
            </a:r>
            <a:r>
              <a:rPr lang="pt-BR" b="0" baseline="0" dirty="0"/>
              <a:t>e bem documentado.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TF.Learn</a:t>
            </a:r>
            <a:r>
              <a:rPr lang="pt-BR" b="0" dirty="0"/>
              <a:t>,</a:t>
            </a:r>
            <a:r>
              <a:rPr lang="pt-BR" b="0" baseline="0" dirty="0"/>
              <a:t> c</a:t>
            </a:r>
            <a:r>
              <a:rPr lang="pt-BR" dirty="0"/>
              <a:t>omo você verá, pode ser usado para treinar vários tipos de redes neurais em apenas algumas linhas de código. Anteriormente, era um projeto independente chamado Scikit Flow (ou skflow).</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0231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TensorFlow não se limita às redes neurais ou mesmo ao aprendizado de máquina; você pode executar simulações de física quântica, se quiser,</a:t>
            </a:r>
            <a:r>
              <a:rPr lang="pt-BR" baseline="0" dirty="0"/>
              <a:t> por exemplo.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19488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Podemos usar mais de um grafo no mesmo processo, mas apenas um é o padrão.</a:t>
            </a:r>
          </a:p>
          <a:p>
            <a:r>
              <a:rPr lang="pt-BR" dirty="0" smtClean="0"/>
              <a:t>Quando não se especifica o grafo, todo nó é adicionado ao grafo padrão.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1454133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 single-process TensorFlow, várias sessões não compartilham nenhum estado, mesmo que reutilizem o mesmo grafo (cada sessão teria sua própria cópia de cada variável). No TensorFlow distribuído, o estado </a:t>
            </a:r>
            <a:r>
              <a:rPr lang="pt-BR" dirty="0" smtClean="0"/>
              <a:t>da variável </a:t>
            </a:r>
            <a:r>
              <a:rPr lang="pt-BR" dirty="0"/>
              <a:t>é armazenado nos servidores, não nas sessões, portanto, várias sessões podem compartilhar as mesmas variáveis</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01048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InputsAndOutputs.ipynb</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7979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Exemplo: NELinearRegressionTF.ipynb</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132906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93026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11/11/2020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11/11/2020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11/11/2020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11/11/2020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11/11/2020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11/11/2020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11/11/2020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11/11/2020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11/11/2020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11/11/2020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11/11/2020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11/11/2020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ensorflow.org/tutorials" TargetMode="External"/><Relationship Id="rId2" Type="http://schemas.openxmlformats.org/officeDocument/2006/relationships/hyperlink" Target="https://www.youtube.com/watch?v=JHsnHgb9hDo&amp;list=PLyqOvdQmGdTR_X-BxOJCPIibdjQ_hXycV"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60.png"/><Relationship Id="rId4" Type="http://schemas.openxmlformats.org/officeDocument/2006/relationships/image" Target="../media/image150.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smtClean="0"/>
              <a:t>TensorFlow (v1.x)</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do valor de </a:t>
            </a:r>
            <a:r>
              <a:rPr lang="pt-BR" dirty="0" smtClean="0"/>
              <a:t>um nó</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48545" y="1559593"/>
                <a:ext cx="7815825" cy="4766244"/>
              </a:xfrm>
            </p:spPr>
            <p:txBody>
              <a:bodyPr>
                <a:normAutofit lnSpcReduction="10000"/>
              </a:bodyPr>
              <a:lstStyle/>
              <a:p>
                <a:r>
                  <a:rPr lang="pt-BR" dirty="0"/>
                  <a:t>Se desejarmos avaliar </a:t>
                </a:r>
                <a14:m>
                  <m:oMath xmlns:m="http://schemas.openxmlformats.org/officeDocument/2006/math">
                    <m:r>
                      <a:rPr lang="pt-BR" i="1">
                        <a:latin typeface="Cambria Math" panose="02040503050406030204" pitchFamily="18" charset="0"/>
                      </a:rPr>
                      <m:t>𝑦</m:t>
                    </m:r>
                  </m:oMath>
                </a14:m>
                <a:r>
                  <a:rPr lang="pt-BR" dirty="0"/>
                  <a:t> e </a:t>
                </a:r>
                <a14:m>
                  <m:oMath xmlns:m="http://schemas.openxmlformats.org/officeDocument/2006/math">
                    <m:r>
                      <a:rPr lang="pt-BR" i="1">
                        <a:latin typeface="Cambria Math" panose="02040503050406030204" pitchFamily="18" charset="0"/>
                      </a:rPr>
                      <m:t>𝑧</m:t>
                    </m:r>
                  </m:oMath>
                </a14:m>
                <a:r>
                  <a:rPr lang="pt-BR" dirty="0"/>
                  <a:t> eficientemente, sem avaliar </a:t>
                </a:r>
                <a14:m>
                  <m:oMath xmlns:m="http://schemas.openxmlformats.org/officeDocument/2006/math">
                    <m:r>
                      <a:rPr lang="pt-BR" i="1">
                        <a:latin typeface="Cambria Math" panose="02040503050406030204" pitchFamily="18" charset="0"/>
                      </a:rPr>
                      <m:t>𝑤</m:t>
                    </m:r>
                  </m:oMath>
                </a14:m>
                <a:r>
                  <a:rPr lang="pt-BR" dirty="0"/>
                  <a:t> e </a:t>
                </a:r>
                <a14:m>
                  <m:oMath xmlns:m="http://schemas.openxmlformats.org/officeDocument/2006/math">
                    <m:r>
                      <a:rPr lang="pt-BR" i="1">
                        <a:latin typeface="Cambria Math" panose="02040503050406030204" pitchFamily="18" charset="0"/>
                      </a:rPr>
                      <m:t>𝑥</m:t>
                    </m:r>
                  </m:oMath>
                </a14:m>
                <a:r>
                  <a:rPr lang="pt-BR" dirty="0"/>
                  <a:t> duas vezes como no código anterior, nós devemos orientar o </a:t>
                </a:r>
                <a:r>
                  <a:rPr lang="pt-BR" b="1" i="1" dirty="0"/>
                  <a:t>TensorFlow</a:t>
                </a:r>
                <a:r>
                  <a:rPr lang="pt-BR" dirty="0"/>
                  <a:t> para avaliar </a:t>
                </a:r>
                <a14:m>
                  <m:oMath xmlns:m="http://schemas.openxmlformats.org/officeDocument/2006/math">
                    <m:r>
                      <a:rPr lang="pt-BR" i="1">
                        <a:latin typeface="Cambria Math" panose="02040503050406030204" pitchFamily="18" charset="0"/>
                      </a:rPr>
                      <m:t>𝑦</m:t>
                    </m:r>
                  </m:oMath>
                </a14:m>
                <a:r>
                  <a:rPr lang="pt-BR" dirty="0"/>
                  <a:t> e </a:t>
                </a:r>
                <a14:m>
                  <m:oMath xmlns:m="http://schemas.openxmlformats.org/officeDocument/2006/math">
                    <m:r>
                      <a:rPr lang="pt-BR" i="1">
                        <a:latin typeface="Cambria Math" panose="02040503050406030204" pitchFamily="18" charset="0"/>
                      </a:rPr>
                      <m:t>𝑧</m:t>
                    </m:r>
                  </m:oMath>
                </a14:m>
                <a:r>
                  <a:rPr lang="pt-BR" dirty="0"/>
                  <a:t> em apenas uma execução do </a:t>
                </a:r>
                <a:r>
                  <a:rPr lang="pt-BR" b="1" i="1" dirty="0"/>
                  <a:t>grafo</a:t>
                </a:r>
                <a:r>
                  <a:rPr lang="pt-BR" dirty="0"/>
                  <a:t>, conforme mostrado no código ao lado</a:t>
                </a:r>
                <a:r>
                  <a:rPr lang="pt-BR" dirty="0" smtClean="0"/>
                  <a:t>.</a:t>
                </a:r>
              </a:p>
              <a:p>
                <a:r>
                  <a:rPr lang="pt-BR" b="1" dirty="0" smtClean="0"/>
                  <a:t>Observações</a:t>
                </a:r>
                <a:r>
                  <a:rPr lang="pt-BR" dirty="0" smtClean="0"/>
                  <a:t>:</a:t>
                </a:r>
              </a:p>
              <a:p>
                <a:pPr lvl="1">
                  <a:buFont typeface="Wingdings" panose="05000000000000000000" pitchFamily="2" charset="2"/>
                  <a:buChar char="§"/>
                </a:pPr>
                <a:r>
                  <a:rPr lang="pt-BR" dirty="0" smtClean="0"/>
                  <a:t>Todos </a:t>
                </a:r>
                <a:r>
                  <a:rPr lang="pt-BR" dirty="0"/>
                  <a:t>os valores de um </a:t>
                </a:r>
                <a:r>
                  <a:rPr lang="pt-BR" b="1" i="1" dirty="0"/>
                  <a:t>nó</a:t>
                </a:r>
                <a:r>
                  <a:rPr lang="pt-BR" dirty="0"/>
                  <a:t> são eliminados entre as execuções do </a:t>
                </a:r>
                <a:r>
                  <a:rPr lang="pt-BR" b="1" i="1" dirty="0"/>
                  <a:t>grafo</a:t>
                </a:r>
                <a:r>
                  <a:rPr lang="pt-BR" dirty="0"/>
                  <a:t>, exceto os valores de </a:t>
                </a:r>
                <a:r>
                  <a:rPr lang="pt-BR" b="1" i="1" dirty="0"/>
                  <a:t>variáveis</a:t>
                </a:r>
                <a:r>
                  <a:rPr lang="pt-BR" dirty="0"/>
                  <a:t>, os quais são mantidos pela </a:t>
                </a:r>
                <a:r>
                  <a:rPr lang="pt-BR" b="1" i="1" dirty="0"/>
                  <a:t>sessão</a:t>
                </a:r>
                <a:r>
                  <a:rPr lang="pt-BR" dirty="0"/>
                  <a:t> entre as execuções do </a:t>
                </a:r>
                <a:r>
                  <a:rPr lang="pt-BR" b="1" i="1" dirty="0"/>
                  <a:t>grafo</a:t>
                </a:r>
                <a:r>
                  <a:rPr lang="pt-BR" dirty="0"/>
                  <a:t>. </a:t>
                </a:r>
              </a:p>
              <a:p>
                <a:pPr lvl="1">
                  <a:buFont typeface="Wingdings" panose="05000000000000000000" pitchFamily="2" charset="2"/>
                  <a:buChar char="§"/>
                </a:pPr>
                <a:r>
                  <a:rPr lang="pt-BR" dirty="0"/>
                  <a:t>Uma </a:t>
                </a:r>
                <a:r>
                  <a:rPr lang="pt-BR" b="1" i="1" dirty="0"/>
                  <a:t>variável</a:t>
                </a:r>
                <a:r>
                  <a:rPr lang="pt-BR" dirty="0"/>
                  <a:t> inicia sua vida útil quando </a:t>
                </a:r>
                <a:r>
                  <a:rPr lang="pt-BR" dirty="0" smtClean="0"/>
                  <a:t>seu </a:t>
                </a:r>
                <a:r>
                  <a:rPr lang="pt-BR" dirty="0"/>
                  <a:t>inicializador é executado e termina quando a </a:t>
                </a:r>
                <a:r>
                  <a:rPr lang="pt-BR" b="1" i="1" dirty="0"/>
                  <a:t>sessão</a:t>
                </a:r>
                <a:r>
                  <a:rPr lang="pt-BR" dirty="0"/>
                  <a:t> é encerrada</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48545" y="1559593"/>
                <a:ext cx="7815825" cy="4766244"/>
              </a:xfrm>
              <a:blipFill rotWithShape="0">
                <a:blip r:embed="rId3"/>
                <a:stretch>
                  <a:fillRect l="-1404" t="-2941"/>
                </a:stretch>
              </a:blipFill>
            </p:spPr>
            <p:txBody>
              <a:bodyPr/>
              <a:lstStyle/>
              <a:p>
                <a:r>
                  <a:rPr lang="pt-BR">
                    <a:noFill/>
                  </a:rPr>
                  <a:t> </a:t>
                </a:r>
              </a:p>
            </p:txBody>
          </p:sp>
        </mc:Fallback>
      </mc:AlternateContent>
      <p:sp>
        <p:nvSpPr>
          <p:cNvPr id="5" name="Rectangle 4"/>
          <p:cNvSpPr/>
          <p:nvPr/>
        </p:nvSpPr>
        <p:spPr>
          <a:xfrm>
            <a:off x="838200" y="1690688"/>
            <a:ext cx="3762233" cy="3139321"/>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endParaRPr lang="pt-BR" b="1" dirty="0" smtClean="0">
              <a:solidFill>
                <a:srgbClr val="0000FF"/>
              </a:solidFill>
              <a:highlight>
                <a:srgbClr val="FFFFFF"/>
              </a:highlight>
            </a:endParaRPr>
          </a:p>
          <a:p>
            <a:r>
              <a:rPr lang="pt-BR" b="1" dirty="0" smtClean="0">
                <a:solidFill>
                  <a:srgbClr val="0000FF"/>
                </a:solidFill>
                <a:highlight>
                  <a:srgbClr val="FFFFFF"/>
                </a:highlight>
              </a:rPr>
              <a:t>with</a:t>
            </a:r>
            <a:r>
              <a:rPr lang="pt-BR" dirty="0" smtClean="0">
                <a:solidFill>
                  <a:srgbClr val="000000"/>
                </a:solidFill>
                <a:highlight>
                  <a:srgbClr val="FFFFFF"/>
                </a:highlight>
              </a:rPr>
              <a:t> </a:t>
            </a:r>
            <a:r>
              <a:rPr lang="pt-BR" dirty="0">
                <a:solidFill>
                  <a:srgbClr val="000000"/>
                </a:solidFill>
                <a:highlight>
                  <a:srgbClr val="FFFFFF"/>
                </a:highlight>
              </a:rPr>
              <a:t>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y_val</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z_val</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sess</a:t>
            </a:r>
            <a:r>
              <a:rPr lang="es-ES" b="1" dirty="0" err="1">
                <a:solidFill>
                  <a:srgbClr val="000080"/>
                </a:solidFill>
                <a:highlight>
                  <a:srgbClr val="FFFFFF"/>
                </a:highlight>
              </a:rPr>
              <a:t>.</a:t>
            </a:r>
            <a:r>
              <a:rPr lang="es-ES" dirty="0" err="1">
                <a:solidFill>
                  <a:srgbClr val="000000"/>
                </a:solidFill>
                <a:highlight>
                  <a:srgbClr val="FFFFFF"/>
                </a:highlight>
              </a:rPr>
              <a:t>run</a:t>
            </a:r>
            <a:r>
              <a:rPr lang="es-ES" b="1" dirty="0">
                <a:solidFill>
                  <a:srgbClr val="000080"/>
                </a:solidFill>
                <a:highlight>
                  <a:srgbClr val="FFFFFF"/>
                </a:highlight>
              </a:rPr>
              <a:t>([</a:t>
            </a:r>
            <a:r>
              <a:rPr lang="es-ES" dirty="0">
                <a:solidFill>
                  <a:srgbClr val="000000"/>
                </a:solidFill>
                <a:highlight>
                  <a:srgbClr val="FFFFFF"/>
                </a:highlight>
              </a:rPr>
              <a:t>y</a:t>
            </a:r>
            <a:r>
              <a:rPr lang="es-ES" b="1" dirty="0">
                <a:solidFill>
                  <a:srgbClr val="000080"/>
                </a:solidFill>
                <a:highlight>
                  <a:srgbClr val="FFFFFF"/>
                </a:highlight>
              </a:rPr>
              <a:t>,</a:t>
            </a:r>
            <a:r>
              <a:rPr lang="es-ES" dirty="0">
                <a:solidFill>
                  <a:srgbClr val="000000"/>
                </a:solidFill>
                <a:highlight>
                  <a:srgbClr val="FFFFFF"/>
                </a:highlight>
              </a:rPr>
              <a:t> z</a:t>
            </a:r>
            <a:r>
              <a:rPr lang="es-ES" b="1" dirty="0">
                <a:solidFill>
                  <a:srgbClr val="000080"/>
                </a:solidFill>
                <a:highlight>
                  <a:srgbClr val="FFFFFF"/>
                </a:highlight>
              </a:rPr>
              <a:t>])</a:t>
            </a:r>
            <a:endParaRPr lang="es-ES"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y_val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z_val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120460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pt-BR" dirty="0"/>
              <a:t>Regressão Linear com TensorFlow</a:t>
            </a:r>
          </a:p>
        </p:txBody>
      </p:sp>
      <p:sp>
        <p:nvSpPr>
          <p:cNvPr id="3" name="Content Placeholder 2"/>
          <p:cNvSpPr>
            <a:spLocks noGrp="1"/>
          </p:cNvSpPr>
          <p:nvPr>
            <p:ph idx="1"/>
          </p:nvPr>
        </p:nvSpPr>
        <p:spPr>
          <a:xfrm>
            <a:off x="838200" y="1459864"/>
            <a:ext cx="11186160" cy="4925696"/>
          </a:xfrm>
        </p:spPr>
        <p:txBody>
          <a:bodyPr>
            <a:normAutofit fontScale="92500" lnSpcReduction="10000"/>
          </a:bodyPr>
          <a:lstStyle/>
          <a:p>
            <a:r>
              <a:rPr lang="pt-BR" dirty="0" smtClean="0"/>
              <a:t>Antes de vermos um exemplo de regressão linear implementada com </a:t>
            </a:r>
            <a:r>
              <a:rPr lang="pt-BR" b="1" i="1" dirty="0" smtClean="0"/>
              <a:t>Tensorflow</a:t>
            </a:r>
            <a:r>
              <a:rPr lang="pt-BR" dirty="0" smtClean="0"/>
              <a:t>, seguem algumas informações importantes:</a:t>
            </a:r>
          </a:p>
          <a:p>
            <a:pPr lvl="1"/>
            <a:r>
              <a:rPr lang="pt-BR" dirty="0" smtClean="0"/>
              <a:t>As </a:t>
            </a:r>
            <a:r>
              <a:rPr lang="pt-BR" b="1" i="1" dirty="0"/>
              <a:t>operações</a:t>
            </a:r>
            <a:r>
              <a:rPr lang="pt-BR" dirty="0"/>
              <a:t> do </a:t>
            </a:r>
            <a:r>
              <a:rPr lang="pt-BR" b="1" i="1" dirty="0"/>
              <a:t>TensorFlow</a:t>
            </a:r>
            <a:r>
              <a:rPr lang="pt-BR" dirty="0"/>
              <a:t> (abreviadas como </a:t>
            </a:r>
            <a:r>
              <a:rPr lang="pt-BR" b="1" i="1" dirty="0"/>
              <a:t>ops</a:t>
            </a:r>
            <a:r>
              <a:rPr lang="pt-BR" dirty="0"/>
              <a:t>) podem receber qualquer número de entradas </a:t>
            </a:r>
            <a:r>
              <a:rPr lang="pt-BR" dirty="0" smtClean="0"/>
              <a:t>(i.e., atributos</a:t>
            </a:r>
            <a:r>
              <a:rPr lang="pt-BR" dirty="0"/>
              <a:t>) e produzir qualquer número de saídas </a:t>
            </a:r>
            <a:r>
              <a:rPr lang="pt-BR" dirty="0" smtClean="0"/>
              <a:t>(i.e., rótulos ou valores desejados). </a:t>
            </a:r>
            <a:endParaRPr lang="pt-BR" dirty="0"/>
          </a:p>
          <a:p>
            <a:pPr lvl="1"/>
            <a:r>
              <a:rPr lang="pt-BR" dirty="0"/>
              <a:t>Por exemplo, as </a:t>
            </a:r>
            <a:r>
              <a:rPr lang="pt-BR" b="1" i="1" dirty="0"/>
              <a:t>operações</a:t>
            </a:r>
            <a:r>
              <a:rPr lang="pt-BR" dirty="0"/>
              <a:t> de adição e multiplicação do </a:t>
            </a:r>
            <a:r>
              <a:rPr lang="pt-BR" b="1" i="1" dirty="0"/>
              <a:t>grafo</a:t>
            </a:r>
            <a:r>
              <a:rPr lang="pt-BR" dirty="0"/>
              <a:t> anterior recebem duas entradas e produzem uma saída. </a:t>
            </a:r>
          </a:p>
          <a:p>
            <a:pPr lvl="1"/>
            <a:r>
              <a:rPr lang="pt-BR" b="1" i="1" dirty="0"/>
              <a:t>Constantes</a:t>
            </a:r>
            <a:r>
              <a:rPr lang="pt-BR" dirty="0"/>
              <a:t> e </a:t>
            </a:r>
            <a:r>
              <a:rPr lang="pt-BR" b="1" i="1" dirty="0"/>
              <a:t>variáveis</a:t>
            </a:r>
            <a:r>
              <a:rPr lang="pt-BR" dirty="0"/>
              <a:t> não recebem entradas, sendo então, </a:t>
            </a:r>
            <a:r>
              <a:rPr lang="pt-BR" dirty="0" smtClean="0"/>
              <a:t>chamadas de </a:t>
            </a:r>
            <a:r>
              <a:rPr lang="pt-BR" dirty="0"/>
              <a:t>operações de </a:t>
            </a:r>
            <a:r>
              <a:rPr lang="pt-BR" b="1" i="1" dirty="0"/>
              <a:t>origem</a:t>
            </a:r>
            <a:r>
              <a:rPr lang="pt-BR" dirty="0"/>
              <a:t> (ou do Inglês </a:t>
            </a:r>
            <a:r>
              <a:rPr lang="pt-BR" b="1" i="1" dirty="0"/>
              <a:t>source</a:t>
            </a:r>
            <a:r>
              <a:rPr lang="pt-BR" dirty="0"/>
              <a:t>).</a:t>
            </a:r>
          </a:p>
          <a:p>
            <a:pPr lvl="1"/>
            <a:r>
              <a:rPr lang="pt-BR" dirty="0"/>
              <a:t>As entradas e saídas </a:t>
            </a:r>
            <a:r>
              <a:rPr lang="pt-BR" dirty="0" smtClean="0"/>
              <a:t>das operações são arrays multidimensionais</a:t>
            </a:r>
            <a:r>
              <a:rPr lang="pt-BR" dirty="0"/>
              <a:t>, denominadas </a:t>
            </a:r>
            <a:r>
              <a:rPr lang="pt-BR" b="1" i="1" dirty="0"/>
              <a:t>tensores</a:t>
            </a:r>
            <a:r>
              <a:rPr lang="pt-BR" dirty="0"/>
              <a:t> (do Inglês </a:t>
            </a:r>
            <a:r>
              <a:rPr lang="pt-BR" b="1" i="1" dirty="0"/>
              <a:t>tensors</a:t>
            </a:r>
            <a:r>
              <a:rPr lang="pt-BR" dirty="0"/>
              <a:t>) (daí o nome “</a:t>
            </a:r>
            <a:r>
              <a:rPr lang="pt-BR" b="1" i="1" dirty="0"/>
              <a:t>tensor flow</a:t>
            </a:r>
            <a:r>
              <a:rPr lang="pt-BR" dirty="0"/>
              <a:t>”). </a:t>
            </a:r>
          </a:p>
          <a:p>
            <a:pPr lvl="1"/>
            <a:r>
              <a:rPr lang="pt-BR" dirty="0"/>
              <a:t>Assim como as </a:t>
            </a:r>
            <a:r>
              <a:rPr lang="pt-BR" dirty="0" smtClean="0"/>
              <a:t>arrays da </a:t>
            </a:r>
            <a:r>
              <a:rPr lang="pt-BR" dirty="0"/>
              <a:t>biblioteca </a:t>
            </a:r>
            <a:r>
              <a:rPr lang="pt-BR" b="1" i="1" dirty="0"/>
              <a:t>NumPy</a:t>
            </a:r>
            <a:r>
              <a:rPr lang="pt-BR" dirty="0"/>
              <a:t>, os </a:t>
            </a:r>
            <a:r>
              <a:rPr lang="pt-BR" b="1" i="1" dirty="0"/>
              <a:t>tensores</a:t>
            </a:r>
            <a:r>
              <a:rPr lang="pt-BR" dirty="0"/>
              <a:t> têm um </a:t>
            </a:r>
            <a:r>
              <a:rPr lang="pt-BR" b="1" i="1" dirty="0"/>
              <a:t>tipo</a:t>
            </a:r>
            <a:r>
              <a:rPr lang="pt-BR" dirty="0"/>
              <a:t> e uma </a:t>
            </a:r>
            <a:r>
              <a:rPr lang="pt-BR" b="1" i="1" dirty="0"/>
              <a:t>forma</a:t>
            </a:r>
            <a:r>
              <a:rPr lang="pt-BR" dirty="0"/>
              <a:t> (i.e., dimensão). Na verdade, </a:t>
            </a:r>
            <a:r>
              <a:rPr lang="pt-BR" dirty="0" smtClean="0"/>
              <a:t>no Python, os </a:t>
            </a:r>
            <a:r>
              <a:rPr lang="pt-BR" b="1" i="1" dirty="0"/>
              <a:t>tensores</a:t>
            </a:r>
            <a:r>
              <a:rPr lang="pt-BR" dirty="0"/>
              <a:t> são simplesmente representados por arrays do tipo </a:t>
            </a:r>
            <a:r>
              <a:rPr lang="pt-BR" b="1" i="1" dirty="0"/>
              <a:t>ndarrays</a:t>
            </a:r>
            <a:r>
              <a:rPr lang="pt-BR" dirty="0"/>
              <a:t> da biblioteca </a:t>
            </a:r>
            <a:r>
              <a:rPr lang="pt-BR" b="1" i="1" dirty="0"/>
              <a:t>NumPy</a:t>
            </a:r>
            <a:r>
              <a:rPr lang="pt-BR" dirty="0"/>
              <a:t>. </a:t>
            </a:r>
          </a:p>
          <a:p>
            <a:pPr lvl="1"/>
            <a:r>
              <a:rPr lang="pt-BR" dirty="0"/>
              <a:t>Essas arrays geralmente contêm </a:t>
            </a:r>
            <a:r>
              <a:rPr lang="pt-BR" b="1" i="1" dirty="0"/>
              <a:t>floats</a:t>
            </a:r>
            <a:r>
              <a:rPr lang="pt-BR" dirty="0"/>
              <a:t>, mas você também pode </a:t>
            </a:r>
            <a:r>
              <a:rPr lang="pt-BR" dirty="0" smtClean="0"/>
              <a:t>usá-las </a:t>
            </a:r>
            <a:r>
              <a:rPr lang="pt-BR" dirty="0"/>
              <a:t>para armazenar </a:t>
            </a:r>
            <a:r>
              <a:rPr lang="pt-BR" b="1" i="1" dirty="0"/>
              <a:t>strings</a:t>
            </a:r>
            <a:r>
              <a:rPr lang="pt-BR" dirty="0"/>
              <a:t> (i.e., sequências de caracteres</a:t>
            </a:r>
            <a:r>
              <a:rPr lang="pt-BR" dirty="0" smtClean="0"/>
              <a:t>), </a:t>
            </a:r>
            <a:r>
              <a:rPr lang="pt-BR" b="1" i="1" dirty="0" smtClean="0"/>
              <a:t>integers</a:t>
            </a:r>
            <a:r>
              <a:rPr lang="pt-BR" dirty="0" smtClean="0"/>
              <a:t> , etc..</a:t>
            </a:r>
            <a:endParaRPr lang="pt-BR" dirty="0"/>
          </a:p>
        </p:txBody>
      </p:sp>
    </p:spTree>
    <p:extLst>
      <p:ext uri="{BB962C8B-B14F-4D97-AF65-F5344CB8AC3E}">
        <p14:creationId xmlns:p14="http://schemas.microsoft.com/office/powerpoint/2010/main" val="396284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TensorFlow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83369" y="1574253"/>
                <a:ext cx="6599081" cy="5283747"/>
              </a:xfrm>
            </p:spPr>
            <p:txBody>
              <a:bodyPr>
                <a:normAutofit fontScale="77500" lnSpcReduction="20000"/>
              </a:bodyPr>
              <a:lstStyle/>
              <a:p>
                <a:r>
                  <a:rPr lang="pt-BR" dirty="0"/>
                  <a:t>Nos </a:t>
                </a:r>
                <a:r>
                  <a:rPr lang="pt-BR" dirty="0" smtClean="0"/>
                  <a:t>exemplos anteriores, </a:t>
                </a:r>
                <a:r>
                  <a:rPr lang="pt-BR" dirty="0"/>
                  <a:t>os </a:t>
                </a:r>
                <a:r>
                  <a:rPr lang="pt-BR" b="1" i="1" dirty="0"/>
                  <a:t>tensores</a:t>
                </a:r>
                <a:r>
                  <a:rPr lang="pt-BR" dirty="0"/>
                  <a:t> continham apenas um valor </a:t>
                </a:r>
                <a:r>
                  <a:rPr lang="pt-BR" b="1" i="1" dirty="0"/>
                  <a:t>escalar</a:t>
                </a:r>
                <a:r>
                  <a:rPr lang="pt-BR" dirty="0"/>
                  <a:t>, mas também é possível executar cálculos em </a:t>
                </a:r>
                <a:r>
                  <a:rPr lang="pt-BR" dirty="0" smtClean="0"/>
                  <a:t>arrays de </a:t>
                </a:r>
                <a:r>
                  <a:rPr lang="pt-BR" dirty="0"/>
                  <a:t>qualquer </a:t>
                </a:r>
                <a:r>
                  <a:rPr lang="pt-BR" dirty="0" smtClean="0"/>
                  <a:t>formato (i.e., arrays multidimensionais). </a:t>
                </a:r>
                <a:endParaRPr lang="pt-BR" dirty="0"/>
              </a:p>
              <a:p>
                <a:r>
                  <a:rPr lang="pt-BR" dirty="0"/>
                  <a:t>Por exemplo, o código ao lado manipula arrays </a:t>
                </a:r>
                <a:r>
                  <a:rPr lang="pt-BR" dirty="0" smtClean="0"/>
                  <a:t>2D (i.e., matrizes) para </a:t>
                </a:r>
                <a:r>
                  <a:rPr lang="pt-BR" dirty="0"/>
                  <a:t>realizar </a:t>
                </a:r>
                <a:r>
                  <a:rPr lang="pt-BR" b="1" i="1" dirty="0"/>
                  <a:t>regressão linear </a:t>
                </a:r>
                <a:r>
                  <a:rPr lang="pt-BR" dirty="0"/>
                  <a:t>com o conjunto de dados de preços de casas no estado da Califórnia.</a:t>
                </a:r>
              </a:p>
              <a:p>
                <a:r>
                  <a:rPr lang="pt-BR" dirty="0"/>
                  <a:t>O </a:t>
                </a:r>
                <a:r>
                  <a:rPr lang="pt-BR" dirty="0" smtClean="0"/>
                  <a:t>código começa </a:t>
                </a:r>
                <a:r>
                  <a:rPr lang="pt-BR" dirty="0"/>
                  <a:t>baixando o conjunto de dados. Em seguida, adiciona um </a:t>
                </a:r>
                <a:r>
                  <a:rPr lang="pt-BR" b="1" i="1" dirty="0"/>
                  <a:t>atributo</a:t>
                </a:r>
                <a:r>
                  <a:rPr lang="pt-BR" dirty="0"/>
                  <a:t> extra de entrada, o </a:t>
                </a:r>
                <a:r>
                  <a:rPr lang="pt-BR" b="1" i="1" dirty="0"/>
                  <a:t>bias</a:t>
                </a:r>
                <a:r>
                  <a:rPr lang="pt-BR" dirty="0"/>
                  <a:t>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a todos os exemplos de treinamento (faz-se isso usando a biblioteca  </a:t>
                </a:r>
                <a:r>
                  <a:rPr lang="pt-BR" b="1" i="1" dirty="0"/>
                  <a:t>NumPy</a:t>
                </a:r>
                <a:r>
                  <a:rPr lang="pt-BR" dirty="0"/>
                  <a:t> e portanto, esse trecho é executado imediatamente</a:t>
                </a:r>
                <a:r>
                  <a:rPr lang="pt-BR" dirty="0" smtClean="0"/>
                  <a:t>).</a:t>
                </a:r>
              </a:p>
              <a:p>
                <a:r>
                  <a:rPr lang="pt-BR" dirty="0" smtClean="0"/>
                  <a:t>Em seguida, </a:t>
                </a:r>
                <a:r>
                  <a:rPr lang="pt-BR" dirty="0"/>
                  <a:t>dois </a:t>
                </a:r>
                <a:r>
                  <a:rPr lang="pt-BR" b="1" i="1" dirty="0"/>
                  <a:t>nós</a:t>
                </a:r>
                <a:r>
                  <a:rPr lang="pt-BR" dirty="0"/>
                  <a:t> </a:t>
                </a:r>
                <a:r>
                  <a:rPr lang="pt-BR" b="1" i="1" dirty="0" smtClean="0"/>
                  <a:t>constantes</a:t>
                </a:r>
                <a:r>
                  <a:rPr lang="pt-BR" dirty="0" smtClean="0"/>
                  <a:t>, </a:t>
                </a:r>
                <a14:m>
                  <m:oMath xmlns:m="http://schemas.openxmlformats.org/officeDocument/2006/math">
                    <m:r>
                      <a:rPr lang="pt-BR" i="1">
                        <a:latin typeface="Cambria Math" panose="02040503050406030204" pitchFamily="18" charset="0"/>
                      </a:rPr>
                      <m:t>𝑋</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,são criados </a:t>
                </a:r>
                <a:r>
                  <a:rPr lang="pt-BR" dirty="0"/>
                  <a:t>para armazenar </a:t>
                </a:r>
                <a:r>
                  <a:rPr lang="pt-BR" dirty="0" smtClean="0"/>
                  <a:t>os atributos e </a:t>
                </a:r>
                <a:r>
                  <a:rPr lang="pt-BR" dirty="0"/>
                  <a:t>os </a:t>
                </a:r>
                <a:r>
                  <a:rPr lang="pt-BR" dirty="0" smtClean="0"/>
                  <a:t>respectivos rótulos.</a:t>
                </a:r>
              </a:p>
              <a:p>
                <a:r>
                  <a:rPr lang="pt-BR" dirty="0" smtClean="0"/>
                  <a:t>Finalmente, o código usa </a:t>
                </a:r>
                <a:r>
                  <a:rPr lang="pt-BR" dirty="0"/>
                  <a:t>algumas </a:t>
                </a:r>
                <a:r>
                  <a:rPr lang="pt-BR" dirty="0" smtClean="0"/>
                  <a:t>operações </a:t>
                </a:r>
                <a:r>
                  <a:rPr lang="pt-BR" dirty="0"/>
                  <a:t>de </a:t>
                </a:r>
                <a:r>
                  <a:rPr lang="pt-BR" dirty="0" smtClean="0"/>
                  <a:t>matrizes implementadas pelo </a:t>
                </a:r>
                <a:r>
                  <a:rPr lang="pt-BR" b="1" i="1" dirty="0"/>
                  <a:t>TensorFlow</a:t>
                </a:r>
                <a:r>
                  <a:rPr lang="pt-BR" dirty="0"/>
                  <a:t> para </a:t>
                </a:r>
                <a:r>
                  <a:rPr lang="pt-BR" dirty="0" smtClean="0"/>
                  <a:t>definir o cálculo de </a:t>
                </a:r>
                <a:r>
                  <a:rPr lang="pt-BR" b="1" i="1" dirty="0"/>
                  <a:t>theta</a:t>
                </a:r>
                <a:r>
                  <a:rPr lang="pt-BR" dirty="0"/>
                  <a:t>. </a:t>
                </a:r>
                <a:r>
                  <a:rPr lang="pt-BR" dirty="0" smtClean="0"/>
                  <a:t>Lembre-se que até aqui apenas se definiu o </a:t>
                </a:r>
                <a:r>
                  <a:rPr lang="pt-BR" b="1" i="1" dirty="0" smtClean="0"/>
                  <a:t>grafo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83369" y="1574253"/>
                <a:ext cx="6599081" cy="5283747"/>
              </a:xfrm>
              <a:blipFill rotWithShape="0">
                <a:blip r:embed="rId3"/>
                <a:stretch>
                  <a:fillRect l="-1016" t="-2422" r="-554"/>
                </a:stretch>
              </a:blipFill>
            </p:spPr>
            <p:txBody>
              <a:bodyPr/>
              <a:lstStyle/>
              <a:p>
                <a:r>
                  <a:rPr lang="pt-BR">
                    <a:noFill/>
                  </a:rPr>
                  <a:t> </a:t>
                </a:r>
              </a:p>
            </p:txBody>
          </p:sp>
        </mc:Fallback>
      </mc:AlternateContent>
      <p:sp>
        <p:nvSpPr>
          <p:cNvPr id="4" name="Rectangle 3"/>
          <p:cNvSpPr/>
          <p:nvPr/>
        </p:nvSpPr>
        <p:spPr>
          <a:xfrm>
            <a:off x="715851" y="1560988"/>
            <a:ext cx="4789868" cy="2677656"/>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fetch_california_housing</a:t>
            </a:r>
          </a:p>
          <a:p>
            <a:endParaRPr lang="pt-BR" sz="1200" dirty="0">
              <a:solidFill>
                <a:srgbClr val="000000"/>
              </a:solidFill>
              <a:highlight>
                <a:srgbClr val="FFFFFF"/>
              </a:highlight>
            </a:endParaRPr>
          </a:p>
          <a:p>
            <a:r>
              <a:rPr lang="pt-BR" sz="1200" dirty="0">
                <a:solidFill>
                  <a:srgbClr val="000000"/>
                </a:solidFill>
                <a:highlight>
                  <a:srgbClr val="FFFFFF"/>
                </a:highlight>
              </a:rPr>
              <a:t>housing </a:t>
            </a:r>
            <a:r>
              <a:rPr lang="pt-BR" sz="1200" b="1" dirty="0">
                <a:solidFill>
                  <a:srgbClr val="000080"/>
                </a:solidFill>
                <a:highlight>
                  <a:srgbClr val="FFFFFF"/>
                </a:highlight>
              </a:rPr>
              <a:t>=</a:t>
            </a:r>
            <a:r>
              <a:rPr lang="pt-BR" sz="1200" dirty="0">
                <a:solidFill>
                  <a:srgbClr val="000000"/>
                </a:solidFill>
                <a:highlight>
                  <a:srgbClr val="FFFFFF"/>
                </a:highlight>
              </a:rPr>
              <a:t> fetch_california_housing</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n </a:t>
            </a:r>
            <a:r>
              <a:rPr lang="pt-BR" sz="1200" b="1" dirty="0">
                <a:solidFill>
                  <a:srgbClr val="000080"/>
                </a:solidFill>
                <a:highlight>
                  <a:srgbClr val="FFFFFF"/>
                </a:highlight>
              </a:rPr>
              <a:t>=</a:t>
            </a:r>
            <a:r>
              <a:rPr lang="pt-BR" sz="1200" dirty="0">
                <a:solidFill>
                  <a:srgbClr val="000000"/>
                </a:solidFill>
                <a:highlight>
                  <a:srgbClr val="FFFFFF"/>
                </a:highlight>
              </a:rPr>
              <a:t> housing</a:t>
            </a:r>
            <a:r>
              <a:rPr lang="pt-BR" sz="1200" b="1" dirty="0">
                <a:solidFill>
                  <a:srgbClr val="000080"/>
                </a:solidFill>
                <a:highlight>
                  <a:srgbClr val="FFFFFF"/>
                </a:highlight>
              </a:rPr>
              <a:t>.</a:t>
            </a:r>
            <a:r>
              <a:rPr lang="pt-BR" sz="1200" dirty="0">
                <a:solidFill>
                  <a:srgbClr val="000000"/>
                </a:solidFill>
                <a:highlight>
                  <a:srgbClr val="FFFFFF"/>
                </a:highlight>
              </a:rPr>
              <a:t>data</a:t>
            </a:r>
            <a:r>
              <a:rPr lang="pt-BR" sz="1200" b="1" dirty="0">
                <a:solidFill>
                  <a:srgbClr val="000080"/>
                </a:solidFill>
                <a:highlight>
                  <a:srgbClr val="FFFFFF"/>
                </a:highlight>
              </a:rPr>
              <a:t>.</a:t>
            </a:r>
            <a:r>
              <a:rPr lang="pt-BR" sz="1200" dirty="0">
                <a:solidFill>
                  <a:srgbClr val="000000"/>
                </a:solidFill>
                <a:highlight>
                  <a:srgbClr val="FFFFFF"/>
                </a:highlight>
              </a:rPr>
              <a:t>shape</a:t>
            </a:r>
          </a:p>
          <a:p>
            <a:r>
              <a:rPr lang="en-US" sz="1200" dirty="0" err="1">
                <a:solidFill>
                  <a:srgbClr val="000000"/>
                </a:solidFill>
                <a:highlight>
                  <a:srgbClr val="FFFFFF"/>
                </a:highlight>
              </a:rPr>
              <a:t>housing_data_plus_bias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c</a:t>
            </a:r>
            <a:r>
              <a:rPr lang="en-US" sz="1200" dirty="0">
                <a:solidFill>
                  <a:srgbClr val="000000"/>
                </a:solidFill>
                <a:highlight>
                  <a:srgbClr val="FFFFFF"/>
                </a:highlight>
              </a:rPr>
              <a:t>_</a:t>
            </a:r>
            <a:r>
              <a:rPr lang="en-US" sz="1200" b="1" dirty="0">
                <a:solidFill>
                  <a:srgbClr val="000080"/>
                </a:solidFill>
                <a:highlight>
                  <a:srgbClr val="FFFFFF"/>
                </a:highlight>
              </a:rPr>
              <a:t>[</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ones</a:t>
            </a:r>
            <a:r>
              <a:rPr lang="en-US" sz="1200" b="1" dirty="0">
                <a:solidFill>
                  <a:srgbClr val="000080"/>
                </a:solidFill>
                <a:highlight>
                  <a:srgbClr val="FFFFFF"/>
                </a:highlight>
              </a:rPr>
              <a:t>((</a:t>
            </a:r>
            <a:r>
              <a:rPr lang="en-US" sz="1200" dirty="0">
                <a:solidFill>
                  <a:srgbClr val="000000"/>
                </a:solidFill>
                <a:highlight>
                  <a:srgbClr val="FFFFFF"/>
                </a:highlight>
              </a:rPr>
              <a:t>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housing</a:t>
            </a:r>
            <a:r>
              <a:rPr lang="en-US" sz="1200" b="1" dirty="0" err="1">
                <a:solidFill>
                  <a:srgbClr val="000080"/>
                </a:solidFill>
                <a:highlight>
                  <a:srgbClr val="FFFFFF"/>
                </a:highlight>
              </a:rPr>
              <a:t>.</a:t>
            </a:r>
            <a:r>
              <a:rPr lang="en-US" sz="1200" dirty="0" err="1">
                <a:solidFill>
                  <a:srgbClr val="000000"/>
                </a:solidFill>
                <a:highlight>
                  <a:srgbClr val="FFFFFF"/>
                </a:highlight>
              </a:rPr>
              <a:t>data</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matrix_inverse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XT</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XT</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theta_value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408370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TensorFlow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46421" y="1574253"/>
                <a:ext cx="6336030" cy="5283747"/>
              </a:xfrm>
            </p:spPr>
            <p:txBody>
              <a:bodyPr>
                <a:normAutofit fontScale="85000" lnSpcReduction="20000"/>
              </a:bodyPr>
              <a:lstStyle/>
              <a:p>
                <a:r>
                  <a:rPr lang="pt-BR" dirty="0" smtClean="0"/>
                  <a:t>As </a:t>
                </a:r>
                <a:r>
                  <a:rPr lang="pt-BR" dirty="0"/>
                  <a:t>funções matriciais: </a:t>
                </a:r>
                <a:r>
                  <a:rPr lang="pt-BR" b="1" i="1" dirty="0"/>
                  <a:t>transpose()</a:t>
                </a:r>
                <a:r>
                  <a:rPr lang="pt-BR" dirty="0"/>
                  <a:t>, </a:t>
                </a:r>
                <a:r>
                  <a:rPr lang="pt-BR" b="1" i="1" dirty="0"/>
                  <a:t>matmul()</a:t>
                </a:r>
                <a:r>
                  <a:rPr lang="pt-BR" dirty="0"/>
                  <a:t> e </a:t>
                </a:r>
                <a:r>
                  <a:rPr lang="pt-BR" b="1" i="1" dirty="0"/>
                  <a:t>matrix_inverse()</a:t>
                </a:r>
                <a:r>
                  <a:rPr lang="pt-BR" dirty="0"/>
                  <a:t>, são autoexplicativas, mas como discutido antes, elas não realizam cálculos imediatamente, em vez disso, o </a:t>
                </a:r>
                <a:r>
                  <a:rPr lang="pt-BR" b="1" i="1" dirty="0"/>
                  <a:t>TensorFlow</a:t>
                </a:r>
                <a:r>
                  <a:rPr lang="pt-BR" dirty="0"/>
                  <a:t> cria </a:t>
                </a:r>
                <a:r>
                  <a:rPr lang="pt-BR" b="1" i="1" dirty="0"/>
                  <a:t>nós</a:t>
                </a:r>
                <a:r>
                  <a:rPr lang="pt-BR" dirty="0"/>
                  <a:t> no </a:t>
                </a:r>
                <a:r>
                  <a:rPr lang="pt-BR" b="1" i="1" dirty="0"/>
                  <a:t>grafo</a:t>
                </a:r>
                <a:r>
                  <a:rPr lang="pt-BR" dirty="0"/>
                  <a:t> que as executará quando o </a:t>
                </a:r>
                <a:r>
                  <a:rPr lang="pt-BR" b="1" i="1" dirty="0"/>
                  <a:t>grafo</a:t>
                </a:r>
                <a:r>
                  <a:rPr lang="pt-BR" dirty="0"/>
                  <a:t> for executado. </a:t>
                </a:r>
              </a:p>
              <a:p>
                <a:r>
                  <a:rPr lang="pt-BR" dirty="0"/>
                  <a:t>Nós podemos reconhecer que a definição de </a:t>
                </a:r>
                <a:r>
                  <a:rPr lang="pt-BR" b="1" i="1" dirty="0"/>
                  <a:t>teta</a:t>
                </a:r>
                <a:r>
                  <a:rPr lang="pt-BR" dirty="0"/>
                  <a:t> corresponde à </a:t>
                </a:r>
                <a:r>
                  <a:rPr lang="pt-BR" b="1" i="1" dirty="0"/>
                  <a:t>equação </a:t>
                </a:r>
                <a:r>
                  <a:rPr lang="pt-BR" b="1" i="1" dirty="0" smtClean="0"/>
                  <a:t>normal</a:t>
                </a:r>
                <a:r>
                  <a:rPr lang="pt-BR" dirty="0"/>
                  <a:t>:</a:t>
                </a:r>
                <a:endParaRPr lang="pt-BR" dirty="0" smtClean="0"/>
              </a:p>
              <a:p>
                <a:pPr marL="0" indent="0" algn="ctr">
                  <a:buNone/>
                </a:pPr>
                <a14:m>
                  <m:oMath xmlns:m="http://schemas.openxmlformats.org/officeDocument/2006/math">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𝜃</m:t>
                        </m:r>
                      </m:e>
                    </m:acc>
                    <m:r>
                      <a:rPr lang="pt-BR" b="0" i="1" smtClean="0">
                        <a:latin typeface="Cambria Math" panose="02040503050406030204" pitchFamily="18" charset="0"/>
                      </a:rPr>
                      <m:t>=</m:t>
                    </m:r>
                    <m:sSup>
                      <m:sSupPr>
                        <m:ctrlPr>
                          <a:rPr lang="pt-BR" i="1">
                            <a:latin typeface="Cambria Math" panose="02040503050406030204" pitchFamily="18" charset="0"/>
                            <a:ea typeface="Cambria Math" panose="02040503050406030204" pitchFamily="18" charset="0"/>
                          </a:rPr>
                        </m:ctrlPr>
                      </m:sSupPr>
                      <m:e>
                        <m:d>
                          <m:dPr>
                            <m:ctrlPr>
                              <a:rPr lang="pt-BR" i="1">
                                <a:latin typeface="Cambria Math" panose="02040503050406030204" pitchFamily="18" charset="0"/>
                                <a:ea typeface="Cambria Math" panose="02040503050406030204" pitchFamily="18" charset="0"/>
                              </a:rPr>
                            </m:ctrlPr>
                          </m:dPr>
                          <m:e>
                            <m:sSup>
                              <m:sSupPr>
                                <m:ctrlPr>
                                  <a:rPr lang="pt-BR" i="1" smtClean="0">
                                    <a:latin typeface="Cambria Math" panose="02040503050406030204" pitchFamily="18" charset="0"/>
                                    <a:ea typeface="Cambria Math" panose="02040503050406030204" pitchFamily="18" charset="0"/>
                                  </a:rPr>
                                </m:ctrlPr>
                              </m:sSupPr>
                              <m:e>
                                <m:r>
                                  <a:rPr lang="pt-BR" b="0" i="1" smtClean="0">
                                    <a:latin typeface="Cambria Math" panose="02040503050406030204" pitchFamily="18" charset="0"/>
                                    <a:ea typeface="Cambria Math" panose="02040503050406030204" pitchFamily="18" charset="0"/>
                                  </a:rPr>
                                  <m:t>𝑋</m:t>
                                </m:r>
                              </m:e>
                              <m:sup>
                                <m:r>
                                  <a:rPr lang="pt-BR" b="0" i="1" smtClean="0">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𝑋</m:t>
                            </m:r>
                          </m:e>
                        </m:d>
                      </m:e>
                      <m:sup>
                        <m:r>
                          <a:rPr lang="pt-BR" b="0" i="1" smtClean="0">
                            <a:latin typeface="Cambria Math" panose="02040503050406030204" pitchFamily="18" charset="0"/>
                            <a:ea typeface="Cambria Math" panose="02040503050406030204" pitchFamily="18" charset="0"/>
                          </a:rPr>
                          <m:t>−1</m:t>
                        </m:r>
                      </m:sup>
                    </m:sSup>
                    <m:sSup>
                      <m:sSupPr>
                        <m:ctrlPr>
                          <a:rPr lang="pt-BR" i="1">
                            <a:latin typeface="Cambria Math" panose="02040503050406030204" pitchFamily="18" charset="0"/>
                            <a:ea typeface="Cambria Math" panose="02040503050406030204" pitchFamily="18" charset="0"/>
                          </a:rPr>
                        </m:ctrlPr>
                      </m:sSupPr>
                      <m:e>
                        <m:r>
                          <a:rPr lang="pt-BR" i="1">
                            <a:latin typeface="Cambria Math" panose="02040503050406030204" pitchFamily="18" charset="0"/>
                            <a:ea typeface="Cambria Math" panose="02040503050406030204" pitchFamily="18" charset="0"/>
                          </a:rPr>
                          <m:t>𝑋</m:t>
                        </m:r>
                      </m:e>
                      <m:sup>
                        <m:r>
                          <a:rPr lang="pt-BR" i="1">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𝑦</m:t>
                    </m:r>
                  </m:oMath>
                </a14:m>
                <a:r>
                  <a:rPr lang="pt-BR" b="1" i="1" dirty="0"/>
                  <a:t>.</a:t>
                </a:r>
              </a:p>
              <a:p>
                <a:r>
                  <a:rPr lang="pt-BR" dirty="0"/>
                  <a:t>Finalmente, o código cria uma </a:t>
                </a:r>
                <a:r>
                  <a:rPr lang="pt-BR" b="1" i="1" dirty="0"/>
                  <a:t>sessão</a:t>
                </a:r>
                <a:r>
                  <a:rPr lang="pt-BR" dirty="0"/>
                  <a:t> e a utiliza para avaliar o valor de </a:t>
                </a:r>
                <a:r>
                  <a:rPr lang="pt-BR" b="1" i="1" dirty="0"/>
                  <a:t>theta</a:t>
                </a:r>
                <a:r>
                  <a:rPr lang="pt-BR" dirty="0" smtClean="0"/>
                  <a:t>.</a:t>
                </a:r>
              </a:p>
              <a:p>
                <a:r>
                  <a:rPr lang="pt-BR" b="1" dirty="0"/>
                  <a:t>OBS</a:t>
                </a:r>
                <a:r>
                  <a:rPr lang="pt-BR" dirty="0"/>
                  <a:t>.: O principal benefício desse código em comparação ao cálculo direto da </a:t>
                </a:r>
                <a:r>
                  <a:rPr lang="pt-BR" b="1" i="1" dirty="0"/>
                  <a:t>equação normal </a:t>
                </a:r>
                <a:r>
                  <a:rPr lang="pt-BR" dirty="0"/>
                  <a:t>usando </a:t>
                </a:r>
                <a:r>
                  <a:rPr lang="pt-BR" dirty="0" smtClean="0"/>
                  <a:t>a biblioteca </a:t>
                </a:r>
                <a:r>
                  <a:rPr lang="pt-BR" b="1" i="1" dirty="0"/>
                  <a:t>NumPy</a:t>
                </a:r>
                <a:r>
                  <a:rPr lang="pt-BR" dirty="0"/>
                  <a:t> é que o </a:t>
                </a:r>
                <a:r>
                  <a:rPr lang="pt-BR" b="1" i="1" dirty="0"/>
                  <a:t>TensorFlow</a:t>
                </a:r>
                <a:r>
                  <a:rPr lang="pt-BR" dirty="0"/>
                  <a:t> o executará automaticamente em sua placa de vídeo GPU, caso você tenha uma e que você tenha instalado o </a:t>
                </a:r>
                <a:r>
                  <a:rPr lang="pt-BR" b="1" i="1" dirty="0"/>
                  <a:t>TensorFlow</a:t>
                </a:r>
                <a:r>
                  <a:rPr lang="pt-BR" dirty="0"/>
                  <a:t> com suporte a GPUs</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46421" y="1574253"/>
                <a:ext cx="6336030" cy="5283747"/>
              </a:xfrm>
              <a:blipFill rotWithShape="0">
                <a:blip r:embed="rId3"/>
                <a:stretch>
                  <a:fillRect l="-1250" t="-2653" r="-1442" b="-1730"/>
                </a:stretch>
              </a:blipFill>
            </p:spPr>
            <p:txBody>
              <a:bodyPr/>
              <a:lstStyle/>
              <a:p>
                <a:r>
                  <a:rPr lang="pt-BR">
                    <a:noFill/>
                  </a:rPr>
                  <a:t> </a:t>
                </a:r>
              </a:p>
            </p:txBody>
          </p:sp>
        </mc:Fallback>
      </mc:AlternateContent>
      <p:sp>
        <p:nvSpPr>
          <p:cNvPr id="4" name="Rectangle 3"/>
          <p:cNvSpPr/>
          <p:nvPr/>
        </p:nvSpPr>
        <p:spPr>
          <a:xfrm>
            <a:off x="838200" y="1538470"/>
            <a:ext cx="4808220" cy="2677656"/>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fetch_california_housing</a:t>
            </a:r>
          </a:p>
          <a:p>
            <a:endParaRPr lang="pt-BR" sz="1200" dirty="0">
              <a:solidFill>
                <a:srgbClr val="000000"/>
              </a:solidFill>
              <a:highlight>
                <a:srgbClr val="FFFFFF"/>
              </a:highlight>
            </a:endParaRPr>
          </a:p>
          <a:p>
            <a:r>
              <a:rPr lang="pt-BR" sz="1200" dirty="0">
                <a:solidFill>
                  <a:srgbClr val="000000"/>
                </a:solidFill>
                <a:highlight>
                  <a:srgbClr val="FFFFFF"/>
                </a:highlight>
              </a:rPr>
              <a:t>housing </a:t>
            </a:r>
            <a:r>
              <a:rPr lang="pt-BR" sz="1200" b="1" dirty="0">
                <a:solidFill>
                  <a:srgbClr val="000080"/>
                </a:solidFill>
                <a:highlight>
                  <a:srgbClr val="FFFFFF"/>
                </a:highlight>
              </a:rPr>
              <a:t>=</a:t>
            </a:r>
            <a:r>
              <a:rPr lang="pt-BR" sz="1200" dirty="0">
                <a:solidFill>
                  <a:srgbClr val="000000"/>
                </a:solidFill>
                <a:highlight>
                  <a:srgbClr val="FFFFFF"/>
                </a:highlight>
              </a:rPr>
              <a:t> fetch_california_housing</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n </a:t>
            </a:r>
            <a:r>
              <a:rPr lang="pt-BR" sz="1200" b="1" dirty="0">
                <a:solidFill>
                  <a:srgbClr val="000080"/>
                </a:solidFill>
                <a:highlight>
                  <a:srgbClr val="FFFFFF"/>
                </a:highlight>
              </a:rPr>
              <a:t>=</a:t>
            </a:r>
            <a:r>
              <a:rPr lang="pt-BR" sz="1200" dirty="0">
                <a:solidFill>
                  <a:srgbClr val="000000"/>
                </a:solidFill>
                <a:highlight>
                  <a:srgbClr val="FFFFFF"/>
                </a:highlight>
              </a:rPr>
              <a:t> housing</a:t>
            </a:r>
            <a:r>
              <a:rPr lang="pt-BR" sz="1200" b="1" dirty="0">
                <a:solidFill>
                  <a:srgbClr val="000080"/>
                </a:solidFill>
                <a:highlight>
                  <a:srgbClr val="FFFFFF"/>
                </a:highlight>
              </a:rPr>
              <a:t>.</a:t>
            </a:r>
            <a:r>
              <a:rPr lang="pt-BR" sz="1200" dirty="0">
                <a:solidFill>
                  <a:srgbClr val="000000"/>
                </a:solidFill>
                <a:highlight>
                  <a:srgbClr val="FFFFFF"/>
                </a:highlight>
              </a:rPr>
              <a:t>data</a:t>
            </a:r>
            <a:r>
              <a:rPr lang="pt-BR" sz="1200" b="1" dirty="0">
                <a:solidFill>
                  <a:srgbClr val="000080"/>
                </a:solidFill>
                <a:highlight>
                  <a:srgbClr val="FFFFFF"/>
                </a:highlight>
              </a:rPr>
              <a:t>.</a:t>
            </a:r>
            <a:r>
              <a:rPr lang="pt-BR" sz="1200" dirty="0">
                <a:solidFill>
                  <a:srgbClr val="000000"/>
                </a:solidFill>
                <a:highlight>
                  <a:srgbClr val="FFFFFF"/>
                </a:highlight>
              </a:rPr>
              <a:t>shape</a:t>
            </a:r>
          </a:p>
          <a:p>
            <a:r>
              <a:rPr lang="en-US" sz="1200" dirty="0" err="1">
                <a:solidFill>
                  <a:srgbClr val="000000"/>
                </a:solidFill>
                <a:highlight>
                  <a:srgbClr val="FFFFFF"/>
                </a:highlight>
              </a:rPr>
              <a:t>housing_data_plus_bias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c</a:t>
            </a:r>
            <a:r>
              <a:rPr lang="en-US" sz="1200" dirty="0">
                <a:solidFill>
                  <a:srgbClr val="000000"/>
                </a:solidFill>
                <a:highlight>
                  <a:srgbClr val="FFFFFF"/>
                </a:highlight>
              </a:rPr>
              <a:t>_</a:t>
            </a:r>
            <a:r>
              <a:rPr lang="en-US" sz="1200" b="1" dirty="0">
                <a:solidFill>
                  <a:srgbClr val="000080"/>
                </a:solidFill>
                <a:highlight>
                  <a:srgbClr val="FFFFFF"/>
                </a:highlight>
              </a:rPr>
              <a:t>[</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ones</a:t>
            </a:r>
            <a:r>
              <a:rPr lang="en-US" sz="1200" b="1" dirty="0">
                <a:solidFill>
                  <a:srgbClr val="000080"/>
                </a:solidFill>
                <a:highlight>
                  <a:srgbClr val="FFFFFF"/>
                </a:highlight>
              </a:rPr>
              <a:t>((</a:t>
            </a:r>
            <a:r>
              <a:rPr lang="en-US" sz="1200" dirty="0">
                <a:solidFill>
                  <a:srgbClr val="000000"/>
                </a:solidFill>
                <a:highlight>
                  <a:srgbClr val="FFFFFF"/>
                </a:highlight>
              </a:rPr>
              <a:t>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housing</a:t>
            </a:r>
            <a:r>
              <a:rPr lang="en-US" sz="1200" b="1" dirty="0" err="1">
                <a:solidFill>
                  <a:srgbClr val="000080"/>
                </a:solidFill>
                <a:highlight>
                  <a:srgbClr val="FFFFFF"/>
                </a:highlight>
              </a:rPr>
              <a:t>.</a:t>
            </a:r>
            <a:r>
              <a:rPr lang="en-US" sz="1200" dirty="0" err="1">
                <a:solidFill>
                  <a:srgbClr val="000000"/>
                </a:solidFill>
                <a:highlight>
                  <a:srgbClr val="FFFFFF"/>
                </a:highlight>
              </a:rPr>
              <a:t>data</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matrix_inverse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XT</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XT</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theta_value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90742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Implementando o Gradiente Descendente</a:t>
            </a:r>
          </a:p>
        </p:txBody>
      </p:sp>
      <p:sp>
        <p:nvSpPr>
          <p:cNvPr id="3" name="Content Placeholder 2"/>
          <p:cNvSpPr>
            <a:spLocks noGrp="1"/>
          </p:cNvSpPr>
          <p:nvPr>
            <p:ph idx="1"/>
          </p:nvPr>
        </p:nvSpPr>
        <p:spPr/>
        <p:txBody>
          <a:bodyPr/>
          <a:lstStyle/>
          <a:p>
            <a:r>
              <a:rPr lang="pt-BR" dirty="0" smtClean="0"/>
              <a:t>No próximo exemplo nós vamos </a:t>
            </a:r>
            <a:r>
              <a:rPr lang="pt-BR" dirty="0"/>
              <a:t>usar o </a:t>
            </a:r>
            <a:r>
              <a:rPr lang="pt-BR" b="1" i="1" dirty="0"/>
              <a:t>gradiente descendente em </a:t>
            </a:r>
            <a:r>
              <a:rPr lang="pt-BR" b="1" i="1" dirty="0" smtClean="0"/>
              <a:t>batelada</a:t>
            </a:r>
            <a:r>
              <a:rPr lang="pt-BR" dirty="0" smtClean="0"/>
              <a:t> ao invés da </a:t>
            </a:r>
            <a:r>
              <a:rPr lang="pt-BR" b="1" i="1" dirty="0"/>
              <a:t>equação normal</a:t>
            </a:r>
            <a:r>
              <a:rPr lang="pt-BR" dirty="0"/>
              <a:t> para encontrar os </a:t>
            </a:r>
            <a:r>
              <a:rPr lang="pt-BR" dirty="0" smtClean="0"/>
              <a:t>pesos do modelo. </a:t>
            </a:r>
            <a:endParaRPr lang="pt-BR" dirty="0"/>
          </a:p>
          <a:p>
            <a:r>
              <a:rPr lang="pt-BR" dirty="0"/>
              <a:t>Incialmente, faremos isso calculando os gradientes manualmente, em seguida, usaremos o recurso </a:t>
            </a:r>
            <a:r>
              <a:rPr lang="pt-BR" dirty="0" smtClean="0"/>
              <a:t>do </a:t>
            </a:r>
            <a:r>
              <a:rPr lang="pt-BR" b="1" i="1" dirty="0"/>
              <a:t>TensorFlow </a:t>
            </a:r>
            <a:r>
              <a:rPr lang="pt-BR" dirty="0" smtClean="0"/>
              <a:t>conhecido como </a:t>
            </a:r>
            <a:r>
              <a:rPr lang="pt-BR" b="1" i="1" dirty="0" smtClean="0"/>
              <a:t>autodiff</a:t>
            </a:r>
            <a:r>
              <a:rPr lang="pt-BR" dirty="0" smtClean="0"/>
              <a:t>, </a:t>
            </a:r>
            <a:r>
              <a:rPr lang="pt-BR" dirty="0"/>
              <a:t>o qual permite que o </a:t>
            </a:r>
            <a:r>
              <a:rPr lang="pt-BR" b="1" i="1" dirty="0"/>
              <a:t>TensorFlow</a:t>
            </a:r>
            <a:r>
              <a:rPr lang="pt-BR" dirty="0"/>
              <a:t> calcule os gradientes automaticamente e, finalmente, usaremos alguns </a:t>
            </a:r>
            <a:r>
              <a:rPr lang="pt-BR" b="1" i="1" dirty="0"/>
              <a:t>otimizadores</a:t>
            </a:r>
            <a:r>
              <a:rPr lang="pt-BR" dirty="0"/>
              <a:t> prontos </a:t>
            </a:r>
            <a:r>
              <a:rPr lang="pt-BR" dirty="0" smtClean="0"/>
              <a:t>e que são disponibilizados </a:t>
            </a:r>
            <a:r>
              <a:rPr lang="pt-BR" dirty="0"/>
              <a:t>pelo </a:t>
            </a:r>
            <a:r>
              <a:rPr lang="pt-BR" b="1" i="1" dirty="0"/>
              <a:t>TensorFlow</a:t>
            </a:r>
            <a:r>
              <a:rPr lang="pt-BR" dirty="0"/>
              <a:t>.</a:t>
            </a:r>
          </a:p>
        </p:txBody>
      </p:sp>
    </p:spTree>
    <p:extLst>
      <p:ext uri="{BB962C8B-B14F-4D97-AF65-F5344CB8AC3E}">
        <p14:creationId xmlns:p14="http://schemas.microsoft.com/office/powerpoint/2010/main" val="263494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Calculando os gradientes manualmente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13492" y="1690687"/>
                <a:ext cx="6324600" cy="5167313"/>
              </a:xfrm>
            </p:spPr>
            <p:txBody>
              <a:bodyPr>
                <a:normAutofit fontScale="85000" lnSpcReduction="20000"/>
              </a:bodyPr>
              <a:lstStyle/>
              <a:p>
                <a:r>
                  <a:rPr lang="pt-BR" dirty="0" smtClean="0"/>
                  <a:t>O código ao lado é bastante auto-explicativo, exceto por alguns detalhes:</a:t>
                </a:r>
              </a:p>
              <a:p>
                <a:pPr lvl="1"/>
                <a:r>
                  <a:rPr lang="pt-BR" dirty="0"/>
                  <a:t>A função </a:t>
                </a:r>
                <a:r>
                  <a:rPr lang="pt-BR" b="1" i="1" dirty="0"/>
                  <a:t>random_uniform()</a:t>
                </a:r>
                <a:r>
                  <a:rPr lang="pt-BR" dirty="0"/>
                  <a:t> </a:t>
                </a:r>
                <a:r>
                  <a:rPr lang="pt-BR" dirty="0" smtClean="0"/>
                  <a:t>cria </a:t>
                </a:r>
                <a:r>
                  <a:rPr lang="pt-BR" dirty="0"/>
                  <a:t>um </a:t>
                </a:r>
                <a:r>
                  <a:rPr lang="pt-BR" b="1" i="1" dirty="0"/>
                  <a:t>tensor</a:t>
                </a:r>
                <a:r>
                  <a:rPr lang="pt-BR" dirty="0"/>
                  <a:t> contendo valores </a:t>
                </a:r>
                <a:r>
                  <a:rPr lang="pt-BR" dirty="0" smtClean="0"/>
                  <a:t>aleatórios. A função recebe a </a:t>
                </a:r>
                <a:r>
                  <a:rPr lang="pt-BR" dirty="0"/>
                  <a:t>forma e faixa de </a:t>
                </a:r>
                <a:r>
                  <a:rPr lang="pt-BR" dirty="0" smtClean="0"/>
                  <a:t>valores desejados para o tensor, similarmente ao que é feito com a função </a:t>
                </a:r>
                <a:r>
                  <a:rPr lang="pt-BR" b="1" i="1" dirty="0"/>
                  <a:t>rand()</a:t>
                </a:r>
                <a:r>
                  <a:rPr lang="pt-BR" dirty="0"/>
                  <a:t> da biblioteca NumPy</a:t>
                </a:r>
                <a:r>
                  <a:rPr lang="pt-BR" dirty="0" smtClean="0"/>
                  <a:t>. Em seguida, cria-se um </a:t>
                </a:r>
                <a:r>
                  <a:rPr lang="pt-BR" b="1" i="1" dirty="0" smtClean="0"/>
                  <a:t>nó</a:t>
                </a:r>
                <a:r>
                  <a:rPr lang="pt-BR" dirty="0" smtClean="0"/>
                  <a:t> do tipo variável no </a:t>
                </a:r>
                <a:r>
                  <a:rPr lang="pt-BR" b="1" i="1" dirty="0" smtClean="0"/>
                  <a:t>grafo</a:t>
                </a:r>
                <a:r>
                  <a:rPr lang="pt-BR" dirty="0" smtClean="0"/>
                  <a:t> com este </a:t>
                </a:r>
                <a:r>
                  <a:rPr lang="pt-BR" b="1" i="1" dirty="0" smtClean="0"/>
                  <a:t>tensor</a:t>
                </a:r>
                <a:r>
                  <a:rPr lang="pt-BR" dirty="0" smtClean="0"/>
                  <a:t>.</a:t>
                </a:r>
              </a:p>
              <a:p>
                <a:pPr lvl="1"/>
                <a:r>
                  <a:rPr lang="pt-BR" dirty="0" smtClean="0"/>
                  <a:t>A função </a:t>
                </a:r>
                <a:r>
                  <a:rPr lang="pt-BR" b="1" i="1" dirty="0" smtClean="0"/>
                  <a:t>tf.reduce_mean() </a:t>
                </a:r>
                <a:r>
                  <a:rPr lang="pt-BR" dirty="0" smtClean="0"/>
                  <a:t>calcula a média dos elementos de uma array.</a:t>
                </a:r>
                <a:endParaRPr lang="pt-BR" dirty="0"/>
              </a:p>
              <a:p>
                <a:pPr lvl="1"/>
                <a:r>
                  <a:rPr lang="pt-BR" dirty="0"/>
                  <a:t>A função </a:t>
                </a:r>
                <a:r>
                  <a:rPr lang="pt-BR" b="1" i="1" dirty="0"/>
                  <a:t>assign()</a:t>
                </a:r>
                <a:r>
                  <a:rPr lang="pt-BR" dirty="0"/>
                  <a:t> cria um </a:t>
                </a:r>
                <a:r>
                  <a:rPr lang="pt-BR" b="1" i="1" dirty="0"/>
                  <a:t>nó</a:t>
                </a:r>
                <a:r>
                  <a:rPr lang="pt-BR" dirty="0"/>
                  <a:t> que atribui um novo valor a uma </a:t>
                </a:r>
                <a:r>
                  <a:rPr lang="pt-BR" b="1" i="1" dirty="0"/>
                  <a:t>variável</a:t>
                </a:r>
                <a:r>
                  <a:rPr lang="pt-BR" dirty="0"/>
                  <a:t>. Nesse caso, ela implementa </a:t>
                </a:r>
                <a:r>
                  <a:rPr lang="pt-BR" dirty="0" smtClean="0"/>
                  <a:t>a regra de atualização dos pesos </a:t>
                </a:r>
                <a:r>
                  <a:rPr lang="pt-BR" dirty="0"/>
                  <a:t>do </a:t>
                </a:r>
                <a:r>
                  <a:rPr lang="pt-BR" b="1" i="1" dirty="0"/>
                  <a:t>gradiente descendente em </a:t>
                </a:r>
                <a:r>
                  <a:rPr lang="pt-BR" b="1" i="1" dirty="0" smtClean="0"/>
                  <a:t>batelada</a:t>
                </a:r>
                <a:r>
                  <a:rPr lang="pt-BR" dirty="0" smtClean="0"/>
                  <a:t>:</a:t>
                </a:r>
                <a:endParaRPr lang="pt-BR" b="1" i="1" dirty="0" smtClean="0"/>
              </a:p>
              <a:p>
                <a:pPr marL="457200" lvl="1" indent="0" algn="ctr">
                  <a:buNone/>
                </a:pPr>
                <a14:m>
                  <m:oMath xmlns:m="http://schemas.openxmlformats.org/officeDocument/2006/math">
                    <m:sSup>
                      <m:sSupPr>
                        <m:ctrlPr>
                          <a:rPr lang="pt-BR" i="1" smtClean="0">
                            <a:latin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𝜃</m:t>
                        </m:r>
                      </m:e>
                      <m:sup>
                        <m:r>
                          <a:rPr lang="pt-BR" b="0" i="1" smtClean="0">
                            <a:latin typeface="Cambria Math" panose="02040503050406030204" pitchFamily="18" charset="0"/>
                          </a:rPr>
                          <m:t>(</m:t>
                        </m:r>
                        <m:r>
                          <m:rPr>
                            <m:sty m:val="p"/>
                          </m:rPr>
                          <a:rPr lang="pt-BR" b="0" i="0" smtClean="0">
                            <a:latin typeface="Cambria Math" panose="02040503050406030204" pitchFamily="18" charset="0"/>
                          </a:rPr>
                          <m:t>next</m:t>
                        </m:r>
                        <m:r>
                          <a:rPr lang="pt-BR" b="0" i="0" smtClean="0">
                            <a:latin typeface="Cambria Math" panose="02040503050406030204" pitchFamily="18" charset="0"/>
                          </a:rPr>
                          <m:t> </m:t>
                        </m:r>
                        <m:r>
                          <m:rPr>
                            <m:sty m:val="p"/>
                          </m:rPr>
                          <a:rPr lang="pt-BR" b="0" i="0" smtClean="0">
                            <a:latin typeface="Cambria Math" panose="02040503050406030204" pitchFamily="18" charset="0"/>
                          </a:rPr>
                          <m:t>step</m:t>
                        </m:r>
                        <m:r>
                          <a:rPr lang="pt-BR" b="0" i="1" smtClean="0">
                            <a:latin typeface="Cambria Math" panose="02040503050406030204" pitchFamily="18" charset="0"/>
                          </a:rPr>
                          <m:t>)</m:t>
                        </m:r>
                      </m:sup>
                    </m:sSup>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m:t>
                        </m:r>
                      </m:e>
                      <m:sub>
                        <m:r>
                          <a:rPr lang="pt-BR" b="0" i="1" smtClean="0">
                            <a:latin typeface="Cambria Math" panose="02040503050406030204" pitchFamily="18" charset="0"/>
                            <a:ea typeface="Cambria Math" panose="02040503050406030204" pitchFamily="18" charset="0"/>
                          </a:rPr>
                          <m:t>𝜃</m:t>
                        </m:r>
                      </m:sub>
                    </m:sSub>
                    <m:r>
                      <m:rPr>
                        <m:sty m:val="p"/>
                      </m:rPr>
                      <a:rPr lang="pt-BR" b="0" i="0" smtClean="0">
                        <a:latin typeface="Cambria Math" panose="02040503050406030204" pitchFamily="18" charset="0"/>
                        <a:ea typeface="Cambria Math" panose="02040503050406030204" pitchFamily="18" charset="0"/>
                      </a:rPr>
                      <m:t>MSE</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oMath>
                </a14:m>
                <a:r>
                  <a:rPr lang="pt-BR" dirty="0"/>
                  <a:t>.</a:t>
                </a:r>
              </a:p>
              <a:p>
                <a:pPr lvl="1"/>
                <a:r>
                  <a:rPr lang="pt-BR" dirty="0"/>
                  <a:t>O loop principal executa </a:t>
                </a:r>
                <a:r>
                  <a:rPr lang="pt-BR" dirty="0" smtClean="0"/>
                  <a:t>a regra de atualização dos pesos </a:t>
                </a:r>
                <a:r>
                  <a:rPr lang="pt-BR" dirty="0"/>
                  <a:t>repetidamente </a:t>
                </a:r>
                <a:r>
                  <a:rPr lang="pt-BR" dirty="0" smtClean="0"/>
                  <a:t>(por </a:t>
                </a:r>
                <a:r>
                  <a:rPr lang="pt-BR" b="1" i="1" dirty="0" smtClean="0"/>
                  <a:t>n_epochs</a:t>
                </a:r>
                <a:r>
                  <a:rPr lang="pt-BR" dirty="0" smtClean="0"/>
                  <a:t> </a:t>
                </a:r>
                <a:r>
                  <a:rPr lang="pt-BR" dirty="0"/>
                  <a:t>vezes) e a cada 100 iterações imprime o erro quadrático médio (MSE) atual. </a:t>
                </a:r>
              </a:p>
              <a:p>
                <a:pPr lvl="1"/>
                <a:r>
                  <a:rPr lang="pt-BR" dirty="0" smtClean="0"/>
                  <a:t>Como é esperado, o </a:t>
                </a:r>
                <a:r>
                  <a:rPr lang="pt-BR" dirty="0"/>
                  <a:t>MSE deve diminuir a cada iteração.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13492" y="1690687"/>
                <a:ext cx="6324600" cy="5167313"/>
              </a:xfrm>
              <a:blipFill rotWithShape="0">
                <a:blip r:embed="rId3"/>
                <a:stretch>
                  <a:fillRect l="-1252" t="-2712" r="-1252"/>
                </a:stretch>
              </a:blipFill>
            </p:spPr>
            <p:txBody>
              <a:bodyPr/>
              <a:lstStyle/>
              <a:p>
                <a:r>
                  <a:rPr lang="pt-BR">
                    <a:noFill/>
                  </a:rPr>
                  <a:t> </a:t>
                </a:r>
              </a:p>
            </p:txBody>
          </p:sp>
        </mc:Fallback>
      </mc:AlternateContent>
      <p:sp>
        <p:nvSpPr>
          <p:cNvPr id="4" name="Rectangle 3"/>
          <p:cNvSpPr/>
          <p:nvPr/>
        </p:nvSpPr>
        <p:spPr>
          <a:xfrm>
            <a:off x="838200" y="1690688"/>
            <a:ext cx="6096000" cy="3970318"/>
          </a:xfrm>
          <a:prstGeom prst="rect">
            <a:avLst/>
          </a:prstGeom>
        </p:spPr>
        <p:txBody>
          <a:bodyPr>
            <a:spAutoFit/>
          </a:bodyPr>
          <a:lstStyle/>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gradients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m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error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training_op</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assign</a:t>
            </a:r>
            <a:r>
              <a:rPr lang="en-US" sz="1200" b="1" dirty="0">
                <a:solidFill>
                  <a:srgbClr val="000080"/>
                </a:solidFill>
                <a:highlight>
                  <a:srgbClr val="FFFFFF"/>
                </a:highlight>
              </a:rPr>
              <a:t>(</a:t>
            </a:r>
            <a:r>
              <a:rPr lang="en-US" sz="1200" dirty="0">
                <a:solidFill>
                  <a:srgbClr val="000000"/>
                </a:solidFill>
                <a:highlight>
                  <a:srgbClr val="FFFFFF"/>
                </a:highlight>
              </a:rPr>
              <a:t>theta</a:t>
            </a:r>
            <a:r>
              <a:rPr lang="en-US" sz="1200" b="1" dirty="0">
                <a:solidFill>
                  <a:srgbClr val="000080"/>
                </a:solidFill>
                <a:highlight>
                  <a:srgbClr val="FFFFFF"/>
                </a:highlight>
              </a:rPr>
              <a:t>,</a:t>
            </a:r>
            <a:r>
              <a:rPr lang="en-US" sz="1200" dirty="0">
                <a:solidFill>
                  <a:srgbClr val="000000"/>
                </a:solidFill>
                <a:highlight>
                  <a:srgbClr val="FFFFFF"/>
                </a:highlight>
              </a:rPr>
              <a:t> theta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learning_rate</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gradients</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for</a:t>
            </a:r>
            <a:r>
              <a:rPr lang="pt-BR" sz="1200" dirty="0">
                <a:solidFill>
                  <a:srgbClr val="000000"/>
                </a:solidFill>
                <a:highlight>
                  <a:srgbClr val="FFFFFF"/>
                </a:highlight>
              </a:rPr>
              <a:t> 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      if</a:t>
            </a:r>
            <a:r>
              <a:rPr lang="pt-BR" sz="1200" dirty="0">
                <a:solidFill>
                  <a:srgbClr val="000000"/>
                </a:solidFill>
                <a:highlight>
                  <a:srgbClr val="FFFFFF"/>
                </a:highlight>
              </a:rPr>
              <a:t> 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00"/>
                </a:solidFill>
                <a:highlight>
                  <a:srgbClr val="FFFFFF"/>
                </a:highlight>
              </a:rPr>
              <a:t>         </a:t>
            </a:r>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training_op</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257054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a:t>
            </a:r>
            <a:r>
              <a:rPr lang="pt-BR" b="1" i="1" dirty="0"/>
              <a:t>autodiff</a:t>
            </a:r>
            <a:r>
              <a:rPr lang="pt-BR" dirty="0"/>
              <a:t> para </a:t>
            </a:r>
            <a:r>
              <a:rPr lang="pt-BR" dirty="0" smtClean="0"/>
              <a:t>cálcular os </a:t>
            </a:r>
            <a:r>
              <a:rPr lang="pt-BR" dirty="0"/>
              <a:t>gradientes</a:t>
            </a:r>
          </a:p>
        </p:txBody>
      </p:sp>
      <p:sp>
        <p:nvSpPr>
          <p:cNvPr id="3" name="Content Placeholder 2"/>
          <p:cNvSpPr>
            <a:spLocks noGrp="1"/>
          </p:cNvSpPr>
          <p:nvPr>
            <p:ph idx="1"/>
          </p:nvPr>
        </p:nvSpPr>
        <p:spPr>
          <a:xfrm>
            <a:off x="838201" y="1779029"/>
            <a:ext cx="10727028" cy="4834270"/>
          </a:xfrm>
        </p:spPr>
        <p:txBody>
          <a:bodyPr>
            <a:normAutofit fontScale="85000" lnSpcReduction="20000"/>
          </a:bodyPr>
          <a:lstStyle/>
          <a:p>
            <a:r>
              <a:rPr lang="pt-BR" dirty="0"/>
              <a:t>O código anterior funciona bem, mas requer que os gradientes da </a:t>
            </a:r>
            <a:r>
              <a:rPr lang="pt-BR" b="1" i="1" dirty="0"/>
              <a:t>função de custo </a:t>
            </a:r>
            <a:r>
              <a:rPr lang="pt-BR" dirty="0"/>
              <a:t>sejam derivados manualmente.</a:t>
            </a:r>
          </a:p>
          <a:p>
            <a:r>
              <a:rPr lang="pt-BR" dirty="0"/>
              <a:t>No caso da </a:t>
            </a:r>
            <a:r>
              <a:rPr lang="pt-BR" b="1" i="1" dirty="0"/>
              <a:t>regressão linear</a:t>
            </a:r>
            <a:r>
              <a:rPr lang="pt-BR" dirty="0"/>
              <a:t>, isso é razoavelmente fácil, mas se </a:t>
            </a:r>
            <a:r>
              <a:rPr lang="pt-BR" dirty="0" smtClean="0"/>
              <a:t>tivéssemos que </a:t>
            </a:r>
            <a:r>
              <a:rPr lang="pt-BR" dirty="0"/>
              <a:t>fazer isso para </a:t>
            </a:r>
            <a:r>
              <a:rPr lang="pt-BR" b="1" i="1" dirty="0"/>
              <a:t>redes neurais </a:t>
            </a:r>
            <a:r>
              <a:rPr lang="pt-BR" dirty="0"/>
              <a:t>com várias camadas </a:t>
            </a:r>
            <a:r>
              <a:rPr lang="pt-BR" dirty="0" smtClean="0"/>
              <a:t>nós teríamos </a:t>
            </a:r>
            <a:r>
              <a:rPr lang="pt-BR" dirty="0"/>
              <a:t>muita dor de cabeça: seria tedioso e propenso a erros. </a:t>
            </a:r>
          </a:p>
          <a:p>
            <a:r>
              <a:rPr lang="pt-BR" dirty="0"/>
              <a:t>Uma solução seria o uso de </a:t>
            </a:r>
            <a:r>
              <a:rPr lang="pt-BR" b="1" i="1" dirty="0"/>
              <a:t>diferenciação simbólica </a:t>
            </a:r>
            <a:r>
              <a:rPr lang="pt-BR" dirty="0"/>
              <a:t>para encontrar automaticamente as equações das derivadas parciais, mas o código resultante não seria eficiente.</a:t>
            </a:r>
          </a:p>
          <a:p>
            <a:r>
              <a:rPr lang="pt-BR" dirty="0"/>
              <a:t>Felizmente, o </a:t>
            </a:r>
            <a:r>
              <a:rPr lang="pt-BR" b="1" i="1" dirty="0"/>
              <a:t>TensorFlow</a:t>
            </a:r>
            <a:r>
              <a:rPr lang="pt-BR" dirty="0"/>
              <a:t> disponibiliza um recurso muito útil, o </a:t>
            </a:r>
            <a:r>
              <a:rPr lang="pt-BR" b="1" i="1" dirty="0" smtClean="0"/>
              <a:t>autodiff </a:t>
            </a:r>
            <a:r>
              <a:rPr lang="pt-BR" dirty="0" smtClean="0"/>
              <a:t>(</a:t>
            </a:r>
            <a:r>
              <a:rPr lang="pt-BR" dirty="0"/>
              <a:t>automatic </a:t>
            </a:r>
            <a:r>
              <a:rPr lang="pt-BR" dirty="0" smtClean="0"/>
              <a:t>differentiation), </a:t>
            </a:r>
            <a:r>
              <a:rPr lang="pt-BR" dirty="0"/>
              <a:t>que calcula os gradientes de forma </a:t>
            </a:r>
            <a:r>
              <a:rPr lang="pt-BR" dirty="0" smtClean="0"/>
              <a:t>automática, eficiente e precisa.</a:t>
            </a:r>
          </a:p>
          <a:p>
            <a:r>
              <a:rPr lang="pt-BR" b="1" i="1" dirty="0" smtClean="0"/>
              <a:t>Autodiff </a:t>
            </a:r>
            <a:r>
              <a:rPr lang="pt-BR" dirty="0" smtClean="0"/>
              <a:t>é </a:t>
            </a:r>
            <a:r>
              <a:rPr lang="pt-BR" dirty="0"/>
              <a:t>um conjunto de técnicas para avaliar numericamente a derivada de uma função especificada por um programa de computador.</a:t>
            </a:r>
            <a:endParaRPr lang="pt-BR" dirty="0" smtClean="0"/>
          </a:p>
          <a:p>
            <a:r>
              <a:rPr lang="pt-BR" dirty="0"/>
              <a:t>Entre as várias abordagens para se calcular gradientes automaticamente, o </a:t>
            </a:r>
            <a:r>
              <a:rPr lang="pt-BR" b="1" i="1" dirty="0"/>
              <a:t>TensorFlow</a:t>
            </a:r>
            <a:r>
              <a:rPr lang="pt-BR" dirty="0"/>
              <a:t> adota o </a:t>
            </a:r>
            <a:r>
              <a:rPr lang="pt-BR" b="1" i="1" dirty="0"/>
              <a:t>reverse-mode autodiff</a:t>
            </a:r>
            <a:r>
              <a:rPr lang="pt-BR" dirty="0"/>
              <a:t>, que calcula os gradientes de forma eficiente e precisa quando há muitas entradas e poucas saídas, como costuma ocorrer com </a:t>
            </a:r>
            <a:r>
              <a:rPr lang="pt-BR" b="1" i="1" dirty="0"/>
              <a:t>redes neurais</a:t>
            </a:r>
            <a:r>
              <a:rPr lang="pt-BR" dirty="0" smtClean="0"/>
              <a:t>.</a:t>
            </a:r>
            <a:endParaRPr lang="pt-BR" dirty="0"/>
          </a:p>
        </p:txBody>
      </p:sp>
    </p:spTree>
    <p:extLst>
      <p:ext uri="{BB962C8B-B14F-4D97-AF65-F5344CB8AC3E}">
        <p14:creationId xmlns:p14="http://schemas.microsoft.com/office/powerpoint/2010/main" val="141878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a:t>
            </a:r>
            <a:r>
              <a:rPr lang="pt-BR" b="1" i="1" dirty="0"/>
              <a:t>autodiff</a:t>
            </a:r>
            <a:r>
              <a:rPr lang="pt-BR" dirty="0"/>
              <a:t> para </a:t>
            </a:r>
            <a:r>
              <a:rPr lang="pt-BR" dirty="0" smtClean="0"/>
              <a:t>cálcular os </a:t>
            </a:r>
            <a:r>
              <a:rPr lang="pt-BR" dirty="0"/>
              <a:t>gradientes</a:t>
            </a:r>
          </a:p>
        </p:txBody>
      </p:sp>
      <p:sp>
        <p:nvSpPr>
          <p:cNvPr id="3" name="Content Placeholder 2"/>
          <p:cNvSpPr>
            <a:spLocks noGrp="1"/>
          </p:cNvSpPr>
          <p:nvPr>
            <p:ph idx="1"/>
          </p:nvPr>
        </p:nvSpPr>
        <p:spPr>
          <a:xfrm>
            <a:off x="838200" y="2021983"/>
            <a:ext cx="11110993" cy="4642834"/>
          </a:xfrm>
        </p:spPr>
        <p:txBody>
          <a:bodyPr>
            <a:normAutofit lnSpcReduction="10000"/>
          </a:bodyPr>
          <a:lstStyle/>
          <a:p>
            <a:r>
              <a:rPr lang="pt-BR" dirty="0" smtClean="0"/>
              <a:t>Para utilizar o </a:t>
            </a:r>
            <a:r>
              <a:rPr lang="pt-BR" b="1" i="1" dirty="0" smtClean="0"/>
              <a:t>autodiff</a:t>
            </a:r>
            <a:r>
              <a:rPr lang="pt-BR" dirty="0" smtClean="0"/>
              <a:t>, </a:t>
            </a:r>
            <a:r>
              <a:rPr lang="pt-BR" dirty="0"/>
              <a:t>simplesmente substitua a </a:t>
            </a:r>
            <a:r>
              <a:rPr lang="pt-BR" dirty="0" smtClean="0"/>
              <a:t>linha:</a:t>
            </a:r>
            <a:endParaRPr lang="pt-BR" dirty="0"/>
          </a:p>
          <a:p>
            <a:pPr marL="0" indent="0" algn="ctr">
              <a:buNone/>
            </a:pPr>
            <a:r>
              <a:rPr lang="pt-BR" dirty="0">
                <a:solidFill>
                  <a:srgbClr val="000000"/>
                </a:solidFill>
                <a:highlight>
                  <a:srgbClr val="FFFFFF"/>
                </a:highlight>
              </a:rPr>
              <a:t>gradients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m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matmul</a:t>
            </a:r>
            <a:r>
              <a:rPr lang="pt-BR" b="1" dirty="0">
                <a:solidFill>
                  <a:srgbClr val="000080"/>
                </a:solidFill>
                <a:highlight>
                  <a:srgbClr val="FFFFFF"/>
                </a:highlight>
              </a:rPr>
              <a:t>(</a:t>
            </a:r>
            <a:r>
              <a:rPr lang="pt-BR" dirty="0">
                <a:solidFill>
                  <a:srgbClr val="000000"/>
                </a:solidFill>
                <a:highlight>
                  <a:srgbClr val="FFFFFF"/>
                </a:highlight>
              </a:rPr>
              <a:t>tf</a:t>
            </a:r>
            <a:r>
              <a:rPr lang="pt-BR" b="1" dirty="0">
                <a:solidFill>
                  <a:srgbClr val="000080"/>
                </a:solidFill>
                <a:highlight>
                  <a:srgbClr val="FFFFFF"/>
                </a:highlight>
              </a:rPr>
              <a:t>.</a:t>
            </a:r>
            <a:r>
              <a:rPr lang="pt-BR" dirty="0">
                <a:solidFill>
                  <a:srgbClr val="000000"/>
                </a:solidFill>
                <a:highlight>
                  <a:srgbClr val="FFFFFF"/>
                </a:highlight>
              </a:rPr>
              <a:t>transpose</a:t>
            </a:r>
            <a:r>
              <a:rPr lang="pt-BR" b="1" dirty="0">
                <a:solidFill>
                  <a:srgbClr val="000080"/>
                </a:solidFill>
                <a:highlight>
                  <a:srgbClr val="FFFFFF"/>
                </a:highlight>
              </a:rPr>
              <a:t>(</a:t>
            </a:r>
            <a:r>
              <a:rPr lang="pt-BR" dirty="0">
                <a:solidFill>
                  <a:srgbClr val="000000"/>
                </a:solidFill>
                <a:highlight>
                  <a:srgbClr val="FFFFFF"/>
                </a:highlight>
              </a:rPr>
              <a:t>X</a:t>
            </a:r>
            <a:r>
              <a:rPr lang="pt-BR" b="1" dirty="0">
                <a:solidFill>
                  <a:srgbClr val="000080"/>
                </a:solidFill>
                <a:highlight>
                  <a:srgbClr val="FFFFFF"/>
                </a:highlight>
              </a:rPr>
              <a:t>),</a:t>
            </a:r>
            <a:r>
              <a:rPr lang="pt-BR" dirty="0">
                <a:solidFill>
                  <a:srgbClr val="000000"/>
                </a:solidFill>
                <a:highlight>
                  <a:srgbClr val="FFFFFF"/>
                </a:highlight>
              </a:rPr>
              <a:t> error</a:t>
            </a:r>
            <a:r>
              <a:rPr lang="pt-BR" b="1" dirty="0">
                <a:solidFill>
                  <a:srgbClr val="000080"/>
                </a:solidFill>
                <a:highlight>
                  <a:srgbClr val="FFFFFF"/>
                </a:highlight>
              </a:rPr>
              <a:t>)</a:t>
            </a:r>
            <a:endParaRPr lang="pt-BR" dirty="0">
              <a:solidFill>
                <a:srgbClr val="000000"/>
              </a:solidFill>
              <a:highlight>
                <a:srgbClr val="FFFFFF"/>
              </a:highlight>
            </a:endParaRPr>
          </a:p>
          <a:p>
            <a:pPr marL="0" indent="0">
              <a:buNone/>
            </a:pPr>
            <a:r>
              <a:rPr lang="pt-BR" dirty="0"/>
              <a:t>no código anterior pela linha a seguir, o código continuará funcionando perfeitamente</a:t>
            </a:r>
          </a:p>
          <a:p>
            <a:pPr marL="0" indent="0" algn="ctr">
              <a:buNone/>
            </a:pPr>
            <a:r>
              <a:rPr lang="pt-BR" dirty="0"/>
              <a:t>gradients </a:t>
            </a:r>
            <a:r>
              <a:rPr lang="pt-BR" b="1" dirty="0"/>
              <a:t>=</a:t>
            </a:r>
            <a:r>
              <a:rPr lang="pt-BR" dirty="0"/>
              <a:t> tf</a:t>
            </a:r>
            <a:r>
              <a:rPr lang="pt-BR" b="1" dirty="0"/>
              <a:t>.</a:t>
            </a:r>
            <a:r>
              <a:rPr lang="pt-BR" dirty="0"/>
              <a:t>gradients</a:t>
            </a:r>
            <a:r>
              <a:rPr lang="pt-BR" b="1" dirty="0"/>
              <a:t>(</a:t>
            </a:r>
            <a:r>
              <a:rPr lang="pt-BR" dirty="0"/>
              <a:t>mse</a:t>
            </a:r>
            <a:r>
              <a:rPr lang="pt-BR" b="1" dirty="0"/>
              <a:t>,</a:t>
            </a:r>
            <a:r>
              <a:rPr lang="pt-BR" dirty="0"/>
              <a:t> </a:t>
            </a:r>
            <a:r>
              <a:rPr lang="pt-BR" b="1" dirty="0"/>
              <a:t>[</a:t>
            </a:r>
            <a:r>
              <a:rPr lang="pt-BR" dirty="0"/>
              <a:t>theta</a:t>
            </a:r>
            <a:r>
              <a:rPr lang="pt-BR" b="1" dirty="0"/>
              <a:t>])[</a:t>
            </a:r>
            <a:r>
              <a:rPr lang="pt-BR" dirty="0"/>
              <a:t>0</a:t>
            </a:r>
            <a:r>
              <a:rPr lang="pt-BR" b="1" dirty="0"/>
              <a:t>]</a:t>
            </a:r>
          </a:p>
          <a:p>
            <a:r>
              <a:rPr lang="pt-BR" dirty="0"/>
              <a:t>A função </a:t>
            </a:r>
            <a:r>
              <a:rPr lang="pt-BR" b="1" i="1" dirty="0"/>
              <a:t>gradients()</a:t>
            </a:r>
            <a:r>
              <a:rPr lang="pt-BR" dirty="0"/>
              <a:t> usa uma </a:t>
            </a:r>
            <a:r>
              <a:rPr lang="pt-BR" b="1" i="1" dirty="0"/>
              <a:t>op</a:t>
            </a:r>
            <a:r>
              <a:rPr lang="pt-BR" dirty="0"/>
              <a:t> (neste </a:t>
            </a:r>
            <a:r>
              <a:rPr lang="pt-BR" dirty="0" smtClean="0"/>
              <a:t>caso a operação </a:t>
            </a:r>
            <a:r>
              <a:rPr lang="pt-BR" b="1" i="1" dirty="0"/>
              <a:t>mse</a:t>
            </a:r>
            <a:r>
              <a:rPr lang="pt-BR" dirty="0"/>
              <a:t>) e uma lista de variáveis (nesse caso, </a:t>
            </a:r>
            <a:r>
              <a:rPr lang="pt-BR" dirty="0" smtClean="0"/>
              <a:t>apenas a variável </a:t>
            </a:r>
            <a:r>
              <a:rPr lang="pt-BR" b="1" i="1" dirty="0"/>
              <a:t>theta</a:t>
            </a:r>
            <a:r>
              <a:rPr lang="pt-BR" dirty="0" smtClean="0"/>
              <a:t>) </a:t>
            </a:r>
            <a:r>
              <a:rPr lang="pt-BR" dirty="0"/>
              <a:t>e cria uma lista de </a:t>
            </a:r>
            <a:r>
              <a:rPr lang="pt-BR" b="1" i="1" dirty="0"/>
              <a:t>ops</a:t>
            </a:r>
            <a:r>
              <a:rPr lang="pt-BR" dirty="0"/>
              <a:t> (uma por variável) para calcular os gradientes da </a:t>
            </a:r>
            <a:r>
              <a:rPr lang="pt-BR" b="1" i="1" dirty="0"/>
              <a:t>op</a:t>
            </a:r>
            <a:r>
              <a:rPr lang="pt-BR" dirty="0"/>
              <a:t> em relação a cada variável.</a:t>
            </a:r>
          </a:p>
          <a:p>
            <a:r>
              <a:rPr lang="pt-BR" dirty="0"/>
              <a:t>Portanto, o </a:t>
            </a:r>
            <a:r>
              <a:rPr lang="pt-BR" b="1" i="1" dirty="0"/>
              <a:t>nó</a:t>
            </a:r>
            <a:r>
              <a:rPr lang="pt-BR" dirty="0"/>
              <a:t> </a:t>
            </a:r>
            <a:r>
              <a:rPr lang="pt-BR" b="1" i="1" dirty="0"/>
              <a:t>gradients</a:t>
            </a:r>
            <a:r>
              <a:rPr lang="pt-BR" dirty="0"/>
              <a:t> calculará o </a:t>
            </a:r>
            <a:r>
              <a:rPr lang="pt-BR" b="1" i="1" dirty="0"/>
              <a:t>vetor gradiente</a:t>
            </a:r>
            <a:r>
              <a:rPr lang="pt-BR" dirty="0"/>
              <a:t> do MSE em relação ao vetor </a:t>
            </a:r>
            <a:r>
              <a:rPr lang="pt-BR" b="1" i="1" dirty="0"/>
              <a:t>theta</a:t>
            </a:r>
            <a:r>
              <a:rPr lang="pt-BR" dirty="0" smtClean="0"/>
              <a:t>.</a:t>
            </a:r>
            <a:endParaRPr lang="pt-BR" dirty="0"/>
          </a:p>
        </p:txBody>
      </p:sp>
    </p:spTree>
    <p:extLst>
      <p:ext uri="{BB962C8B-B14F-4D97-AF65-F5344CB8AC3E}">
        <p14:creationId xmlns:p14="http://schemas.microsoft.com/office/powerpoint/2010/main" val="416398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otimizadores prontos</a:t>
            </a:r>
          </a:p>
        </p:txBody>
      </p:sp>
      <p:sp>
        <p:nvSpPr>
          <p:cNvPr id="3" name="Content Placeholder 2"/>
          <p:cNvSpPr>
            <a:spLocks noGrp="1"/>
          </p:cNvSpPr>
          <p:nvPr>
            <p:ph idx="1"/>
          </p:nvPr>
        </p:nvSpPr>
        <p:spPr>
          <a:xfrm>
            <a:off x="838199" y="1825625"/>
            <a:ext cx="11110993" cy="4854144"/>
          </a:xfrm>
        </p:spPr>
        <p:txBody>
          <a:bodyPr>
            <a:normAutofit fontScale="85000" lnSpcReduction="10000"/>
          </a:bodyPr>
          <a:lstStyle/>
          <a:p>
            <a:r>
              <a:rPr lang="pt-BR" dirty="0"/>
              <a:t>Como vimos, o </a:t>
            </a:r>
            <a:r>
              <a:rPr lang="pt-BR" b="1" i="1" dirty="0"/>
              <a:t>TensorFlow</a:t>
            </a:r>
            <a:r>
              <a:rPr lang="pt-BR" dirty="0"/>
              <a:t> calcula os gradientes automaticamente. Além disso, ele também fornece vários </a:t>
            </a:r>
            <a:r>
              <a:rPr lang="pt-BR" b="1" i="1" dirty="0"/>
              <a:t>otimizadores</a:t>
            </a:r>
            <a:r>
              <a:rPr lang="pt-BR" dirty="0"/>
              <a:t> prontos para uso, incluindo um </a:t>
            </a:r>
            <a:r>
              <a:rPr lang="pt-BR" b="1" i="1" dirty="0" smtClean="0"/>
              <a:t>otimizador</a:t>
            </a:r>
            <a:r>
              <a:rPr lang="pt-BR" dirty="0"/>
              <a:t> </a:t>
            </a:r>
            <a:r>
              <a:rPr lang="pt-BR" dirty="0" smtClean="0"/>
              <a:t>que implementa o algoritmo do </a:t>
            </a:r>
            <a:r>
              <a:rPr lang="pt-BR" b="1" i="1" dirty="0" smtClean="0"/>
              <a:t>gradiente </a:t>
            </a:r>
            <a:r>
              <a:rPr lang="pt-BR" b="1" i="1" dirty="0"/>
              <a:t>descendente</a:t>
            </a:r>
            <a:r>
              <a:rPr lang="pt-BR" dirty="0"/>
              <a:t>. </a:t>
            </a:r>
          </a:p>
          <a:p>
            <a:r>
              <a:rPr lang="pt-BR" dirty="0"/>
              <a:t>Para usar o </a:t>
            </a:r>
            <a:r>
              <a:rPr lang="pt-BR" b="1" i="1" dirty="0"/>
              <a:t>otimizador </a:t>
            </a:r>
            <a:r>
              <a:rPr lang="pt-BR" dirty="0" smtClean="0"/>
              <a:t>do tipo</a:t>
            </a:r>
            <a:r>
              <a:rPr lang="pt-BR" b="1" i="1" dirty="0" smtClean="0"/>
              <a:t> </a:t>
            </a:r>
            <a:r>
              <a:rPr lang="pt-BR" b="1" i="1" dirty="0"/>
              <a:t>gradiente </a:t>
            </a:r>
            <a:r>
              <a:rPr lang="pt-BR" b="1" i="1" dirty="0" smtClean="0"/>
              <a:t>descendente</a:t>
            </a:r>
            <a:r>
              <a:rPr lang="pt-BR" dirty="0" smtClean="0"/>
              <a:t>, </a:t>
            </a:r>
            <a:r>
              <a:rPr lang="pt-BR" dirty="0"/>
              <a:t>basta substituir as linhas</a:t>
            </a:r>
          </a:p>
          <a:p>
            <a:pPr marL="0" indent="0" algn="ctr">
              <a:buNone/>
            </a:pPr>
            <a:r>
              <a:rPr lang="pt-BR" sz="2000" dirty="0">
                <a:solidFill>
                  <a:srgbClr val="000000"/>
                </a:solidFill>
                <a:highlight>
                  <a:srgbClr val="FFFFFF"/>
                </a:highlight>
              </a:rPr>
              <a:t>gradients </a:t>
            </a:r>
            <a:r>
              <a:rPr lang="pt-BR" sz="2000" b="1" dirty="0">
                <a:solidFill>
                  <a:srgbClr val="000080"/>
                </a:solidFill>
                <a:highlight>
                  <a:srgbClr val="FFFFFF"/>
                </a:highlight>
              </a:rPr>
              <a:t>=</a:t>
            </a:r>
            <a:r>
              <a:rPr lang="pt-BR" sz="2000" dirty="0">
                <a:solidFill>
                  <a:srgbClr val="000000"/>
                </a:solidFill>
                <a:highlight>
                  <a:srgbClr val="FFFFFF"/>
                </a:highlight>
              </a:rPr>
              <a:t> </a:t>
            </a:r>
            <a:r>
              <a:rPr lang="pt-BR" sz="2000" dirty="0">
                <a:solidFill>
                  <a:srgbClr val="FF0000"/>
                </a:solidFill>
                <a:highlight>
                  <a:srgbClr val="FFFFFF"/>
                </a:highlight>
              </a:rPr>
              <a:t>2</a:t>
            </a:r>
            <a:r>
              <a:rPr lang="pt-BR" sz="2000" b="1" dirty="0">
                <a:solidFill>
                  <a:srgbClr val="000080"/>
                </a:solidFill>
                <a:highlight>
                  <a:srgbClr val="FFFFFF"/>
                </a:highlight>
              </a:rPr>
              <a:t>/</a:t>
            </a:r>
            <a:r>
              <a:rPr lang="pt-BR" sz="2000" dirty="0">
                <a:solidFill>
                  <a:srgbClr val="000000"/>
                </a:solidFill>
                <a:highlight>
                  <a:srgbClr val="FFFFFF"/>
                </a:highlight>
              </a:rPr>
              <a:t>m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matmul</a:t>
            </a:r>
            <a:r>
              <a:rPr lang="pt-BR" sz="2000" b="1" dirty="0">
                <a:solidFill>
                  <a:srgbClr val="000080"/>
                </a:solidFill>
                <a:highlight>
                  <a:srgbClr val="FFFFFF"/>
                </a:highlight>
              </a:rPr>
              <a:t>(</a:t>
            </a:r>
            <a:r>
              <a:rPr lang="pt-BR" sz="2000" dirty="0">
                <a:solidFill>
                  <a:srgbClr val="000000"/>
                </a:solidFill>
                <a:highlight>
                  <a:srgbClr val="FFFFFF"/>
                </a:highlight>
              </a:rPr>
              <a:t>tf</a:t>
            </a:r>
            <a:r>
              <a:rPr lang="pt-BR" sz="2000" b="1" dirty="0">
                <a:solidFill>
                  <a:srgbClr val="000080"/>
                </a:solidFill>
                <a:highlight>
                  <a:srgbClr val="FFFFFF"/>
                </a:highlight>
              </a:rPr>
              <a:t>.</a:t>
            </a:r>
            <a:r>
              <a:rPr lang="pt-BR" sz="2000" dirty="0">
                <a:solidFill>
                  <a:srgbClr val="000000"/>
                </a:solidFill>
                <a:highlight>
                  <a:srgbClr val="FFFFFF"/>
                </a:highlight>
              </a:rPr>
              <a:t>transpose</a:t>
            </a:r>
            <a:r>
              <a:rPr lang="pt-BR" sz="2000" b="1" dirty="0">
                <a:solidFill>
                  <a:srgbClr val="000080"/>
                </a:solidFill>
                <a:highlight>
                  <a:srgbClr val="FFFFFF"/>
                </a:highlight>
              </a:rPr>
              <a:t>(</a:t>
            </a:r>
            <a:r>
              <a:rPr lang="pt-BR" sz="2000" dirty="0">
                <a:solidFill>
                  <a:srgbClr val="000000"/>
                </a:solidFill>
                <a:highlight>
                  <a:srgbClr val="FFFFFF"/>
                </a:highlight>
              </a:rPr>
              <a:t>X</a:t>
            </a:r>
            <a:r>
              <a:rPr lang="pt-BR" sz="2000" b="1" dirty="0">
                <a:solidFill>
                  <a:srgbClr val="000080"/>
                </a:solidFill>
                <a:highlight>
                  <a:srgbClr val="FFFFFF"/>
                </a:highlight>
              </a:rPr>
              <a:t>),</a:t>
            </a:r>
            <a:r>
              <a:rPr lang="pt-BR" sz="2000" dirty="0">
                <a:solidFill>
                  <a:srgbClr val="000000"/>
                </a:solidFill>
                <a:highlight>
                  <a:srgbClr val="FFFFFF"/>
                </a:highlight>
              </a:rPr>
              <a:t> error</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en-US" sz="2000" dirty="0" err="1">
                <a:solidFill>
                  <a:srgbClr val="000000"/>
                </a:solidFill>
                <a:highlight>
                  <a:srgbClr val="FFFFFF"/>
                </a:highlight>
              </a:rPr>
              <a:t>training_op</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tf</a:t>
            </a:r>
            <a:r>
              <a:rPr lang="en-US" sz="2000" b="1" dirty="0" err="1">
                <a:solidFill>
                  <a:srgbClr val="000080"/>
                </a:solidFill>
                <a:highlight>
                  <a:srgbClr val="FFFFFF"/>
                </a:highlight>
              </a:rPr>
              <a:t>.</a:t>
            </a:r>
            <a:r>
              <a:rPr lang="en-US" sz="2000" dirty="0" err="1">
                <a:solidFill>
                  <a:srgbClr val="000000"/>
                </a:solidFill>
                <a:highlight>
                  <a:srgbClr val="FFFFFF"/>
                </a:highlight>
              </a:rPr>
              <a:t>assign</a:t>
            </a:r>
            <a:r>
              <a:rPr lang="en-US" sz="2000" b="1" dirty="0">
                <a:solidFill>
                  <a:srgbClr val="000080"/>
                </a:solidFill>
                <a:highlight>
                  <a:srgbClr val="FFFFFF"/>
                </a:highlight>
              </a:rPr>
              <a:t>(</a:t>
            </a:r>
            <a:r>
              <a:rPr lang="en-US" sz="2000" dirty="0">
                <a:solidFill>
                  <a:srgbClr val="000000"/>
                </a:solidFill>
                <a:highlight>
                  <a:srgbClr val="FFFFFF"/>
                </a:highlight>
              </a:rPr>
              <a:t>theta</a:t>
            </a:r>
            <a:r>
              <a:rPr lang="en-US" sz="2000" b="1" dirty="0">
                <a:solidFill>
                  <a:srgbClr val="000080"/>
                </a:solidFill>
                <a:highlight>
                  <a:srgbClr val="FFFFFF"/>
                </a:highlight>
              </a:rPr>
              <a:t>,</a:t>
            </a:r>
            <a:r>
              <a:rPr lang="en-US" sz="2000" dirty="0">
                <a:solidFill>
                  <a:srgbClr val="000000"/>
                </a:solidFill>
                <a:highlight>
                  <a:srgbClr val="FFFFFF"/>
                </a:highlight>
              </a:rPr>
              <a:t> theta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learning_rate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gradients</a:t>
            </a:r>
            <a:r>
              <a:rPr lang="en-US" sz="2000" b="1" dirty="0">
                <a:solidFill>
                  <a:srgbClr val="000080"/>
                </a:solidFill>
                <a:highlight>
                  <a:srgbClr val="FFFFFF"/>
                </a:highlight>
              </a:rPr>
              <a:t>)</a:t>
            </a:r>
            <a:endParaRPr lang="pt-BR" sz="2000" dirty="0"/>
          </a:p>
          <a:p>
            <a:pPr marL="0" indent="0">
              <a:buNone/>
            </a:pPr>
            <a:r>
              <a:rPr lang="pt-BR" dirty="0"/>
              <a:t>pelo código</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GradientDescentOptimizer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pt-BR" sz="2000" dirty="0">
                <a:solidFill>
                  <a:srgbClr val="000000"/>
                </a:solidFill>
                <a:highlight>
                  <a:srgbClr val="FFFFFF"/>
                </a:highlight>
              </a:rPr>
              <a:t>training_op </a:t>
            </a:r>
            <a:r>
              <a:rPr lang="pt-BR" sz="2000" b="1" dirty="0">
                <a:solidFill>
                  <a:srgbClr val="000080"/>
                </a:solidFill>
                <a:highlight>
                  <a:srgbClr val="FFFFFF"/>
                </a:highlight>
              </a:rPr>
              <a:t>=</a:t>
            </a:r>
            <a:r>
              <a:rPr lang="pt-BR" sz="2000" dirty="0">
                <a:solidFill>
                  <a:srgbClr val="000000"/>
                </a:solidFill>
                <a:highlight>
                  <a:srgbClr val="FFFFFF"/>
                </a:highlight>
              </a:rPr>
              <a:t> optimizer</a:t>
            </a:r>
            <a:r>
              <a:rPr lang="pt-BR" sz="2000" b="1" dirty="0">
                <a:solidFill>
                  <a:srgbClr val="000080"/>
                </a:solidFill>
                <a:highlight>
                  <a:srgbClr val="FFFFFF"/>
                </a:highlight>
              </a:rPr>
              <a:t>.</a:t>
            </a:r>
            <a:r>
              <a:rPr lang="pt-BR" sz="2000" dirty="0">
                <a:solidFill>
                  <a:srgbClr val="000000"/>
                </a:solidFill>
                <a:highlight>
                  <a:srgbClr val="FFFFFF"/>
                </a:highlight>
              </a:rPr>
              <a:t>minimize</a:t>
            </a:r>
            <a:r>
              <a:rPr lang="pt-BR" sz="2000" b="1" dirty="0">
                <a:solidFill>
                  <a:srgbClr val="000080"/>
                </a:solidFill>
                <a:highlight>
                  <a:srgbClr val="FFFFFF"/>
                </a:highlight>
              </a:rPr>
              <a:t>(</a:t>
            </a:r>
            <a:r>
              <a:rPr lang="pt-BR" sz="2000" dirty="0">
                <a:solidFill>
                  <a:srgbClr val="000000"/>
                </a:solidFill>
                <a:highlight>
                  <a:srgbClr val="FFFFFF"/>
                </a:highlight>
              </a:rPr>
              <a:t>mse</a:t>
            </a:r>
            <a:r>
              <a:rPr lang="pt-BR" sz="2000" b="1" dirty="0">
                <a:solidFill>
                  <a:srgbClr val="000080"/>
                </a:solidFill>
                <a:highlight>
                  <a:srgbClr val="FFFFFF"/>
                </a:highlight>
              </a:rPr>
              <a:t>)</a:t>
            </a:r>
          </a:p>
          <a:p>
            <a:r>
              <a:rPr lang="pt-BR" dirty="0"/>
              <a:t>Para usar um tipo diferente de </a:t>
            </a:r>
            <a:r>
              <a:rPr lang="pt-BR" b="1" i="1" dirty="0"/>
              <a:t>otimizador</a:t>
            </a:r>
            <a:r>
              <a:rPr lang="pt-BR" dirty="0"/>
              <a:t>, basta alterar uma linha. Por exemplo, podemos usar um </a:t>
            </a:r>
            <a:r>
              <a:rPr lang="pt-BR" b="1" i="1" dirty="0"/>
              <a:t>otimizador </a:t>
            </a:r>
            <a:r>
              <a:rPr lang="pt-BR" dirty="0" smtClean="0"/>
              <a:t>do tipo</a:t>
            </a:r>
            <a:r>
              <a:rPr lang="pt-BR" b="1" i="1" dirty="0" smtClean="0"/>
              <a:t> momentum </a:t>
            </a:r>
            <a:r>
              <a:rPr lang="pt-BR" dirty="0"/>
              <a:t>(que geralmente converge muito mais rápido que </a:t>
            </a:r>
            <a:r>
              <a:rPr lang="pt-BR" b="1" i="1" dirty="0"/>
              <a:t>otimizador </a:t>
            </a:r>
            <a:r>
              <a:rPr lang="pt-BR" dirty="0" smtClean="0"/>
              <a:t>do tipo</a:t>
            </a:r>
            <a:r>
              <a:rPr lang="pt-BR" b="1" i="1" dirty="0" smtClean="0"/>
              <a:t> </a:t>
            </a:r>
            <a:r>
              <a:rPr lang="pt-BR" b="1" i="1" dirty="0"/>
              <a:t>gradiente descendente</a:t>
            </a:r>
            <a:r>
              <a:rPr lang="pt-BR" dirty="0"/>
              <a:t>) definindo o </a:t>
            </a:r>
            <a:r>
              <a:rPr lang="pt-BR" b="1" i="1" dirty="0"/>
              <a:t>otimizador</a:t>
            </a:r>
            <a:r>
              <a:rPr lang="pt-BR" dirty="0"/>
              <a:t> da seguinte maneira:</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MomentumOptimizer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 momentum</a:t>
            </a:r>
            <a:r>
              <a:rPr lang="pt-BR" sz="2000" b="1" dirty="0">
                <a:solidFill>
                  <a:srgbClr val="000080"/>
                </a:solidFill>
                <a:highlight>
                  <a:srgbClr val="FFFFFF"/>
                </a:highlight>
              </a:rPr>
              <a:t>=</a:t>
            </a:r>
            <a:r>
              <a:rPr lang="pt-BR" sz="2000" dirty="0">
                <a:solidFill>
                  <a:srgbClr val="FF0000"/>
                </a:solidFill>
                <a:highlight>
                  <a:srgbClr val="FFFFFF"/>
                </a:highlight>
              </a:rPr>
              <a:t>0.9</a:t>
            </a:r>
            <a:r>
              <a:rPr lang="pt-BR" sz="2000" b="1" dirty="0">
                <a:solidFill>
                  <a:srgbClr val="000080"/>
                </a:solidFill>
                <a:highlight>
                  <a:srgbClr val="FFFFFF"/>
                </a:highlight>
              </a:rPr>
              <a:t>)</a:t>
            </a:r>
            <a:endParaRPr lang="pt-BR" sz="2000" dirty="0"/>
          </a:p>
          <a:p>
            <a:endParaRPr lang="pt-BR" dirty="0"/>
          </a:p>
          <a:p>
            <a:pPr marL="0" indent="0">
              <a:buNone/>
            </a:pPr>
            <a:endParaRPr lang="pt-BR" dirty="0"/>
          </a:p>
        </p:txBody>
      </p:sp>
    </p:spTree>
    <p:extLst>
      <p:ext uri="{BB962C8B-B14F-4D97-AF65-F5344CB8AC3E}">
        <p14:creationId xmlns:p14="http://schemas.microsoft.com/office/powerpoint/2010/main" val="104030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Fornecendo dados </a:t>
            </a:r>
            <a:r>
              <a:rPr lang="pt-BR" dirty="0"/>
              <a:t>aos grafos em tempo de execução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44565"/>
                <a:ext cx="11018003" cy="4407750"/>
              </a:xfrm>
            </p:spPr>
            <p:txBody>
              <a:bodyPr>
                <a:normAutofit lnSpcReduction="10000"/>
              </a:bodyPr>
              <a:lstStyle/>
              <a:p>
                <a:r>
                  <a:rPr lang="pt-BR" dirty="0"/>
                  <a:t>Vamos modificar o código anterior para implementar o </a:t>
                </a:r>
                <a:r>
                  <a:rPr lang="pt-BR" b="1" i="1" dirty="0"/>
                  <a:t>gradiente descendente em </a:t>
                </a:r>
                <a:r>
                  <a:rPr lang="pt-BR" b="1" i="1" dirty="0" smtClean="0"/>
                  <a:t>mini-batch</a:t>
                </a:r>
                <a:r>
                  <a:rPr lang="pt-BR" dirty="0" smtClean="0"/>
                  <a:t>. </a:t>
                </a:r>
                <a:endParaRPr lang="pt-BR" dirty="0"/>
              </a:p>
              <a:p>
                <a:r>
                  <a:rPr lang="pt-BR" dirty="0"/>
                  <a:t>Para isso, precisamos de uma maneira de </a:t>
                </a:r>
                <a:r>
                  <a:rPr lang="pt-BR" dirty="0" smtClean="0"/>
                  <a:t>substituir os valores das variáveis </a:t>
                </a:r>
                <a14:m>
                  <m:oMath xmlns:m="http://schemas.openxmlformats.org/officeDocument/2006/math">
                    <m:r>
                      <a:rPr lang="pt-BR" b="0" i="1" smtClean="0">
                        <a:latin typeface="Cambria Math" panose="02040503050406030204" pitchFamily="18" charset="0"/>
                      </a:rPr>
                      <m:t>𝑋</m:t>
                    </m:r>
                  </m:oMath>
                </a14:m>
                <a:r>
                  <a:rPr lang="pt-BR" dirty="0"/>
                  <a:t> e </a:t>
                </a:r>
                <a14:m>
                  <m:oMath xmlns:m="http://schemas.openxmlformats.org/officeDocument/2006/math">
                    <m:r>
                      <a:rPr lang="pt-BR" b="0" i="1" smtClean="0">
                        <a:latin typeface="Cambria Math" panose="02040503050406030204" pitchFamily="18" charset="0"/>
                      </a:rPr>
                      <m:t>𝑦</m:t>
                    </m:r>
                  </m:oMath>
                </a14:m>
                <a:r>
                  <a:rPr lang="pt-BR" dirty="0"/>
                  <a:t> a cada iteração pelo próximo mini-batch. </a:t>
                </a:r>
              </a:p>
              <a:p>
                <a:r>
                  <a:rPr lang="pt-BR" dirty="0"/>
                  <a:t>A maneira mais simples de fazer isso é usar </a:t>
                </a:r>
                <a:r>
                  <a:rPr lang="pt-BR" b="1" i="1" dirty="0"/>
                  <a:t>nós </a:t>
                </a:r>
                <a:r>
                  <a:rPr lang="pt-BR" dirty="0"/>
                  <a:t>conhecidos como </a:t>
                </a:r>
                <a:r>
                  <a:rPr lang="pt-BR" b="1" i="1" dirty="0"/>
                  <a:t>placeholders</a:t>
                </a:r>
                <a:r>
                  <a:rPr lang="pt-BR" dirty="0"/>
                  <a:t>. </a:t>
                </a:r>
              </a:p>
              <a:p>
                <a:r>
                  <a:rPr lang="pt-BR" dirty="0"/>
                  <a:t>Esses </a:t>
                </a:r>
                <a:r>
                  <a:rPr lang="pt-BR" b="1" i="1" dirty="0"/>
                  <a:t>nós</a:t>
                </a:r>
                <a:r>
                  <a:rPr lang="pt-BR" dirty="0"/>
                  <a:t> são especiais porque, na verdade, eles não realizam nenhum tipo de cálculo, eles apenas transferem os dados que você define em </a:t>
                </a:r>
                <a:r>
                  <a:rPr lang="pt-BR" b="1" i="1" dirty="0"/>
                  <a:t>tempo de execução </a:t>
                </a:r>
                <a:r>
                  <a:rPr lang="pt-BR" dirty="0"/>
                  <a:t>para o </a:t>
                </a:r>
                <a:r>
                  <a:rPr lang="pt-BR" b="1" i="1" dirty="0"/>
                  <a:t>grafo</a:t>
                </a:r>
                <a:r>
                  <a:rPr lang="pt-BR" dirty="0"/>
                  <a:t> sendo executado. </a:t>
                </a:r>
              </a:p>
              <a:p>
                <a:r>
                  <a:rPr lang="pt-BR" dirty="0" smtClean="0"/>
                  <a:t>Ou seja, eles </a:t>
                </a:r>
                <a:r>
                  <a:rPr lang="pt-BR" dirty="0"/>
                  <a:t>são usados para passar os dados de </a:t>
                </a:r>
                <a:r>
                  <a:rPr lang="pt-BR" dirty="0" smtClean="0"/>
                  <a:t>treinamento (o mini-batch) </a:t>
                </a:r>
                <a:r>
                  <a:rPr lang="pt-BR" dirty="0"/>
                  <a:t>para o </a:t>
                </a:r>
                <a:r>
                  <a:rPr lang="pt-BR" b="1" i="1" dirty="0"/>
                  <a:t>TensorFlow</a:t>
                </a:r>
                <a:r>
                  <a:rPr lang="pt-BR" dirty="0"/>
                  <a:t> durante o treinamento.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44565"/>
                <a:ext cx="11018003" cy="4407750"/>
              </a:xfrm>
              <a:blipFill rotWithShape="0">
                <a:blip r:embed="rId3"/>
                <a:stretch>
                  <a:fillRect l="-996" t="-3043" b="-2905"/>
                </a:stretch>
              </a:blipFill>
            </p:spPr>
            <p:txBody>
              <a:bodyPr/>
              <a:lstStyle/>
              <a:p>
                <a:r>
                  <a:rPr lang="pt-BR">
                    <a:noFill/>
                  </a:rPr>
                  <a:t> </a:t>
                </a:r>
              </a:p>
            </p:txBody>
          </p:sp>
        </mc:Fallback>
      </mc:AlternateContent>
    </p:spTree>
    <p:extLst>
      <p:ext uri="{BB962C8B-B14F-4D97-AF65-F5344CB8AC3E}">
        <p14:creationId xmlns:p14="http://schemas.microsoft.com/office/powerpoint/2010/main" val="184154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154394"/>
            <a:ext cx="10515600" cy="767639"/>
          </a:xfrm>
        </p:spPr>
        <p:txBody>
          <a:bodyPr/>
          <a:lstStyle/>
          <a:p>
            <a:r>
              <a:rPr lang="pt-BR" dirty="0"/>
              <a:t>TensorFlow</a:t>
            </a:r>
          </a:p>
        </p:txBody>
      </p:sp>
      <p:sp>
        <p:nvSpPr>
          <p:cNvPr id="3" name="Content Placeholder 2"/>
          <p:cNvSpPr>
            <a:spLocks noGrp="1"/>
          </p:cNvSpPr>
          <p:nvPr>
            <p:ph idx="1"/>
          </p:nvPr>
        </p:nvSpPr>
        <p:spPr>
          <a:xfrm>
            <a:off x="838198" y="1205345"/>
            <a:ext cx="8662594" cy="5444838"/>
          </a:xfrm>
        </p:spPr>
        <p:txBody>
          <a:bodyPr>
            <a:normAutofit fontScale="85000" lnSpcReduction="20000"/>
          </a:bodyPr>
          <a:lstStyle/>
          <a:p>
            <a:r>
              <a:rPr lang="pt-BR" dirty="0"/>
              <a:t>O </a:t>
            </a:r>
            <a:r>
              <a:rPr lang="pt-BR" b="1" i="1" dirty="0"/>
              <a:t>TensorFlow</a:t>
            </a:r>
            <a:r>
              <a:rPr lang="pt-BR" dirty="0"/>
              <a:t> é uma poderosa biblioteca de software de código aberto para computação numérica, adequada e customizada para a execução de </a:t>
            </a:r>
            <a:r>
              <a:rPr lang="pt-BR" dirty="0" smtClean="0"/>
              <a:t>algoritmos </a:t>
            </a:r>
            <a:r>
              <a:rPr lang="pt-BR" dirty="0"/>
              <a:t>de aprendizado de máquina em larga escala</a:t>
            </a:r>
            <a:r>
              <a:rPr lang="pt-BR" dirty="0" smtClean="0"/>
              <a:t>.</a:t>
            </a:r>
          </a:p>
          <a:p>
            <a:r>
              <a:rPr lang="pt-BR" dirty="0"/>
              <a:t>O nome </a:t>
            </a:r>
            <a:r>
              <a:rPr lang="pt-BR" b="1" i="1" dirty="0"/>
              <a:t>TensorFlow</a:t>
            </a:r>
            <a:r>
              <a:rPr lang="pt-BR" dirty="0"/>
              <a:t> deriva </a:t>
            </a:r>
            <a:r>
              <a:rPr lang="pt-BR" dirty="0" smtClean="0"/>
              <a:t>dos tipos de </a:t>
            </a:r>
            <a:r>
              <a:rPr lang="pt-BR" dirty="0"/>
              <a:t>operações </a:t>
            </a:r>
            <a:r>
              <a:rPr lang="pt-BR" dirty="0" smtClean="0"/>
              <a:t>que a biblioteca pode realizar </a:t>
            </a:r>
            <a:r>
              <a:rPr lang="pt-BR" dirty="0"/>
              <a:t>em matrizes de dados multidimensionais, conhecidas como </a:t>
            </a:r>
            <a:r>
              <a:rPr lang="pt-BR" b="1" i="1" dirty="0"/>
              <a:t>tensores</a:t>
            </a:r>
            <a:r>
              <a:rPr lang="pt-BR" dirty="0" smtClean="0"/>
              <a:t>.</a:t>
            </a:r>
          </a:p>
          <a:p>
            <a:r>
              <a:rPr lang="pt-BR" dirty="0" smtClean="0"/>
              <a:t>A biblioteca tem 2 grandes releases: 1.x e 2.x.</a:t>
            </a:r>
          </a:p>
          <a:p>
            <a:pPr lvl="1"/>
            <a:r>
              <a:rPr lang="pt-BR" b="1" dirty="0" smtClean="0"/>
              <a:t>1.x</a:t>
            </a:r>
            <a:r>
              <a:rPr lang="pt-BR" dirty="0" smtClean="0"/>
              <a:t>: Lançada em Fevereiro de 2017</a:t>
            </a:r>
            <a:r>
              <a:rPr lang="pt-BR" dirty="0"/>
              <a:t>. A escrita do código </a:t>
            </a:r>
            <a:r>
              <a:rPr lang="pt-BR" dirty="0" smtClean="0"/>
              <a:t>é dividida </a:t>
            </a:r>
            <a:r>
              <a:rPr lang="pt-BR" dirty="0"/>
              <a:t>em duas partes: construção do </a:t>
            </a:r>
            <a:r>
              <a:rPr lang="pt-BR" b="1" i="1" dirty="0" smtClean="0"/>
              <a:t>grafo</a:t>
            </a:r>
            <a:r>
              <a:rPr lang="pt-BR" dirty="0" smtClean="0"/>
              <a:t> computacional </a:t>
            </a:r>
            <a:r>
              <a:rPr lang="pt-BR" dirty="0"/>
              <a:t>e posteriormente criação de uma </a:t>
            </a:r>
            <a:r>
              <a:rPr lang="pt-BR" b="1" i="1" dirty="0"/>
              <a:t>sessão</a:t>
            </a:r>
            <a:r>
              <a:rPr lang="pt-BR" dirty="0"/>
              <a:t> para executá-lo</a:t>
            </a:r>
            <a:r>
              <a:rPr lang="pt-BR" dirty="0" smtClean="0"/>
              <a:t>. Forma complexa e não Pythonica...</a:t>
            </a:r>
          </a:p>
          <a:p>
            <a:pPr lvl="1"/>
            <a:r>
              <a:rPr lang="pt-BR" b="1" dirty="0" smtClean="0"/>
              <a:t>2.x</a:t>
            </a:r>
            <a:r>
              <a:rPr lang="pt-BR" dirty="0" smtClean="0"/>
              <a:t>: Lançada em Setembro 2019. Facilita a criação de modelos através de </a:t>
            </a:r>
            <a:r>
              <a:rPr lang="pt-BR" b="1" i="1" dirty="0"/>
              <a:t>eager execution</a:t>
            </a:r>
            <a:r>
              <a:rPr lang="pt-BR" dirty="0"/>
              <a:t>,</a:t>
            </a:r>
            <a:r>
              <a:rPr lang="pt-BR" b="1" i="1" dirty="0"/>
              <a:t> </a:t>
            </a:r>
            <a:r>
              <a:rPr lang="pt-BR" dirty="0" smtClean="0"/>
              <a:t>não é mais necessário se criar </a:t>
            </a:r>
            <a:r>
              <a:rPr lang="pt-BR" dirty="0"/>
              <a:t>uma </a:t>
            </a:r>
            <a:r>
              <a:rPr lang="pt-BR" b="1" i="1" dirty="0"/>
              <a:t>sessão</a:t>
            </a:r>
            <a:r>
              <a:rPr lang="pt-BR" dirty="0"/>
              <a:t> para executar o </a:t>
            </a:r>
            <a:r>
              <a:rPr lang="pt-BR" b="1" i="1" dirty="0" smtClean="0"/>
              <a:t>grafo</a:t>
            </a:r>
            <a:r>
              <a:rPr lang="pt-BR" dirty="0" smtClean="0"/>
              <a:t>, pode-se verificar </a:t>
            </a:r>
            <a:r>
              <a:rPr lang="pt-BR" dirty="0"/>
              <a:t>o resultado do </a:t>
            </a:r>
            <a:r>
              <a:rPr lang="pt-BR" dirty="0" smtClean="0"/>
              <a:t>código </a:t>
            </a:r>
            <a:r>
              <a:rPr lang="pt-BR" dirty="0"/>
              <a:t>diretamente sem a necessidade de </a:t>
            </a:r>
            <a:r>
              <a:rPr lang="pt-BR" dirty="0" smtClean="0"/>
              <a:t>se criar </a:t>
            </a:r>
            <a:r>
              <a:rPr lang="pt-BR" dirty="0"/>
              <a:t>uma </a:t>
            </a:r>
            <a:r>
              <a:rPr lang="pt-BR" b="1" i="1" dirty="0" smtClean="0"/>
              <a:t>sessão</a:t>
            </a:r>
            <a:r>
              <a:rPr lang="pt-BR" dirty="0"/>
              <a:t>.</a:t>
            </a:r>
          </a:p>
          <a:p>
            <a:r>
              <a:rPr lang="pt-BR" dirty="0"/>
              <a:t>Seu princípio básico de funcionamento é </a:t>
            </a:r>
            <a:r>
              <a:rPr lang="pt-BR" dirty="0" smtClean="0"/>
              <a:t>bem simples</a:t>
            </a:r>
            <a:r>
              <a:rPr lang="pt-BR" dirty="0"/>
              <a:t>: </a:t>
            </a:r>
            <a:r>
              <a:rPr lang="pt-BR" dirty="0" smtClean="0"/>
              <a:t>primeiro</a:t>
            </a:r>
            <a:r>
              <a:rPr lang="pt-BR" dirty="0"/>
              <a:t>, define-se em </a:t>
            </a:r>
            <a:r>
              <a:rPr lang="pt-BR" b="1" i="1" dirty="0"/>
              <a:t>Python</a:t>
            </a:r>
            <a:r>
              <a:rPr lang="pt-BR" dirty="0"/>
              <a:t> um </a:t>
            </a:r>
            <a:r>
              <a:rPr lang="pt-BR" b="1" i="1" dirty="0"/>
              <a:t>grafo de computação </a:t>
            </a:r>
            <a:r>
              <a:rPr lang="pt-BR" dirty="0"/>
              <a:t>a ser executado (como mostrado na </a:t>
            </a:r>
            <a:r>
              <a:rPr lang="pt-BR" dirty="0" smtClean="0"/>
              <a:t>figura ao lado) </a:t>
            </a:r>
            <a:r>
              <a:rPr lang="pt-BR" dirty="0"/>
              <a:t>e, em seguida, o </a:t>
            </a:r>
            <a:r>
              <a:rPr lang="pt-BR" b="1" i="1" dirty="0"/>
              <a:t>TensorFlow</a:t>
            </a:r>
            <a:r>
              <a:rPr lang="pt-BR" dirty="0"/>
              <a:t> transforma esse </a:t>
            </a:r>
            <a:r>
              <a:rPr lang="pt-BR" b="1" i="1" dirty="0"/>
              <a:t>grafo</a:t>
            </a:r>
            <a:r>
              <a:rPr lang="pt-BR" dirty="0"/>
              <a:t> em código C++ otimizado e o executa com </a:t>
            </a:r>
            <a:r>
              <a:rPr lang="pt-BR" dirty="0" smtClean="0"/>
              <a:t>eficiência em uma </a:t>
            </a:r>
            <a:r>
              <a:rPr lang="pt-BR" b="1" i="1" dirty="0" smtClean="0"/>
              <a:t>sessão</a:t>
            </a:r>
            <a:r>
              <a:rPr lang="pt-BR" dirty="0" smtClean="0"/>
              <a:t>.</a:t>
            </a:r>
            <a:endParaRPr lang="pt-BR" dirty="0"/>
          </a:p>
        </p:txBody>
      </p:sp>
      <p:pic>
        <p:nvPicPr>
          <p:cNvPr id="1026" name="Picture 2" descr="TensorFlow: Inteligência artificial do Google Tradutor agora é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4780" y="70435"/>
            <a:ext cx="2777219" cy="20859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904" y="3766782"/>
            <a:ext cx="2691207" cy="2656924"/>
          </a:xfrm>
          <a:prstGeom prst="rect">
            <a:avLst/>
          </a:prstGeom>
        </p:spPr>
      </p:pic>
      <p:sp>
        <p:nvSpPr>
          <p:cNvPr id="5" name="Rectangle 4"/>
          <p:cNvSpPr/>
          <p:nvPr/>
        </p:nvSpPr>
        <p:spPr>
          <a:xfrm>
            <a:off x="9414779" y="6423706"/>
            <a:ext cx="2695331" cy="338554"/>
          </a:xfrm>
          <a:prstGeom prst="rect">
            <a:avLst/>
          </a:prstGeom>
        </p:spPr>
        <p:txBody>
          <a:bodyPr wrap="square">
            <a:spAutoFit/>
          </a:bodyPr>
          <a:lstStyle/>
          <a:p>
            <a:pPr algn="ctr"/>
            <a:r>
              <a:rPr lang="pt-BR" sz="1600" b="1" dirty="0"/>
              <a:t>Grafo de </a:t>
            </a:r>
            <a:r>
              <a:rPr lang="pt-BR" sz="1600" b="1" dirty="0" smtClean="0"/>
              <a:t>computação</a:t>
            </a:r>
            <a:endParaRPr lang="pt-BR" sz="1600" b="1" dirty="0"/>
          </a:p>
        </p:txBody>
      </p:sp>
    </p:spTree>
    <p:extLst>
      <p:ext uri="{BB962C8B-B14F-4D97-AF65-F5344CB8AC3E}">
        <p14:creationId xmlns:p14="http://schemas.microsoft.com/office/powerpoint/2010/main" val="2017052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Fornecendo dados aos grafos em tempo de execução</a:t>
            </a:r>
          </a:p>
        </p:txBody>
      </p:sp>
      <p:sp>
        <p:nvSpPr>
          <p:cNvPr id="3" name="Content Placeholder 2"/>
          <p:cNvSpPr>
            <a:spLocks noGrp="1"/>
          </p:cNvSpPr>
          <p:nvPr>
            <p:ph idx="1"/>
          </p:nvPr>
        </p:nvSpPr>
        <p:spPr>
          <a:xfrm>
            <a:off x="4959458" y="1825624"/>
            <a:ext cx="6927742" cy="4838647"/>
          </a:xfrm>
        </p:spPr>
        <p:txBody>
          <a:bodyPr>
            <a:normAutofit fontScale="85000" lnSpcReduction="20000"/>
          </a:bodyPr>
          <a:lstStyle/>
          <a:p>
            <a:r>
              <a:rPr lang="pt-BR" dirty="0"/>
              <a:t>Para criar um </a:t>
            </a:r>
            <a:r>
              <a:rPr lang="pt-BR" b="1" i="1" dirty="0"/>
              <a:t>nó</a:t>
            </a:r>
            <a:r>
              <a:rPr lang="pt-BR" dirty="0"/>
              <a:t> </a:t>
            </a:r>
            <a:r>
              <a:rPr lang="pt-BR" dirty="0" smtClean="0"/>
              <a:t>do tipo </a:t>
            </a:r>
            <a:r>
              <a:rPr lang="pt-BR" b="1" i="1" dirty="0"/>
              <a:t>placeholder</a:t>
            </a:r>
            <a:r>
              <a:rPr lang="pt-BR" dirty="0"/>
              <a:t>, você deve chamar a função </a:t>
            </a:r>
            <a:r>
              <a:rPr lang="pt-BR" b="1" i="1" dirty="0"/>
              <a:t>placeholder()</a:t>
            </a:r>
            <a:r>
              <a:rPr lang="pt-BR" dirty="0"/>
              <a:t> e especificar o tipo de dados do </a:t>
            </a:r>
            <a:r>
              <a:rPr lang="pt-BR" b="1" i="1" dirty="0"/>
              <a:t>tensor</a:t>
            </a:r>
            <a:r>
              <a:rPr lang="pt-BR" dirty="0"/>
              <a:t> de saída.</a:t>
            </a:r>
          </a:p>
          <a:p>
            <a:r>
              <a:rPr lang="pt-BR" dirty="0"/>
              <a:t>Opcionalmente, você também pode especificar sua dimensão. Se você especificar </a:t>
            </a:r>
            <a:r>
              <a:rPr lang="pt-BR" b="1" i="1" dirty="0"/>
              <a:t>None</a:t>
            </a:r>
            <a:r>
              <a:rPr lang="pt-BR" dirty="0"/>
              <a:t> para uma dimensão, isso significa "</a:t>
            </a:r>
            <a:r>
              <a:rPr lang="pt-BR" i="1" dirty="0"/>
              <a:t>qualquer tamanho</a:t>
            </a:r>
            <a:r>
              <a:rPr lang="pt-BR" dirty="0"/>
              <a:t>". </a:t>
            </a:r>
          </a:p>
          <a:p>
            <a:r>
              <a:rPr lang="pt-BR" dirty="0"/>
              <a:t>Por exemplo, o código ao lado cria um </a:t>
            </a:r>
            <a:r>
              <a:rPr lang="pt-BR" b="1" i="1" dirty="0"/>
              <a:t>nó</a:t>
            </a:r>
            <a:r>
              <a:rPr lang="pt-BR" dirty="0"/>
              <a:t> </a:t>
            </a:r>
            <a:r>
              <a:rPr lang="pt-BR" dirty="0" smtClean="0"/>
              <a:t>A do tipo </a:t>
            </a:r>
            <a:r>
              <a:rPr lang="pt-BR" b="1" i="1" dirty="0"/>
              <a:t>placeholder</a:t>
            </a:r>
            <a:r>
              <a:rPr lang="pt-BR" dirty="0"/>
              <a:t> </a:t>
            </a:r>
            <a:r>
              <a:rPr lang="pt-BR" dirty="0" smtClean="0"/>
              <a:t>e </a:t>
            </a:r>
            <a:r>
              <a:rPr lang="pt-BR" dirty="0"/>
              <a:t>também um </a:t>
            </a:r>
            <a:r>
              <a:rPr lang="pt-BR" b="1" i="1" dirty="0"/>
              <a:t>nó</a:t>
            </a:r>
            <a:r>
              <a:rPr lang="pt-BR" dirty="0"/>
              <a:t> B, que recebe o valor A + 5.</a:t>
            </a:r>
          </a:p>
          <a:p>
            <a:r>
              <a:rPr lang="pt-BR" dirty="0"/>
              <a:t>Quando avaliamos o valor do </a:t>
            </a:r>
            <a:r>
              <a:rPr lang="pt-BR" b="1" i="1" dirty="0"/>
              <a:t>nó</a:t>
            </a:r>
            <a:r>
              <a:rPr lang="pt-BR" dirty="0"/>
              <a:t> B, passamos um </a:t>
            </a:r>
            <a:r>
              <a:rPr lang="pt-BR" b="1" i="1" dirty="0"/>
              <a:t>feed_dict</a:t>
            </a:r>
            <a:r>
              <a:rPr lang="pt-BR" dirty="0"/>
              <a:t> para o método </a:t>
            </a:r>
            <a:r>
              <a:rPr lang="pt-BR" b="1" i="1" dirty="0"/>
              <a:t>eval()</a:t>
            </a:r>
            <a:r>
              <a:rPr lang="pt-BR" dirty="0"/>
              <a:t> que especifica o valor do </a:t>
            </a:r>
            <a:r>
              <a:rPr lang="pt-BR" b="1" i="1" dirty="0"/>
              <a:t>nó</a:t>
            </a:r>
            <a:r>
              <a:rPr lang="pt-BR" dirty="0"/>
              <a:t> A. </a:t>
            </a:r>
          </a:p>
          <a:p>
            <a:r>
              <a:rPr lang="pt-BR" dirty="0"/>
              <a:t>Observe </a:t>
            </a:r>
            <a:r>
              <a:rPr lang="pt-BR" dirty="0" smtClean="0"/>
              <a:t>que o </a:t>
            </a:r>
            <a:r>
              <a:rPr lang="pt-BR" b="1" i="1" dirty="0" smtClean="0"/>
              <a:t>nó</a:t>
            </a:r>
            <a:r>
              <a:rPr lang="pt-BR" dirty="0" smtClean="0"/>
              <a:t> </a:t>
            </a:r>
            <a:r>
              <a:rPr lang="pt-BR" dirty="0"/>
              <a:t>A deve ter 2 dimensões (ou seja, </a:t>
            </a:r>
            <a:r>
              <a:rPr lang="pt-BR" dirty="0" smtClean="0"/>
              <a:t>ele deve </a:t>
            </a:r>
            <a:r>
              <a:rPr lang="pt-BR" dirty="0"/>
              <a:t>ser uma array bidimensional) e deve haver três colunas, mas ele pode ter qualquer número de linhas.</a:t>
            </a:r>
          </a:p>
          <a:p>
            <a:pPr marL="0" indent="0">
              <a:buNone/>
            </a:pPr>
            <a:endParaRPr lang="pt-BR" dirty="0"/>
          </a:p>
          <a:p>
            <a:endParaRPr lang="pt-BR" dirty="0"/>
          </a:p>
        </p:txBody>
      </p:sp>
      <p:sp>
        <p:nvSpPr>
          <p:cNvPr id="4" name="Rectangle 3"/>
          <p:cNvSpPr/>
          <p:nvPr/>
        </p:nvSpPr>
        <p:spPr>
          <a:xfrm>
            <a:off x="838200" y="1825625"/>
            <a:ext cx="3997271" cy="2677656"/>
          </a:xfrm>
          <a:prstGeom prst="rect">
            <a:avLst/>
          </a:prstGeom>
        </p:spPr>
        <p:txBody>
          <a:bodyPr wrap="square">
            <a:spAutoFit/>
          </a:bodyPr>
          <a:lstStyle/>
          <a:p>
            <a:r>
              <a:rPr lang="en-US" sz="1400" dirty="0">
                <a:solidFill>
                  <a:srgbClr val="000000"/>
                </a:solidFill>
                <a:highlight>
                  <a:srgbClr val="FFFFFF"/>
                </a:highlight>
              </a:rPr>
              <a:t>A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3</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B </a:t>
            </a:r>
            <a:r>
              <a:rPr lang="pt-BR" sz="1400" b="1" dirty="0">
                <a:solidFill>
                  <a:srgbClr val="000080"/>
                </a:solidFill>
                <a:highlight>
                  <a:srgbClr val="FFFFFF"/>
                </a:highlight>
              </a:rPr>
              <a:t>=</a:t>
            </a:r>
            <a:r>
              <a:rPr lang="pt-BR" sz="1400" dirty="0">
                <a:solidFill>
                  <a:srgbClr val="000000"/>
                </a:solidFill>
                <a:highlight>
                  <a:srgbClr val="FFFFFF"/>
                </a:highlight>
              </a:rPr>
              <a:t> A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B_val_1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B_val_2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4</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7</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dirty="0">
                <a:solidFill>
                  <a:srgbClr val="000000"/>
                </a:solidFill>
                <a:highlight>
                  <a:srgbClr val="FFFFFF"/>
                </a:highlight>
              </a:rPr>
              <a:t> </a:t>
            </a:r>
            <a:r>
              <a:rPr lang="pt-BR" sz="1400" dirty="0">
                <a:solidFill>
                  <a:srgbClr val="FF0000"/>
                </a:solidFill>
                <a:highlight>
                  <a:srgbClr val="FFFFFF"/>
                </a:highlight>
              </a:rPr>
              <a:t>7.</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dirty="0" smtClean="0">
                <a:solidFill>
                  <a:srgbClr val="FF0000"/>
                </a:solidFill>
                <a:highlight>
                  <a:srgbClr val="FFFFFF"/>
                </a:highlight>
              </a:rPr>
              <a:t>.</a:t>
            </a:r>
            <a:r>
              <a:rPr lang="pt-BR" sz="1400" b="1" dirty="0" smtClean="0">
                <a:solidFill>
                  <a:srgbClr val="000080"/>
                </a:solidFill>
                <a:highlight>
                  <a:srgbClr val="FFFFFF"/>
                </a:highlight>
              </a:rPr>
              <a:t>]]</a:t>
            </a:r>
          </a:p>
          <a:p>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B_val_2</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dirty="0">
                <a:solidFill>
                  <a:srgbClr val="000000"/>
                </a:solidFill>
                <a:highlight>
                  <a:srgbClr val="FFFFFF"/>
                </a:highlight>
              </a:rPr>
              <a:t> </a:t>
            </a:r>
            <a:r>
              <a:rPr lang="pt-BR" sz="1400" dirty="0">
                <a:solidFill>
                  <a:srgbClr val="FF0000"/>
                </a:solidFill>
                <a:highlight>
                  <a:srgbClr val="FFFFFF"/>
                </a:highlight>
              </a:rPr>
              <a:t>10.</a:t>
            </a:r>
            <a:r>
              <a:rPr lang="pt-BR" sz="1400" dirty="0">
                <a:solidFill>
                  <a:srgbClr val="000000"/>
                </a:solidFill>
                <a:highlight>
                  <a:srgbClr val="FFFFFF"/>
                </a:highlight>
              </a:rPr>
              <a:t> </a:t>
            </a:r>
            <a:r>
              <a:rPr lang="pt-BR" sz="1400" dirty="0">
                <a:solidFill>
                  <a:srgbClr val="FF0000"/>
                </a:solidFill>
                <a:highlight>
                  <a:srgbClr val="FFFFFF"/>
                </a:highlight>
              </a:rPr>
              <a:t>11.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12.</a:t>
            </a:r>
            <a:r>
              <a:rPr lang="pt-BR" sz="1400" dirty="0">
                <a:solidFill>
                  <a:srgbClr val="000000"/>
                </a:solidFill>
                <a:highlight>
                  <a:srgbClr val="FFFFFF"/>
                </a:highlight>
              </a:rPr>
              <a:t> </a:t>
            </a:r>
            <a:r>
              <a:rPr lang="pt-BR" sz="1400" dirty="0">
                <a:solidFill>
                  <a:srgbClr val="FF0000"/>
                </a:solidFill>
                <a:highlight>
                  <a:srgbClr val="FFFFFF"/>
                </a:highlight>
              </a:rPr>
              <a:t>13.</a:t>
            </a:r>
            <a:r>
              <a:rPr lang="pt-BR" sz="1400" dirty="0">
                <a:solidFill>
                  <a:srgbClr val="000000"/>
                </a:solidFill>
                <a:highlight>
                  <a:srgbClr val="FFFFFF"/>
                </a:highlight>
              </a:rPr>
              <a:t> </a:t>
            </a:r>
            <a:r>
              <a:rPr lang="pt-BR" sz="1400" dirty="0">
                <a:solidFill>
                  <a:srgbClr val="FF0000"/>
                </a:solidFill>
                <a:highlight>
                  <a:srgbClr val="FFFFFF"/>
                </a:highlight>
              </a:rPr>
              <a:t>14.</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2930252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Fornecendo dados aos grafos em tempo de execução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66846" y="1690688"/>
                <a:ext cx="5997845" cy="4958085"/>
              </a:xfrm>
            </p:spPr>
            <p:txBody>
              <a:bodyPr>
                <a:normAutofit fontScale="92500" lnSpcReduction="20000"/>
              </a:bodyPr>
              <a:lstStyle/>
              <a:p>
                <a:r>
                  <a:rPr lang="pt-BR" dirty="0"/>
                  <a:t>Para implementar o </a:t>
                </a:r>
                <a:r>
                  <a:rPr lang="pt-BR" b="1" i="1" dirty="0"/>
                  <a:t>gradiente descendente em mini-batch</a:t>
                </a:r>
                <a:r>
                  <a:rPr lang="pt-BR" dirty="0"/>
                  <a:t>, precisamos apenas modificar um pouco o código anterior. </a:t>
                </a:r>
              </a:p>
              <a:p>
                <a:r>
                  <a:rPr lang="pt-BR" dirty="0"/>
                  <a:t>Primeiro devemos mudar a definição </a:t>
                </a:r>
                <a:r>
                  <a:rPr lang="pt-BR" dirty="0" smtClean="0"/>
                  <a:t>das variáveis </a:t>
                </a:r>
                <a14:m>
                  <m:oMath xmlns:m="http://schemas.openxmlformats.org/officeDocument/2006/math">
                    <m:r>
                      <a:rPr lang="pt-BR" b="0" i="1" smtClean="0">
                        <a:latin typeface="Cambria Math" panose="02040503050406030204" pitchFamily="18" charset="0"/>
                      </a:rPr>
                      <m:t>𝑋</m:t>
                    </m:r>
                  </m:oMath>
                </a14:m>
                <a:r>
                  <a:rPr lang="pt-BR" dirty="0"/>
                  <a:t> e </a:t>
                </a:r>
                <a14:m>
                  <m:oMath xmlns:m="http://schemas.openxmlformats.org/officeDocument/2006/math">
                    <m:r>
                      <a:rPr lang="pt-BR" b="0" i="1" smtClean="0">
                        <a:latin typeface="Cambria Math" panose="02040503050406030204" pitchFamily="18" charset="0"/>
                      </a:rPr>
                      <m:t>𝑦</m:t>
                    </m:r>
                  </m:oMath>
                </a14:m>
                <a:r>
                  <a:rPr lang="pt-BR" dirty="0"/>
                  <a:t> na fase de construção do </a:t>
                </a:r>
                <a:r>
                  <a:rPr lang="pt-BR" b="1" i="1" dirty="0"/>
                  <a:t>grafo</a:t>
                </a:r>
                <a:r>
                  <a:rPr lang="pt-BR" dirty="0"/>
                  <a:t> para torná-los </a:t>
                </a:r>
                <a:r>
                  <a:rPr lang="pt-BR" b="1" i="1" dirty="0"/>
                  <a:t>nós</a:t>
                </a:r>
                <a:r>
                  <a:rPr lang="pt-BR" dirty="0"/>
                  <a:t> </a:t>
                </a:r>
                <a:r>
                  <a:rPr lang="pt-BR" dirty="0" smtClean="0"/>
                  <a:t>do tipo</a:t>
                </a:r>
                <a:r>
                  <a:rPr lang="pt-BR" b="1" i="1" dirty="0" smtClean="0"/>
                  <a:t> </a:t>
                </a:r>
                <a:r>
                  <a:rPr lang="pt-BR" b="1" i="1" dirty="0"/>
                  <a:t>placeholder</a:t>
                </a:r>
                <a:r>
                  <a:rPr lang="pt-BR" dirty="0"/>
                  <a:t>.</a:t>
                </a:r>
              </a:p>
              <a:p>
                <a:r>
                  <a:rPr lang="pt-BR" dirty="0"/>
                  <a:t>Em seguida, definimos o tamanho de um </a:t>
                </a:r>
                <a:r>
                  <a:rPr lang="pt-BR" b="1" i="1" dirty="0" smtClean="0"/>
                  <a:t>mini-batch</a:t>
                </a:r>
                <a:r>
                  <a:rPr lang="pt-BR" dirty="0" smtClean="0"/>
                  <a:t> </a:t>
                </a:r>
                <a:r>
                  <a:rPr lang="pt-BR" dirty="0"/>
                  <a:t>e calculamos </a:t>
                </a:r>
                <a:r>
                  <a:rPr lang="pt-BR" dirty="0" smtClean="0"/>
                  <a:t>o número total de batches.</a:t>
                </a:r>
                <a:endParaRPr lang="pt-BR" dirty="0"/>
              </a:p>
              <a:p>
                <a:r>
                  <a:rPr lang="pt-BR" dirty="0"/>
                  <a:t>Por fim, na fase de execução, lemos os mini-batches um por um e </a:t>
                </a:r>
                <a:r>
                  <a:rPr lang="pt-BR" dirty="0" smtClean="0"/>
                  <a:t>os fornecemos aos nós do tipo placeholder, </a:t>
                </a:r>
                <a14:m>
                  <m:oMath xmlns:m="http://schemas.openxmlformats.org/officeDocument/2006/math">
                    <m:r>
                      <a:rPr lang="pt-BR" i="1">
                        <a:latin typeface="Cambria Math" panose="02040503050406030204" pitchFamily="18" charset="0"/>
                      </a:rPr>
                      <m:t>𝑋</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a:t>
                </a:r>
                <a:r>
                  <a:rPr lang="pt-BR" dirty="0"/>
                  <a:t> através do parâmetro </a:t>
                </a:r>
                <a:r>
                  <a:rPr lang="pt-BR" b="1" i="1" dirty="0"/>
                  <a:t>feed_dict</a:t>
                </a:r>
                <a:r>
                  <a:rPr lang="pt-BR" dirty="0"/>
                  <a:t> ao avaliar um </a:t>
                </a:r>
                <a:r>
                  <a:rPr lang="pt-BR" b="1" i="1" dirty="0"/>
                  <a:t>nó</a:t>
                </a:r>
                <a:r>
                  <a:rPr lang="pt-BR" dirty="0"/>
                  <a:t> que depende deles.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66846" y="1690688"/>
                <a:ext cx="5997845" cy="4958085"/>
              </a:xfrm>
              <a:blipFill rotWithShape="0">
                <a:blip r:embed="rId3"/>
                <a:stretch>
                  <a:fillRect l="-1626" t="-3071" r="-2846" b="-2580"/>
                </a:stretch>
              </a:blipFill>
            </p:spPr>
            <p:txBody>
              <a:bodyPr/>
              <a:lstStyle/>
              <a:p>
                <a:r>
                  <a:rPr lang="pt-BR">
                    <a:noFill/>
                  </a:rPr>
                  <a:t> </a:t>
                </a:r>
              </a:p>
            </p:txBody>
          </p:sp>
        </mc:Fallback>
      </mc:AlternateContent>
      <p:sp>
        <p:nvSpPr>
          <p:cNvPr id="8" name="Rectangle 7"/>
          <p:cNvSpPr/>
          <p:nvPr/>
        </p:nvSpPr>
        <p:spPr>
          <a:xfrm>
            <a:off x="838200" y="1825624"/>
            <a:ext cx="6096000" cy="4401205"/>
          </a:xfrm>
          <a:prstGeom prst="rect">
            <a:avLst/>
          </a:prstGeom>
        </p:spPr>
        <p:txBody>
          <a:bodyPr>
            <a:spAutoFit/>
          </a:bodyPr>
          <a:lstStyle/>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batch_size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100</a:t>
            </a:r>
            <a:endParaRPr lang="pt-BR" sz="1400" dirty="0">
              <a:solidFill>
                <a:srgbClr val="000000"/>
              </a:solidFill>
              <a:highlight>
                <a:srgbClr val="FFFFFF"/>
              </a:highlight>
            </a:endParaRPr>
          </a:p>
          <a:p>
            <a:r>
              <a:rPr lang="pt-BR" sz="1400" dirty="0">
                <a:solidFill>
                  <a:srgbClr val="000000"/>
                </a:solidFill>
                <a:highlight>
                  <a:srgbClr val="FFFFFF"/>
                </a:highlight>
              </a:rPr>
              <a:t>n_batches </a:t>
            </a:r>
            <a:r>
              <a:rPr lang="pt-BR" sz="1400" b="1" dirty="0">
                <a:solidFill>
                  <a:srgbClr val="000080"/>
                </a:solidFill>
                <a:highlight>
                  <a:srgbClr val="FFFFFF"/>
                </a:highlight>
              </a:rPr>
              <a:t>=</a:t>
            </a:r>
            <a:r>
              <a:rPr lang="pt-BR" sz="1400" dirty="0">
                <a:solidFill>
                  <a:srgbClr val="000000"/>
                </a:solidFill>
                <a:highlight>
                  <a:srgbClr val="FFFFFF"/>
                </a:highlight>
              </a:rPr>
              <a:t> int</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ceil</a:t>
            </a:r>
            <a:r>
              <a:rPr lang="pt-BR" sz="1400" b="1" dirty="0">
                <a:solidFill>
                  <a:srgbClr val="000080"/>
                </a:solidFill>
                <a:highlight>
                  <a:srgbClr val="FFFFFF"/>
                </a:highlight>
              </a:rPr>
              <a:t>(</a:t>
            </a:r>
            <a:r>
              <a:rPr lang="pt-BR" sz="1400" dirty="0">
                <a:solidFill>
                  <a:srgbClr val="000000"/>
                </a:solidFill>
                <a:highlight>
                  <a:srgbClr val="FFFFFF"/>
                </a:highlight>
              </a:rPr>
              <a:t>m </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fetch_batch</a:t>
            </a:r>
            <a:r>
              <a:rPr lang="pt-BR" sz="1400" b="1" dirty="0">
                <a:solidFill>
                  <a:srgbClr val="000080"/>
                </a:solidFill>
                <a:highlight>
                  <a:srgbClr val="FFFFFF"/>
                </a:highlight>
              </a:rPr>
              <a:t>(</a:t>
            </a:r>
            <a:r>
              <a:rPr lang="pt-BR" sz="1400" dirty="0">
                <a:solidFill>
                  <a:srgbClr val="000000"/>
                </a:solidFill>
                <a:highlight>
                  <a:srgbClr val="FFFFFF"/>
                </a:highlight>
              </a:rPr>
              <a:t>epoch</a:t>
            </a:r>
            <a:r>
              <a:rPr lang="pt-BR" sz="1400" b="1" dirty="0">
                <a:solidFill>
                  <a:srgbClr val="000080"/>
                </a:solidFill>
                <a:highlight>
                  <a:srgbClr val="FFFFFF"/>
                </a:highlight>
              </a:rPr>
              <a:t>,</a:t>
            </a:r>
            <a:r>
              <a:rPr lang="pt-BR" sz="1400" dirty="0">
                <a:solidFill>
                  <a:srgbClr val="000000"/>
                </a:solidFill>
                <a:highlight>
                  <a:srgbClr val="FFFFFF"/>
                </a:highlight>
              </a:rPr>
              <a:t> batch_index</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t>   np</a:t>
            </a:r>
            <a:r>
              <a:rPr lang="pt-BR" sz="1400" b="1" dirty="0"/>
              <a:t>.</a:t>
            </a:r>
            <a:r>
              <a:rPr lang="pt-BR" sz="1400" dirty="0"/>
              <a:t>random</a:t>
            </a:r>
            <a:r>
              <a:rPr lang="pt-BR" sz="1400" b="1" dirty="0"/>
              <a:t>.</a:t>
            </a:r>
            <a:r>
              <a:rPr lang="pt-BR" sz="1400" dirty="0"/>
              <a:t>seed</a:t>
            </a:r>
            <a:r>
              <a:rPr lang="pt-BR" sz="1400" b="1" dirty="0"/>
              <a:t>(</a:t>
            </a:r>
            <a:r>
              <a:rPr lang="pt-BR" sz="1400" dirty="0"/>
              <a:t>epoch </a:t>
            </a:r>
            <a:r>
              <a:rPr lang="pt-BR" sz="1400" b="1" dirty="0"/>
              <a:t>*</a:t>
            </a:r>
            <a:r>
              <a:rPr lang="pt-BR" sz="1400" dirty="0"/>
              <a:t> n_batches </a:t>
            </a:r>
            <a:r>
              <a:rPr lang="pt-BR" sz="1400" b="1" dirty="0"/>
              <a:t>+</a:t>
            </a:r>
            <a:r>
              <a:rPr lang="pt-BR" sz="1400" dirty="0"/>
              <a:t> batch_index</a:t>
            </a:r>
            <a:r>
              <a:rPr lang="pt-BR" sz="1400" b="1" dirty="0"/>
              <a:t>)</a:t>
            </a:r>
            <a:endParaRPr lang="pt-BR" sz="1400" dirty="0"/>
          </a:p>
          <a:p>
            <a:r>
              <a:rPr lang="pt-BR" sz="1400" dirty="0"/>
              <a:t>   indices </a:t>
            </a:r>
            <a:r>
              <a:rPr lang="pt-BR" sz="1400" b="1" dirty="0"/>
              <a:t>=</a:t>
            </a:r>
            <a:r>
              <a:rPr lang="pt-BR" sz="1400" dirty="0"/>
              <a:t> np</a:t>
            </a:r>
            <a:r>
              <a:rPr lang="pt-BR" sz="1400" b="1" dirty="0"/>
              <a:t>.</a:t>
            </a:r>
            <a:r>
              <a:rPr lang="pt-BR" sz="1400" dirty="0"/>
              <a:t>random</a:t>
            </a:r>
            <a:r>
              <a:rPr lang="pt-BR" sz="1400" b="1" dirty="0"/>
              <a:t>.</a:t>
            </a:r>
            <a:r>
              <a:rPr lang="pt-BR" sz="1400" dirty="0"/>
              <a:t>randint</a:t>
            </a:r>
            <a:r>
              <a:rPr lang="pt-BR" sz="1400" b="1" dirty="0"/>
              <a:t>(</a:t>
            </a:r>
            <a:r>
              <a:rPr lang="pt-BR" sz="1400" dirty="0"/>
              <a:t>m</a:t>
            </a:r>
            <a:r>
              <a:rPr lang="pt-BR" sz="1400" b="1" dirty="0"/>
              <a:t>,</a:t>
            </a:r>
            <a:r>
              <a:rPr lang="pt-BR" sz="1400" dirty="0"/>
              <a:t> size</a:t>
            </a:r>
            <a:r>
              <a:rPr lang="pt-BR" sz="1400" b="1" dirty="0"/>
              <a:t>=</a:t>
            </a:r>
            <a:r>
              <a:rPr lang="pt-BR" sz="1400" dirty="0"/>
              <a:t>batch_size</a:t>
            </a:r>
            <a:r>
              <a:rPr lang="pt-BR" sz="1400" b="1" dirty="0"/>
              <a:t>)</a:t>
            </a:r>
            <a:endParaRPr lang="pt-BR" sz="1400" dirty="0"/>
          </a:p>
          <a:p>
            <a:r>
              <a:rPr lang="pt-BR" sz="1400" dirty="0"/>
              <a:t>   X_batch </a:t>
            </a:r>
            <a:r>
              <a:rPr lang="pt-BR" sz="1400" b="1" dirty="0"/>
              <a:t>=</a:t>
            </a:r>
            <a:r>
              <a:rPr lang="pt-BR" sz="1400" dirty="0"/>
              <a:t> scaled_housing_data_plus_bias</a:t>
            </a:r>
            <a:r>
              <a:rPr lang="pt-BR" sz="1400" b="1" dirty="0"/>
              <a:t>[</a:t>
            </a:r>
            <a:r>
              <a:rPr lang="pt-BR" sz="1400" dirty="0"/>
              <a:t>indices</a:t>
            </a:r>
            <a:r>
              <a:rPr lang="pt-BR" sz="1400" b="1" dirty="0"/>
              <a:t>]</a:t>
            </a:r>
            <a:endParaRPr lang="pt-BR" sz="1400" dirty="0"/>
          </a:p>
          <a:p>
            <a:r>
              <a:rPr lang="en-US" sz="1400" dirty="0"/>
              <a:t>   </a:t>
            </a:r>
            <a:r>
              <a:rPr lang="en-US" sz="1400" dirty="0" err="1"/>
              <a:t>y_batch</a:t>
            </a:r>
            <a:r>
              <a:rPr lang="en-US" sz="1400" dirty="0"/>
              <a:t> </a:t>
            </a:r>
            <a:r>
              <a:rPr lang="en-US" sz="1400" b="1" dirty="0"/>
              <a:t>=</a:t>
            </a:r>
            <a:r>
              <a:rPr lang="en-US" sz="1400" dirty="0"/>
              <a:t> </a:t>
            </a:r>
            <a:r>
              <a:rPr lang="en-US" sz="1400" dirty="0" err="1"/>
              <a:t>housing</a:t>
            </a:r>
            <a:r>
              <a:rPr lang="en-US" sz="1400" b="1" dirty="0" err="1"/>
              <a:t>.</a:t>
            </a:r>
            <a:r>
              <a:rPr lang="en-US" sz="1400" dirty="0" err="1"/>
              <a:t>target</a:t>
            </a:r>
            <a:r>
              <a:rPr lang="en-US" sz="1400" b="1" dirty="0" err="1"/>
              <a:t>.</a:t>
            </a:r>
            <a:r>
              <a:rPr lang="en-US" sz="1400" dirty="0" err="1"/>
              <a:t>reshape</a:t>
            </a:r>
            <a:r>
              <a:rPr lang="en-US" sz="1400" b="1" dirty="0"/>
              <a:t>(-</a:t>
            </a:r>
            <a:r>
              <a:rPr lang="en-US" sz="1400" dirty="0"/>
              <a:t>1</a:t>
            </a:r>
            <a:r>
              <a:rPr lang="en-US" sz="1400" b="1" dirty="0"/>
              <a:t>,</a:t>
            </a:r>
            <a:r>
              <a:rPr lang="en-US" sz="1400" dirty="0"/>
              <a:t> 1</a:t>
            </a:r>
            <a:r>
              <a:rPr lang="en-US" sz="1400" b="1" dirty="0"/>
              <a:t>)[</a:t>
            </a:r>
            <a:r>
              <a:rPr lang="en-US" sz="1400" dirty="0"/>
              <a:t>indices</a:t>
            </a:r>
            <a:r>
              <a:rPr lang="en-US" sz="1400" b="1" dirty="0"/>
              <a:t>]</a:t>
            </a:r>
            <a:endParaRPr lang="en-US"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return</a:t>
            </a:r>
            <a:r>
              <a:rPr lang="pt-BR" sz="1400" dirty="0">
                <a:solidFill>
                  <a:srgbClr val="000000"/>
                </a:solidFill>
                <a:highlight>
                  <a:srgbClr val="FFFFFF"/>
                </a:highlight>
              </a:rPr>
              <a:t> X_batch</a:t>
            </a:r>
            <a:r>
              <a:rPr lang="pt-BR" sz="1400" b="1" dirty="0">
                <a:solidFill>
                  <a:srgbClr val="000080"/>
                </a:solidFill>
                <a:highlight>
                  <a:srgbClr val="FFFFFF"/>
                </a:highlight>
              </a:rPr>
              <a:t>,</a:t>
            </a:r>
            <a:r>
              <a:rPr lang="pt-BR" sz="1400" dirty="0">
                <a:solidFill>
                  <a:srgbClr val="000000"/>
                </a:solidFill>
                <a:highlight>
                  <a:srgbClr val="FFFFFF"/>
                </a:highlight>
              </a:rPr>
              <a:t> y_batch</a:t>
            </a:r>
          </a:p>
          <a:p>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sess</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r>
              <a:rPr lang="pt-BR" sz="1400" dirty="0">
                <a:solidFill>
                  <a:srgbClr val="000000"/>
                </a:solidFill>
                <a:highlight>
                  <a:srgbClr val="FFFFFF"/>
                </a:highlight>
              </a:rPr>
              <a:t>init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for</a:t>
            </a:r>
            <a:r>
              <a:rPr lang="pt-BR" sz="1400" dirty="0">
                <a:solidFill>
                  <a:srgbClr val="000000"/>
                </a:solidFill>
                <a:highlight>
                  <a:srgbClr val="FFFFFF"/>
                </a:highlight>
              </a:rPr>
              <a:t> epoch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n_epochs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for</a:t>
            </a:r>
            <a:r>
              <a:rPr lang="pt-BR" sz="1400" dirty="0">
                <a:solidFill>
                  <a:srgbClr val="000000"/>
                </a:solidFill>
                <a:highlight>
                  <a:srgbClr val="FFFFFF"/>
                </a:highlight>
              </a:rPr>
              <a:t> batch_index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n_batches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fetch_batch</a:t>
            </a:r>
            <a:r>
              <a:rPr lang="en-US" sz="1400" b="1" dirty="0">
                <a:solidFill>
                  <a:srgbClr val="000080"/>
                </a:solidFill>
                <a:highlight>
                  <a:srgbClr val="FFFFFF"/>
                </a:highlight>
              </a:rPr>
              <a:t>(</a:t>
            </a:r>
            <a:r>
              <a:rPr lang="en-US" sz="1400" dirty="0">
                <a:solidFill>
                  <a:srgbClr val="000000"/>
                </a:solidFill>
                <a:highlight>
                  <a:srgbClr val="FFFFFF"/>
                </a:highlight>
              </a:rPr>
              <a:t>epoch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batch_index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batch_size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sess</a:t>
            </a:r>
            <a:r>
              <a:rPr lang="en-US" sz="1400" b="1" dirty="0" err="1">
                <a:solidFill>
                  <a:srgbClr val="000080"/>
                </a:solidFill>
                <a:highlight>
                  <a:srgbClr val="FFFFFF"/>
                </a:highlight>
              </a:rPr>
              <a:t>.</a:t>
            </a:r>
            <a:r>
              <a:rPr lang="en-US" sz="1400" dirty="0" err="1">
                <a:solidFill>
                  <a:srgbClr val="000000"/>
                </a:solidFill>
                <a:highlight>
                  <a:srgbClr val="FFFFFF"/>
                </a:highlight>
              </a:rPr>
              <a:t>run</a:t>
            </a:r>
            <a:r>
              <a:rPr lang="en-US" sz="1400" b="1" dirty="0">
                <a:solidFill>
                  <a:srgbClr val="000080"/>
                </a:solidFill>
                <a:highlight>
                  <a:srgbClr val="FFFFFF"/>
                </a:highlight>
              </a:rPr>
              <a:t>(</a:t>
            </a:r>
            <a:r>
              <a:rPr lang="en-US" sz="1400" dirty="0" err="1">
                <a:solidFill>
                  <a:srgbClr val="000000"/>
                </a:solidFill>
                <a:highlight>
                  <a:srgbClr val="FFFFFF"/>
                </a:highlight>
              </a:rPr>
              <a:t>training_op</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feed_dict</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best_theta </a:t>
            </a:r>
            <a:r>
              <a:rPr lang="pt-BR" sz="1400" b="1" dirty="0">
                <a:solidFill>
                  <a:srgbClr val="000080"/>
                </a:solidFill>
                <a:highlight>
                  <a:srgbClr val="FFFFFF"/>
                </a:highlight>
              </a:rPr>
              <a:t>=</a:t>
            </a:r>
            <a:r>
              <a:rPr lang="pt-BR" sz="1400" dirty="0">
                <a:solidFill>
                  <a:srgbClr val="000000"/>
                </a:solidFill>
                <a:highlight>
                  <a:srgbClr val="FFFFFF"/>
                </a:highlight>
              </a:rPr>
              <a:t> theta</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endParaRPr lang="pt-BR" sz="1400" dirty="0"/>
          </a:p>
        </p:txBody>
      </p:sp>
      <p:cxnSp>
        <p:nvCxnSpPr>
          <p:cNvPr id="10" name="Straight Arrow Connector 9"/>
          <p:cNvCxnSpPr/>
          <p:nvPr/>
        </p:nvCxnSpPr>
        <p:spPr>
          <a:xfrm flipH="1" flipV="1">
            <a:off x="5269426" y="2247255"/>
            <a:ext cx="805910" cy="7689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31956" y="2864482"/>
            <a:ext cx="2243380" cy="14113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29560" y="5267459"/>
            <a:ext cx="1991532" cy="203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44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pt-BR" dirty="0"/>
              <a:t>Salvando e restaurando modelos</a:t>
            </a:r>
          </a:p>
        </p:txBody>
      </p:sp>
      <p:sp>
        <p:nvSpPr>
          <p:cNvPr id="3" name="Content Placeholder 2"/>
          <p:cNvSpPr>
            <a:spLocks noGrp="1"/>
          </p:cNvSpPr>
          <p:nvPr>
            <p:ph idx="1"/>
          </p:nvPr>
        </p:nvSpPr>
        <p:spPr>
          <a:xfrm>
            <a:off x="6121830" y="1690688"/>
            <a:ext cx="5858359" cy="4942095"/>
          </a:xfrm>
        </p:spPr>
        <p:txBody>
          <a:bodyPr>
            <a:normAutofit fontScale="70000" lnSpcReduction="20000"/>
          </a:bodyPr>
          <a:lstStyle/>
          <a:p>
            <a:r>
              <a:rPr lang="pt-BR" dirty="0"/>
              <a:t>Depois de treinar um modelo, </a:t>
            </a:r>
            <a:r>
              <a:rPr lang="pt-BR" dirty="0" smtClean="0"/>
              <a:t>podemos salvar </a:t>
            </a:r>
            <a:r>
              <a:rPr lang="pt-BR" dirty="0"/>
              <a:t>seus parâmetros em disco para poder utilizá-los sempre que </a:t>
            </a:r>
            <a:r>
              <a:rPr lang="pt-BR" dirty="0" smtClean="0"/>
              <a:t>quisermos.  </a:t>
            </a:r>
            <a:endParaRPr lang="pt-BR" dirty="0"/>
          </a:p>
          <a:p>
            <a:r>
              <a:rPr lang="pt-BR" dirty="0" smtClean="0"/>
              <a:t>Nós podemos </a:t>
            </a:r>
            <a:r>
              <a:rPr lang="pt-BR" dirty="0"/>
              <a:t>usá-los em outro programa, </a:t>
            </a:r>
            <a:r>
              <a:rPr lang="pt-BR" dirty="0" smtClean="0"/>
              <a:t>compará-los </a:t>
            </a:r>
            <a:r>
              <a:rPr lang="pt-BR" dirty="0"/>
              <a:t>com outros modelos e assim por diante. </a:t>
            </a:r>
          </a:p>
          <a:p>
            <a:r>
              <a:rPr lang="pt-BR" dirty="0"/>
              <a:t>Além disso, </a:t>
            </a:r>
            <a:r>
              <a:rPr lang="pt-BR" dirty="0" smtClean="0"/>
              <a:t>nós podemos querer </a:t>
            </a:r>
            <a:r>
              <a:rPr lang="pt-BR" dirty="0"/>
              <a:t>salvar os parâmetros em intervalos regulares durante o treinamento do modelo, para que, se o computador travar durante o treinamento, </a:t>
            </a:r>
            <a:r>
              <a:rPr lang="pt-BR" dirty="0" smtClean="0"/>
              <a:t>nós possamos </a:t>
            </a:r>
            <a:r>
              <a:rPr lang="pt-BR" dirty="0"/>
              <a:t>continuar do último ponto de verificação salvo em vez de começar do zero.</a:t>
            </a:r>
          </a:p>
          <a:p>
            <a:r>
              <a:rPr lang="pt-BR" dirty="0"/>
              <a:t>O </a:t>
            </a:r>
            <a:r>
              <a:rPr lang="pt-BR" b="1" i="1" dirty="0"/>
              <a:t>TensorFlow</a:t>
            </a:r>
            <a:r>
              <a:rPr lang="pt-BR" dirty="0"/>
              <a:t> possibilita que se salve e restaure um modelo. Para isto, basta criar um </a:t>
            </a:r>
            <a:r>
              <a:rPr lang="pt-BR" b="1" i="1" dirty="0"/>
              <a:t>nó</a:t>
            </a:r>
            <a:r>
              <a:rPr lang="pt-BR" dirty="0"/>
              <a:t> do tipo </a:t>
            </a:r>
            <a:r>
              <a:rPr lang="pt-BR" b="1" i="1" dirty="0"/>
              <a:t>Saver</a:t>
            </a:r>
            <a:r>
              <a:rPr lang="pt-BR" dirty="0"/>
              <a:t> no final da </a:t>
            </a:r>
            <a:r>
              <a:rPr lang="pt-BR" b="1" i="1" dirty="0"/>
              <a:t>fase de construção</a:t>
            </a:r>
            <a:r>
              <a:rPr lang="pt-BR" dirty="0"/>
              <a:t>, ou seja, depois que todos </a:t>
            </a:r>
            <a:r>
              <a:rPr lang="pt-BR" dirty="0" smtClean="0"/>
              <a:t>os outros </a:t>
            </a:r>
            <a:r>
              <a:rPr lang="pt-BR" b="1" i="1" dirty="0"/>
              <a:t>nós</a:t>
            </a:r>
            <a:r>
              <a:rPr lang="pt-BR" dirty="0"/>
              <a:t> </a:t>
            </a:r>
            <a:r>
              <a:rPr lang="pt-BR" dirty="0" smtClean="0"/>
              <a:t>tiverem </a:t>
            </a:r>
            <a:r>
              <a:rPr lang="pt-BR" dirty="0"/>
              <a:t>sido criados.</a:t>
            </a:r>
          </a:p>
          <a:p>
            <a:r>
              <a:rPr lang="pt-BR" dirty="0"/>
              <a:t>Em seguida, na fase de execução, </a:t>
            </a:r>
            <a:r>
              <a:rPr lang="pt-BR" dirty="0" smtClean="0"/>
              <a:t>chama-se </a:t>
            </a:r>
            <a:r>
              <a:rPr lang="pt-BR" dirty="0"/>
              <a:t>o método </a:t>
            </a:r>
            <a:r>
              <a:rPr lang="pt-BR" b="1" i="1" dirty="0"/>
              <a:t>save()</a:t>
            </a:r>
            <a:r>
              <a:rPr lang="pt-BR" dirty="0"/>
              <a:t> sempre que </a:t>
            </a:r>
            <a:r>
              <a:rPr lang="pt-BR" dirty="0" smtClean="0"/>
              <a:t>se desejar </a:t>
            </a:r>
            <a:r>
              <a:rPr lang="pt-BR" dirty="0"/>
              <a:t>salvar o modelo, passando a </a:t>
            </a:r>
            <a:r>
              <a:rPr lang="pt-BR" b="1" i="1" dirty="0"/>
              <a:t>sessão</a:t>
            </a:r>
            <a:r>
              <a:rPr lang="pt-BR" dirty="0"/>
              <a:t> e o caminho do arquivo onde se deseja salvar o ponto de verificação.</a:t>
            </a:r>
          </a:p>
        </p:txBody>
      </p:sp>
      <p:sp>
        <p:nvSpPr>
          <p:cNvPr id="4" name="Rectangle 3"/>
          <p:cNvSpPr/>
          <p:nvPr/>
        </p:nvSpPr>
        <p:spPr>
          <a:xfrm>
            <a:off x="838200" y="1369804"/>
            <a:ext cx="5430253" cy="5262979"/>
          </a:xfrm>
          <a:prstGeom prst="rect">
            <a:avLst/>
          </a:prstGeom>
        </p:spPr>
        <p:txBody>
          <a:bodyPr wrap="square">
            <a:spAutoFit/>
          </a:bodyPr>
          <a:lstStyle/>
          <a:p>
            <a:r>
              <a:rPr lang="pt-BR" sz="1200" dirty="0">
                <a:solidFill>
                  <a:srgbClr val="000000"/>
                </a:solidFill>
                <a:highlight>
                  <a:srgbClr val="FFFFFF"/>
                </a:highlight>
              </a:rPr>
              <a:t>reset_graph</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optimizer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GradientDescentOptimizer</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training_op </a:t>
            </a:r>
            <a:r>
              <a:rPr lang="pt-BR" sz="1200" b="1" dirty="0">
                <a:solidFill>
                  <a:srgbClr val="000080"/>
                </a:solidFill>
                <a:highlight>
                  <a:srgbClr val="FFFFFF"/>
                </a:highlight>
              </a:rPr>
              <a:t>=</a:t>
            </a:r>
            <a:r>
              <a:rPr lang="pt-BR" sz="1200" dirty="0">
                <a:solidFill>
                  <a:srgbClr val="000000"/>
                </a:solidFill>
                <a:highlight>
                  <a:srgbClr val="FFFFFF"/>
                </a:highlight>
              </a:rPr>
              <a:t> optimizer</a:t>
            </a:r>
            <a:r>
              <a:rPr lang="pt-BR" sz="1200" b="1" dirty="0">
                <a:solidFill>
                  <a:srgbClr val="000080"/>
                </a:solidFill>
                <a:highlight>
                  <a:srgbClr val="FFFFFF"/>
                </a:highlight>
              </a:rPr>
              <a:t>.</a:t>
            </a:r>
            <a:r>
              <a:rPr lang="pt-BR" sz="1200" dirty="0">
                <a:solidFill>
                  <a:srgbClr val="000000"/>
                </a:solidFill>
                <a:highlight>
                  <a:srgbClr val="FFFFFF"/>
                </a:highlight>
              </a:rPr>
              <a:t>minimize</a:t>
            </a:r>
            <a:r>
              <a:rPr lang="pt-BR" sz="1200" b="1" dirty="0">
                <a:solidFill>
                  <a:srgbClr val="000080"/>
                </a:solidFill>
                <a:highlight>
                  <a:srgbClr val="FFFFFF"/>
                </a:highlight>
              </a:rPr>
              <a:t>(</a:t>
            </a:r>
            <a:r>
              <a:rPr lang="pt-BR" sz="1200" dirty="0">
                <a:solidFill>
                  <a:srgbClr val="00000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saver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Saver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for</a:t>
            </a:r>
            <a:r>
              <a:rPr lang="pt-BR" sz="1200" dirty="0">
                <a:solidFill>
                  <a:srgbClr val="000000"/>
                </a:solidFill>
                <a:highlight>
                  <a:srgbClr val="FFFFFF"/>
                </a:highlight>
              </a:rPr>
              <a:t> 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if</a:t>
            </a:r>
            <a:r>
              <a:rPr lang="pt-BR" sz="1200" dirty="0">
                <a:solidFill>
                  <a:srgbClr val="000000"/>
                </a:solidFill>
                <a:highlight>
                  <a:srgbClr val="FFFFFF"/>
                </a:highlight>
              </a:rPr>
              <a:t> 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"/tmp/my_model.ckpt"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training_op</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p>
          <a:p>
            <a:r>
              <a:rPr lang="pt-BR" sz="1200" dirty="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"/tmp/my_model_final.ckpt"</a:t>
            </a:r>
            <a:r>
              <a:rPr lang="pt-BR" sz="1200" b="1" dirty="0">
                <a:solidFill>
                  <a:srgbClr val="000080"/>
                </a:solidFill>
                <a:highlight>
                  <a:srgbClr val="FFFFFF"/>
                </a:highlight>
              </a:rPr>
              <a:t>)</a:t>
            </a:r>
            <a:endParaRPr lang="pt-BR" sz="1200" dirty="0">
              <a:solidFill>
                <a:srgbClr val="000000"/>
              </a:solidFill>
              <a:highlight>
                <a:srgbClr val="FFFFFF"/>
              </a:highlight>
            </a:endParaRPr>
          </a:p>
        </p:txBody>
      </p:sp>
    </p:spTree>
    <p:extLst>
      <p:ext uri="{BB962C8B-B14F-4D97-AF65-F5344CB8AC3E}">
        <p14:creationId xmlns:p14="http://schemas.microsoft.com/office/powerpoint/2010/main" val="115756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pt-BR" dirty="0"/>
              <a:t>Salvando e restaurando modelos</a:t>
            </a:r>
          </a:p>
        </p:txBody>
      </p:sp>
      <p:sp>
        <p:nvSpPr>
          <p:cNvPr id="3" name="Content Placeholder 2"/>
          <p:cNvSpPr>
            <a:spLocks noGrp="1"/>
          </p:cNvSpPr>
          <p:nvPr>
            <p:ph idx="1"/>
          </p:nvPr>
        </p:nvSpPr>
        <p:spPr>
          <a:xfrm>
            <a:off x="838200" y="1566313"/>
            <a:ext cx="11002505" cy="1553006"/>
          </a:xfrm>
        </p:spPr>
        <p:txBody>
          <a:bodyPr>
            <a:normAutofit fontScale="92500" lnSpcReduction="20000"/>
          </a:bodyPr>
          <a:lstStyle/>
          <a:p>
            <a:r>
              <a:rPr lang="pt-BR" dirty="0"/>
              <a:t>Restaurar um modelo </a:t>
            </a:r>
            <a:r>
              <a:rPr lang="pt-BR" dirty="0" smtClean="0"/>
              <a:t>salvo também </a:t>
            </a:r>
            <a:r>
              <a:rPr lang="pt-BR" dirty="0"/>
              <a:t>é fácil: </a:t>
            </a:r>
            <a:r>
              <a:rPr lang="pt-BR" dirty="0" smtClean="0"/>
              <a:t>para isso deve-se criar </a:t>
            </a:r>
            <a:r>
              <a:rPr lang="pt-BR" dirty="0"/>
              <a:t>um </a:t>
            </a:r>
            <a:r>
              <a:rPr lang="pt-BR" b="1" i="1" dirty="0"/>
              <a:t>nó</a:t>
            </a:r>
            <a:r>
              <a:rPr lang="pt-BR" dirty="0"/>
              <a:t> do tipo </a:t>
            </a:r>
            <a:r>
              <a:rPr lang="pt-BR" b="1" i="1" dirty="0"/>
              <a:t>Saver</a:t>
            </a:r>
            <a:r>
              <a:rPr lang="pt-BR" dirty="0"/>
              <a:t> no final da </a:t>
            </a:r>
            <a:r>
              <a:rPr lang="pt-BR" b="1" i="1" dirty="0"/>
              <a:t>fase de construção </a:t>
            </a:r>
            <a:r>
              <a:rPr lang="pt-BR" dirty="0"/>
              <a:t>como anteriormente, mas no início da </a:t>
            </a:r>
            <a:r>
              <a:rPr lang="pt-BR" b="1" i="1" dirty="0"/>
              <a:t>fase de execução</a:t>
            </a:r>
            <a:r>
              <a:rPr lang="pt-BR" dirty="0"/>
              <a:t>, </a:t>
            </a:r>
            <a:r>
              <a:rPr lang="pt-BR" dirty="0" smtClean="0"/>
              <a:t>ao invés de </a:t>
            </a:r>
            <a:r>
              <a:rPr lang="pt-BR" dirty="0"/>
              <a:t>inicializar as variáveis usando o </a:t>
            </a:r>
            <a:r>
              <a:rPr lang="pt-BR" b="1" i="1" dirty="0"/>
              <a:t>nó</a:t>
            </a:r>
            <a:r>
              <a:rPr lang="pt-BR" dirty="0"/>
              <a:t> </a:t>
            </a:r>
            <a:r>
              <a:rPr lang="pt-BR" b="1" i="1" dirty="0"/>
              <a:t>de inicialização</a:t>
            </a:r>
            <a:r>
              <a:rPr lang="pt-BR" dirty="0"/>
              <a:t>, </a:t>
            </a:r>
            <a:r>
              <a:rPr lang="pt-BR" dirty="0" smtClean="0"/>
              <a:t>executa-se </a:t>
            </a:r>
            <a:r>
              <a:rPr lang="pt-BR" dirty="0"/>
              <a:t>o método </a:t>
            </a:r>
            <a:r>
              <a:rPr lang="pt-BR" b="1" i="1" dirty="0"/>
              <a:t>restore()</a:t>
            </a:r>
            <a:r>
              <a:rPr lang="pt-BR" dirty="0"/>
              <a:t> do </a:t>
            </a:r>
            <a:r>
              <a:rPr lang="pt-BR" dirty="0" smtClean="0"/>
              <a:t>objeto do tipo </a:t>
            </a:r>
            <a:r>
              <a:rPr lang="pt-BR" b="1" dirty="0"/>
              <a:t>Saver</a:t>
            </a:r>
            <a:r>
              <a:rPr lang="pt-BR" dirty="0"/>
              <a:t>, conforme mostrado no código abaixo.</a:t>
            </a:r>
          </a:p>
        </p:txBody>
      </p:sp>
      <p:sp>
        <p:nvSpPr>
          <p:cNvPr id="4" name="Rectangle 3"/>
          <p:cNvSpPr/>
          <p:nvPr/>
        </p:nvSpPr>
        <p:spPr>
          <a:xfrm>
            <a:off x="1084882" y="3119972"/>
            <a:ext cx="10222424" cy="830997"/>
          </a:xfrm>
          <a:prstGeom prst="rect">
            <a:avLst/>
          </a:prstGeom>
        </p:spPr>
        <p:txBody>
          <a:bodyPr wrap="square">
            <a:spAutoFit/>
          </a:bodyPr>
          <a:lstStyle/>
          <a:p>
            <a:r>
              <a:rPr lang="pt-BR" sz="1600" b="1" dirty="0">
                <a:solidFill>
                  <a:srgbClr val="0000FF"/>
                </a:solidFill>
                <a:highlight>
                  <a:srgbClr val="FFFFFF"/>
                </a:highlight>
              </a:rPr>
              <a:t>with</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Session</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FF"/>
                </a:solidFill>
                <a:highlight>
                  <a:srgbClr val="FFFFFF"/>
                </a:highlight>
              </a:rPr>
              <a:t>as</a:t>
            </a:r>
            <a:r>
              <a:rPr lang="pt-BR" sz="1600" dirty="0">
                <a:solidFill>
                  <a:srgbClr val="000000"/>
                </a:solidFill>
                <a:highlight>
                  <a:srgbClr val="FFFFFF"/>
                </a:highlight>
              </a:rPr>
              <a:t> sess</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saver</a:t>
            </a:r>
            <a:r>
              <a:rPr lang="pt-BR" sz="1600" b="1" dirty="0">
                <a:solidFill>
                  <a:srgbClr val="000080"/>
                </a:solidFill>
                <a:highlight>
                  <a:srgbClr val="FFFFFF"/>
                </a:highlight>
              </a:rPr>
              <a:t>.</a:t>
            </a:r>
            <a:r>
              <a:rPr lang="pt-BR" sz="1600" dirty="0">
                <a:solidFill>
                  <a:srgbClr val="000000"/>
                </a:solidFill>
                <a:highlight>
                  <a:srgbClr val="FFFFFF"/>
                </a:highlight>
              </a:rPr>
              <a:t>restore</a:t>
            </a:r>
            <a:r>
              <a:rPr lang="pt-BR" sz="1600" b="1" dirty="0">
                <a:solidFill>
                  <a:srgbClr val="000080"/>
                </a:solidFill>
                <a:highlight>
                  <a:srgbClr val="FFFFFF"/>
                </a:highlight>
              </a:rPr>
              <a:t>(</a:t>
            </a:r>
            <a:r>
              <a:rPr lang="pt-BR" sz="1600" dirty="0">
                <a:solidFill>
                  <a:srgbClr val="000000"/>
                </a:solidFill>
                <a:highlight>
                  <a:srgbClr val="FFFFFF"/>
                </a:highlight>
              </a:rPr>
              <a:t>sess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808080"/>
                </a:solidFill>
                <a:highlight>
                  <a:srgbClr val="FFFFFF"/>
                </a:highlight>
              </a:rPr>
              <a:t>"/tmp/my_model_final.ckpt"</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best_theta_restored </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r>
              <a:rPr lang="pt-BR" sz="1600" dirty="0">
                <a:solidFill>
                  <a:srgbClr val="000000"/>
                </a:solidFill>
                <a:highlight>
                  <a:srgbClr val="FFFFFF"/>
                </a:highlight>
              </a:rPr>
              <a:t>eval</a:t>
            </a:r>
            <a:r>
              <a:rPr lang="pt-BR" sz="1600" b="1" dirty="0">
                <a:solidFill>
                  <a:srgbClr val="000080"/>
                </a:solidFill>
                <a:highlight>
                  <a:srgbClr val="FFFFFF"/>
                </a:highlight>
              </a:rPr>
              <a:t>()</a:t>
            </a:r>
            <a:endParaRPr lang="pt-BR" sz="1600" dirty="0"/>
          </a:p>
        </p:txBody>
      </p:sp>
      <p:sp>
        <p:nvSpPr>
          <p:cNvPr id="6" name="Rectangle 5"/>
          <p:cNvSpPr/>
          <p:nvPr/>
        </p:nvSpPr>
        <p:spPr>
          <a:xfrm>
            <a:off x="1084882" y="6091545"/>
            <a:ext cx="3527056" cy="338554"/>
          </a:xfrm>
          <a:prstGeom prst="rect">
            <a:avLst/>
          </a:prstGeom>
        </p:spPr>
        <p:txBody>
          <a:bodyPr wrap="none">
            <a:spAutoFit/>
          </a:bodyPr>
          <a:lstStyle/>
          <a:p>
            <a:r>
              <a:rPr lang="pt-BR" sz="1600" dirty="0">
                <a:solidFill>
                  <a:srgbClr val="000000"/>
                </a:solidFill>
                <a:highlight>
                  <a:srgbClr val="FFFFFF"/>
                </a:highlight>
              </a:rPr>
              <a:t>saver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train</a:t>
            </a:r>
            <a:r>
              <a:rPr lang="pt-BR" sz="1600" b="1" dirty="0">
                <a:solidFill>
                  <a:srgbClr val="000080"/>
                </a:solidFill>
                <a:highlight>
                  <a:srgbClr val="FFFFFF"/>
                </a:highlight>
              </a:rPr>
              <a:t>.</a:t>
            </a:r>
            <a:r>
              <a:rPr lang="pt-BR" sz="1600" dirty="0">
                <a:solidFill>
                  <a:srgbClr val="000000"/>
                </a:solidFill>
                <a:highlight>
                  <a:srgbClr val="FFFFFF"/>
                </a:highlight>
              </a:rPr>
              <a:t>Saver</a:t>
            </a:r>
            <a:r>
              <a:rPr lang="pt-BR" sz="1600" b="1" dirty="0">
                <a:solidFill>
                  <a:srgbClr val="000080"/>
                </a:solidFill>
                <a:highlight>
                  <a:srgbClr val="FFFFFF"/>
                </a:highlight>
              </a:rPr>
              <a:t>({</a:t>
            </a:r>
            <a:r>
              <a:rPr lang="pt-BR" sz="1600" dirty="0">
                <a:solidFill>
                  <a:srgbClr val="808080"/>
                </a:solidFill>
                <a:highlight>
                  <a:srgbClr val="FFFFFF"/>
                </a:highlight>
              </a:rPr>
              <a:t>"weights"</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endParaRPr lang="pt-BR" sz="1600" dirty="0"/>
          </a:p>
        </p:txBody>
      </p:sp>
      <p:sp>
        <p:nvSpPr>
          <p:cNvPr id="7" name="Content Placeholder 2"/>
          <p:cNvSpPr txBox="1">
            <a:spLocks/>
          </p:cNvSpPr>
          <p:nvPr/>
        </p:nvSpPr>
        <p:spPr>
          <a:xfrm>
            <a:off x="838200" y="4059455"/>
            <a:ext cx="11002505" cy="209288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Por padrão, um </a:t>
            </a:r>
            <a:r>
              <a:rPr lang="pt-BR" dirty="0" smtClean="0"/>
              <a:t>objeto do tipo </a:t>
            </a:r>
            <a:r>
              <a:rPr lang="pt-BR" b="1" i="1" dirty="0"/>
              <a:t>Saver</a:t>
            </a:r>
            <a:r>
              <a:rPr lang="pt-BR" dirty="0"/>
              <a:t> salva e restaura todas as variáveis com </a:t>
            </a:r>
            <a:r>
              <a:rPr lang="pt-BR" dirty="0" smtClean="0"/>
              <a:t>nomes especificados por ele, </a:t>
            </a:r>
            <a:r>
              <a:rPr lang="pt-BR" dirty="0"/>
              <a:t>mas se </a:t>
            </a:r>
            <a:r>
              <a:rPr lang="pt-BR" dirty="0" smtClean="0"/>
              <a:t>precisarmos </a:t>
            </a:r>
            <a:r>
              <a:rPr lang="pt-BR" dirty="0"/>
              <a:t>de mais controle, </a:t>
            </a:r>
            <a:r>
              <a:rPr lang="pt-BR" dirty="0" smtClean="0"/>
              <a:t>nós podemos especificar </a:t>
            </a:r>
            <a:r>
              <a:rPr lang="pt-BR" dirty="0"/>
              <a:t>quais variáveis salvar ou restaurar e quais nomes usar. </a:t>
            </a:r>
          </a:p>
          <a:p>
            <a:r>
              <a:rPr lang="pt-BR" dirty="0"/>
              <a:t>Por exemplo, o objeto </a:t>
            </a:r>
            <a:r>
              <a:rPr lang="pt-BR" dirty="0" smtClean="0"/>
              <a:t>do tipo </a:t>
            </a:r>
            <a:r>
              <a:rPr lang="pt-BR" b="1" i="1" dirty="0" smtClean="0"/>
              <a:t>Saver</a:t>
            </a:r>
            <a:r>
              <a:rPr lang="pt-BR" dirty="0" smtClean="0"/>
              <a:t> </a:t>
            </a:r>
            <a:r>
              <a:rPr lang="pt-BR" dirty="0"/>
              <a:t>no código abaixo salva ou restaura apenas a variável </a:t>
            </a:r>
            <a:r>
              <a:rPr lang="pt-BR" b="1" i="1" dirty="0"/>
              <a:t>theta</a:t>
            </a:r>
            <a:r>
              <a:rPr lang="pt-BR" dirty="0"/>
              <a:t> com o nome </a:t>
            </a:r>
            <a:r>
              <a:rPr lang="pt-BR" b="1" i="1" dirty="0"/>
              <a:t>weights</a:t>
            </a:r>
            <a:r>
              <a:rPr lang="pt-BR" dirty="0"/>
              <a:t>.</a:t>
            </a:r>
          </a:p>
        </p:txBody>
      </p:sp>
    </p:spTree>
    <p:extLst>
      <p:ext uri="{BB962C8B-B14F-4D97-AF65-F5344CB8AC3E}">
        <p14:creationId xmlns:p14="http://schemas.microsoft.com/office/powerpoint/2010/main" val="255045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199" y="1825625"/>
            <a:ext cx="11145254" cy="4823148"/>
          </a:xfrm>
        </p:spPr>
        <p:txBody>
          <a:bodyPr>
            <a:normAutofit fontScale="92500" lnSpcReduction="20000"/>
          </a:bodyPr>
          <a:lstStyle/>
          <a:p>
            <a:r>
              <a:rPr lang="pt-BR" dirty="0"/>
              <a:t>Agora nós temos um </a:t>
            </a:r>
            <a:r>
              <a:rPr lang="pt-BR" b="1" i="1" dirty="0"/>
              <a:t>grafo de computação</a:t>
            </a:r>
            <a:r>
              <a:rPr lang="pt-BR" dirty="0"/>
              <a:t> que treina um modelo de </a:t>
            </a:r>
            <a:r>
              <a:rPr lang="pt-BR" b="1" i="1" dirty="0"/>
              <a:t>regressão linear </a:t>
            </a:r>
            <a:r>
              <a:rPr lang="pt-BR" dirty="0"/>
              <a:t>usando o algoritmo do </a:t>
            </a:r>
            <a:r>
              <a:rPr lang="pt-BR" b="1" i="1" dirty="0"/>
              <a:t>gradiente descendente em mini-batches</a:t>
            </a:r>
            <a:r>
              <a:rPr lang="pt-BR" dirty="0"/>
              <a:t> e que salva pontos de verificação em intervalos regulares. </a:t>
            </a:r>
          </a:p>
          <a:p>
            <a:r>
              <a:rPr lang="pt-BR" dirty="0"/>
              <a:t>Parece bem avançado, não é? No entanto, ainda estamos confiando na função </a:t>
            </a:r>
            <a:r>
              <a:rPr lang="pt-BR" b="1" i="1" dirty="0"/>
              <a:t>print() </a:t>
            </a:r>
            <a:r>
              <a:rPr lang="pt-BR" dirty="0"/>
              <a:t>para visualizar o progresso do modelo durante o treinamento. </a:t>
            </a:r>
          </a:p>
          <a:p>
            <a:r>
              <a:rPr lang="pt-BR" dirty="0"/>
              <a:t>Entretanto, existe uma maneira muito melhor para se avaliar o progresso do modelo: o </a:t>
            </a:r>
            <a:r>
              <a:rPr lang="pt-BR" b="1" i="1" dirty="0"/>
              <a:t>TensorBoard</a:t>
            </a:r>
            <a:r>
              <a:rPr lang="pt-BR" dirty="0"/>
              <a:t>. </a:t>
            </a:r>
          </a:p>
          <a:p>
            <a:r>
              <a:rPr lang="pt-BR" dirty="0"/>
              <a:t>De posse de </a:t>
            </a:r>
            <a:r>
              <a:rPr lang="pt-BR" dirty="0" smtClean="0"/>
              <a:t>estatísticas </a:t>
            </a:r>
            <a:r>
              <a:rPr lang="pt-BR" dirty="0"/>
              <a:t>de treinamento, o </a:t>
            </a:r>
            <a:r>
              <a:rPr lang="pt-BR" b="1" i="1" dirty="0"/>
              <a:t>TensorBoard </a:t>
            </a:r>
            <a:r>
              <a:rPr lang="pt-BR" dirty="0"/>
              <a:t>exibe visualizações interativas dessas estatísticas no </a:t>
            </a:r>
            <a:r>
              <a:rPr lang="pt-BR" dirty="0" smtClean="0"/>
              <a:t>navegador </a:t>
            </a:r>
            <a:r>
              <a:rPr lang="pt-BR" dirty="0"/>
              <a:t>web (por exemplo, as </a:t>
            </a:r>
            <a:r>
              <a:rPr lang="pt-BR" b="1" i="1" dirty="0"/>
              <a:t>curvas de aprendizado</a:t>
            </a:r>
            <a:r>
              <a:rPr lang="pt-BR" dirty="0"/>
              <a:t>). </a:t>
            </a:r>
          </a:p>
          <a:p>
            <a:r>
              <a:rPr lang="pt-BR" dirty="0"/>
              <a:t>Pode-se também fornecer a definição do </a:t>
            </a:r>
            <a:r>
              <a:rPr lang="pt-BR" b="1" i="1" dirty="0"/>
              <a:t>grafo de computação</a:t>
            </a:r>
            <a:r>
              <a:rPr lang="pt-BR" dirty="0"/>
              <a:t> e o </a:t>
            </a:r>
            <a:r>
              <a:rPr lang="pt-BR" b="1" i="1" dirty="0"/>
              <a:t>TensorBoard</a:t>
            </a:r>
            <a:r>
              <a:rPr lang="pt-BR" dirty="0"/>
              <a:t> apresentará uma interface para navegarmos pelo </a:t>
            </a:r>
            <a:r>
              <a:rPr lang="pt-BR" b="1" i="1" dirty="0"/>
              <a:t>grafo</a:t>
            </a:r>
            <a:r>
              <a:rPr lang="pt-BR" dirty="0"/>
              <a:t>. </a:t>
            </a:r>
          </a:p>
          <a:p>
            <a:r>
              <a:rPr lang="pt-BR" dirty="0"/>
              <a:t>Isso é muito útil para identificar erros no </a:t>
            </a:r>
            <a:r>
              <a:rPr lang="pt-BR" b="1" i="1" dirty="0" smtClean="0"/>
              <a:t>grafo</a:t>
            </a:r>
            <a:r>
              <a:rPr lang="pt-BR" dirty="0" smtClean="0"/>
              <a:t>, encontrar </a:t>
            </a:r>
            <a:r>
              <a:rPr lang="pt-BR" dirty="0"/>
              <a:t>gargalos de computação entre outras coisas.</a:t>
            </a:r>
          </a:p>
        </p:txBody>
      </p:sp>
    </p:spTree>
    <p:extLst>
      <p:ext uri="{BB962C8B-B14F-4D97-AF65-F5344CB8AC3E}">
        <p14:creationId xmlns:p14="http://schemas.microsoft.com/office/powerpoint/2010/main" val="41207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1064498" cy="3817186"/>
          </a:xfrm>
        </p:spPr>
        <p:txBody>
          <a:bodyPr>
            <a:normAutofit/>
          </a:bodyPr>
          <a:lstStyle/>
          <a:p>
            <a:r>
              <a:rPr lang="pt-BR" dirty="0"/>
              <a:t>O primeiro passo </a:t>
            </a:r>
            <a:r>
              <a:rPr lang="pt-BR" dirty="0" smtClean="0"/>
              <a:t>para utilizar o </a:t>
            </a:r>
            <a:r>
              <a:rPr lang="pt-BR" b="1" i="1" dirty="0" smtClean="0"/>
              <a:t>TensorBoard</a:t>
            </a:r>
            <a:r>
              <a:rPr lang="pt-BR" dirty="0" smtClean="0"/>
              <a:t> é modificar o </a:t>
            </a:r>
            <a:r>
              <a:rPr lang="pt-BR" dirty="0"/>
              <a:t>programa para gravar a definição do </a:t>
            </a:r>
            <a:r>
              <a:rPr lang="pt-BR" b="1" i="1" dirty="0"/>
              <a:t>grafo</a:t>
            </a:r>
            <a:r>
              <a:rPr lang="pt-BR" dirty="0"/>
              <a:t> e algumas estatísticas de treinamento, </a:t>
            </a:r>
            <a:r>
              <a:rPr lang="pt-BR" dirty="0" smtClean="0"/>
              <a:t>como por exemplo, </a:t>
            </a:r>
            <a:r>
              <a:rPr lang="pt-BR" dirty="0"/>
              <a:t>o erro de treinamento, em um diretório de log ao qual o </a:t>
            </a:r>
            <a:r>
              <a:rPr lang="pt-BR" b="1" i="1" dirty="0"/>
              <a:t>TensorBoard</a:t>
            </a:r>
            <a:r>
              <a:rPr lang="pt-BR" dirty="0"/>
              <a:t> terá acesso. </a:t>
            </a:r>
          </a:p>
          <a:p>
            <a:r>
              <a:rPr lang="pt-BR" b="1" dirty="0" smtClean="0"/>
              <a:t>OBS.</a:t>
            </a:r>
            <a:r>
              <a:rPr lang="pt-BR" dirty="0" smtClean="0"/>
              <a:t>: É </a:t>
            </a:r>
            <a:r>
              <a:rPr lang="pt-BR" dirty="0"/>
              <a:t>necessário usar um diretório de log diferente toda vez que se executar o </a:t>
            </a:r>
            <a:r>
              <a:rPr lang="pt-BR" dirty="0" smtClean="0"/>
              <a:t>programa </a:t>
            </a:r>
            <a:r>
              <a:rPr lang="pt-BR" dirty="0"/>
              <a:t>ou o </a:t>
            </a:r>
            <a:r>
              <a:rPr lang="pt-BR" b="1" i="1" dirty="0"/>
              <a:t>TensorBoard</a:t>
            </a:r>
            <a:r>
              <a:rPr lang="pt-BR" dirty="0"/>
              <a:t> irá misturar estatísticas de diferentes execuções, o que atrapalhará as visualizações. </a:t>
            </a:r>
          </a:p>
          <a:p>
            <a:pPr lvl="1"/>
            <a:r>
              <a:rPr lang="pt-BR" dirty="0"/>
              <a:t>A solução mais simples para isso é incluir um </a:t>
            </a:r>
            <a:r>
              <a:rPr lang="pt-BR" b="1" i="1" dirty="0"/>
              <a:t>timestamp</a:t>
            </a:r>
            <a:r>
              <a:rPr lang="pt-BR" dirty="0"/>
              <a:t> (i.e., data e hora) ao nome do diretório de log. Isso pode ser feito com o trecho de código abaixo.</a:t>
            </a:r>
          </a:p>
        </p:txBody>
      </p:sp>
      <p:sp>
        <p:nvSpPr>
          <p:cNvPr id="8" name="Rectangle 7"/>
          <p:cNvSpPr/>
          <p:nvPr/>
        </p:nvSpPr>
        <p:spPr>
          <a:xfrm>
            <a:off x="3322449" y="5492505"/>
            <a:ext cx="6096000" cy="1200329"/>
          </a:xfrm>
          <a:prstGeom prst="rect">
            <a:avLst/>
          </a:prstGeom>
        </p:spPr>
        <p:txBody>
          <a:bodyPr>
            <a:spAutoFit/>
          </a:bodyPr>
          <a:lstStyle/>
          <a:p>
            <a:r>
              <a:rPr lang="pt-BR" b="1" dirty="0">
                <a:solidFill>
                  <a:srgbClr val="0000FF"/>
                </a:solidFill>
                <a:highlight>
                  <a:srgbClr val="FFFFFF"/>
                </a:highlight>
              </a:rPr>
              <a:t>from</a:t>
            </a:r>
            <a:r>
              <a:rPr lang="pt-BR" dirty="0">
                <a:solidFill>
                  <a:srgbClr val="000000"/>
                </a:solidFill>
                <a:highlight>
                  <a:srgbClr val="FFFFFF"/>
                </a:highlight>
              </a:rPr>
              <a:t> datetime </a:t>
            </a:r>
            <a:r>
              <a:rPr lang="pt-BR" b="1" dirty="0">
                <a:solidFill>
                  <a:srgbClr val="0000FF"/>
                </a:solidFill>
                <a:highlight>
                  <a:srgbClr val="FFFFFF"/>
                </a:highlight>
              </a:rPr>
              <a:t>import</a:t>
            </a:r>
            <a:r>
              <a:rPr lang="pt-BR" dirty="0">
                <a:solidFill>
                  <a:srgbClr val="000000"/>
                </a:solidFill>
                <a:highlight>
                  <a:srgbClr val="FFFFFF"/>
                </a:highlight>
              </a:rPr>
              <a:t> datetime</a:t>
            </a:r>
          </a:p>
          <a:p>
            <a:r>
              <a:rPr lang="pt-BR" dirty="0">
                <a:solidFill>
                  <a:srgbClr val="000000"/>
                </a:solidFill>
                <a:highlight>
                  <a:srgbClr val="FFFFFF"/>
                </a:highlight>
              </a:rPr>
              <a:t>now </a:t>
            </a:r>
            <a:r>
              <a:rPr lang="pt-BR" b="1" dirty="0">
                <a:solidFill>
                  <a:srgbClr val="000080"/>
                </a:solidFill>
                <a:highlight>
                  <a:srgbClr val="FFFFFF"/>
                </a:highlight>
              </a:rPr>
              <a:t>=</a:t>
            </a:r>
            <a:r>
              <a:rPr lang="pt-BR" dirty="0">
                <a:solidFill>
                  <a:srgbClr val="000000"/>
                </a:solidFill>
                <a:highlight>
                  <a:srgbClr val="FFFFFF"/>
                </a:highlight>
              </a:rPr>
              <a:t> datetime</a:t>
            </a:r>
            <a:r>
              <a:rPr lang="pt-BR" b="1" dirty="0">
                <a:solidFill>
                  <a:srgbClr val="000080"/>
                </a:solidFill>
                <a:highlight>
                  <a:srgbClr val="FFFFFF"/>
                </a:highlight>
              </a:rPr>
              <a:t>.</a:t>
            </a:r>
            <a:r>
              <a:rPr lang="pt-BR" dirty="0">
                <a:solidFill>
                  <a:srgbClr val="000000"/>
                </a:solidFill>
                <a:highlight>
                  <a:srgbClr val="FFFFFF"/>
                </a:highlight>
              </a:rPr>
              <a:t>utcnow</a:t>
            </a:r>
            <a:r>
              <a:rPr lang="pt-BR" b="1" dirty="0">
                <a:solidFill>
                  <a:srgbClr val="000080"/>
                </a:solidFill>
                <a:highlight>
                  <a:srgbClr val="FFFFFF"/>
                </a:highlight>
              </a:rPr>
              <a:t>().</a:t>
            </a:r>
            <a:r>
              <a:rPr lang="pt-BR" dirty="0">
                <a:solidFill>
                  <a:srgbClr val="000000"/>
                </a:solidFill>
                <a:highlight>
                  <a:srgbClr val="FFFFFF"/>
                </a:highlight>
              </a:rPr>
              <a:t>strftime</a:t>
            </a:r>
            <a:r>
              <a:rPr lang="pt-BR" b="1" dirty="0">
                <a:solidFill>
                  <a:srgbClr val="000080"/>
                </a:solidFill>
                <a:highlight>
                  <a:srgbClr val="FFFFFF"/>
                </a:highlight>
              </a:rPr>
              <a:t>(</a:t>
            </a:r>
            <a:r>
              <a:rPr lang="pt-BR" dirty="0">
                <a:solidFill>
                  <a:srgbClr val="808080"/>
                </a:solidFill>
                <a:highlight>
                  <a:srgbClr val="FFFFFF"/>
                </a:highlight>
              </a:rPr>
              <a:t>"%Y%m%d%H%M%S"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root_logdir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"tf_logs"</a:t>
            </a:r>
            <a:endParaRPr lang="pt-BR" dirty="0">
              <a:solidFill>
                <a:srgbClr val="000000"/>
              </a:solidFill>
              <a:highlight>
                <a:srgbClr val="FFFFFF"/>
              </a:highlight>
            </a:endParaRPr>
          </a:p>
          <a:p>
            <a:r>
              <a:rPr lang="pt-BR" dirty="0">
                <a:solidFill>
                  <a:srgbClr val="000000"/>
                </a:solidFill>
                <a:highlight>
                  <a:srgbClr val="FFFFFF"/>
                </a:highlight>
              </a:rPr>
              <a:t>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"{}/run-{}/"</a:t>
            </a:r>
            <a:r>
              <a:rPr lang="pt-BR" b="1" dirty="0">
                <a:solidFill>
                  <a:srgbClr val="000080"/>
                </a:solidFill>
                <a:highlight>
                  <a:srgbClr val="FFFFFF"/>
                </a:highlight>
              </a:rPr>
              <a:t>.</a:t>
            </a:r>
            <a:r>
              <a:rPr lang="pt-BR" dirty="0">
                <a:solidFill>
                  <a:srgbClr val="000000"/>
                </a:solidFill>
                <a:highlight>
                  <a:srgbClr val="FFFFFF"/>
                </a:highlight>
              </a:rPr>
              <a:t>format</a:t>
            </a:r>
            <a:r>
              <a:rPr lang="pt-BR" b="1" dirty="0">
                <a:solidFill>
                  <a:srgbClr val="000080"/>
                </a:solidFill>
                <a:highlight>
                  <a:srgbClr val="FFFFFF"/>
                </a:highlight>
              </a:rPr>
              <a:t>(</a:t>
            </a:r>
            <a:r>
              <a:rPr lang="pt-BR" dirty="0">
                <a:solidFill>
                  <a:srgbClr val="000000"/>
                </a:solidFill>
                <a:highlight>
                  <a:srgbClr val="FFFFFF"/>
                </a:highlight>
              </a:rPr>
              <a:t>root_logdir</a:t>
            </a:r>
            <a:r>
              <a:rPr lang="pt-BR" b="1" dirty="0">
                <a:solidFill>
                  <a:srgbClr val="000080"/>
                </a:solidFill>
                <a:highlight>
                  <a:srgbClr val="FFFFFF"/>
                </a:highlight>
              </a:rPr>
              <a:t>,</a:t>
            </a:r>
            <a:r>
              <a:rPr lang="pt-BR" dirty="0">
                <a:solidFill>
                  <a:srgbClr val="000000"/>
                </a:solidFill>
                <a:highlight>
                  <a:srgbClr val="FFFFFF"/>
                </a:highlight>
              </a:rPr>
              <a:t> now</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5428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2092918"/>
            <a:ext cx="11033501" cy="509612"/>
          </a:xfrm>
        </p:spPr>
        <p:txBody>
          <a:bodyPr>
            <a:normAutofit fontScale="85000" lnSpcReduction="10000"/>
          </a:bodyPr>
          <a:lstStyle/>
          <a:p>
            <a:r>
              <a:rPr lang="pt-BR" dirty="0"/>
              <a:t>Em seguida, adicionamos o código abaixo ao final da </a:t>
            </a:r>
            <a:r>
              <a:rPr lang="pt-BR" b="1" i="1" dirty="0"/>
              <a:t>fase de construção</a:t>
            </a:r>
            <a:r>
              <a:rPr lang="pt-BR" dirty="0"/>
              <a:t> do </a:t>
            </a:r>
            <a:r>
              <a:rPr lang="pt-BR" b="1" i="1" dirty="0"/>
              <a:t>grafo</a:t>
            </a:r>
            <a:r>
              <a:rPr lang="pt-BR" dirty="0" smtClean="0"/>
              <a:t>.</a:t>
            </a:r>
          </a:p>
        </p:txBody>
      </p:sp>
      <p:sp>
        <p:nvSpPr>
          <p:cNvPr id="5" name="Rectangle 4"/>
          <p:cNvSpPr/>
          <p:nvPr/>
        </p:nvSpPr>
        <p:spPr>
          <a:xfrm>
            <a:off x="2942740" y="2602530"/>
            <a:ext cx="6306519" cy="646331"/>
          </a:xfrm>
          <a:prstGeom prst="rect">
            <a:avLst/>
          </a:prstGeom>
        </p:spPr>
        <p:txBody>
          <a:bodyPr wrap="square">
            <a:spAutoFit/>
          </a:bodyPr>
          <a:lstStyle/>
          <a:p>
            <a:r>
              <a:rPr lang="pt-BR" dirty="0">
                <a:solidFill>
                  <a:srgbClr val="000000"/>
                </a:solidFill>
                <a:highlight>
                  <a:srgbClr val="FFFFFF"/>
                </a:highlight>
              </a:rPr>
              <a:t>mse_summary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scalar</a:t>
            </a:r>
            <a:r>
              <a:rPr lang="pt-BR" b="1" dirty="0">
                <a:solidFill>
                  <a:srgbClr val="000080"/>
                </a:solidFill>
                <a:highlight>
                  <a:srgbClr val="FFFFFF"/>
                </a:highlight>
              </a:rPr>
              <a:t>(</a:t>
            </a:r>
            <a:r>
              <a:rPr lang="pt-BR" dirty="0">
                <a:solidFill>
                  <a:srgbClr val="808080"/>
                </a:solidFill>
                <a:highlight>
                  <a:srgbClr val="FFFFFF"/>
                </a:highlight>
              </a:rPr>
              <a:t>'MSE'</a:t>
            </a:r>
            <a:r>
              <a:rPr lang="pt-BR" b="1" dirty="0">
                <a:solidFill>
                  <a:srgbClr val="000080"/>
                </a:solidFill>
                <a:highlight>
                  <a:srgbClr val="FFFFFF"/>
                </a:highlight>
              </a:rPr>
              <a:t>,</a:t>
            </a:r>
            <a:r>
              <a:rPr lang="pt-BR" dirty="0">
                <a:solidFill>
                  <a:srgbClr val="000000"/>
                </a:solidFill>
                <a:highlight>
                  <a:srgbClr val="FFFFFF"/>
                </a:highlight>
              </a:rPr>
              <a:t> mse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file_writer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FileWriter</a:t>
            </a:r>
            <a:r>
              <a:rPr lang="pt-BR" b="1" dirty="0">
                <a:solidFill>
                  <a:srgbClr val="000080"/>
                </a:solidFill>
                <a:highlight>
                  <a:srgbClr val="FFFFFF"/>
                </a:highlight>
              </a:rPr>
              <a:t>(</a:t>
            </a:r>
            <a:r>
              <a:rPr lang="pt-BR" dirty="0">
                <a:solidFill>
                  <a:srgbClr val="000000"/>
                </a:solidFill>
                <a:highlight>
                  <a:srgbClr val="FFFFFF"/>
                </a:highlight>
              </a:rPr>
              <a:t>logdir</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get_default_graph</a:t>
            </a:r>
            <a:r>
              <a:rPr lang="pt-BR" b="1" dirty="0">
                <a:solidFill>
                  <a:srgbClr val="000080"/>
                </a:solidFill>
                <a:highlight>
                  <a:srgbClr val="FFFFFF"/>
                </a:highlight>
              </a:rPr>
              <a:t>())</a:t>
            </a:r>
            <a:endParaRPr lang="pt-BR" dirty="0"/>
          </a:p>
        </p:txBody>
      </p:sp>
      <p:sp>
        <p:nvSpPr>
          <p:cNvPr id="7" name="Content Placeholder 2"/>
          <p:cNvSpPr txBox="1">
            <a:spLocks/>
          </p:cNvSpPr>
          <p:nvPr/>
        </p:nvSpPr>
        <p:spPr>
          <a:xfrm>
            <a:off x="838199" y="3351292"/>
            <a:ext cx="11033501" cy="32886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smtClean="0"/>
              <a:t>A primeira linha cria um </a:t>
            </a:r>
            <a:r>
              <a:rPr lang="pt-BR" b="1" i="1" dirty="0" smtClean="0"/>
              <a:t>nó</a:t>
            </a:r>
            <a:r>
              <a:rPr lang="pt-BR" dirty="0" smtClean="0"/>
              <a:t> no </a:t>
            </a:r>
            <a:r>
              <a:rPr lang="pt-BR" b="1" i="1" dirty="0" smtClean="0"/>
              <a:t>grafo</a:t>
            </a:r>
            <a:r>
              <a:rPr lang="pt-BR" dirty="0" smtClean="0"/>
              <a:t> que avalia o valor do </a:t>
            </a:r>
            <a:r>
              <a:rPr lang="pt-BR" b="1" i="1" dirty="0" smtClean="0"/>
              <a:t>erro quadrático médio</a:t>
            </a:r>
            <a:r>
              <a:rPr lang="pt-BR" dirty="0" smtClean="0"/>
              <a:t> (MSE) e o grava em um arquivo de log compatível com </a:t>
            </a:r>
            <a:r>
              <a:rPr lang="pt-BR" b="1" i="1" dirty="0" smtClean="0"/>
              <a:t>TensorBoard</a:t>
            </a:r>
            <a:r>
              <a:rPr lang="pt-BR" dirty="0" smtClean="0"/>
              <a:t> chamado de </a:t>
            </a:r>
            <a:r>
              <a:rPr lang="pt-BR" b="1" i="1" dirty="0" smtClean="0"/>
              <a:t>summary</a:t>
            </a:r>
            <a:r>
              <a:rPr lang="pt-BR" dirty="0" smtClean="0"/>
              <a:t>. </a:t>
            </a:r>
          </a:p>
          <a:p>
            <a:r>
              <a:rPr lang="pt-BR" dirty="0" smtClean="0"/>
              <a:t>A segunda linha cria um objeto do tipo </a:t>
            </a:r>
            <a:r>
              <a:rPr lang="pt-BR" b="1" i="1" dirty="0" smtClean="0"/>
              <a:t>FileWriter</a:t>
            </a:r>
            <a:r>
              <a:rPr lang="pt-BR" dirty="0" smtClean="0"/>
              <a:t> que é usado para escrever os resultados no arquivo de log. </a:t>
            </a:r>
          </a:p>
          <a:p>
            <a:pPr lvl="1"/>
            <a:r>
              <a:rPr lang="pt-BR" dirty="0" smtClean="0"/>
              <a:t>O primeiro parâmetro indica o caminho do diretório de log e o segundo, que é opcional, é o </a:t>
            </a:r>
            <a:r>
              <a:rPr lang="pt-BR" b="1" i="1" dirty="0" smtClean="0"/>
              <a:t>grafo</a:t>
            </a:r>
            <a:r>
              <a:rPr lang="pt-BR" dirty="0" smtClean="0"/>
              <a:t> que você deseja visualizar.</a:t>
            </a:r>
          </a:p>
          <a:p>
            <a:pPr lvl="1"/>
            <a:r>
              <a:rPr lang="pt-BR" dirty="0" smtClean="0"/>
              <a:t>Após a criação, o objeto do tipo </a:t>
            </a:r>
            <a:r>
              <a:rPr lang="pt-BR" b="1" i="1" dirty="0" smtClean="0"/>
              <a:t>FileWriter</a:t>
            </a:r>
            <a:r>
              <a:rPr lang="pt-BR" dirty="0" smtClean="0"/>
              <a:t> cria o diretório de log se ele ainda não existir e grava a definição do </a:t>
            </a:r>
            <a:r>
              <a:rPr lang="pt-BR" b="1" i="1" dirty="0" smtClean="0"/>
              <a:t>grafo</a:t>
            </a:r>
            <a:r>
              <a:rPr lang="pt-BR" dirty="0" smtClean="0"/>
              <a:t> em um arquivo de log chamado </a:t>
            </a:r>
            <a:r>
              <a:rPr lang="pt-BR" b="1" i="1" dirty="0" smtClean="0"/>
              <a:t>arquivo de eventos</a:t>
            </a:r>
            <a:r>
              <a:rPr lang="pt-BR" dirty="0" smtClean="0"/>
              <a:t>.</a:t>
            </a:r>
            <a:endParaRPr lang="pt-BR" dirty="0"/>
          </a:p>
        </p:txBody>
      </p:sp>
    </p:spTree>
    <p:extLst>
      <p:ext uri="{BB962C8B-B14F-4D97-AF65-F5344CB8AC3E}">
        <p14:creationId xmlns:p14="http://schemas.microsoft.com/office/powerpoint/2010/main" val="1634472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0515600" cy="2374416"/>
          </a:xfrm>
        </p:spPr>
        <p:txBody>
          <a:bodyPr>
            <a:normAutofit fontScale="92500" lnSpcReduction="10000"/>
          </a:bodyPr>
          <a:lstStyle/>
          <a:p>
            <a:r>
              <a:rPr lang="pt-BR" dirty="0"/>
              <a:t>Em seguida, é necessário atualizar o código da </a:t>
            </a:r>
            <a:r>
              <a:rPr lang="pt-BR" b="1" i="1" dirty="0"/>
              <a:t>fase de execução </a:t>
            </a:r>
            <a:r>
              <a:rPr lang="pt-BR" dirty="0"/>
              <a:t>para avaliar o </a:t>
            </a:r>
            <a:r>
              <a:rPr lang="pt-BR" b="1" i="1" dirty="0"/>
              <a:t>nó</a:t>
            </a:r>
            <a:r>
              <a:rPr lang="pt-BR" dirty="0"/>
              <a:t> </a:t>
            </a:r>
            <a:r>
              <a:rPr lang="pt-BR" b="1" i="1" dirty="0"/>
              <a:t>mse_summary</a:t>
            </a:r>
            <a:r>
              <a:rPr lang="pt-BR" dirty="0"/>
              <a:t> regularmente durante o treinamento (por exemplo, a cada 10 mini-batches). </a:t>
            </a:r>
          </a:p>
          <a:p>
            <a:r>
              <a:rPr lang="pt-BR" dirty="0"/>
              <a:t>Isso produzirá um </a:t>
            </a:r>
            <a:r>
              <a:rPr lang="pt-BR" b="1" i="1" dirty="0"/>
              <a:t>resumo</a:t>
            </a:r>
            <a:r>
              <a:rPr lang="pt-BR" dirty="0"/>
              <a:t> (i.e., o log) que pode ser gravado no arquivo de eventos usando </a:t>
            </a:r>
            <a:r>
              <a:rPr lang="pt-BR" dirty="0" smtClean="0"/>
              <a:t>a variável </a:t>
            </a:r>
            <a:r>
              <a:rPr lang="pt-BR" b="1" i="1" dirty="0"/>
              <a:t>file_writer</a:t>
            </a:r>
            <a:r>
              <a:rPr lang="pt-BR" dirty="0"/>
              <a:t>. </a:t>
            </a:r>
          </a:p>
          <a:p>
            <a:r>
              <a:rPr lang="pt-BR" dirty="0"/>
              <a:t>O código atualizado da </a:t>
            </a:r>
            <a:r>
              <a:rPr lang="pt-BR" b="1" i="1" dirty="0"/>
              <a:t>fase de execução </a:t>
            </a:r>
            <a:r>
              <a:rPr lang="pt-BR" dirty="0"/>
              <a:t>é mostrado abaixo.</a:t>
            </a:r>
          </a:p>
        </p:txBody>
      </p:sp>
      <p:sp>
        <p:nvSpPr>
          <p:cNvPr id="4" name="Rectangle 3"/>
          <p:cNvSpPr/>
          <p:nvPr/>
        </p:nvSpPr>
        <p:spPr>
          <a:xfrm>
            <a:off x="2544305" y="4200041"/>
            <a:ext cx="7103390" cy="2585323"/>
          </a:xfrm>
          <a:prstGeom prst="rect">
            <a:avLst/>
          </a:prstGeom>
        </p:spPr>
        <p:txBody>
          <a:bodyPr wrap="square">
            <a:spAutoFit/>
          </a:bodyPr>
          <a:lstStyle/>
          <a:p>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for</a:t>
            </a:r>
            <a:r>
              <a:rPr lang="pt-BR" dirty="0">
                <a:solidFill>
                  <a:srgbClr val="000000"/>
                </a:solidFill>
                <a:highlight>
                  <a:srgbClr val="FFFFFF"/>
                </a:highlight>
              </a:rPr>
              <a:t> batch_index </a:t>
            </a:r>
            <a:r>
              <a:rPr lang="pt-BR" b="1" dirty="0">
                <a:solidFill>
                  <a:srgbClr val="0000FF"/>
                </a:solidFill>
                <a:highlight>
                  <a:srgbClr val="FFFFFF"/>
                </a:highlight>
              </a:rPr>
              <a:t>in</a:t>
            </a:r>
            <a:r>
              <a:rPr lang="pt-BR" dirty="0">
                <a:solidFill>
                  <a:srgbClr val="000000"/>
                </a:solidFill>
                <a:highlight>
                  <a:srgbClr val="FFFFFF"/>
                </a:highlight>
              </a:rPr>
              <a:t> range</a:t>
            </a:r>
            <a:r>
              <a:rPr lang="pt-BR" b="1" dirty="0">
                <a:solidFill>
                  <a:srgbClr val="000080"/>
                </a:solidFill>
                <a:highlight>
                  <a:srgbClr val="FFFFFF"/>
                </a:highlight>
              </a:rPr>
              <a:t>(</a:t>
            </a:r>
            <a:r>
              <a:rPr lang="pt-BR" dirty="0">
                <a:solidFill>
                  <a:srgbClr val="000000"/>
                </a:solidFill>
                <a:highlight>
                  <a:srgbClr val="FFFFFF"/>
                </a:highlight>
              </a:rPr>
              <a:t>n_batches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fetch_batch</a:t>
            </a:r>
            <a:r>
              <a:rPr lang="en-US" b="1" dirty="0">
                <a:solidFill>
                  <a:srgbClr val="000080"/>
                </a:solidFill>
                <a:highlight>
                  <a:srgbClr val="FFFFFF"/>
                </a:highlight>
              </a:rPr>
              <a:t>(</a:t>
            </a:r>
            <a:r>
              <a:rPr lang="en-US" dirty="0">
                <a:solidFill>
                  <a:srgbClr val="000000"/>
                </a:solidFill>
                <a:highlight>
                  <a:srgbClr val="FFFFFF"/>
                </a:highlight>
              </a:rPr>
              <a:t>epoch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batch_index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batch_size</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if</a:t>
            </a:r>
            <a:r>
              <a:rPr lang="pt-BR" dirty="0">
                <a:solidFill>
                  <a:srgbClr val="000000"/>
                </a:solidFill>
                <a:highlight>
                  <a:srgbClr val="FFFFFF"/>
                </a:highlight>
              </a:rPr>
              <a:t> batch_index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summary_str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mse_summary</a:t>
            </a:r>
            <a:r>
              <a:rPr lang="en-US" b="1" dirty="0" err="1">
                <a:solidFill>
                  <a:srgbClr val="000080"/>
                </a:solidFill>
                <a:highlight>
                  <a:srgbClr val="FFFFFF"/>
                </a:highlight>
              </a:rPr>
              <a:t>.</a:t>
            </a:r>
            <a:r>
              <a:rPr lang="en-US" dirty="0" err="1">
                <a:solidFill>
                  <a:srgbClr val="000000"/>
                </a:solidFill>
                <a:highlight>
                  <a:srgbClr val="FFFFFF"/>
                </a:highlight>
              </a:rPr>
              <a:t>eval</a:t>
            </a:r>
            <a:r>
              <a:rPr lang="en-US" b="1" dirty="0">
                <a:solidFill>
                  <a:srgbClr val="000080"/>
                </a:solidFill>
                <a:highlight>
                  <a:srgbClr val="FFFFFF"/>
                </a:highlight>
              </a:rPr>
              <a:t>(</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step </a:t>
            </a:r>
            <a:r>
              <a:rPr lang="pt-BR" b="1" dirty="0">
                <a:solidFill>
                  <a:srgbClr val="000080"/>
                </a:solidFill>
                <a:highlight>
                  <a:srgbClr val="FFFFFF"/>
                </a:highlight>
              </a:rPr>
              <a:t>=</a:t>
            </a:r>
            <a:r>
              <a:rPr lang="pt-BR" dirty="0">
                <a:solidFill>
                  <a:srgbClr val="000000"/>
                </a:solidFill>
                <a:highlight>
                  <a:srgbClr val="FFFFFF"/>
                </a:highlight>
              </a:rPr>
              <a:t> epoch </a:t>
            </a:r>
            <a:r>
              <a:rPr lang="pt-BR" b="1" dirty="0">
                <a:solidFill>
                  <a:srgbClr val="000080"/>
                </a:solidFill>
                <a:highlight>
                  <a:srgbClr val="FFFFFF"/>
                </a:highlight>
              </a:rPr>
              <a:t>*</a:t>
            </a:r>
            <a:r>
              <a:rPr lang="pt-BR" dirty="0">
                <a:solidFill>
                  <a:srgbClr val="000000"/>
                </a:solidFill>
                <a:highlight>
                  <a:srgbClr val="FFFFFF"/>
                </a:highlight>
              </a:rPr>
              <a:t> n_batches </a:t>
            </a:r>
            <a:r>
              <a:rPr lang="pt-BR" b="1" dirty="0">
                <a:solidFill>
                  <a:srgbClr val="000080"/>
                </a:solidFill>
                <a:highlight>
                  <a:srgbClr val="FFFFFF"/>
                </a:highlight>
              </a:rPr>
              <a:t>+</a:t>
            </a:r>
            <a:r>
              <a:rPr lang="pt-BR" dirty="0">
                <a:solidFill>
                  <a:srgbClr val="000000"/>
                </a:solidFill>
                <a:highlight>
                  <a:srgbClr val="FFFFFF"/>
                </a:highlight>
              </a:rPr>
              <a:t> batch_index</a:t>
            </a:r>
          </a:p>
          <a:p>
            <a:r>
              <a:rPr lang="pt-BR" dirty="0">
                <a:solidFill>
                  <a:srgbClr val="000000"/>
                </a:solidFill>
                <a:highlight>
                  <a:srgbClr val="FFFFFF"/>
                </a:highlight>
              </a:rPr>
              <a:t>      file_writer</a:t>
            </a:r>
            <a:r>
              <a:rPr lang="pt-BR" b="1" dirty="0">
                <a:solidFill>
                  <a:srgbClr val="000080"/>
                </a:solidFill>
                <a:highlight>
                  <a:srgbClr val="FFFFFF"/>
                </a:highlight>
              </a:rPr>
              <a:t>.</a:t>
            </a:r>
            <a:r>
              <a:rPr lang="pt-BR" dirty="0">
                <a:solidFill>
                  <a:srgbClr val="000000"/>
                </a:solidFill>
                <a:highlight>
                  <a:srgbClr val="FFFFFF"/>
                </a:highlight>
              </a:rPr>
              <a:t>add_summary</a:t>
            </a:r>
            <a:r>
              <a:rPr lang="pt-BR" b="1" dirty="0">
                <a:solidFill>
                  <a:srgbClr val="000080"/>
                </a:solidFill>
                <a:highlight>
                  <a:srgbClr val="FFFFFF"/>
                </a:highlight>
              </a:rPr>
              <a:t>(</a:t>
            </a:r>
            <a:r>
              <a:rPr lang="pt-BR" dirty="0">
                <a:solidFill>
                  <a:srgbClr val="000000"/>
                </a:solidFill>
                <a:highlight>
                  <a:srgbClr val="FFFFFF"/>
                </a:highlight>
              </a:rPr>
              <a:t>summary_str</a:t>
            </a:r>
            <a:r>
              <a:rPr lang="pt-BR" b="1" dirty="0">
                <a:solidFill>
                  <a:srgbClr val="000080"/>
                </a:solidFill>
                <a:highlight>
                  <a:srgbClr val="FFFFFF"/>
                </a:highlight>
              </a:rPr>
              <a:t>,</a:t>
            </a:r>
            <a:r>
              <a:rPr lang="pt-BR" dirty="0">
                <a:solidFill>
                  <a:srgbClr val="000000"/>
                </a:solidFill>
                <a:highlight>
                  <a:srgbClr val="FFFFFF"/>
                </a:highlight>
              </a:rPr>
              <a:t> step</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sess</a:t>
            </a:r>
            <a:r>
              <a:rPr lang="en-US" b="1" dirty="0" err="1">
                <a:solidFill>
                  <a:srgbClr val="000080"/>
                </a:solidFill>
                <a:highlight>
                  <a:srgbClr val="FFFFFF"/>
                </a:highlight>
              </a:rPr>
              <a:t>.</a:t>
            </a:r>
            <a:r>
              <a:rPr lang="en-US" dirty="0" err="1">
                <a:solidFill>
                  <a:srgbClr val="000000"/>
                </a:solidFill>
                <a:highlight>
                  <a:srgbClr val="FFFFFF"/>
                </a:highlight>
              </a:rPr>
              <a:t>run</a:t>
            </a:r>
            <a:r>
              <a:rPr lang="en-US" b="1" dirty="0">
                <a:solidFill>
                  <a:srgbClr val="000080"/>
                </a:solidFill>
                <a:highlight>
                  <a:srgbClr val="FFFFFF"/>
                </a:highlight>
              </a:rPr>
              <a:t>(</a:t>
            </a:r>
            <a:r>
              <a:rPr lang="en-US" dirty="0" err="1">
                <a:solidFill>
                  <a:srgbClr val="000000"/>
                </a:solidFill>
                <a:highlight>
                  <a:srgbClr val="FFFFFF"/>
                </a:highlight>
              </a:rPr>
              <a:t>training_op</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97247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4"/>
            <a:ext cx="11061032" cy="3552287"/>
          </a:xfrm>
        </p:spPr>
        <p:txBody>
          <a:bodyPr>
            <a:normAutofit fontScale="92500" lnSpcReduction="10000"/>
          </a:bodyPr>
          <a:lstStyle/>
          <a:p>
            <a:r>
              <a:rPr lang="pt-BR" dirty="0"/>
              <a:t>Por fim, encerra-se o </a:t>
            </a:r>
            <a:r>
              <a:rPr lang="pt-BR" b="1" i="1" dirty="0"/>
              <a:t>FileWriter</a:t>
            </a:r>
            <a:r>
              <a:rPr lang="pt-BR" dirty="0"/>
              <a:t> no final do programa com </a:t>
            </a:r>
            <a:r>
              <a:rPr lang="pt-BR" b="1" i="1" dirty="0"/>
              <a:t>file_writer.close()</a:t>
            </a:r>
            <a:r>
              <a:rPr lang="pt-BR" dirty="0"/>
              <a:t>.</a:t>
            </a:r>
            <a:endParaRPr lang="pt-BR" b="1" i="1" dirty="0"/>
          </a:p>
          <a:p>
            <a:r>
              <a:rPr lang="pt-BR" dirty="0"/>
              <a:t>Ao executar o programa, </a:t>
            </a:r>
            <a:r>
              <a:rPr lang="pt-BR" dirty="0" smtClean="0"/>
              <a:t>o objeto do tipo </a:t>
            </a:r>
            <a:r>
              <a:rPr lang="pt-BR" b="1" i="1" dirty="0"/>
              <a:t>FileWriter</a:t>
            </a:r>
            <a:r>
              <a:rPr lang="pt-BR" dirty="0"/>
              <a:t> criará o diretório de log e gravará um </a:t>
            </a:r>
            <a:r>
              <a:rPr lang="pt-BR" b="1" i="1" dirty="0"/>
              <a:t>arquivo de eventos</a:t>
            </a:r>
            <a:r>
              <a:rPr lang="pt-BR" dirty="0"/>
              <a:t> nesse diretório, contendo a definição do </a:t>
            </a:r>
            <a:r>
              <a:rPr lang="pt-BR" b="1" i="1" dirty="0"/>
              <a:t>grafo </a:t>
            </a:r>
            <a:r>
              <a:rPr lang="pt-BR" dirty="0"/>
              <a:t>e os valores de MSE.</a:t>
            </a:r>
          </a:p>
          <a:p>
            <a:r>
              <a:rPr lang="pt-BR" dirty="0"/>
              <a:t>Agora podemos iniciar o servidor do </a:t>
            </a:r>
            <a:r>
              <a:rPr lang="pt-BR" b="1" i="1" dirty="0"/>
              <a:t>TensorBoard</a:t>
            </a:r>
            <a:r>
              <a:rPr lang="pt-BR" dirty="0"/>
              <a:t>. Para isso, é necessário ativar o </a:t>
            </a:r>
            <a:r>
              <a:rPr lang="pt-BR" b="1" i="1" dirty="0"/>
              <a:t>ambiente</a:t>
            </a:r>
            <a:r>
              <a:rPr lang="pt-BR" dirty="0"/>
              <a:t> </a:t>
            </a:r>
            <a:r>
              <a:rPr lang="pt-BR" b="1" i="1" dirty="0"/>
              <a:t>virtual</a:t>
            </a:r>
            <a:r>
              <a:rPr lang="pt-BR" dirty="0"/>
              <a:t>, caso você tenha criado um e, em seguida, </a:t>
            </a:r>
            <a:r>
              <a:rPr lang="pt-BR" dirty="0" smtClean="0"/>
              <a:t>iniciar </a:t>
            </a:r>
            <a:r>
              <a:rPr lang="pt-BR" dirty="0"/>
              <a:t>o servidor executando o comando </a:t>
            </a:r>
            <a:r>
              <a:rPr lang="pt-BR" b="1" i="1" dirty="0"/>
              <a:t>tensorboard</a:t>
            </a:r>
            <a:r>
              <a:rPr lang="pt-BR" dirty="0"/>
              <a:t>, apontando-o para o diretório de logs. </a:t>
            </a:r>
          </a:p>
          <a:p>
            <a:r>
              <a:rPr lang="pt-BR" dirty="0"/>
              <a:t>Esse comando inicia </a:t>
            </a:r>
            <a:r>
              <a:rPr lang="pt-BR" dirty="0" smtClean="0"/>
              <a:t>o servidor </a:t>
            </a:r>
            <a:r>
              <a:rPr lang="pt-BR" dirty="0"/>
              <a:t>web do </a:t>
            </a:r>
            <a:r>
              <a:rPr lang="pt-BR" b="1" i="1" dirty="0"/>
              <a:t>TensorBoard</a:t>
            </a:r>
            <a:r>
              <a:rPr lang="pt-BR" dirty="0"/>
              <a:t>, que fica </a:t>
            </a:r>
            <a:r>
              <a:rPr lang="pt-BR" i="1" dirty="0"/>
              <a:t>escutando</a:t>
            </a:r>
            <a:r>
              <a:rPr lang="pt-BR" dirty="0"/>
              <a:t> </a:t>
            </a:r>
            <a:r>
              <a:rPr lang="pt-BR" dirty="0" smtClean="0"/>
              <a:t>(i.e., esperando) por conexões na </a:t>
            </a:r>
            <a:r>
              <a:rPr lang="pt-BR" dirty="0"/>
              <a:t>porta 6006.</a:t>
            </a:r>
          </a:p>
        </p:txBody>
      </p:sp>
      <p:sp>
        <p:nvSpPr>
          <p:cNvPr id="4" name="Rectangle 3"/>
          <p:cNvSpPr/>
          <p:nvPr/>
        </p:nvSpPr>
        <p:spPr>
          <a:xfrm>
            <a:off x="4163878" y="5489161"/>
            <a:ext cx="6096000" cy="1200329"/>
          </a:xfrm>
          <a:prstGeom prst="rect">
            <a:avLst/>
          </a:prstGeom>
        </p:spPr>
        <p:txBody>
          <a:bodyPr>
            <a:spAutoFit/>
          </a:bodyPr>
          <a:lstStyle/>
          <a:p>
            <a:r>
              <a:rPr lang="en-US" dirty="0">
                <a:solidFill>
                  <a:srgbClr val="000000"/>
                </a:solidFill>
                <a:latin typeface="UbuntuMono-Regular"/>
              </a:rPr>
              <a:t>$ source </a:t>
            </a:r>
            <a:r>
              <a:rPr lang="en-US" dirty="0" err="1">
                <a:solidFill>
                  <a:srgbClr val="000000"/>
                </a:solidFill>
                <a:latin typeface="UbuntuMono-Regular"/>
              </a:rPr>
              <a:t>env</a:t>
            </a:r>
            <a:r>
              <a:rPr lang="en-US" dirty="0">
                <a:solidFill>
                  <a:srgbClr val="000000"/>
                </a:solidFill>
                <a:latin typeface="UbuntuMono-Regular"/>
              </a:rPr>
              <a:t>/bin/activate</a:t>
            </a:r>
            <a:br>
              <a:rPr lang="en-US" dirty="0">
                <a:solidFill>
                  <a:srgbClr val="000000"/>
                </a:solidFill>
                <a:latin typeface="UbuntuMono-Regular"/>
              </a:rPr>
            </a:br>
            <a:r>
              <a:rPr lang="en-US" dirty="0">
                <a:solidFill>
                  <a:srgbClr val="000000"/>
                </a:solidFill>
                <a:latin typeface="UbuntuMono-Regular"/>
              </a:rPr>
              <a:t>$ </a:t>
            </a:r>
            <a:r>
              <a:rPr lang="en-US" dirty="0" err="1">
                <a:solidFill>
                  <a:srgbClr val="000000"/>
                </a:solidFill>
                <a:latin typeface="UbuntuMono-Regular"/>
              </a:rPr>
              <a:t>tensorboard</a:t>
            </a:r>
            <a:r>
              <a:rPr lang="en-US" dirty="0">
                <a:solidFill>
                  <a:srgbClr val="000000"/>
                </a:solidFill>
                <a:latin typeface="UbuntuMono-Regular"/>
              </a:rPr>
              <a:t> --</a:t>
            </a:r>
            <a:r>
              <a:rPr lang="en-US" dirty="0" err="1">
                <a:solidFill>
                  <a:srgbClr val="000000"/>
                </a:solidFill>
                <a:latin typeface="UbuntuMono-Regular"/>
              </a:rPr>
              <a:t>logdir</a:t>
            </a:r>
            <a:r>
              <a:rPr lang="en-US" dirty="0">
                <a:solidFill>
                  <a:srgbClr val="000000"/>
                </a:solidFill>
                <a:latin typeface="UbuntuMono-Regular"/>
              </a:rPr>
              <a:t> </a:t>
            </a:r>
            <a:r>
              <a:rPr lang="en-US" dirty="0" err="1">
                <a:solidFill>
                  <a:srgbClr val="000000"/>
                </a:solidFill>
                <a:latin typeface="UbuntuMono-Regular"/>
              </a:rPr>
              <a:t>tf_logs</a:t>
            </a:r>
            <a:r>
              <a:rPr lang="en-US" dirty="0">
                <a:solidFill>
                  <a:srgbClr val="000000"/>
                </a:solidFill>
                <a:latin typeface="UbuntuMono-Regular"/>
              </a:rPr>
              <a:t>/</a:t>
            </a:r>
            <a:br>
              <a:rPr lang="en-US" dirty="0">
                <a:solidFill>
                  <a:srgbClr val="000000"/>
                </a:solidFill>
                <a:latin typeface="UbuntuMono-Regular"/>
              </a:rPr>
            </a:br>
            <a:r>
              <a:rPr lang="en-US" dirty="0">
                <a:solidFill>
                  <a:srgbClr val="000000"/>
                </a:solidFill>
                <a:latin typeface="UbuntuMono-Regular"/>
              </a:rPr>
              <a:t>Starting </a:t>
            </a:r>
            <a:r>
              <a:rPr lang="en-US" dirty="0" err="1">
                <a:solidFill>
                  <a:srgbClr val="000000"/>
                </a:solidFill>
                <a:latin typeface="UbuntuMono-Regular"/>
              </a:rPr>
              <a:t>TensorBoard</a:t>
            </a:r>
            <a:r>
              <a:rPr lang="en-US" dirty="0">
                <a:solidFill>
                  <a:srgbClr val="000000"/>
                </a:solidFill>
                <a:latin typeface="UbuntuMono-Regular"/>
              </a:rPr>
              <a:t> on port 6006</a:t>
            </a:r>
            <a:br>
              <a:rPr lang="en-US" dirty="0">
                <a:solidFill>
                  <a:srgbClr val="000000"/>
                </a:solidFill>
                <a:latin typeface="UbuntuMono-Regular"/>
              </a:rPr>
            </a:br>
            <a:r>
              <a:rPr lang="en-US" dirty="0">
                <a:solidFill>
                  <a:srgbClr val="000000"/>
                </a:solidFill>
                <a:latin typeface="UbuntuMono-Regular"/>
              </a:rPr>
              <a:t>(You can navigate to http://0.0.0.0:6006)</a:t>
            </a:r>
            <a:r>
              <a:rPr lang="en-US" dirty="0"/>
              <a:t> </a:t>
            </a:r>
            <a:endParaRPr lang="pt-BR" dirty="0"/>
          </a:p>
        </p:txBody>
      </p:sp>
    </p:spTree>
    <p:extLst>
      <p:ext uri="{BB962C8B-B14F-4D97-AF65-F5344CB8AC3E}">
        <p14:creationId xmlns:p14="http://schemas.microsoft.com/office/powerpoint/2010/main" val="1521212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4959457" y="1853446"/>
            <a:ext cx="7113721" cy="4757215"/>
          </a:xfrm>
        </p:spPr>
        <p:txBody>
          <a:bodyPr>
            <a:normAutofit lnSpcReduction="10000"/>
          </a:bodyPr>
          <a:lstStyle/>
          <a:p>
            <a:r>
              <a:rPr lang="pt-BR" dirty="0"/>
              <a:t>Em seguida, </a:t>
            </a:r>
            <a:r>
              <a:rPr lang="pt-BR" dirty="0" smtClean="0"/>
              <a:t>abrimos </a:t>
            </a:r>
            <a:r>
              <a:rPr lang="pt-BR" dirty="0"/>
              <a:t>um </a:t>
            </a:r>
            <a:r>
              <a:rPr lang="pt-BR" dirty="0" smtClean="0"/>
              <a:t>navegador web </a:t>
            </a:r>
            <a:r>
              <a:rPr lang="pt-BR" dirty="0"/>
              <a:t>e </a:t>
            </a:r>
            <a:r>
              <a:rPr lang="pt-BR" dirty="0" smtClean="0"/>
              <a:t>acessamos </a:t>
            </a:r>
            <a:r>
              <a:rPr lang="pt-BR" b="1" i="1" dirty="0"/>
              <a:t>http://0.0.0.0:6006/ </a:t>
            </a:r>
            <a:r>
              <a:rPr lang="pt-BR" dirty="0"/>
              <a:t>(ou </a:t>
            </a:r>
            <a:r>
              <a:rPr lang="pt-BR" b="1" i="1" dirty="0"/>
              <a:t>http://localhost:6006/</a:t>
            </a:r>
            <a:r>
              <a:rPr lang="pt-BR" dirty="0"/>
              <a:t>). </a:t>
            </a:r>
          </a:p>
          <a:p>
            <a:r>
              <a:rPr lang="pt-BR" dirty="0"/>
              <a:t>Na guia </a:t>
            </a:r>
            <a:r>
              <a:rPr lang="pt-BR" b="1" i="1" dirty="0" smtClean="0"/>
              <a:t>Scalars</a:t>
            </a:r>
            <a:r>
              <a:rPr lang="pt-BR" dirty="0" smtClean="0"/>
              <a:t>, vemos o </a:t>
            </a:r>
            <a:r>
              <a:rPr lang="pt-BR" dirty="0"/>
              <a:t>MSE à direita. </a:t>
            </a:r>
            <a:r>
              <a:rPr lang="pt-BR" dirty="0" smtClean="0"/>
              <a:t>O gráfico mostra a evolução do </a:t>
            </a:r>
            <a:r>
              <a:rPr lang="pt-BR" dirty="0"/>
              <a:t>MSE durante o treinamento. </a:t>
            </a:r>
          </a:p>
          <a:p>
            <a:r>
              <a:rPr lang="pt-BR" dirty="0" smtClean="0"/>
              <a:t>Nós podemos marcar </a:t>
            </a:r>
            <a:r>
              <a:rPr lang="pt-BR" dirty="0"/>
              <a:t>ou desmarcar as execuções que </a:t>
            </a:r>
            <a:r>
              <a:rPr lang="pt-BR" dirty="0" smtClean="0"/>
              <a:t>desejamos </a:t>
            </a:r>
            <a:r>
              <a:rPr lang="pt-BR" dirty="0"/>
              <a:t>ver, aumentar ou diminuir o zoom, passar o mouse sobre a curva para obter detalhes e assim por diante.</a:t>
            </a:r>
          </a:p>
          <a:p>
            <a:r>
              <a:rPr lang="pt-BR" dirty="0"/>
              <a:t>Para visualizar o </a:t>
            </a:r>
            <a:r>
              <a:rPr lang="pt-BR" b="1" i="1" dirty="0"/>
              <a:t>grafo</a:t>
            </a:r>
            <a:r>
              <a:rPr lang="pt-BR" dirty="0"/>
              <a:t>, basta </a:t>
            </a:r>
            <a:r>
              <a:rPr lang="pt-BR" dirty="0" smtClean="0"/>
              <a:t>clicar </a:t>
            </a:r>
            <a:r>
              <a:rPr lang="pt-BR" dirty="0"/>
              <a:t>na guia </a:t>
            </a:r>
            <a:r>
              <a:rPr lang="pt-BR" b="1" i="1" dirty="0"/>
              <a:t>Graphs</a:t>
            </a:r>
            <a:r>
              <a:rPr lang="pt-BR" dirty="0"/>
              <a:t>.</a:t>
            </a:r>
          </a:p>
        </p:txBody>
      </p:sp>
      <p:pic>
        <p:nvPicPr>
          <p:cNvPr id="4" name="Picture 3"/>
          <p:cNvPicPr>
            <a:picLocks noChangeAspect="1"/>
          </p:cNvPicPr>
          <p:nvPr/>
        </p:nvPicPr>
        <p:blipFill rotWithShape="1">
          <a:blip r:embed="rId3"/>
          <a:srcRect t="9039" b="5763"/>
          <a:stretch/>
        </p:blipFill>
        <p:spPr>
          <a:xfrm>
            <a:off x="412104" y="4343824"/>
            <a:ext cx="4416146" cy="2124681"/>
          </a:xfrm>
          <a:prstGeom prst="rect">
            <a:avLst/>
          </a:prstGeom>
        </p:spPr>
      </p:pic>
      <p:pic>
        <p:nvPicPr>
          <p:cNvPr id="6" name="Picture 5"/>
          <p:cNvPicPr>
            <a:picLocks noChangeAspect="1"/>
          </p:cNvPicPr>
          <p:nvPr/>
        </p:nvPicPr>
        <p:blipFill rotWithShape="1">
          <a:blip r:embed="rId4"/>
          <a:srcRect t="9312" b="5185"/>
          <a:stretch/>
        </p:blipFill>
        <p:spPr>
          <a:xfrm>
            <a:off x="412105" y="1964326"/>
            <a:ext cx="4416146" cy="2132286"/>
          </a:xfrm>
          <a:prstGeom prst="rect">
            <a:avLst/>
          </a:prstGeom>
        </p:spPr>
      </p:pic>
    </p:spTree>
    <p:extLst>
      <p:ext uri="{BB962C8B-B14F-4D97-AF65-F5344CB8AC3E}">
        <p14:creationId xmlns:p14="http://schemas.microsoft.com/office/powerpoint/2010/main" val="3725819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5"/>
            <a:ext cx="8026400" cy="4735596"/>
          </a:xfrm>
        </p:spPr>
        <p:txBody>
          <a:bodyPr>
            <a:normAutofit fontScale="85000" lnSpcReduction="10000"/>
          </a:bodyPr>
          <a:lstStyle/>
          <a:p>
            <a:r>
              <a:rPr lang="pt-BR" dirty="0"/>
              <a:t>O </a:t>
            </a:r>
            <a:r>
              <a:rPr lang="pt-BR" b="1" i="1" dirty="0"/>
              <a:t>TensorFlow</a:t>
            </a:r>
            <a:r>
              <a:rPr lang="pt-BR" dirty="0"/>
              <a:t> possibilita dividir o </a:t>
            </a:r>
            <a:r>
              <a:rPr lang="pt-BR" b="1" i="1" dirty="0"/>
              <a:t>grafo</a:t>
            </a:r>
            <a:r>
              <a:rPr lang="pt-BR" dirty="0"/>
              <a:t> em vários </a:t>
            </a:r>
            <a:r>
              <a:rPr lang="pt-BR" dirty="0" smtClean="0"/>
              <a:t>pedaços/seções </a:t>
            </a:r>
            <a:r>
              <a:rPr lang="pt-BR" dirty="0"/>
              <a:t>e executá-los em paralelo em várias CPUs ou GPUs, como mostrado na figura ao lado.</a:t>
            </a:r>
          </a:p>
          <a:p>
            <a:r>
              <a:rPr lang="pt-BR" dirty="0"/>
              <a:t>O </a:t>
            </a:r>
            <a:r>
              <a:rPr lang="pt-BR" b="1" i="1" dirty="0"/>
              <a:t>TensorFlow</a:t>
            </a:r>
            <a:r>
              <a:rPr lang="pt-BR" dirty="0"/>
              <a:t> também suporta </a:t>
            </a:r>
            <a:r>
              <a:rPr lang="pt-BR" b="1" i="1" dirty="0"/>
              <a:t>computação distribuída</a:t>
            </a:r>
            <a:r>
              <a:rPr lang="pt-BR" dirty="0"/>
              <a:t>: pode-se treinar </a:t>
            </a:r>
            <a:r>
              <a:rPr lang="pt-BR" b="1" i="1" dirty="0"/>
              <a:t>redes neurais </a:t>
            </a:r>
            <a:r>
              <a:rPr lang="pt-BR" dirty="0"/>
              <a:t>gigantescas com </a:t>
            </a:r>
            <a:r>
              <a:rPr lang="pt-BR" b="1" i="1" dirty="0"/>
              <a:t>conjuntos de treinamento</a:t>
            </a:r>
            <a:r>
              <a:rPr lang="pt-BR" dirty="0"/>
              <a:t> imensos em um período de tempo razoável, dividindo os cálculos através de centenas de servidores.</a:t>
            </a:r>
          </a:p>
          <a:p>
            <a:r>
              <a:rPr lang="pt-BR" dirty="0"/>
              <a:t>Por exemplo, o </a:t>
            </a:r>
            <a:r>
              <a:rPr lang="pt-BR" b="1" i="1" dirty="0"/>
              <a:t>TensorFlow</a:t>
            </a:r>
            <a:r>
              <a:rPr lang="pt-BR" dirty="0"/>
              <a:t> pode treinar uma</a:t>
            </a:r>
            <a:r>
              <a:rPr lang="pt-BR" b="1" i="1" dirty="0"/>
              <a:t> rede neural</a:t>
            </a:r>
            <a:r>
              <a:rPr lang="pt-BR" dirty="0"/>
              <a:t> com milhões de </a:t>
            </a:r>
            <a:r>
              <a:rPr lang="pt-BR" b="1" i="1" dirty="0"/>
              <a:t>parâmetros</a:t>
            </a:r>
            <a:r>
              <a:rPr lang="pt-BR" dirty="0"/>
              <a:t> (i.e., pesos) com um conjunto de treinamento composto por bilhões de exemplos com milhões de </a:t>
            </a:r>
            <a:r>
              <a:rPr lang="pt-BR" b="1" i="1" dirty="0"/>
              <a:t>atributos</a:t>
            </a:r>
            <a:r>
              <a:rPr lang="pt-BR" dirty="0"/>
              <a:t> cada.</a:t>
            </a:r>
          </a:p>
          <a:p>
            <a:r>
              <a:rPr lang="pt-BR" dirty="0"/>
              <a:t>O </a:t>
            </a:r>
            <a:r>
              <a:rPr lang="pt-BR" b="1" i="1" dirty="0"/>
              <a:t>TensorFlow</a:t>
            </a:r>
            <a:r>
              <a:rPr lang="pt-BR" dirty="0"/>
              <a:t> foi desenvolvido pelo time da </a:t>
            </a:r>
            <a:r>
              <a:rPr lang="pt-BR" b="1" i="1" dirty="0"/>
              <a:t>Google</a:t>
            </a:r>
            <a:r>
              <a:rPr lang="pt-BR" dirty="0"/>
              <a:t> chamado de </a:t>
            </a:r>
            <a:r>
              <a:rPr lang="pt-BR" b="1" i="1" dirty="0"/>
              <a:t>Google Brain </a:t>
            </a:r>
            <a:r>
              <a:rPr lang="pt-BR" dirty="0"/>
              <a:t>e é utilizado em vários produtos da empresa, e.g., Google Photos, Google Search, entre outros.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803" y="2031999"/>
            <a:ext cx="3313104" cy="3927071"/>
          </a:xfrm>
          <a:prstGeom prst="rect">
            <a:avLst/>
          </a:prstGeom>
        </p:spPr>
      </p:pic>
    </p:spTree>
    <p:extLst>
      <p:ext uri="{BB962C8B-B14F-4D97-AF65-F5344CB8AC3E}">
        <p14:creationId xmlns:p14="http://schemas.microsoft.com/office/powerpoint/2010/main" val="1575672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Escopos de nome</a:t>
            </a:r>
          </a:p>
        </p:txBody>
      </p:sp>
      <p:sp>
        <p:nvSpPr>
          <p:cNvPr id="3" name="Content Placeholder 2"/>
          <p:cNvSpPr>
            <a:spLocks noGrp="1"/>
          </p:cNvSpPr>
          <p:nvPr>
            <p:ph idx="1"/>
          </p:nvPr>
        </p:nvSpPr>
        <p:spPr>
          <a:xfrm>
            <a:off x="5129939" y="1549400"/>
            <a:ext cx="6901640" cy="5092700"/>
          </a:xfrm>
        </p:spPr>
        <p:txBody>
          <a:bodyPr>
            <a:normAutofit lnSpcReduction="10000"/>
          </a:bodyPr>
          <a:lstStyle/>
          <a:p>
            <a:r>
              <a:rPr lang="pt-BR" dirty="0"/>
              <a:t>Ao lidar com modelos mais complexos, como </a:t>
            </a:r>
            <a:r>
              <a:rPr lang="pt-BR" b="1" i="1" dirty="0"/>
              <a:t>redes neurais</a:t>
            </a:r>
            <a:r>
              <a:rPr lang="pt-BR" dirty="0"/>
              <a:t>, por exemplo, o </a:t>
            </a:r>
            <a:r>
              <a:rPr lang="pt-BR" b="1" i="1" dirty="0"/>
              <a:t>grafo</a:t>
            </a:r>
            <a:r>
              <a:rPr lang="pt-BR" dirty="0"/>
              <a:t> pode </a:t>
            </a:r>
            <a:r>
              <a:rPr lang="pt-BR" dirty="0" smtClean="0"/>
              <a:t>ficar muito complexo, com </a:t>
            </a:r>
            <a:r>
              <a:rPr lang="pt-BR" dirty="0"/>
              <a:t>milhares de </a:t>
            </a:r>
            <a:r>
              <a:rPr lang="pt-BR" b="1" i="1" dirty="0" smtClean="0"/>
              <a:t>nós</a:t>
            </a:r>
            <a:r>
              <a:rPr lang="pt-BR" dirty="0" smtClean="0"/>
              <a:t>, dificultando sua visualização. </a:t>
            </a:r>
            <a:endParaRPr lang="pt-BR" dirty="0"/>
          </a:p>
          <a:p>
            <a:r>
              <a:rPr lang="pt-BR" dirty="0"/>
              <a:t>Para evitar isso, podemos criar </a:t>
            </a:r>
            <a:r>
              <a:rPr lang="pt-BR" b="1" i="1" dirty="0"/>
              <a:t>escopos de nome</a:t>
            </a:r>
            <a:r>
              <a:rPr lang="pt-BR" dirty="0"/>
              <a:t> para agrupar </a:t>
            </a:r>
            <a:r>
              <a:rPr lang="pt-BR" b="1" i="1" dirty="0"/>
              <a:t>nós</a:t>
            </a:r>
            <a:r>
              <a:rPr lang="pt-BR" dirty="0"/>
              <a:t> relacionados. </a:t>
            </a:r>
            <a:endParaRPr lang="pt-BR" dirty="0" smtClean="0"/>
          </a:p>
          <a:p>
            <a:r>
              <a:rPr lang="pt-BR" dirty="0" smtClean="0"/>
              <a:t>Por </a:t>
            </a:r>
            <a:r>
              <a:rPr lang="pt-BR" dirty="0"/>
              <a:t>exemplo, vamos modificar o código anterior para definir as operações </a:t>
            </a:r>
            <a:r>
              <a:rPr lang="pt-BR" b="1" i="1" dirty="0"/>
              <a:t>error</a:t>
            </a:r>
            <a:r>
              <a:rPr lang="pt-BR" dirty="0"/>
              <a:t> e </a:t>
            </a:r>
            <a:r>
              <a:rPr lang="pt-BR" b="1" i="1" dirty="0"/>
              <a:t>mse</a:t>
            </a:r>
            <a:r>
              <a:rPr lang="pt-BR" dirty="0"/>
              <a:t> dentro de um </a:t>
            </a:r>
            <a:r>
              <a:rPr lang="pt-BR" b="1" i="1" dirty="0"/>
              <a:t>escopo de nome </a:t>
            </a:r>
            <a:r>
              <a:rPr lang="pt-BR" dirty="0"/>
              <a:t>chamado </a:t>
            </a:r>
            <a:r>
              <a:rPr lang="pt-BR" b="1" i="1" dirty="0"/>
              <a:t>loss</a:t>
            </a:r>
            <a:r>
              <a:rPr lang="pt-BR" dirty="0"/>
              <a:t> conforme mostrado no trecho de código ao lado.</a:t>
            </a:r>
          </a:p>
          <a:p>
            <a:r>
              <a:rPr lang="pt-BR" dirty="0"/>
              <a:t>No </a:t>
            </a:r>
            <a:r>
              <a:rPr lang="pt-BR" b="1" i="1" dirty="0"/>
              <a:t>TensorBoard</a:t>
            </a:r>
            <a:r>
              <a:rPr lang="pt-BR" dirty="0"/>
              <a:t>, os </a:t>
            </a:r>
            <a:r>
              <a:rPr lang="pt-BR" b="1" i="1" dirty="0"/>
              <a:t>nós</a:t>
            </a:r>
            <a:r>
              <a:rPr lang="pt-BR" dirty="0"/>
              <a:t> </a:t>
            </a:r>
            <a:r>
              <a:rPr lang="pt-BR" b="1" i="1" dirty="0"/>
              <a:t>mse</a:t>
            </a:r>
            <a:r>
              <a:rPr lang="pt-BR" dirty="0"/>
              <a:t> e </a:t>
            </a:r>
            <a:r>
              <a:rPr lang="pt-BR" b="1" i="1" dirty="0"/>
              <a:t>error</a:t>
            </a:r>
            <a:r>
              <a:rPr lang="pt-BR" dirty="0"/>
              <a:t> agora aparecem dentro do </a:t>
            </a:r>
            <a:r>
              <a:rPr lang="pt-BR" b="1" i="1" dirty="0"/>
              <a:t>namespace</a:t>
            </a:r>
            <a:r>
              <a:rPr lang="pt-BR" dirty="0"/>
              <a:t> </a:t>
            </a:r>
            <a:r>
              <a:rPr lang="pt-BR" b="1" i="1" dirty="0"/>
              <a:t>loss</a:t>
            </a:r>
            <a:r>
              <a:rPr lang="pt-BR" dirty="0"/>
              <a:t>.</a:t>
            </a:r>
          </a:p>
        </p:txBody>
      </p:sp>
      <p:pic>
        <p:nvPicPr>
          <p:cNvPr id="4" name="Picture 3"/>
          <p:cNvPicPr>
            <a:picLocks noChangeAspect="1"/>
          </p:cNvPicPr>
          <p:nvPr/>
        </p:nvPicPr>
        <p:blipFill rotWithShape="1">
          <a:blip r:embed="rId3"/>
          <a:srcRect t="9718" b="5311"/>
          <a:stretch/>
        </p:blipFill>
        <p:spPr>
          <a:xfrm>
            <a:off x="98569" y="3702553"/>
            <a:ext cx="5123136" cy="2458288"/>
          </a:xfrm>
          <a:prstGeom prst="rect">
            <a:avLst/>
          </a:prstGeom>
        </p:spPr>
      </p:pic>
      <p:sp>
        <p:nvSpPr>
          <p:cNvPr id="5" name="Rectangle 4"/>
          <p:cNvSpPr/>
          <p:nvPr/>
        </p:nvSpPr>
        <p:spPr>
          <a:xfrm>
            <a:off x="553214" y="2388741"/>
            <a:ext cx="4346073" cy="738664"/>
          </a:xfrm>
          <a:prstGeom prst="rect">
            <a:avLst/>
          </a:prstGeom>
        </p:spPr>
        <p:txBody>
          <a:bodyPr wrap="square">
            <a:spAutoFit/>
          </a:bodyPr>
          <a:lstStyle/>
          <a:p>
            <a:r>
              <a:rPr lang="en-US" sz="1400" b="1" dirty="0">
                <a:solidFill>
                  <a:srgbClr val="0000FF"/>
                </a:solidFill>
                <a:highlight>
                  <a:srgbClr val="FFFFFF"/>
                </a:highlight>
              </a:rPr>
              <a:t>with</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name_scope</a:t>
            </a:r>
            <a:r>
              <a:rPr lang="en-US" sz="1400" b="1" dirty="0">
                <a:solidFill>
                  <a:srgbClr val="000080"/>
                </a:solidFill>
                <a:highlight>
                  <a:srgbClr val="FFFFFF"/>
                </a:highlight>
              </a:rPr>
              <a:t>(</a:t>
            </a:r>
            <a:r>
              <a:rPr lang="en-US" sz="1400" dirty="0">
                <a:solidFill>
                  <a:srgbClr val="808080"/>
                </a:solidFill>
                <a:highlight>
                  <a:srgbClr val="FFFFFF"/>
                </a:highlight>
              </a:rPr>
              <a:t>"loss"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scope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error </a:t>
            </a:r>
            <a:r>
              <a:rPr lang="pt-BR" sz="1400" b="1" dirty="0">
                <a:solidFill>
                  <a:srgbClr val="000080"/>
                </a:solidFill>
                <a:highlight>
                  <a:srgbClr val="FFFFFF"/>
                </a:highlight>
              </a:rPr>
              <a:t>=</a:t>
            </a:r>
            <a:r>
              <a:rPr lang="pt-BR" sz="1400" dirty="0">
                <a:solidFill>
                  <a:srgbClr val="000000"/>
                </a:solidFill>
                <a:highlight>
                  <a:srgbClr val="FFFFFF"/>
                </a:highlight>
              </a:rPr>
              <a:t> y_pred </a:t>
            </a:r>
            <a:r>
              <a:rPr lang="pt-BR" sz="1400" b="1" dirty="0">
                <a:solidFill>
                  <a:srgbClr val="000080"/>
                </a:solidFill>
                <a:highlight>
                  <a:srgbClr val="FFFFFF"/>
                </a:highlight>
              </a:rPr>
              <a:t>-</a:t>
            </a:r>
            <a:r>
              <a:rPr lang="pt-BR" sz="1400" dirty="0">
                <a:solidFill>
                  <a:srgbClr val="000000"/>
                </a:solidFill>
                <a:highlight>
                  <a:srgbClr val="FFFFFF"/>
                </a:highlight>
              </a:rPr>
              <a:t> y</a:t>
            </a:r>
          </a:p>
          <a:p>
            <a:r>
              <a:rPr lang="pt-BR" sz="1400" dirty="0">
                <a:solidFill>
                  <a:srgbClr val="000000"/>
                </a:solidFill>
                <a:highlight>
                  <a:srgbClr val="FFFFFF"/>
                </a:highlight>
              </a:rPr>
              <a:t>   mse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reduce_mean</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square</a:t>
            </a:r>
            <a:r>
              <a:rPr lang="pt-BR" sz="1400" b="1" dirty="0">
                <a:solidFill>
                  <a:srgbClr val="000080"/>
                </a:solidFill>
                <a:highlight>
                  <a:srgbClr val="FFFFFF"/>
                </a:highlight>
              </a:rPr>
              <a:t>(</a:t>
            </a:r>
            <a:r>
              <a:rPr lang="pt-BR" sz="1400" dirty="0">
                <a:solidFill>
                  <a:srgbClr val="000000"/>
                </a:solidFill>
                <a:highlight>
                  <a:srgbClr val="FFFFFF"/>
                </a:highlight>
              </a:rPr>
              <a:t>error</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"mse"</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3198704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725"/>
            <a:ext cx="10515600" cy="752475"/>
          </a:xfrm>
        </p:spPr>
        <p:txBody>
          <a:bodyPr/>
          <a:lstStyle/>
          <a:p>
            <a:r>
              <a:rPr lang="pt-BR" dirty="0"/>
              <a:t>Modularidade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2600" y="1373137"/>
                <a:ext cx="6493790" cy="5256263"/>
              </a:xfrm>
            </p:spPr>
            <p:txBody>
              <a:bodyPr>
                <a:normAutofit fontScale="85000" lnSpcReduction="20000"/>
              </a:bodyPr>
              <a:lstStyle/>
              <a:p>
                <a:r>
                  <a:rPr lang="pt-BR" dirty="0" smtClean="0"/>
                  <a:t>Suponha agora </a:t>
                </a:r>
                <a:r>
                  <a:rPr lang="pt-BR" dirty="0"/>
                  <a:t>que </a:t>
                </a:r>
                <a:r>
                  <a:rPr lang="pt-BR" dirty="0" smtClean="0"/>
                  <a:t>nós queremos criar </a:t>
                </a:r>
                <a:r>
                  <a:rPr lang="pt-BR" dirty="0"/>
                  <a:t>um </a:t>
                </a:r>
                <a:r>
                  <a:rPr lang="pt-BR" b="1" i="1" dirty="0"/>
                  <a:t>grafo</a:t>
                </a:r>
                <a:r>
                  <a:rPr lang="pt-BR" dirty="0"/>
                  <a:t> </a:t>
                </a:r>
                <a:r>
                  <a:rPr lang="pt-BR" dirty="0" smtClean="0"/>
                  <a:t>que tenha como resultado final  a soma da </a:t>
                </a:r>
                <a:r>
                  <a:rPr lang="pt-BR" dirty="0"/>
                  <a:t>saída de duas </a:t>
                </a:r>
                <a:r>
                  <a:rPr lang="pt-BR" b="1" i="1" dirty="0"/>
                  <a:t>unidades lineares retificadas </a:t>
                </a:r>
                <a:r>
                  <a:rPr lang="pt-BR" dirty="0"/>
                  <a:t>(</a:t>
                </a:r>
                <a:r>
                  <a:rPr lang="pt-BR" b="1" i="1" dirty="0"/>
                  <a:t>ReLU</a:t>
                </a:r>
                <a:r>
                  <a:rPr lang="pt-BR" dirty="0"/>
                  <a:t>). </a:t>
                </a:r>
              </a:p>
              <a:p>
                <a:r>
                  <a:rPr lang="pt-BR" b="1" dirty="0" smtClean="0"/>
                  <a:t>OBS.</a:t>
                </a:r>
                <a:r>
                  <a:rPr lang="pt-BR" dirty="0" smtClean="0"/>
                  <a:t>: Uma </a:t>
                </a:r>
                <a:r>
                  <a:rPr lang="pt-BR" b="1" i="1" dirty="0"/>
                  <a:t>ReLU</a:t>
                </a:r>
                <a:r>
                  <a:rPr lang="pt-BR" dirty="0"/>
                  <a:t> calcula uma função linear das entradas e gera como saída o resultado da função linear caso este seja positivo, e 0 caso contrário. A equação da </a:t>
                </a:r>
                <a:r>
                  <a:rPr lang="pt-BR" b="1" i="1" dirty="0"/>
                  <a:t>ReLU</a:t>
                </a:r>
                <a:r>
                  <a:rPr lang="pt-BR" dirty="0"/>
                  <a:t> é mostrada </a:t>
                </a:r>
                <a:r>
                  <a:rPr lang="pt-BR" dirty="0" smtClean="0"/>
                  <a:t>abaixo e ilustrada pela figura ao lado.</a:t>
                </a:r>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h</m:t>
                        </m:r>
                      </m:e>
                      <m:sub>
                        <m:r>
                          <a:rPr lang="pt-BR" b="1" i="1" smtClean="0">
                            <a:latin typeface="Cambria Math" panose="02040503050406030204" pitchFamily="18" charset="0"/>
                          </a:rPr>
                          <m:t>𝒂</m:t>
                        </m:r>
                      </m:sub>
                    </m:sSub>
                    <m:d>
                      <m:dPr>
                        <m:ctrlPr>
                          <a:rPr lang="pt-BR" i="1" smtClean="0">
                            <a:latin typeface="Cambria Math" panose="02040503050406030204" pitchFamily="18" charset="0"/>
                          </a:rPr>
                        </m:ctrlPr>
                      </m:dPr>
                      <m:e>
                        <m:r>
                          <a:rPr lang="pt-BR" b="1" i="1" smtClean="0">
                            <a:latin typeface="Cambria Math" panose="02040503050406030204" pitchFamily="18" charset="0"/>
                          </a:rPr>
                          <m:t>𝑿</m:t>
                        </m:r>
                      </m:e>
                    </m:d>
                    <m:r>
                      <a:rPr lang="pt-BR" b="0" i="1" smtClean="0">
                        <a:latin typeface="Cambria Math" panose="02040503050406030204" pitchFamily="18" charset="0"/>
                      </a:rPr>
                      <m:t>=</m:t>
                    </m:r>
                    <m:r>
                      <m:rPr>
                        <m:sty m:val="p"/>
                      </m:rPr>
                      <a:rPr lang="pt-BR" b="0" i="0" smtClean="0">
                        <a:latin typeface="Cambria Math" panose="02040503050406030204" pitchFamily="18" charset="0"/>
                      </a:rPr>
                      <m:t>max</m:t>
                    </m:r>
                    <m:d>
                      <m:dPr>
                        <m:ctrlPr>
                          <a:rPr lang="pt-BR" b="0" i="1" smtClean="0">
                            <a:latin typeface="Cambria Math" panose="02040503050406030204" pitchFamily="18" charset="0"/>
                          </a:rPr>
                        </m:ctrlPr>
                      </m:dPr>
                      <m:e>
                        <m:r>
                          <a:rPr lang="pt-BR" b="1" i="1">
                            <a:latin typeface="Cambria Math" panose="02040503050406030204" pitchFamily="18" charset="0"/>
                          </a:rPr>
                          <m:t>𝑿𝒂</m:t>
                        </m:r>
                        <m:r>
                          <a:rPr lang="pt-BR" b="0" i="1" smtClean="0">
                            <a:latin typeface="Cambria Math" panose="02040503050406030204" pitchFamily="18" charset="0"/>
                          </a:rPr>
                          <m:t>,0</m:t>
                        </m:r>
                      </m:e>
                    </m:d>
                  </m:oMath>
                </a14:m>
                <a:r>
                  <a:rPr lang="pt-BR" dirty="0"/>
                  <a:t>.</a:t>
                </a:r>
              </a:p>
              <a:p>
                <a:r>
                  <a:rPr lang="pt-BR" dirty="0"/>
                  <a:t>O trecho de código ao lado realiza a tarefa, </a:t>
                </a:r>
                <a:r>
                  <a:rPr lang="pt-BR" dirty="0" smtClean="0"/>
                  <a:t>mas como podemos ver, </a:t>
                </a:r>
                <a:r>
                  <a:rPr lang="pt-BR" dirty="0"/>
                  <a:t>é bastante repetitivo.</a:t>
                </a:r>
              </a:p>
              <a:p>
                <a:r>
                  <a:rPr lang="pt-BR" dirty="0"/>
                  <a:t>Além disso, é difícil </a:t>
                </a:r>
                <a:r>
                  <a:rPr lang="pt-BR" dirty="0" smtClean="0"/>
                  <a:t>manter (i.e., dar manutenção) </a:t>
                </a:r>
                <a:r>
                  <a:rPr lang="pt-BR" dirty="0"/>
                  <a:t>esse código repetitivo e ele é </a:t>
                </a:r>
                <a:r>
                  <a:rPr lang="pt-BR" dirty="0" smtClean="0"/>
                  <a:t>bastante propenso </a:t>
                </a:r>
                <a:r>
                  <a:rPr lang="pt-BR" dirty="0"/>
                  <a:t>a erros. </a:t>
                </a:r>
              </a:p>
              <a:p>
                <a:r>
                  <a:rPr lang="pt-BR" dirty="0"/>
                  <a:t>Ficaria ainda pior se quiséssemos adicionar mais algumas </a:t>
                </a:r>
                <a:r>
                  <a:rPr lang="pt-BR" b="1" i="1" dirty="0" smtClean="0"/>
                  <a:t>ReLUs</a:t>
                </a:r>
                <a:r>
                  <a:rPr lang="pt-BR" dirty="0" smtClean="0"/>
                  <a:t> ao </a:t>
                </a:r>
                <a:r>
                  <a:rPr lang="pt-BR" b="1" i="1" dirty="0" smtClean="0"/>
                  <a:t>grafo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2600" y="1373137"/>
                <a:ext cx="6493790" cy="5256263"/>
              </a:xfrm>
              <a:blipFill rotWithShape="0">
                <a:blip r:embed="rId2"/>
                <a:stretch>
                  <a:fillRect l="-1315" t="-2665" r="-1221"/>
                </a:stretch>
              </a:blipFill>
            </p:spPr>
            <p:txBody>
              <a:bodyPr/>
              <a:lstStyle/>
              <a:p>
                <a:r>
                  <a:rPr lang="pt-BR">
                    <a:noFill/>
                  </a:rPr>
                  <a:t> </a:t>
                </a:r>
              </a:p>
            </p:txBody>
          </p:sp>
        </mc:Fallback>
      </mc:AlternateContent>
      <p:sp>
        <p:nvSpPr>
          <p:cNvPr id="4" name="Rectangle 3"/>
          <p:cNvSpPr/>
          <p:nvPr/>
        </p:nvSpPr>
        <p:spPr>
          <a:xfrm>
            <a:off x="838200" y="1373137"/>
            <a:ext cx="4724400" cy="2862322"/>
          </a:xfrm>
          <a:prstGeom prst="rect">
            <a:avLst/>
          </a:prstGeom>
        </p:spPr>
        <p:txBody>
          <a:bodyPr wrap="square">
            <a:spAutoFit/>
          </a:bodyPr>
          <a:lstStyle/>
          <a:p>
            <a:r>
              <a:rPr lang="pt-BR" sz="1200" dirty="0">
                <a:solidFill>
                  <a:srgbClr val="000000"/>
                </a:solidFill>
                <a:highlight>
                  <a:srgbClr val="FFFFFF"/>
                </a:highlight>
              </a:rPr>
              <a:t>n_features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3</a:t>
            </a:r>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w1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"weights1"</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w2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"weights2"</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b1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b2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z1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w1</a:t>
            </a:r>
            <a:r>
              <a:rPr lang="pl-PL" sz="1200" b="1" dirty="0">
                <a:solidFill>
                  <a:srgbClr val="000080"/>
                </a:solidFill>
                <a:highlight>
                  <a:srgbClr val="FFFFFF"/>
                </a:highlight>
              </a:rPr>
              <a:t>),</a:t>
            </a:r>
            <a:r>
              <a:rPr lang="pl-PL" sz="1200" dirty="0">
                <a:solidFill>
                  <a:srgbClr val="000000"/>
                </a:solidFill>
                <a:highlight>
                  <a:srgbClr val="FFFFFF"/>
                </a:highlight>
              </a:rPr>
              <a:t> b1</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z2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w2</a:t>
            </a:r>
            <a:r>
              <a:rPr lang="pl-PL" sz="1200" b="1" dirty="0">
                <a:solidFill>
                  <a:srgbClr val="000080"/>
                </a:solidFill>
                <a:highlight>
                  <a:srgbClr val="FFFFFF"/>
                </a:highlight>
              </a:rPr>
              <a:t>),</a:t>
            </a:r>
            <a:r>
              <a:rPr lang="pl-PL" sz="1200" dirty="0">
                <a:solidFill>
                  <a:srgbClr val="000000"/>
                </a:solidFill>
                <a:highlight>
                  <a:srgbClr val="FFFFFF"/>
                </a:highlight>
              </a:rPr>
              <a:t> b2</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relu1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maximum</a:t>
            </a:r>
            <a:r>
              <a:rPr lang="pl-PL" sz="1200" b="1" dirty="0">
                <a:solidFill>
                  <a:srgbClr val="000080"/>
                </a:solidFill>
                <a:highlight>
                  <a:srgbClr val="FFFFFF"/>
                </a:highlight>
              </a:rPr>
              <a:t>(</a:t>
            </a:r>
            <a:r>
              <a:rPr lang="pl-PL" sz="1200" dirty="0">
                <a:solidFill>
                  <a:srgbClr val="000000"/>
                </a:solidFill>
                <a:highlight>
                  <a:srgbClr val="FFFFFF"/>
                </a:highlight>
              </a:rPr>
              <a:t>z1</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relu2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maximum</a:t>
            </a:r>
            <a:r>
              <a:rPr lang="pl-PL" sz="1200" b="1" dirty="0">
                <a:solidFill>
                  <a:srgbClr val="000080"/>
                </a:solidFill>
                <a:highlight>
                  <a:srgbClr val="FFFFFF"/>
                </a:highlight>
              </a:rPr>
              <a:t>(</a:t>
            </a:r>
            <a:r>
              <a:rPr lang="pl-PL" sz="1200" dirty="0">
                <a:solidFill>
                  <a:srgbClr val="000000"/>
                </a:solidFill>
                <a:highlight>
                  <a:srgbClr val="FFFFFF"/>
                </a:highlight>
              </a:rPr>
              <a:t>z</a:t>
            </a:r>
            <a:r>
              <a:rPr lang="pt-BR" sz="1200" dirty="0">
                <a:solidFill>
                  <a:srgbClr val="000000"/>
                </a:solidFill>
                <a:highlight>
                  <a:srgbClr val="FFFFFF"/>
                </a:highlight>
              </a:rPr>
              <a:t>2</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output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add</a:t>
            </a:r>
            <a:r>
              <a:rPr lang="en-US" sz="1200" b="1" dirty="0">
                <a:solidFill>
                  <a:srgbClr val="000080"/>
                </a:solidFill>
                <a:highlight>
                  <a:srgbClr val="FFFFFF"/>
                </a:highlight>
              </a:rPr>
              <a:t>(</a:t>
            </a:r>
            <a:r>
              <a:rPr lang="en-US" sz="1200" dirty="0">
                <a:solidFill>
                  <a:srgbClr val="000000"/>
                </a:solidFill>
                <a:highlight>
                  <a:srgbClr val="FFFFFF"/>
                </a:highlight>
              </a:rPr>
              <a:t>relu1</a:t>
            </a:r>
            <a:r>
              <a:rPr lang="en-US" sz="1200" b="1" dirty="0">
                <a:solidFill>
                  <a:srgbClr val="000080"/>
                </a:solidFill>
                <a:highlight>
                  <a:srgbClr val="FFFFFF"/>
                </a:highlight>
              </a:rPr>
              <a:t>,</a:t>
            </a:r>
            <a:r>
              <a:rPr lang="en-US" sz="1200" dirty="0">
                <a:solidFill>
                  <a:srgbClr val="000000"/>
                </a:solidFill>
                <a:highlight>
                  <a:srgbClr val="FFFFFF"/>
                </a:highlight>
              </a:rPr>
              <a:t> relu2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"output"</a:t>
            </a:r>
            <a:r>
              <a:rPr lang="en-US" sz="1200" b="1" dirty="0">
                <a:solidFill>
                  <a:srgbClr val="000080"/>
                </a:solidFill>
                <a:highlight>
                  <a:srgbClr val="FFFFFF"/>
                </a:highlight>
              </a:rPr>
              <a:t>)</a:t>
            </a:r>
            <a:endParaRPr lang="pt-BR" sz="1200" dirty="0"/>
          </a:p>
        </p:txBody>
      </p:sp>
      <p:pic>
        <p:nvPicPr>
          <p:cNvPr id="1028" name="Picture 4" descr="ReLU function seems simple. Why does it perform very well in deep learning?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89" y="4235459"/>
            <a:ext cx="3198622" cy="249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82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Modularidade</a:t>
            </a:r>
          </a:p>
        </p:txBody>
      </p:sp>
      <p:sp>
        <p:nvSpPr>
          <p:cNvPr id="3" name="Content Placeholder 2"/>
          <p:cNvSpPr>
            <a:spLocks noGrp="1"/>
          </p:cNvSpPr>
          <p:nvPr>
            <p:ph idx="1"/>
          </p:nvPr>
        </p:nvSpPr>
        <p:spPr>
          <a:xfrm>
            <a:off x="5904853" y="1825624"/>
            <a:ext cx="6121831" cy="5032375"/>
          </a:xfrm>
        </p:spPr>
        <p:txBody>
          <a:bodyPr>
            <a:normAutofit fontScale="77500" lnSpcReduction="20000"/>
          </a:bodyPr>
          <a:lstStyle/>
          <a:p>
            <a:r>
              <a:rPr lang="pt-BR" dirty="0"/>
              <a:t>Felizmente, o </a:t>
            </a:r>
            <a:r>
              <a:rPr lang="pt-BR" b="1" i="1" dirty="0"/>
              <a:t>TensorFlow</a:t>
            </a:r>
            <a:r>
              <a:rPr lang="pt-BR" dirty="0"/>
              <a:t> </a:t>
            </a:r>
            <a:r>
              <a:rPr lang="pt-BR" dirty="0" smtClean="0"/>
              <a:t>nos permite ficar DRY </a:t>
            </a:r>
            <a:r>
              <a:rPr lang="pt-BR" dirty="0"/>
              <a:t>(Don’t Repeat </a:t>
            </a:r>
            <a:r>
              <a:rPr lang="pt-BR" dirty="0" smtClean="0"/>
              <a:t>Yourself), ou seja, nós podemos simplesmente implementar uma </a:t>
            </a:r>
            <a:r>
              <a:rPr lang="pt-BR" dirty="0"/>
              <a:t>função para criar uma </a:t>
            </a:r>
            <a:r>
              <a:rPr lang="pt-BR" b="1" i="1" dirty="0" smtClean="0"/>
              <a:t>ReLU</a:t>
            </a:r>
            <a:r>
              <a:rPr lang="pt-BR" dirty="0" smtClean="0"/>
              <a:t> e não ficar repetindo código. </a:t>
            </a:r>
            <a:endParaRPr lang="pt-BR" dirty="0"/>
          </a:p>
          <a:p>
            <a:r>
              <a:rPr lang="pt-BR" dirty="0"/>
              <a:t>O trecho de código ao lado cria cinco </a:t>
            </a:r>
            <a:r>
              <a:rPr lang="pt-BR" b="1" i="1" dirty="0"/>
              <a:t>ReLUs</a:t>
            </a:r>
            <a:r>
              <a:rPr lang="pt-BR" dirty="0"/>
              <a:t> e gera sua soma. </a:t>
            </a:r>
          </a:p>
          <a:p>
            <a:r>
              <a:rPr lang="pt-BR" dirty="0"/>
              <a:t>Observe que a função </a:t>
            </a:r>
            <a:r>
              <a:rPr lang="pt-BR" b="1" i="1" dirty="0"/>
              <a:t>add_n() </a:t>
            </a:r>
            <a:r>
              <a:rPr lang="pt-BR" dirty="0"/>
              <a:t>cria uma operação que computa a soma de uma lista de </a:t>
            </a:r>
            <a:r>
              <a:rPr lang="pt-BR" b="1" i="1" dirty="0"/>
              <a:t>tensores</a:t>
            </a:r>
            <a:r>
              <a:rPr lang="pt-BR" dirty="0"/>
              <a:t>.</a:t>
            </a:r>
          </a:p>
          <a:p>
            <a:r>
              <a:rPr lang="pt-BR" dirty="0"/>
              <a:t>Usando </a:t>
            </a:r>
            <a:r>
              <a:rPr lang="pt-BR" b="1" i="1" dirty="0"/>
              <a:t>escopos de nome</a:t>
            </a:r>
            <a:r>
              <a:rPr lang="pt-BR" dirty="0"/>
              <a:t>, podemos tornar o </a:t>
            </a:r>
            <a:r>
              <a:rPr lang="pt-BR" b="1" i="1" dirty="0"/>
              <a:t>grafo</a:t>
            </a:r>
            <a:r>
              <a:rPr lang="pt-BR" dirty="0"/>
              <a:t> mais claro. </a:t>
            </a:r>
          </a:p>
          <a:p>
            <a:pPr lvl="1"/>
            <a:r>
              <a:rPr lang="pt-BR" dirty="0"/>
              <a:t>Isso é feito simplesmente movendo todo o conteúdo da função </a:t>
            </a:r>
            <a:r>
              <a:rPr lang="pt-BR" b="1" i="1" dirty="0"/>
              <a:t>relu()</a:t>
            </a:r>
            <a:r>
              <a:rPr lang="pt-BR" dirty="0"/>
              <a:t> </a:t>
            </a:r>
            <a:r>
              <a:rPr lang="pt-BR" dirty="0" smtClean="0"/>
              <a:t>para dentro </a:t>
            </a:r>
            <a:r>
              <a:rPr lang="pt-BR" dirty="0"/>
              <a:t>de um </a:t>
            </a:r>
            <a:r>
              <a:rPr lang="pt-BR" b="1" i="1" dirty="0"/>
              <a:t>escopo de nome</a:t>
            </a:r>
            <a:r>
              <a:rPr lang="pt-BR" dirty="0"/>
              <a:t>, </a:t>
            </a:r>
            <a:r>
              <a:rPr lang="pt-BR" dirty="0" smtClean="0"/>
              <a:t>que no código ao lado foi chamado </a:t>
            </a:r>
            <a:r>
              <a:rPr lang="pt-BR" dirty="0"/>
              <a:t>de </a:t>
            </a:r>
            <a:r>
              <a:rPr lang="pt-BR" b="1" i="1" dirty="0"/>
              <a:t>relu</a:t>
            </a:r>
            <a:r>
              <a:rPr lang="pt-BR" dirty="0"/>
              <a:t>. </a:t>
            </a:r>
          </a:p>
          <a:p>
            <a:r>
              <a:rPr lang="pt-BR" dirty="0"/>
              <a:t>A figura ao lado mostra o </a:t>
            </a:r>
            <a:r>
              <a:rPr lang="pt-BR" b="1" i="1" dirty="0"/>
              <a:t>grafo</a:t>
            </a:r>
            <a:r>
              <a:rPr lang="pt-BR" dirty="0"/>
              <a:t> </a:t>
            </a:r>
            <a:r>
              <a:rPr lang="pt-BR" dirty="0" smtClean="0"/>
              <a:t>resultante. Nós podemos observar </a:t>
            </a:r>
            <a:r>
              <a:rPr lang="pt-BR" dirty="0"/>
              <a:t>que o </a:t>
            </a:r>
            <a:r>
              <a:rPr lang="pt-BR" b="1" i="1" dirty="0"/>
              <a:t>TensorFlow</a:t>
            </a:r>
            <a:r>
              <a:rPr lang="pt-BR" dirty="0"/>
              <a:t> </a:t>
            </a:r>
            <a:r>
              <a:rPr lang="pt-BR" dirty="0" smtClean="0"/>
              <a:t>cria automaticamente nomes </a:t>
            </a:r>
            <a:r>
              <a:rPr lang="pt-BR" dirty="0"/>
              <a:t>distintos aos </a:t>
            </a:r>
            <a:r>
              <a:rPr lang="pt-BR" b="1" i="1" dirty="0"/>
              <a:t>escopos de nome</a:t>
            </a:r>
            <a:r>
              <a:rPr lang="pt-BR" dirty="0"/>
              <a:t>, acrescentando _1, _2 aos nomes do escopo e assim por diante.</a:t>
            </a:r>
          </a:p>
        </p:txBody>
      </p:sp>
      <p:sp>
        <p:nvSpPr>
          <p:cNvPr id="4" name="Rectangle 3"/>
          <p:cNvSpPr/>
          <p:nvPr/>
        </p:nvSpPr>
        <p:spPr>
          <a:xfrm>
            <a:off x="838200" y="1825625"/>
            <a:ext cx="5259092" cy="2462213"/>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w_shape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int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get_shape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random_normal</a:t>
            </a:r>
            <a:r>
              <a:rPr lang="pt-BR" sz="1400" b="1" dirty="0">
                <a:solidFill>
                  <a:srgbClr val="000080"/>
                </a:solidFill>
                <a:highlight>
                  <a:srgbClr val="FFFFFF"/>
                </a:highlight>
              </a:rPr>
              <a:t>(</a:t>
            </a:r>
            <a:r>
              <a:rPr lang="pt-BR" sz="1400" dirty="0">
                <a:solidFill>
                  <a:srgbClr val="000000"/>
                </a:solidFill>
                <a:highlight>
                  <a:srgbClr val="FFFFFF"/>
                </a:highlight>
              </a:rPr>
              <a:t>w_shape</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"weights"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"bias"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l-PL" sz="1400" dirty="0">
                <a:solidFill>
                  <a:srgbClr val="000000"/>
                </a:solidFill>
                <a:highlight>
                  <a:srgbClr val="FFFFFF"/>
                </a:highlight>
              </a:rPr>
              <a:t>   z </a:t>
            </a:r>
            <a:r>
              <a:rPr lang="pl-PL" sz="1400" b="1" dirty="0">
                <a:solidFill>
                  <a:srgbClr val="000080"/>
                </a:solidFill>
                <a:highlight>
                  <a:srgbClr val="FFFFFF"/>
                </a:highlight>
              </a:rPr>
              <a:t>=</a:t>
            </a:r>
            <a:r>
              <a:rPr lang="pl-PL" sz="1400" dirty="0">
                <a:solidFill>
                  <a:srgbClr val="000000"/>
                </a:solidFill>
                <a:highlight>
                  <a:srgbClr val="FFFFFF"/>
                </a:highlight>
              </a:rPr>
              <a:t> tf</a:t>
            </a:r>
            <a:r>
              <a:rPr lang="pl-PL" sz="1400" b="1" dirty="0">
                <a:solidFill>
                  <a:srgbClr val="000080"/>
                </a:solidFill>
                <a:highlight>
                  <a:srgbClr val="FFFFFF"/>
                </a:highlight>
              </a:rPr>
              <a:t>.</a:t>
            </a:r>
            <a:r>
              <a:rPr lang="pl-PL" sz="1400" dirty="0">
                <a:solidFill>
                  <a:srgbClr val="000000"/>
                </a:solidFill>
                <a:highlight>
                  <a:srgbClr val="FFFFFF"/>
                </a:highlight>
              </a:rPr>
              <a:t>add</a:t>
            </a:r>
            <a:r>
              <a:rPr lang="pl-PL" sz="1400" b="1" dirty="0">
                <a:solidFill>
                  <a:srgbClr val="000080"/>
                </a:solidFill>
                <a:highlight>
                  <a:srgbClr val="FFFFFF"/>
                </a:highlight>
              </a:rPr>
              <a:t>(</a:t>
            </a:r>
            <a:r>
              <a:rPr lang="pl-PL" sz="1400" dirty="0">
                <a:solidFill>
                  <a:srgbClr val="000000"/>
                </a:solidFill>
                <a:highlight>
                  <a:srgbClr val="FFFFFF"/>
                </a:highlight>
              </a:rPr>
              <a:t>tf</a:t>
            </a:r>
            <a:r>
              <a:rPr lang="pl-PL" sz="1400" b="1" dirty="0">
                <a:solidFill>
                  <a:srgbClr val="000080"/>
                </a:solidFill>
                <a:highlight>
                  <a:srgbClr val="FFFFFF"/>
                </a:highlight>
              </a:rPr>
              <a:t>.</a:t>
            </a:r>
            <a:r>
              <a:rPr lang="pl-PL" sz="1400" dirty="0">
                <a:solidFill>
                  <a:srgbClr val="000000"/>
                </a:solidFill>
                <a:highlight>
                  <a:srgbClr val="FFFFFF"/>
                </a:highlight>
              </a:rPr>
              <a:t>matmul</a:t>
            </a:r>
            <a:r>
              <a:rPr lang="pl-PL" sz="1400" b="1" dirty="0">
                <a:solidFill>
                  <a:srgbClr val="000080"/>
                </a:solidFill>
                <a:highlight>
                  <a:srgbClr val="FFFFFF"/>
                </a:highlight>
              </a:rPr>
              <a:t>(</a:t>
            </a:r>
            <a:r>
              <a:rPr lang="pl-PL" sz="1400" dirty="0">
                <a:solidFill>
                  <a:srgbClr val="000000"/>
                </a:solidFill>
                <a:highlight>
                  <a:srgbClr val="FFFFFF"/>
                </a:highlight>
              </a:rPr>
              <a:t>X</a:t>
            </a:r>
            <a:r>
              <a:rPr lang="pl-PL" sz="1400" b="1" dirty="0">
                <a:solidFill>
                  <a:srgbClr val="000080"/>
                </a:solidFill>
                <a:highlight>
                  <a:srgbClr val="FFFFFF"/>
                </a:highlight>
              </a:rPr>
              <a:t>,</a:t>
            </a:r>
            <a:r>
              <a:rPr lang="pl-PL" sz="1400" dirty="0">
                <a:solidFill>
                  <a:srgbClr val="000000"/>
                </a:solidFill>
                <a:highlight>
                  <a:srgbClr val="FFFFFF"/>
                </a:highlight>
              </a:rPr>
              <a:t> w</a:t>
            </a:r>
            <a:r>
              <a:rPr lang="pl-PL" sz="1400" b="1" dirty="0">
                <a:solidFill>
                  <a:srgbClr val="000080"/>
                </a:solidFill>
                <a:highlight>
                  <a:srgbClr val="FFFFFF"/>
                </a:highlight>
              </a:rPr>
              <a:t>),</a:t>
            </a:r>
            <a:r>
              <a:rPr lang="pl-PL" sz="1400" dirty="0">
                <a:solidFill>
                  <a:srgbClr val="000000"/>
                </a:solidFill>
                <a:highlight>
                  <a:srgbClr val="FFFFFF"/>
                </a:highlight>
              </a:rPr>
              <a:t> b</a:t>
            </a:r>
            <a:r>
              <a:rPr lang="pl-PL" sz="1400" b="1" dirty="0">
                <a:solidFill>
                  <a:srgbClr val="000080"/>
                </a:solidFill>
                <a:highlight>
                  <a:srgbClr val="FFFFFF"/>
                </a:highlight>
              </a:rPr>
              <a:t>,</a:t>
            </a:r>
            <a:r>
              <a:rPr lang="pl-PL" sz="1400" dirty="0">
                <a:solidFill>
                  <a:srgbClr val="000000"/>
                </a:solidFill>
                <a:highlight>
                  <a:srgbClr val="FFFFFF"/>
                </a:highlight>
              </a:rPr>
              <a:t> name</a:t>
            </a:r>
            <a:r>
              <a:rPr lang="pl-PL" sz="1400" b="1" dirty="0">
                <a:solidFill>
                  <a:srgbClr val="000080"/>
                </a:solidFill>
                <a:highlight>
                  <a:srgbClr val="FFFFFF"/>
                </a:highlight>
              </a:rPr>
              <a:t>=</a:t>
            </a:r>
            <a:r>
              <a:rPr lang="pl-PL" sz="1400" dirty="0">
                <a:solidFill>
                  <a:srgbClr val="808080"/>
                </a:solidFill>
                <a:highlight>
                  <a:srgbClr val="FFFFFF"/>
                </a:highlight>
              </a:rPr>
              <a:t>"z"</a:t>
            </a:r>
            <a:r>
              <a:rPr lang="pl-PL" sz="1400" b="1" dirty="0">
                <a:solidFill>
                  <a:srgbClr val="000080"/>
                </a:solidFill>
                <a:highlight>
                  <a:srgbClr val="FFFFFF"/>
                </a:highlight>
              </a:rPr>
              <a:t>)</a:t>
            </a:r>
            <a:endParaRPr lang="pl-PL"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0.</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relu</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n_features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
        <p:nvSpPr>
          <p:cNvPr id="5" name="Rectangle 4"/>
          <p:cNvSpPr/>
          <p:nvPr/>
        </p:nvSpPr>
        <p:spPr>
          <a:xfrm>
            <a:off x="838200" y="4701026"/>
            <a:ext cx="6096000" cy="738664"/>
          </a:xfrm>
          <a:prstGeom prst="rect">
            <a:avLst/>
          </a:prstGeom>
        </p:spPr>
        <p:txBody>
          <a:bodyPr>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8252" r="10879" b="27909"/>
          <a:stretch/>
        </p:blipFill>
        <p:spPr>
          <a:xfrm>
            <a:off x="838200" y="5439690"/>
            <a:ext cx="4417017" cy="1224581"/>
          </a:xfrm>
          <a:prstGeom prst="rect">
            <a:avLst/>
          </a:prstGeom>
        </p:spPr>
      </p:pic>
      <p:cxnSp>
        <p:nvCxnSpPr>
          <p:cNvPr id="7" name="Straight Arrow Connector 6"/>
          <p:cNvCxnSpPr/>
          <p:nvPr/>
        </p:nvCxnSpPr>
        <p:spPr>
          <a:xfrm flipH="1">
            <a:off x="3162301" y="4242298"/>
            <a:ext cx="2832099" cy="82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6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5447654" y="1551304"/>
            <a:ext cx="6470543" cy="5032375"/>
          </a:xfrm>
        </p:spPr>
        <p:txBody>
          <a:bodyPr>
            <a:normAutofit fontScale="85000" lnSpcReduction="20000"/>
          </a:bodyPr>
          <a:lstStyle/>
          <a:p>
            <a:r>
              <a:rPr lang="pt-BR" dirty="0"/>
              <a:t>Para compartilhar uma variável entre vários componentes do </a:t>
            </a:r>
            <a:r>
              <a:rPr lang="pt-BR" b="1" i="1" dirty="0"/>
              <a:t>grafo</a:t>
            </a:r>
            <a:r>
              <a:rPr lang="pt-BR" dirty="0"/>
              <a:t>, uma opção simples é criá-la primeiro e depois passá-la como parâmetro para as funções que a utilizam. </a:t>
            </a:r>
          </a:p>
          <a:p>
            <a:r>
              <a:rPr lang="pt-BR" dirty="0"/>
              <a:t>Por exemplo, </a:t>
            </a:r>
            <a:r>
              <a:rPr lang="pt-BR" dirty="0" smtClean="0"/>
              <a:t>vamos supor que queremos controlar </a:t>
            </a:r>
            <a:r>
              <a:rPr lang="pt-BR" dirty="0"/>
              <a:t>o </a:t>
            </a:r>
            <a:r>
              <a:rPr lang="pt-BR" b="1" i="1" dirty="0"/>
              <a:t>limiar </a:t>
            </a:r>
            <a:r>
              <a:rPr lang="pt-BR" dirty="0"/>
              <a:t>(i.e., </a:t>
            </a:r>
            <a:r>
              <a:rPr lang="pt-BR" b="1" i="1" dirty="0"/>
              <a:t>threshold</a:t>
            </a:r>
            <a:r>
              <a:rPr lang="pt-BR" dirty="0"/>
              <a:t>) da </a:t>
            </a:r>
            <a:r>
              <a:rPr lang="pt-BR" b="1" i="1" dirty="0"/>
              <a:t>ReLU</a:t>
            </a:r>
            <a:r>
              <a:rPr lang="pt-BR" dirty="0"/>
              <a:t> (normalmente o limiar é igual 0) usando uma variável de limiar compartilhada com todas as </a:t>
            </a:r>
            <a:r>
              <a:rPr lang="pt-BR" b="1" i="1" dirty="0"/>
              <a:t>ReLUs</a:t>
            </a:r>
            <a:r>
              <a:rPr lang="pt-BR" dirty="0"/>
              <a:t>. </a:t>
            </a:r>
            <a:endParaRPr lang="pt-BR" dirty="0" smtClean="0"/>
          </a:p>
          <a:p>
            <a:r>
              <a:rPr lang="pt-BR" dirty="0" smtClean="0"/>
              <a:t>Para isso, nós poderíamos </a:t>
            </a:r>
            <a:r>
              <a:rPr lang="pt-BR" dirty="0"/>
              <a:t>criar essa variável primeiro e depois passá-la para a função </a:t>
            </a:r>
            <a:r>
              <a:rPr lang="pt-BR" b="1" i="1" dirty="0"/>
              <a:t>relu()</a:t>
            </a:r>
            <a:r>
              <a:rPr lang="pt-BR" dirty="0"/>
              <a:t>, conforme mostrado no trecho de código ao lado.</a:t>
            </a:r>
          </a:p>
          <a:p>
            <a:r>
              <a:rPr lang="pt-BR" dirty="0"/>
              <a:t>Essa abordagem funciona bem para poucas variáveis compartilhadas, porém, </a:t>
            </a:r>
            <a:r>
              <a:rPr lang="pt-BR" dirty="0" smtClean="0"/>
              <a:t>imaginem </a:t>
            </a:r>
            <a:r>
              <a:rPr lang="pt-BR" dirty="0"/>
              <a:t>se </a:t>
            </a:r>
            <a:r>
              <a:rPr lang="pt-BR" dirty="0" smtClean="0"/>
              <a:t>houvessem muitos </a:t>
            </a:r>
            <a:r>
              <a:rPr lang="pt-BR" dirty="0"/>
              <a:t>parâmetros compartilhados como este, </a:t>
            </a:r>
            <a:r>
              <a:rPr lang="pt-BR" dirty="0" smtClean="0"/>
              <a:t>seria </a:t>
            </a:r>
            <a:r>
              <a:rPr lang="pt-BR" dirty="0"/>
              <a:t>tedioso ter que passá-los como parâmetros o tempo </a:t>
            </a:r>
            <a:r>
              <a:rPr lang="pt-BR" dirty="0" smtClean="0"/>
              <a:t>todo para as funções. </a:t>
            </a:r>
            <a:endParaRPr lang="pt-BR" dirty="0"/>
          </a:p>
        </p:txBody>
      </p:sp>
      <p:sp>
        <p:nvSpPr>
          <p:cNvPr id="4" name="Rectangle 3"/>
          <p:cNvSpPr/>
          <p:nvPr/>
        </p:nvSpPr>
        <p:spPr>
          <a:xfrm>
            <a:off x="381000" y="1825625"/>
            <a:ext cx="5066654" cy="2031325"/>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"max"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a:t>
            </a:r>
          </a:p>
          <a:p>
            <a:r>
              <a:rPr lang="pt-BR" sz="1400" dirty="0">
                <a:solidFill>
                  <a:srgbClr val="000000"/>
                </a:solidFill>
                <a:highlight>
                  <a:srgbClr val="FFFFFF"/>
                </a:highlight>
              </a:rPr>
              <a:t>threshold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1277403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0994136" cy="3863975"/>
          </a:xfrm>
        </p:spPr>
        <p:txBody>
          <a:bodyPr>
            <a:normAutofit lnSpcReduction="10000"/>
          </a:bodyPr>
          <a:lstStyle/>
          <a:p>
            <a:r>
              <a:rPr lang="pt-BR" dirty="0" smtClean="0"/>
              <a:t>Para resolver isso, o </a:t>
            </a:r>
            <a:r>
              <a:rPr lang="pt-BR" b="1" i="1" dirty="0"/>
              <a:t>TensorFlow</a:t>
            </a:r>
            <a:r>
              <a:rPr lang="pt-BR" dirty="0"/>
              <a:t> oferece uma opção, que pode levar a um código mais limpo e mais modular do que a solução anterior.</a:t>
            </a:r>
          </a:p>
          <a:p>
            <a:r>
              <a:rPr lang="pt-BR" dirty="0"/>
              <a:t>A idéia é usar a função </a:t>
            </a:r>
            <a:r>
              <a:rPr lang="pt-BR" b="1" i="1" dirty="0"/>
              <a:t>get_variable()</a:t>
            </a:r>
            <a:r>
              <a:rPr lang="pt-BR" dirty="0"/>
              <a:t> para criar a variável compartilhada se ela ainda não existir, ou reutilizá-la </a:t>
            </a:r>
            <a:r>
              <a:rPr lang="pt-BR" dirty="0" smtClean="0"/>
              <a:t>caso ela </a:t>
            </a:r>
            <a:r>
              <a:rPr lang="pt-BR" dirty="0"/>
              <a:t>já </a:t>
            </a:r>
            <a:r>
              <a:rPr lang="pt-BR" dirty="0" smtClean="0"/>
              <a:t>exista. </a:t>
            </a:r>
            <a:endParaRPr lang="pt-BR" dirty="0"/>
          </a:p>
          <a:p>
            <a:r>
              <a:rPr lang="pt-BR" dirty="0"/>
              <a:t>O comportamento desejado (criação ou reutilização) é controlado por um atributo da função </a:t>
            </a:r>
            <a:r>
              <a:rPr lang="pt-BR" b="1" i="1" dirty="0"/>
              <a:t>variable_scope()</a:t>
            </a:r>
            <a:r>
              <a:rPr lang="pt-BR" dirty="0"/>
              <a:t>. </a:t>
            </a:r>
            <a:endParaRPr lang="pt-BR" dirty="0" smtClean="0"/>
          </a:p>
          <a:p>
            <a:r>
              <a:rPr lang="pt-BR" dirty="0" smtClean="0"/>
              <a:t>Por </a:t>
            </a:r>
            <a:r>
              <a:rPr lang="pt-BR" dirty="0"/>
              <a:t>exemplo, o trecho de código abaixo cria uma variável chamada </a:t>
            </a:r>
            <a:r>
              <a:rPr lang="pt-BR" b="1" i="1" dirty="0" smtClean="0"/>
              <a:t>relu/threshold</a:t>
            </a:r>
            <a:r>
              <a:rPr lang="pt-BR" dirty="0" smtClean="0"/>
              <a:t>, </a:t>
            </a:r>
            <a:r>
              <a:rPr lang="pt-BR" dirty="0"/>
              <a:t>que é uma variável escalar, pois </a:t>
            </a:r>
            <a:r>
              <a:rPr lang="pt-BR" b="1" i="1" dirty="0"/>
              <a:t>shape=()</a:t>
            </a:r>
            <a:r>
              <a:rPr lang="pt-BR" dirty="0"/>
              <a:t> e usando 0.0 como valor inicial.</a:t>
            </a:r>
          </a:p>
        </p:txBody>
      </p:sp>
      <p:sp>
        <p:nvSpPr>
          <p:cNvPr id="4" name="Rectangle 3"/>
          <p:cNvSpPr/>
          <p:nvPr/>
        </p:nvSpPr>
        <p:spPr>
          <a:xfrm>
            <a:off x="1723644" y="5501371"/>
            <a:ext cx="9223248" cy="646331"/>
          </a:xfrm>
          <a:prstGeom prst="rect">
            <a:avLst/>
          </a:prstGeom>
        </p:spPr>
        <p:txBody>
          <a:bodyPr wrap="square">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threshold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get_variable</a:t>
            </a:r>
            <a:r>
              <a:rPr lang="en-US" b="1" dirty="0">
                <a:solidFill>
                  <a:srgbClr val="000080"/>
                </a:solidFill>
                <a:highlight>
                  <a:srgbClr val="FFFFFF"/>
                </a:highlight>
              </a:rPr>
              <a:t>(</a:t>
            </a:r>
            <a:r>
              <a:rPr lang="en-US" dirty="0">
                <a:solidFill>
                  <a:srgbClr val="808080"/>
                </a:solidFill>
                <a:highlight>
                  <a:srgbClr val="FFFFFF"/>
                </a:highlight>
              </a:rPr>
              <a:t>"threshold"</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a:solidFill>
                  <a:srgbClr val="000080"/>
                </a:solidFill>
                <a:highlight>
                  <a:srgbClr val="FFFFFF"/>
                </a:highlight>
              </a:rPr>
              <a:t>=(),</a:t>
            </a:r>
            <a:r>
              <a:rPr lang="en-US" dirty="0">
                <a:solidFill>
                  <a:srgbClr val="000000"/>
                </a:solidFill>
                <a:highlight>
                  <a:srgbClr val="FFFFFF"/>
                </a:highlight>
              </a:rPr>
              <a:t> initializer</a:t>
            </a:r>
            <a:r>
              <a:rPr lang="en-US" b="1" dirty="0">
                <a:solidFill>
                  <a:srgbClr val="000080"/>
                </a:solidFill>
                <a:highlight>
                  <a:srgbClr val="FFFFFF"/>
                </a:highlight>
              </a:rPr>
              <a:t>=</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constant_initializer</a:t>
            </a:r>
            <a:r>
              <a:rPr lang="en-US" b="1" dirty="0">
                <a:solidFill>
                  <a:srgbClr val="000080"/>
                </a:solidFill>
                <a:highlight>
                  <a:srgbClr val="FFFFFF"/>
                </a:highlight>
              </a:rPr>
              <a:t>(</a:t>
            </a:r>
            <a:r>
              <a:rPr lang="en-US" dirty="0">
                <a:solidFill>
                  <a:srgbClr val="FF0000"/>
                </a:solidFill>
                <a:highlight>
                  <a:srgbClr val="FFFFFF"/>
                </a:highlight>
              </a:rPr>
              <a:t>0.0</a:t>
            </a:r>
            <a:r>
              <a:rPr lang="en-US"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8321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1049000" cy="2929255"/>
          </a:xfrm>
        </p:spPr>
        <p:txBody>
          <a:bodyPr/>
          <a:lstStyle/>
          <a:p>
            <a:r>
              <a:rPr lang="pt-BR" dirty="0"/>
              <a:t>Observe que se a variável já tiver sido criada por uma chamada anterior à função </a:t>
            </a:r>
            <a:r>
              <a:rPr lang="pt-BR" b="1" i="1" dirty="0"/>
              <a:t>get_variable()</a:t>
            </a:r>
            <a:r>
              <a:rPr lang="pt-BR" dirty="0"/>
              <a:t>, esse código gerará uma exceção.</a:t>
            </a:r>
          </a:p>
          <a:p>
            <a:r>
              <a:rPr lang="pt-BR" dirty="0"/>
              <a:t>Esse comportamento evita a reutilização de variáveis por engano. Se </a:t>
            </a:r>
            <a:r>
              <a:rPr lang="pt-BR" dirty="0" smtClean="0"/>
              <a:t>nós realmente desejamos </a:t>
            </a:r>
            <a:r>
              <a:rPr lang="pt-BR" dirty="0"/>
              <a:t>reutilizar uma variável, é necessário dizê-lo explicitamente definindo o atributo de reutilização do escopo da variável como </a:t>
            </a:r>
            <a:r>
              <a:rPr lang="pt-BR" b="1" i="1" dirty="0"/>
              <a:t>True</a:t>
            </a:r>
            <a:r>
              <a:rPr lang="pt-BR" dirty="0"/>
              <a:t>. Nesse caso, não é necessário se especificar a forma ou o inicializador.</a:t>
            </a:r>
          </a:p>
        </p:txBody>
      </p:sp>
      <p:sp>
        <p:nvSpPr>
          <p:cNvPr id="4" name="Rectangle 3"/>
          <p:cNvSpPr/>
          <p:nvPr/>
        </p:nvSpPr>
        <p:spPr>
          <a:xfrm>
            <a:off x="3816096" y="4566651"/>
            <a:ext cx="6096000" cy="646331"/>
          </a:xfrm>
          <a:prstGeom prst="rect">
            <a:avLst/>
          </a:prstGeom>
        </p:spPr>
        <p:txBody>
          <a:bodyPr>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r>
              <a:rPr lang="pt-BR" dirty="0">
                <a:solidFill>
                  <a:srgbClr val="000000"/>
                </a:solidFill>
                <a:highlight>
                  <a:srgbClr val="FFFFFF"/>
                </a:highlight>
              </a:rPr>
              <a:t> reuse</a:t>
            </a:r>
            <a:r>
              <a:rPr lang="pt-BR" b="1" dirty="0">
                <a:solidFill>
                  <a:srgbClr val="000080"/>
                </a:solidFill>
                <a:highlight>
                  <a:srgbClr val="FFFFFF"/>
                </a:highlight>
              </a:rPr>
              <a:t>=</a:t>
            </a:r>
            <a:r>
              <a:rPr lang="pt-BR" b="1" dirty="0">
                <a:solidFill>
                  <a:srgbClr val="0000FF"/>
                </a:solidFill>
                <a:highlight>
                  <a:srgbClr val="FFFFFF"/>
                </a:highlight>
              </a:rPr>
              <a:t>True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threshold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get_variable</a:t>
            </a:r>
            <a:r>
              <a:rPr lang="pt-BR" b="1" dirty="0">
                <a:solidFill>
                  <a:srgbClr val="000080"/>
                </a:solidFill>
                <a:highlight>
                  <a:srgbClr val="FFFFFF"/>
                </a:highlight>
              </a:rPr>
              <a:t>(</a:t>
            </a:r>
            <a:r>
              <a:rPr lang="pt-BR" dirty="0">
                <a:solidFill>
                  <a:srgbClr val="808080"/>
                </a:solidFill>
                <a:highlight>
                  <a:srgbClr val="FFFFFF"/>
                </a:highlight>
              </a:rPr>
              <a:t>"threshold"</a:t>
            </a:r>
            <a:r>
              <a:rPr lang="pt-BR" b="1" dirty="0">
                <a:solidFill>
                  <a:srgbClr val="000080"/>
                </a:solidFill>
                <a:highlight>
                  <a:srgbClr val="FFFFFF"/>
                </a:highlight>
              </a:rPr>
              <a:t>)</a:t>
            </a:r>
            <a:endParaRPr lang="pt-BR" dirty="0"/>
          </a:p>
        </p:txBody>
      </p:sp>
      <p:sp>
        <p:nvSpPr>
          <p:cNvPr id="6" name="Content Placeholder 2"/>
          <p:cNvSpPr txBox="1">
            <a:spLocks/>
          </p:cNvSpPr>
          <p:nvPr/>
        </p:nvSpPr>
        <p:spPr>
          <a:xfrm>
            <a:off x="838200" y="5401211"/>
            <a:ext cx="11049000" cy="12007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Este código buscará a variável </a:t>
            </a:r>
            <a:r>
              <a:rPr lang="pt-BR" b="1" i="1" dirty="0" smtClean="0"/>
              <a:t>relu/threshold</a:t>
            </a:r>
            <a:r>
              <a:rPr lang="pt-BR" dirty="0" smtClean="0"/>
              <a:t> </a:t>
            </a:r>
            <a:r>
              <a:rPr lang="pt-BR" dirty="0"/>
              <a:t>existente ou gerará uma exceção se ela não existir ou se não foi criada usando a função </a:t>
            </a:r>
            <a:r>
              <a:rPr lang="pt-BR" b="1" i="1" dirty="0"/>
              <a:t>get_variable()</a:t>
            </a:r>
            <a:r>
              <a:rPr lang="pt-BR" dirty="0"/>
              <a:t>.</a:t>
            </a:r>
          </a:p>
        </p:txBody>
      </p:sp>
      <p:cxnSp>
        <p:nvCxnSpPr>
          <p:cNvPr id="7" name="Straight Arrow Connector 6"/>
          <p:cNvCxnSpPr/>
          <p:nvPr/>
        </p:nvCxnSpPr>
        <p:spPr>
          <a:xfrm flipH="1">
            <a:off x="7230980" y="4318801"/>
            <a:ext cx="529389" cy="3074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612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1993"/>
          </a:xfrm>
        </p:spPr>
        <p:txBody>
          <a:bodyPr/>
          <a:lstStyle/>
          <a:p>
            <a:r>
              <a:rPr lang="pt-BR" dirty="0"/>
              <a:t>Compartilhando variáveis</a:t>
            </a:r>
          </a:p>
        </p:txBody>
      </p:sp>
      <p:sp>
        <p:nvSpPr>
          <p:cNvPr id="3" name="Content Placeholder 2"/>
          <p:cNvSpPr>
            <a:spLocks noGrp="1"/>
          </p:cNvSpPr>
          <p:nvPr>
            <p:ph idx="1"/>
          </p:nvPr>
        </p:nvSpPr>
        <p:spPr>
          <a:xfrm>
            <a:off x="6016752" y="1825624"/>
            <a:ext cx="5961888" cy="4831208"/>
          </a:xfrm>
        </p:spPr>
        <p:txBody>
          <a:bodyPr>
            <a:normAutofit fontScale="92500" lnSpcReduction="10000"/>
          </a:bodyPr>
          <a:lstStyle/>
          <a:p>
            <a:r>
              <a:rPr lang="pt-BR" dirty="0"/>
              <a:t>Agora temos todas as peças necessárias para que a função </a:t>
            </a:r>
            <a:r>
              <a:rPr lang="pt-BR" b="1" i="1" dirty="0"/>
              <a:t>relu()</a:t>
            </a:r>
            <a:r>
              <a:rPr lang="pt-BR" dirty="0"/>
              <a:t> acesse a variável </a:t>
            </a:r>
            <a:r>
              <a:rPr lang="pt-BR" b="1" i="1" dirty="0"/>
              <a:t>threshold</a:t>
            </a:r>
            <a:r>
              <a:rPr lang="pt-BR" dirty="0"/>
              <a:t> sem ter que passá-la como parâmetro.</a:t>
            </a:r>
          </a:p>
          <a:p>
            <a:r>
              <a:rPr lang="pt-BR" dirty="0"/>
              <a:t>O trecho de código ao lado define primeiro a função </a:t>
            </a:r>
            <a:r>
              <a:rPr lang="pt-BR" b="1" i="1" dirty="0"/>
              <a:t>relu()</a:t>
            </a:r>
            <a:r>
              <a:rPr lang="pt-BR" dirty="0"/>
              <a:t>, depois cria a variável </a:t>
            </a:r>
            <a:r>
              <a:rPr lang="pt-BR" b="1" i="1" dirty="0"/>
              <a:t>relu/threshold</a:t>
            </a:r>
            <a:r>
              <a:rPr lang="pt-BR" dirty="0"/>
              <a:t> (como um escalar que posteriormente será inicializado com o valor 0.0) e cria cinco </a:t>
            </a:r>
            <a:r>
              <a:rPr lang="pt-BR" b="1" i="1" dirty="0"/>
              <a:t>ReLUs</a:t>
            </a:r>
            <a:r>
              <a:rPr lang="pt-BR" dirty="0"/>
              <a:t> chamando a função </a:t>
            </a:r>
            <a:r>
              <a:rPr lang="pt-BR" b="1" i="1" dirty="0"/>
              <a:t>relu()</a:t>
            </a:r>
            <a:r>
              <a:rPr lang="pt-BR" dirty="0"/>
              <a:t>. </a:t>
            </a:r>
          </a:p>
          <a:p>
            <a:r>
              <a:rPr lang="pt-BR" dirty="0"/>
              <a:t>A função </a:t>
            </a:r>
            <a:r>
              <a:rPr lang="pt-BR" b="1" i="1" dirty="0"/>
              <a:t>relu()</a:t>
            </a:r>
            <a:r>
              <a:rPr lang="pt-BR" dirty="0"/>
              <a:t> reutiliza a variável </a:t>
            </a:r>
            <a:r>
              <a:rPr lang="pt-BR" b="1" i="1" dirty="0"/>
              <a:t>relu/threshold</a:t>
            </a:r>
            <a:r>
              <a:rPr lang="pt-BR" dirty="0"/>
              <a:t> e cria os outros </a:t>
            </a:r>
            <a:r>
              <a:rPr lang="pt-BR" b="1" i="1" dirty="0" smtClean="0"/>
              <a:t>nós</a:t>
            </a:r>
            <a:r>
              <a:rPr lang="pt-BR" dirty="0" smtClean="0"/>
              <a:t> pertencentes a função </a:t>
            </a:r>
            <a:r>
              <a:rPr lang="pt-BR" b="1" i="1" dirty="0"/>
              <a:t>ReLU</a:t>
            </a:r>
            <a:r>
              <a:rPr lang="pt-BR" dirty="0"/>
              <a:t>.</a:t>
            </a:r>
          </a:p>
        </p:txBody>
      </p:sp>
      <p:sp>
        <p:nvSpPr>
          <p:cNvPr id="4" name="Rectangle 3"/>
          <p:cNvSpPr/>
          <p:nvPr/>
        </p:nvSpPr>
        <p:spPr>
          <a:xfrm>
            <a:off x="362712" y="1690688"/>
            <a:ext cx="5891784"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b="1" dirty="0">
                <a:solidFill>
                  <a:srgbClr val="0000FF"/>
                </a:solidFill>
                <a:highlight>
                  <a:srgbClr val="FFFFFF"/>
                </a:highlight>
              </a:rPr>
              <a:t>True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reuse existing variable</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b="1" dirty="0">
                <a:solidFill>
                  <a:srgbClr val="0000FF"/>
                </a:solidFill>
                <a:highlight>
                  <a:srgbClr val="FFFFFF"/>
                </a:highlight>
              </a:rPr>
              <a:t>with</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variable_scope</a:t>
            </a:r>
            <a:r>
              <a:rPr lang="en-US" sz="1200" b="1" dirty="0">
                <a:solidFill>
                  <a:srgbClr val="000080"/>
                </a:solidFill>
                <a:highlight>
                  <a:srgbClr val="FFFFFF"/>
                </a:highlight>
              </a:rPr>
              <a:t>(</a:t>
            </a:r>
            <a:r>
              <a:rPr lang="en-US" sz="1200" dirty="0">
                <a:solidFill>
                  <a:srgbClr val="808080"/>
                </a:solidFill>
                <a:highlight>
                  <a:srgbClr val="FFFFFF"/>
                </a:highlight>
              </a:rPr>
              <a:t>"</a:t>
            </a:r>
            <a:r>
              <a:rPr lang="en-US" sz="1200" dirty="0" err="1">
                <a:solidFill>
                  <a:srgbClr val="808080"/>
                </a:solidFill>
                <a:highlight>
                  <a:srgbClr val="FFFFFF"/>
                </a:highlight>
              </a:rPr>
              <a:t>relu</a:t>
            </a:r>
            <a:r>
              <a:rPr lang="en-US" sz="1200" dirty="0">
                <a:solidFill>
                  <a:srgbClr val="808080"/>
                </a:solidFill>
                <a:highlight>
                  <a:srgbClr val="FFFFFF"/>
                </a:highlight>
              </a:rPr>
              <a: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create the variable</a:t>
            </a:r>
            <a:endParaRPr lang="en-US"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err="1">
                <a:solidFill>
                  <a:srgbClr val="000000"/>
                </a:solidFill>
                <a:highlight>
                  <a:srgbClr val="FFFFFF"/>
                </a:highlight>
              </a:rPr>
              <a:t>relus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err="1">
                <a:solidFill>
                  <a:srgbClr val="000000"/>
                </a:solidFill>
                <a:highlight>
                  <a:srgbClr val="FFFFFF"/>
                </a:highlight>
              </a:rPr>
              <a:t>relu</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for</a:t>
            </a:r>
            <a:r>
              <a:rPr lang="en-US" sz="1200" dirty="0">
                <a:solidFill>
                  <a:srgbClr val="000000"/>
                </a:solidFill>
                <a:highlight>
                  <a:srgbClr val="FFFFFF"/>
                </a:highlight>
              </a:rPr>
              <a:t> </a:t>
            </a:r>
            <a:r>
              <a:rPr lang="en-US" sz="1200" dirty="0" err="1">
                <a:solidFill>
                  <a:srgbClr val="000000"/>
                </a:solidFill>
                <a:highlight>
                  <a:srgbClr val="FFFFFF"/>
                </a:highlight>
              </a:rPr>
              <a:t>relu_index</a:t>
            </a:r>
            <a:r>
              <a:rPr lang="en-US" sz="1200" dirty="0">
                <a:solidFill>
                  <a:srgbClr val="000000"/>
                </a:solidFill>
                <a:highlight>
                  <a:srgbClr val="FFFFFF"/>
                </a:highlight>
              </a:rPr>
              <a:t> </a:t>
            </a:r>
            <a:r>
              <a:rPr lang="en-US" sz="1200" b="1" dirty="0">
                <a:solidFill>
                  <a:srgbClr val="0000FF"/>
                </a:solidFill>
                <a:highlight>
                  <a:srgbClr val="FFFFFF"/>
                </a:highlight>
              </a:rPr>
              <a:t>in</a:t>
            </a:r>
            <a:r>
              <a:rPr lang="en-US" sz="1200" dirty="0">
                <a:solidFill>
                  <a:srgbClr val="000000"/>
                </a:solidFill>
                <a:highlight>
                  <a:srgbClr val="FFFFFF"/>
                </a:highlight>
              </a:rPr>
              <a:t> range</a:t>
            </a:r>
            <a:r>
              <a:rPr lang="en-US" sz="1200" b="1" dirty="0">
                <a:solidFill>
                  <a:srgbClr val="000080"/>
                </a:solidFill>
                <a:highlight>
                  <a:srgbClr val="FFFFFF"/>
                </a:highlight>
              </a:rPr>
              <a:t>(</a:t>
            </a:r>
            <a:r>
              <a:rPr lang="en-US" sz="1200" dirty="0">
                <a:solidFill>
                  <a:srgbClr val="FF0000"/>
                </a:solidFill>
                <a:highlight>
                  <a:srgbClr val="FFFFFF"/>
                </a:highlight>
              </a:rPr>
              <a:t>5</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6100" b="15657"/>
          <a:stretch/>
        </p:blipFill>
        <p:spPr>
          <a:xfrm>
            <a:off x="219456" y="4132203"/>
            <a:ext cx="5797296" cy="2081059"/>
          </a:xfrm>
          <a:prstGeom prst="rect">
            <a:avLst/>
          </a:prstGeom>
        </p:spPr>
      </p:pic>
    </p:spTree>
    <p:extLst>
      <p:ext uri="{BB962C8B-B14F-4D97-AF65-F5344CB8AC3E}">
        <p14:creationId xmlns:p14="http://schemas.microsoft.com/office/powerpoint/2010/main" val="3403819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044" y="225425"/>
            <a:ext cx="10515600" cy="815975"/>
          </a:xfrm>
        </p:spPr>
        <p:txBody>
          <a:bodyPr/>
          <a:lstStyle/>
          <a:p>
            <a:r>
              <a:rPr lang="pt-BR" dirty="0"/>
              <a:t>Compartilhando variáveis</a:t>
            </a:r>
          </a:p>
        </p:txBody>
      </p:sp>
      <p:sp>
        <p:nvSpPr>
          <p:cNvPr id="3" name="Content Placeholder 2"/>
          <p:cNvSpPr>
            <a:spLocks noGrp="1"/>
          </p:cNvSpPr>
          <p:nvPr>
            <p:ph idx="1"/>
          </p:nvPr>
        </p:nvSpPr>
        <p:spPr>
          <a:xfrm>
            <a:off x="5854700" y="1433015"/>
            <a:ext cx="6337300" cy="5424985"/>
          </a:xfrm>
        </p:spPr>
        <p:txBody>
          <a:bodyPr>
            <a:normAutofit fontScale="77500" lnSpcReduction="20000"/>
          </a:bodyPr>
          <a:lstStyle/>
          <a:p>
            <a:r>
              <a:rPr lang="pt-BR" dirty="0" smtClean="0"/>
              <a:t>Se analisarmos o código anterior, nós percebemos que é </a:t>
            </a:r>
            <a:r>
              <a:rPr lang="pt-BR" dirty="0"/>
              <a:t>um pouco estranho que a </a:t>
            </a:r>
            <a:r>
              <a:rPr lang="pt-BR" dirty="0" smtClean="0"/>
              <a:t>variável </a:t>
            </a:r>
            <a:r>
              <a:rPr lang="pt-BR" b="1" i="1" dirty="0" smtClean="0"/>
              <a:t>relu/threshold</a:t>
            </a:r>
            <a:r>
              <a:rPr lang="pt-BR" dirty="0" smtClean="0"/>
              <a:t> seja </a:t>
            </a:r>
            <a:r>
              <a:rPr lang="pt-BR" dirty="0"/>
              <a:t>definida fora da função </a:t>
            </a:r>
            <a:r>
              <a:rPr lang="pt-BR" b="1" i="1" dirty="0"/>
              <a:t>relu()</a:t>
            </a:r>
            <a:r>
              <a:rPr lang="pt-BR" dirty="0"/>
              <a:t>, onde todo o restante do código </a:t>
            </a:r>
            <a:r>
              <a:rPr lang="pt-BR" b="1" i="1" dirty="0"/>
              <a:t>ReLU</a:t>
            </a:r>
            <a:r>
              <a:rPr lang="pt-BR" dirty="0"/>
              <a:t> reside. </a:t>
            </a:r>
          </a:p>
          <a:p>
            <a:r>
              <a:rPr lang="pt-BR" dirty="0"/>
              <a:t>Para corrigir isso, o trecho de código ao lado cria a </a:t>
            </a:r>
            <a:r>
              <a:rPr lang="pt-BR" dirty="0" smtClean="0"/>
              <a:t>variável </a:t>
            </a:r>
            <a:r>
              <a:rPr lang="pt-BR" b="1" i="1" dirty="0"/>
              <a:t>relu/threshold </a:t>
            </a:r>
            <a:r>
              <a:rPr lang="pt-BR" dirty="0" smtClean="0"/>
              <a:t>dentro </a:t>
            </a:r>
            <a:r>
              <a:rPr lang="pt-BR" dirty="0"/>
              <a:t>da função </a:t>
            </a:r>
            <a:r>
              <a:rPr lang="pt-BR" b="1" i="1" dirty="0"/>
              <a:t>relu()</a:t>
            </a:r>
            <a:r>
              <a:rPr lang="pt-BR" dirty="0"/>
              <a:t> na primeira chamada e a reutiliza nas chamadas </a:t>
            </a:r>
            <a:r>
              <a:rPr lang="pt-BR" dirty="0" smtClean="0"/>
              <a:t>subsequentes</a:t>
            </a:r>
            <a:r>
              <a:rPr lang="pt-BR" dirty="0"/>
              <a:t>. </a:t>
            </a:r>
          </a:p>
          <a:p>
            <a:r>
              <a:rPr lang="pt-BR" dirty="0"/>
              <a:t>Agora, a função </a:t>
            </a:r>
            <a:r>
              <a:rPr lang="pt-BR" b="1" i="1" dirty="0"/>
              <a:t>relu()</a:t>
            </a:r>
            <a:r>
              <a:rPr lang="pt-BR" dirty="0"/>
              <a:t> não precisa </a:t>
            </a:r>
            <a:r>
              <a:rPr lang="pt-BR" dirty="0" smtClean="0"/>
              <a:t>mais se </a:t>
            </a:r>
            <a:r>
              <a:rPr lang="pt-BR" dirty="0"/>
              <a:t>preocupar com </a:t>
            </a:r>
            <a:r>
              <a:rPr lang="pt-BR" b="1" i="1" dirty="0"/>
              <a:t>escopos de nome </a:t>
            </a:r>
            <a:r>
              <a:rPr lang="pt-BR" dirty="0"/>
              <a:t>ou compartilhamento de variáveis: ela apenas chama </a:t>
            </a:r>
            <a:r>
              <a:rPr lang="pt-BR" b="1" i="1" dirty="0"/>
              <a:t>get_variable()</a:t>
            </a:r>
            <a:r>
              <a:rPr lang="pt-BR" dirty="0"/>
              <a:t>, que criará ou reutilizará a variável de </a:t>
            </a:r>
            <a:r>
              <a:rPr lang="pt-BR" b="1" i="1" dirty="0"/>
              <a:t>relu/threshold</a:t>
            </a:r>
            <a:r>
              <a:rPr lang="pt-BR" dirty="0" smtClean="0"/>
              <a:t>.</a:t>
            </a:r>
            <a:endParaRPr lang="pt-BR" dirty="0"/>
          </a:p>
          <a:p>
            <a:r>
              <a:rPr lang="pt-BR" dirty="0"/>
              <a:t>O restante do código chama a função </a:t>
            </a:r>
            <a:r>
              <a:rPr lang="pt-BR" b="1" i="1" dirty="0"/>
              <a:t>relu()</a:t>
            </a:r>
            <a:r>
              <a:rPr lang="pt-BR" dirty="0"/>
              <a:t> cinco vezes, certificando-se de definir </a:t>
            </a:r>
            <a:r>
              <a:rPr lang="pt-BR" b="1" i="1" dirty="0"/>
              <a:t>reuse=False</a:t>
            </a:r>
            <a:r>
              <a:rPr lang="pt-BR" dirty="0"/>
              <a:t> na primeira chamada e </a:t>
            </a:r>
            <a:r>
              <a:rPr lang="pt-BR" b="1" i="1" dirty="0"/>
              <a:t>reuse=True</a:t>
            </a:r>
            <a:r>
              <a:rPr lang="pt-BR" dirty="0"/>
              <a:t> para as outras chamadas.</a:t>
            </a:r>
          </a:p>
          <a:p>
            <a:r>
              <a:rPr lang="pt-BR" dirty="0"/>
              <a:t>O </a:t>
            </a:r>
            <a:r>
              <a:rPr lang="pt-BR" b="1" i="1" dirty="0"/>
              <a:t>grafo</a:t>
            </a:r>
            <a:r>
              <a:rPr lang="pt-BR" dirty="0"/>
              <a:t> resultante é um pouco diferente do anterior, pois a variável compartilhada está localizada na primeira </a:t>
            </a:r>
            <a:r>
              <a:rPr lang="pt-BR" b="1" i="1" dirty="0"/>
              <a:t>ReLU.</a:t>
            </a:r>
          </a:p>
        </p:txBody>
      </p:sp>
      <p:sp>
        <p:nvSpPr>
          <p:cNvPr id="4" name="Rectangle 3"/>
          <p:cNvSpPr/>
          <p:nvPr/>
        </p:nvSpPr>
        <p:spPr>
          <a:xfrm>
            <a:off x="278892" y="1260522"/>
            <a:ext cx="5951060"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relus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for</a:t>
            </a:r>
            <a:r>
              <a:rPr lang="pt-BR" sz="1200" dirty="0">
                <a:solidFill>
                  <a:srgbClr val="000000"/>
                </a:solidFill>
                <a:highlight>
                  <a:srgbClr val="FFFFFF"/>
                </a:highlight>
              </a:rPr>
              <a:t> relu_index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FF0000"/>
                </a:solidFill>
                <a:highlight>
                  <a:srgbClr val="FFFFFF"/>
                </a:highlight>
              </a:rPr>
              <a:t>5</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dirty="0">
                <a:solidFill>
                  <a:srgbClr val="000000"/>
                </a:solidFill>
                <a:highlight>
                  <a:srgbClr val="FFFFFF"/>
                </a:highlight>
              </a:rPr>
              <a:t>relu_index </a:t>
            </a:r>
            <a:r>
              <a:rPr lang="pt-BR" sz="1200" b="1" dirty="0">
                <a:solidFill>
                  <a:srgbClr val="000080"/>
                </a:solidFill>
                <a:highlight>
                  <a:srgbClr val="FFFFFF"/>
                </a:highlight>
              </a:rPr>
              <a:t>&gt;=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scope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relus</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189" r="5566" b="8458"/>
          <a:stretch/>
        </p:blipFill>
        <p:spPr>
          <a:xfrm>
            <a:off x="507492" y="3556673"/>
            <a:ext cx="5255662" cy="3301327"/>
          </a:xfrm>
          <a:prstGeom prst="rect">
            <a:avLst/>
          </a:prstGeom>
        </p:spPr>
      </p:pic>
      <p:cxnSp>
        <p:nvCxnSpPr>
          <p:cNvPr id="6" name="Straight Arrow Connector 5"/>
          <p:cNvCxnSpPr/>
          <p:nvPr/>
        </p:nvCxnSpPr>
        <p:spPr>
          <a:xfrm flipH="1" flipV="1">
            <a:off x="3619500" y="2946836"/>
            <a:ext cx="2347923" cy="2044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54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03A2A7-976F-4945-B3F0-581D8F07AFE9}"/>
              </a:ext>
            </a:extLst>
          </p:cNvPr>
          <p:cNvSpPr>
            <a:spLocks noGrp="1"/>
          </p:cNvSpPr>
          <p:nvPr>
            <p:ph type="title"/>
          </p:nvPr>
        </p:nvSpPr>
        <p:spPr/>
        <p:txBody>
          <a:bodyPr/>
          <a:lstStyle/>
          <a:p>
            <a:r>
              <a:rPr lang="en-US" dirty="0" err="1">
                <a:cs typeface="Calibri Light"/>
              </a:rPr>
              <a:t>Referências</a:t>
            </a:r>
            <a:endParaRPr lang="en-US" dirty="0" err="1"/>
          </a:p>
        </p:txBody>
      </p:sp>
      <p:sp>
        <p:nvSpPr>
          <p:cNvPr id="3" name="Content Placeholder 2">
            <a:extLst>
              <a:ext uri="{FF2B5EF4-FFF2-40B4-BE49-F238E27FC236}">
                <a16:creationId xmlns:a16="http://schemas.microsoft.com/office/drawing/2014/main" xmlns="" id="{251AB72A-E666-49DA-A9CC-459527166063}"/>
              </a:ext>
            </a:extLst>
          </p:cNvPr>
          <p:cNvSpPr>
            <a:spLocks noGrp="1"/>
          </p:cNvSpPr>
          <p:nvPr>
            <p:ph idx="1"/>
          </p:nvPr>
        </p:nvSpPr>
        <p:spPr>
          <a:xfrm>
            <a:off x="838200" y="1825625"/>
            <a:ext cx="11076316" cy="4351338"/>
          </a:xfrm>
        </p:spPr>
        <p:txBody>
          <a:bodyPr vert="horz" lIns="91440" tIns="45720" rIns="91440" bIns="45720" rtlCol="0" anchor="t">
            <a:normAutofit/>
          </a:bodyPr>
          <a:lstStyle/>
          <a:p>
            <a:r>
              <a:rPr lang="en-US" dirty="0">
                <a:ea typeface="+mn-lt"/>
                <a:cs typeface="+mn-lt"/>
              </a:rPr>
              <a:t>"</a:t>
            </a:r>
            <a:r>
              <a:rPr lang="en-US" dirty="0" err="1">
                <a:ea typeface="+mn-lt"/>
                <a:cs typeface="+mn-lt"/>
              </a:rPr>
              <a:t>Curso</a:t>
            </a:r>
            <a:r>
              <a:rPr lang="en-US" dirty="0">
                <a:ea typeface="+mn-lt"/>
                <a:cs typeface="+mn-lt"/>
              </a:rPr>
              <a:t> TensorFlow para </a:t>
            </a:r>
            <a:r>
              <a:rPr lang="en-US" dirty="0" err="1">
                <a:ea typeface="+mn-lt"/>
                <a:cs typeface="+mn-lt"/>
              </a:rPr>
              <a:t>Iniciantes</a:t>
            </a:r>
            <a:r>
              <a:rPr lang="en-US" dirty="0">
                <a:ea typeface="+mn-lt"/>
                <a:cs typeface="+mn-lt"/>
              </a:rPr>
              <a:t>", </a:t>
            </a:r>
            <a:r>
              <a:rPr lang="en-US" dirty="0">
                <a:ea typeface="+mn-lt"/>
                <a:cs typeface="+mn-lt"/>
                <a:hlinkClick r:id="rId2"/>
              </a:rPr>
              <a:t>https://www.youtube.com/watch?v=JHsnHgb9hDo&amp;list=PLyqOvdQmGdTR_X-BxOJCPIibdjQ_hXycV</a:t>
            </a:r>
            <a:endParaRPr lang="en-US">
              <a:ea typeface="+mn-lt"/>
              <a:cs typeface="+mn-lt"/>
            </a:endParaRPr>
          </a:p>
          <a:p>
            <a:r>
              <a:rPr lang="en-US" dirty="0">
                <a:cs typeface="Calibri"/>
              </a:rPr>
              <a:t>"</a:t>
            </a:r>
            <a:r>
              <a:rPr lang="en-US" dirty="0" err="1">
                <a:ea typeface="+mn-lt"/>
                <a:cs typeface="+mn-lt"/>
              </a:rPr>
              <a:t>Tutoriais</a:t>
            </a:r>
            <a:r>
              <a:rPr lang="en-US" dirty="0">
                <a:ea typeface="+mn-lt"/>
                <a:cs typeface="+mn-lt"/>
              </a:rPr>
              <a:t> T</a:t>
            </a:r>
            <a:r>
              <a:rPr lang="en-US" dirty="0">
                <a:cs typeface="Calibri"/>
              </a:rPr>
              <a:t>ensorFlow ",</a:t>
            </a:r>
            <a:r>
              <a:rPr lang="en-US" dirty="0">
                <a:ea typeface="+mn-lt"/>
                <a:cs typeface="+mn-lt"/>
              </a:rPr>
              <a:t> </a:t>
            </a:r>
            <a:r>
              <a:rPr lang="en-US" dirty="0">
                <a:ea typeface="+mn-lt"/>
                <a:cs typeface="+mn-lt"/>
                <a:hlinkClick r:id="rId3"/>
              </a:rPr>
              <a:t>https://www.tensorflow.org/tutorials</a:t>
            </a:r>
            <a:endParaRPr lang="en-US" dirty="0">
              <a:cs typeface="Calibri"/>
            </a:endParaRPr>
          </a:p>
        </p:txBody>
      </p:sp>
    </p:spTree>
    <p:extLst>
      <p:ext uri="{BB962C8B-B14F-4D97-AF65-F5344CB8AC3E}">
        <p14:creationId xmlns:p14="http://schemas.microsoft.com/office/powerpoint/2010/main" val="2757761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Avisos</a:t>
            </a:r>
          </a:p>
        </p:txBody>
      </p:sp>
      <p:sp>
        <p:nvSpPr>
          <p:cNvPr id="3" name="Content Placeholder 2"/>
          <p:cNvSpPr>
            <a:spLocks noGrp="1"/>
          </p:cNvSpPr>
          <p:nvPr>
            <p:ph idx="1"/>
          </p:nvPr>
        </p:nvSpPr>
        <p:spPr/>
        <p:txBody>
          <a:bodyPr/>
          <a:lstStyle/>
          <a:p>
            <a:r>
              <a:rPr lang="pt-BR" dirty="0" smtClean="0"/>
              <a:t>Material, exemplos e lista #10 já estão disponíveis.</a:t>
            </a:r>
            <a:endParaRPr lang="pt-BR" dirty="0"/>
          </a:p>
        </p:txBody>
      </p:sp>
    </p:spTree>
    <p:extLst>
      <p:ext uri="{BB962C8B-B14F-4D97-AF65-F5344CB8AC3E}">
        <p14:creationId xmlns:p14="http://schemas.microsoft.com/office/powerpoint/2010/main" val="3485600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4"/>
            <a:ext cx="11021704" cy="4752975"/>
          </a:xfrm>
        </p:spPr>
        <p:txBody>
          <a:bodyPr>
            <a:normAutofit lnSpcReduction="10000"/>
          </a:bodyPr>
          <a:lstStyle/>
          <a:p>
            <a:r>
              <a:rPr lang="pt-BR" dirty="0"/>
              <a:t>O </a:t>
            </a:r>
            <a:r>
              <a:rPr lang="pt-BR" b="1" i="1" dirty="0"/>
              <a:t>TensorFlow</a:t>
            </a:r>
            <a:r>
              <a:rPr lang="pt-BR" dirty="0"/>
              <a:t> foi projetado para ser flexível, escalável e pronto para produção. Alguns destaques do </a:t>
            </a:r>
            <a:r>
              <a:rPr lang="pt-BR" b="1" i="1" dirty="0"/>
              <a:t>TensorFlow</a:t>
            </a:r>
            <a:r>
              <a:rPr lang="pt-BR" dirty="0"/>
              <a:t> são:</a:t>
            </a:r>
          </a:p>
          <a:p>
            <a:pPr lvl="1">
              <a:buFont typeface="Wingdings" panose="05000000000000000000" pitchFamily="2" charset="2"/>
              <a:buChar char="§"/>
            </a:pPr>
            <a:r>
              <a:rPr lang="pt-BR" dirty="0"/>
              <a:t>Roda não apenas no Windows, Linux e macOS, mas também em dispositivos móveis, incluindo iOS e Android.</a:t>
            </a:r>
          </a:p>
          <a:p>
            <a:pPr lvl="1">
              <a:buFont typeface="Wingdings" panose="05000000000000000000" pitchFamily="2" charset="2"/>
              <a:buChar char="§"/>
            </a:pPr>
            <a:r>
              <a:rPr lang="pt-BR" dirty="0"/>
              <a:t>Fornece uma application programming interface (API) em </a:t>
            </a:r>
            <a:r>
              <a:rPr lang="pt-BR" b="1" i="1" dirty="0"/>
              <a:t>Python</a:t>
            </a:r>
            <a:r>
              <a:rPr lang="pt-BR" dirty="0"/>
              <a:t> muito simples chamada </a:t>
            </a:r>
            <a:r>
              <a:rPr lang="pt-BR" b="1" dirty="0"/>
              <a:t>TFLearn</a:t>
            </a:r>
            <a:r>
              <a:rPr lang="pt-BR" dirty="0"/>
              <a:t> (</a:t>
            </a:r>
            <a:r>
              <a:rPr lang="pt-BR" b="1" i="1" dirty="0"/>
              <a:t>tensorflow.contrib.learn</a:t>
            </a:r>
            <a:r>
              <a:rPr lang="pt-BR" dirty="0"/>
              <a:t>) que é compatível com o Scikit-Learn. </a:t>
            </a:r>
          </a:p>
          <a:p>
            <a:pPr lvl="1">
              <a:buFont typeface="Wingdings" panose="05000000000000000000" pitchFamily="2" charset="2"/>
              <a:buChar char="§"/>
            </a:pPr>
            <a:r>
              <a:rPr lang="pt-BR" dirty="0"/>
              <a:t>Também fornece outra API simples chamada </a:t>
            </a:r>
            <a:r>
              <a:rPr lang="pt-BR" b="1" dirty="0"/>
              <a:t>TF-slim</a:t>
            </a:r>
            <a:r>
              <a:rPr lang="pt-BR" dirty="0"/>
              <a:t> (</a:t>
            </a:r>
            <a:r>
              <a:rPr lang="pt-BR" b="1" i="1" dirty="0"/>
              <a:t>tensorflow.contrib.slim</a:t>
            </a:r>
            <a:r>
              <a:rPr lang="pt-BR" dirty="0"/>
              <a:t>) para simplificar a criação, o treinamento e a validação de </a:t>
            </a:r>
            <a:r>
              <a:rPr lang="pt-BR" b="1" i="1" dirty="0"/>
              <a:t>redes neurais</a:t>
            </a:r>
            <a:r>
              <a:rPr lang="pt-BR" dirty="0"/>
              <a:t>.</a:t>
            </a:r>
          </a:p>
          <a:p>
            <a:pPr lvl="1">
              <a:buFont typeface="Wingdings" panose="05000000000000000000" pitchFamily="2" charset="2"/>
              <a:buChar char="§"/>
            </a:pPr>
            <a:r>
              <a:rPr lang="pt-BR" dirty="0"/>
              <a:t>Existem várias APIs de alto nível que foram construídas sobre o </a:t>
            </a:r>
            <a:r>
              <a:rPr lang="pt-BR" b="1" i="1" dirty="0"/>
              <a:t>TensorFlow</a:t>
            </a:r>
            <a:r>
              <a:rPr lang="pt-BR" dirty="0"/>
              <a:t>, como </a:t>
            </a:r>
            <a:r>
              <a:rPr lang="pt-BR" b="1" i="1" dirty="0"/>
              <a:t>Keras</a:t>
            </a:r>
            <a:r>
              <a:rPr lang="pt-BR" dirty="0"/>
              <a:t> ou </a:t>
            </a:r>
            <a:r>
              <a:rPr lang="pt-BR" b="1" i="1" dirty="0"/>
              <a:t>Pretty Tensor</a:t>
            </a:r>
            <a:r>
              <a:rPr lang="pt-BR" dirty="0"/>
              <a:t>, que facilitam seu uso em detrimento de uma menor flexibilidade.</a:t>
            </a:r>
          </a:p>
          <a:p>
            <a:pPr lvl="1">
              <a:buFont typeface="Wingdings" panose="05000000000000000000" pitchFamily="2" charset="2"/>
              <a:buChar char="§"/>
            </a:pPr>
            <a:r>
              <a:rPr lang="pt-BR" dirty="0"/>
              <a:t>Entretanto, as APIs originais do </a:t>
            </a:r>
            <a:r>
              <a:rPr lang="pt-BR" b="1" i="1" dirty="0"/>
              <a:t>TensorFlow </a:t>
            </a:r>
            <a:r>
              <a:rPr lang="pt-BR" dirty="0"/>
              <a:t>oferecem muito mais flexibilidade (ao custo de maior complexidade) para criar todos os tipos de </a:t>
            </a:r>
            <a:r>
              <a:rPr lang="pt-BR" dirty="0" smtClean="0"/>
              <a:t>grafos de computação, </a:t>
            </a:r>
            <a:r>
              <a:rPr lang="pt-BR" dirty="0"/>
              <a:t>incluindo qualquer arquitetura de </a:t>
            </a:r>
            <a:r>
              <a:rPr lang="pt-BR" b="1" i="1" dirty="0"/>
              <a:t>rede neural </a:t>
            </a:r>
            <a:r>
              <a:rPr lang="pt-BR" dirty="0"/>
              <a:t>que você possa imaginar.</a:t>
            </a:r>
          </a:p>
          <a:p>
            <a:pPr lvl="1">
              <a:buFont typeface="Wingdings" panose="05000000000000000000" pitchFamily="2" charset="2"/>
              <a:buChar char="§"/>
            </a:pPr>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82212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YTORCH TENSORFLOW MATLAB Source Unknown - Deep Learn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37" y="262853"/>
            <a:ext cx="1756065" cy="3980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imple Introduction to TensorFlow | Memes, Funny memes, Int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196" y="459166"/>
            <a:ext cx="3033963" cy="2378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port tensorflow as tf ! : ProgrammerHum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595" y="276600"/>
            <a:ext cx="2481292" cy="27437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10 Things You Need to Know Before Getting Started with TensorFlow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203" y="3444287"/>
            <a:ext cx="2699077" cy="3217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Not mine, but still funny. We need more meme on Machine Learning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638" y="1648479"/>
            <a:ext cx="3179353" cy="20847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he package description for Tensorflow on pip : ProgrammerHum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1868" y="4156646"/>
            <a:ext cx="3208245" cy="241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1069" y="377481"/>
            <a:ext cx="3824297" cy="3691075"/>
            <a:chOff x="1721069" y="377481"/>
            <a:chExt cx="3824297" cy="3691075"/>
          </a:xfrm>
        </p:grpSpPr>
        <p:sp>
          <p:nvSpPr>
            <p:cNvPr id="4" name="Rectangle 3"/>
            <p:cNvSpPr/>
            <p:nvPr/>
          </p:nvSpPr>
          <p:spPr>
            <a:xfrm>
              <a:off x="3936123" y="3384352"/>
              <a:ext cx="536028" cy="3783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5" name="Rectangle 4"/>
            <p:cNvSpPr/>
            <p:nvPr/>
          </p:nvSpPr>
          <p:spPr>
            <a:xfrm>
              <a:off x="2871951"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y</a:t>
              </a:r>
            </a:p>
          </p:txBody>
        </p:sp>
        <p:sp>
          <p:nvSpPr>
            <p:cNvPr id="6" name="Rectangle 5"/>
            <p:cNvSpPr/>
            <p:nvPr/>
          </p:nvSpPr>
          <p:spPr>
            <a:xfrm>
              <a:off x="1807779"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x</a:t>
              </a:r>
            </a:p>
          </p:txBody>
        </p:sp>
        <mc:AlternateContent xmlns:mc="http://schemas.openxmlformats.org/markup-compatibility/2006" xmlns:a14="http://schemas.microsoft.com/office/drawing/2010/main">
          <mc:Choice Requires="a14">
            <p:sp>
              <p:nvSpPr>
                <p:cNvPr id="7" name="Oval 6"/>
                <p:cNvSpPr/>
                <p:nvPr/>
              </p:nvSpPr>
              <p:spPr>
                <a:xfrm>
                  <a:off x="1721069" y="2506722"/>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7" name="Oval 6"/>
                <p:cNvSpPr>
                  <a:spLocks noRot="1" noChangeAspect="1" noMove="1" noResize="1" noEditPoints="1" noAdjustHandles="1" noChangeArrowheads="1" noChangeShapeType="1" noTextEdit="1"/>
                </p:cNvSpPr>
                <p:nvPr/>
              </p:nvSpPr>
              <p:spPr>
                <a:xfrm>
                  <a:off x="1721069" y="2506722"/>
                  <a:ext cx="709448" cy="378372"/>
                </a:xfrm>
                <a:prstGeom prst="ellipse">
                  <a:avLst/>
                </a:prstGeom>
                <a:blipFill rotWithShape="0">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075793"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8" name="Oval 7"/>
                <p:cNvSpPr>
                  <a:spLocks noRot="1" noChangeAspect="1" noMove="1" noResize="1" noEditPoints="1" noAdjustHandles="1" noChangeArrowheads="1" noChangeShapeType="1" noTextEdit="1"/>
                </p:cNvSpPr>
                <p:nvPr/>
              </p:nvSpPr>
              <p:spPr>
                <a:xfrm>
                  <a:off x="2075793" y="1660636"/>
                  <a:ext cx="709448" cy="378372"/>
                </a:xfrm>
                <a:prstGeom prst="ellipse">
                  <a:avLst/>
                </a:prstGeom>
                <a:blipFill rotWithShape="0">
                  <a:blip r:embed="rId3"/>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785241" y="814550"/>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9" name="Oval 8"/>
                <p:cNvSpPr>
                  <a:spLocks noRot="1" noChangeAspect="1" noMove="1" noResize="1" noEditPoints="1" noAdjustHandles="1" noChangeArrowheads="1" noChangeShapeType="1" noTextEdit="1"/>
                </p:cNvSpPr>
                <p:nvPr/>
              </p:nvSpPr>
              <p:spPr>
                <a:xfrm>
                  <a:off x="2785241" y="814550"/>
                  <a:ext cx="709448" cy="378372"/>
                </a:xfrm>
                <a:prstGeom prst="ellipse">
                  <a:avLst/>
                </a:prstGeom>
                <a:blipFill rotWithShape="0">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494689"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10" name="Oval 9"/>
                <p:cNvSpPr>
                  <a:spLocks noRot="1" noChangeAspect="1" noMove="1" noResize="1" noEditPoints="1" noAdjustHandles="1" noChangeArrowheads="1" noChangeShapeType="1" noTextEdit="1"/>
                </p:cNvSpPr>
                <p:nvPr/>
              </p:nvSpPr>
              <p:spPr>
                <a:xfrm>
                  <a:off x="3494689" y="1660636"/>
                  <a:ext cx="709448" cy="378372"/>
                </a:xfrm>
                <a:prstGeom prst="ellipse">
                  <a:avLst/>
                </a:prstGeom>
                <a:blipFill rotWithShape="0">
                  <a:blip r:embed="rId5"/>
                  <a:stretch>
                    <a:fillRect/>
                  </a:stretch>
                </a:blipFill>
                <a:ln>
                  <a:noFill/>
                </a:ln>
              </p:spPr>
              <p:txBody>
                <a:bodyPr/>
                <a:lstStyle/>
                <a:p>
                  <a:r>
                    <a:rPr lang="pt-BR">
                      <a:noFill/>
                    </a:rPr>
                    <a:t> </a:t>
                  </a:r>
                </a:p>
              </p:txBody>
            </p:sp>
          </mc:Fallback>
        </mc:AlternateContent>
        <p:cxnSp>
          <p:nvCxnSpPr>
            <p:cNvPr id="12" name="Straight Arrow Connector 11"/>
            <p:cNvCxnSpPr>
              <a:stCxn id="8" idx="0"/>
              <a:endCxn id="9" idx="4"/>
            </p:cNvCxnSpPr>
            <p:nvPr/>
          </p:nvCxnSpPr>
          <p:spPr>
            <a:xfrm flipV="1">
              <a:off x="2430517"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flipH="1" flipV="1">
              <a:off x="3139965"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8" idx="4"/>
            </p:cNvCxnSpPr>
            <p:nvPr/>
          </p:nvCxnSpPr>
          <p:spPr>
            <a:xfrm flipV="1">
              <a:off x="2075793" y="2039008"/>
              <a:ext cx="354724"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7375" y="2885094"/>
              <a:ext cx="142875" cy="499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168826" y="2879982"/>
              <a:ext cx="131463" cy="504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0"/>
            </p:cNvCxnSpPr>
            <p:nvPr/>
          </p:nvCxnSpPr>
          <p:spPr>
            <a:xfrm flipH="1" flipV="1">
              <a:off x="2481592" y="2039008"/>
              <a:ext cx="658373"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a:endCxn id="10" idx="4"/>
            </p:cNvCxnSpPr>
            <p:nvPr/>
          </p:nvCxnSpPr>
          <p:spPr>
            <a:xfrm flipV="1">
              <a:off x="3139965" y="2039008"/>
              <a:ext cx="709448"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p:cNvCxnSpPr>
            <p:nvPr/>
          </p:nvCxnSpPr>
          <p:spPr>
            <a:xfrm flipH="1" flipV="1">
              <a:off x="3900488" y="2039008"/>
              <a:ext cx="303649"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63948" y="3699224"/>
              <a:ext cx="1080377" cy="369332"/>
            </a:xfrm>
            <a:prstGeom prst="rect">
              <a:avLst/>
            </a:prstGeom>
            <a:noFill/>
          </p:spPr>
          <p:txBody>
            <a:bodyPr wrap="square" rtlCol="0">
              <a:spAutoFit/>
            </a:bodyPr>
            <a:lstStyle/>
            <a:p>
              <a:pPr algn="ctr"/>
              <a:r>
                <a:rPr lang="pt-BR" dirty="0"/>
                <a:t>constant</a:t>
              </a:r>
            </a:p>
          </p:txBody>
        </p:sp>
        <p:sp>
          <p:nvSpPr>
            <p:cNvPr id="43" name="TextBox 42"/>
            <p:cNvSpPr txBox="1"/>
            <p:nvPr/>
          </p:nvSpPr>
          <p:spPr>
            <a:xfrm>
              <a:off x="3864204" y="1903533"/>
              <a:ext cx="1287163" cy="369332"/>
            </a:xfrm>
            <a:prstGeom prst="rect">
              <a:avLst/>
            </a:prstGeom>
            <a:noFill/>
          </p:spPr>
          <p:txBody>
            <a:bodyPr wrap="square" rtlCol="0">
              <a:spAutoFit/>
            </a:bodyPr>
            <a:lstStyle/>
            <a:p>
              <a:pPr algn="ctr"/>
              <a:r>
                <a:rPr lang="pt-BR" dirty="0"/>
                <a:t>operation</a:t>
              </a:r>
            </a:p>
          </p:txBody>
        </p:sp>
        <p:sp>
          <p:nvSpPr>
            <p:cNvPr id="44" name="TextBox 43"/>
            <p:cNvSpPr txBox="1"/>
            <p:nvPr/>
          </p:nvSpPr>
          <p:spPr>
            <a:xfrm>
              <a:off x="2599776" y="3699224"/>
              <a:ext cx="1080377" cy="369332"/>
            </a:xfrm>
            <a:prstGeom prst="rect">
              <a:avLst/>
            </a:prstGeom>
            <a:noFill/>
          </p:spPr>
          <p:txBody>
            <a:bodyPr wrap="square" rtlCol="0">
              <a:spAutoFit/>
            </a:bodyPr>
            <a:lstStyle/>
            <a:p>
              <a:pPr algn="ctr"/>
              <a:r>
                <a:rPr lang="pt-BR" dirty="0"/>
                <a:t>variable</a:t>
              </a:r>
            </a:p>
          </p:txBody>
        </p:sp>
        <mc:AlternateContent xmlns:mc="http://schemas.openxmlformats.org/markup-compatibility/2006" xmlns:a14="http://schemas.microsoft.com/office/drawing/2010/main">
          <mc:Choice Requires="a14">
            <p:sp>
              <p:nvSpPr>
                <p:cNvPr id="45" name="TextBox 44"/>
                <p:cNvSpPr txBox="1"/>
                <p:nvPr/>
              </p:nvSpPr>
              <p:spPr>
                <a:xfrm>
                  <a:off x="3139964" y="377481"/>
                  <a:ext cx="24054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+2</m:t>
                        </m:r>
                      </m:oMath>
                    </m:oMathPara>
                  </a14:m>
                  <a:endParaRPr lang="pt-BR" dirty="0"/>
                </a:p>
              </p:txBody>
            </p:sp>
          </mc:Choice>
          <mc:Fallback xmlns="">
            <p:sp>
              <p:nvSpPr>
                <p:cNvPr id="45" name="TextBox 44"/>
                <p:cNvSpPr txBox="1">
                  <a:spLocks noRot="1" noChangeAspect="1" noMove="1" noResize="1" noEditPoints="1" noAdjustHandles="1" noChangeArrowheads="1" noChangeShapeType="1" noTextEdit="1"/>
                </p:cNvSpPr>
                <p:nvPr/>
              </p:nvSpPr>
              <p:spPr>
                <a:xfrm>
                  <a:off x="3139964" y="377481"/>
                  <a:ext cx="2405402" cy="369332"/>
                </a:xfrm>
                <a:prstGeom prst="rect">
                  <a:avLst/>
                </a:prstGeom>
                <a:blipFill rotWithShape="0">
                  <a:blip r:embed="rId6"/>
                  <a:stretch>
                    <a:fillRect b="-11475"/>
                  </a:stretch>
                </a:blipFill>
              </p:spPr>
              <p:txBody>
                <a:bodyPr/>
                <a:lstStyle/>
                <a:p>
                  <a:r>
                    <a:rPr lang="pt-BR">
                      <a:noFill/>
                    </a:rPr>
                    <a:t> </a:t>
                  </a:r>
                </a:p>
              </p:txBody>
            </p:sp>
          </mc:Fallback>
        </mc:AlternateContent>
        <p:cxnSp>
          <p:nvCxnSpPr>
            <p:cNvPr id="47" name="Straight Arrow Connector 46"/>
            <p:cNvCxnSpPr>
              <a:stCxn id="9" idx="0"/>
            </p:cNvCxnSpPr>
            <p:nvPr/>
          </p:nvCxnSpPr>
          <p:spPr>
            <a:xfrm flipH="1" flipV="1">
              <a:off x="3139964" y="546100"/>
              <a:ext cx="1" cy="268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2996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1386947" y="377481"/>
            <a:ext cx="3478161" cy="4041344"/>
            <a:chOff x="1386947" y="377481"/>
            <a:chExt cx="3478161" cy="4041344"/>
          </a:xfrm>
        </p:grpSpPr>
        <p:sp>
          <p:nvSpPr>
            <p:cNvPr id="4" name="Rectangle 3"/>
            <p:cNvSpPr/>
            <p:nvPr/>
          </p:nvSpPr>
          <p:spPr>
            <a:xfrm>
              <a:off x="4225683" y="3384352"/>
              <a:ext cx="536028" cy="3783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5" name="Rectangle 4"/>
            <p:cNvSpPr/>
            <p:nvPr/>
          </p:nvSpPr>
          <p:spPr>
            <a:xfrm>
              <a:off x="3161511"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y</a:t>
              </a:r>
            </a:p>
          </p:txBody>
        </p:sp>
        <p:sp>
          <p:nvSpPr>
            <p:cNvPr id="6" name="Rectangle 5"/>
            <p:cNvSpPr/>
            <p:nvPr/>
          </p:nvSpPr>
          <p:spPr>
            <a:xfrm>
              <a:off x="1807779"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x</a:t>
              </a:r>
            </a:p>
          </p:txBody>
        </p:sp>
        <mc:AlternateContent xmlns:mc="http://schemas.openxmlformats.org/markup-compatibility/2006" xmlns:a14="http://schemas.microsoft.com/office/drawing/2010/main">
          <mc:Choice Requires="a14">
            <p:sp>
              <p:nvSpPr>
                <p:cNvPr id="7" name="Oval 6"/>
                <p:cNvSpPr/>
                <p:nvPr/>
              </p:nvSpPr>
              <p:spPr>
                <a:xfrm>
                  <a:off x="1721069" y="2506722"/>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7" name="Oval 6"/>
                <p:cNvSpPr>
                  <a:spLocks noRot="1" noChangeAspect="1" noMove="1" noResize="1" noEditPoints="1" noAdjustHandles="1" noChangeArrowheads="1" noChangeShapeType="1" noTextEdit="1"/>
                </p:cNvSpPr>
                <p:nvPr/>
              </p:nvSpPr>
              <p:spPr>
                <a:xfrm>
                  <a:off x="1721069" y="2506722"/>
                  <a:ext cx="709448" cy="378372"/>
                </a:xfrm>
                <a:prstGeom prst="ellipse">
                  <a:avLst/>
                </a:prstGeom>
                <a:blipFill rotWithShape="0">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075793"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8" name="Oval 7"/>
                <p:cNvSpPr>
                  <a:spLocks noRot="1" noChangeAspect="1" noMove="1" noResize="1" noEditPoints="1" noAdjustHandles="1" noChangeArrowheads="1" noChangeShapeType="1" noTextEdit="1"/>
                </p:cNvSpPr>
                <p:nvPr/>
              </p:nvSpPr>
              <p:spPr>
                <a:xfrm>
                  <a:off x="2075793" y="1660636"/>
                  <a:ext cx="709448" cy="378372"/>
                </a:xfrm>
                <a:prstGeom prst="ellipse">
                  <a:avLst/>
                </a:prstGeom>
                <a:blipFill rotWithShape="0">
                  <a:blip r:embed="rId3"/>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785241" y="814550"/>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9" name="Oval 8"/>
                <p:cNvSpPr>
                  <a:spLocks noRot="1" noChangeAspect="1" noMove="1" noResize="1" noEditPoints="1" noAdjustHandles="1" noChangeArrowheads="1" noChangeShapeType="1" noTextEdit="1"/>
                </p:cNvSpPr>
                <p:nvPr/>
              </p:nvSpPr>
              <p:spPr>
                <a:xfrm>
                  <a:off x="2785241" y="814550"/>
                  <a:ext cx="709448" cy="378372"/>
                </a:xfrm>
                <a:prstGeom prst="ellipse">
                  <a:avLst/>
                </a:prstGeom>
                <a:blipFill rotWithShape="0">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494689"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10" name="Oval 9"/>
                <p:cNvSpPr>
                  <a:spLocks noRot="1" noChangeAspect="1" noMove="1" noResize="1" noEditPoints="1" noAdjustHandles="1" noChangeArrowheads="1" noChangeShapeType="1" noTextEdit="1"/>
                </p:cNvSpPr>
                <p:nvPr/>
              </p:nvSpPr>
              <p:spPr>
                <a:xfrm>
                  <a:off x="3494689" y="1660636"/>
                  <a:ext cx="709448" cy="378372"/>
                </a:xfrm>
                <a:prstGeom prst="ellipse">
                  <a:avLst/>
                </a:prstGeom>
                <a:blipFill rotWithShape="0">
                  <a:blip r:embed="rId5"/>
                  <a:stretch>
                    <a:fillRect/>
                  </a:stretch>
                </a:blipFill>
                <a:ln>
                  <a:noFill/>
                </a:ln>
              </p:spPr>
              <p:txBody>
                <a:bodyPr/>
                <a:lstStyle/>
                <a:p>
                  <a:r>
                    <a:rPr lang="pt-BR">
                      <a:noFill/>
                    </a:rPr>
                    <a:t> </a:t>
                  </a:r>
                </a:p>
              </p:txBody>
            </p:sp>
          </mc:Fallback>
        </mc:AlternateContent>
        <p:cxnSp>
          <p:nvCxnSpPr>
            <p:cNvPr id="12" name="Straight Arrow Connector 11"/>
            <p:cNvCxnSpPr>
              <a:stCxn id="8" idx="0"/>
              <a:endCxn id="9" idx="4"/>
            </p:cNvCxnSpPr>
            <p:nvPr/>
          </p:nvCxnSpPr>
          <p:spPr>
            <a:xfrm flipV="1">
              <a:off x="2430517"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flipH="1" flipV="1">
              <a:off x="3139965"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8" idx="4"/>
            </p:cNvCxnSpPr>
            <p:nvPr/>
          </p:nvCxnSpPr>
          <p:spPr>
            <a:xfrm flipV="1">
              <a:off x="2075793" y="2039008"/>
              <a:ext cx="354724"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7375" y="2885094"/>
              <a:ext cx="142875" cy="499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168826" y="2879982"/>
              <a:ext cx="131463" cy="504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0"/>
            </p:cNvCxnSpPr>
            <p:nvPr/>
          </p:nvCxnSpPr>
          <p:spPr>
            <a:xfrm flipH="1" flipV="1">
              <a:off x="2486025" y="2039008"/>
              <a:ext cx="943500"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a:endCxn id="10" idx="4"/>
            </p:cNvCxnSpPr>
            <p:nvPr/>
          </p:nvCxnSpPr>
          <p:spPr>
            <a:xfrm flipV="1">
              <a:off x="3429525" y="2039008"/>
              <a:ext cx="419888"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p:cNvCxnSpPr>
            <p:nvPr/>
          </p:nvCxnSpPr>
          <p:spPr>
            <a:xfrm flipH="1" flipV="1">
              <a:off x="3965553" y="2039008"/>
              <a:ext cx="528144"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3139964" y="377481"/>
                  <a:ext cx="1424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3,4</m:t>
                            </m:r>
                          </m:e>
                        </m:d>
                        <m:r>
                          <a:rPr lang="pt-BR" b="0" i="1" smtClean="0">
                            <a:latin typeface="Cambria Math" panose="02040503050406030204" pitchFamily="18" charset="0"/>
                          </a:rPr>
                          <m:t>=42</m:t>
                        </m:r>
                      </m:oMath>
                    </m:oMathPara>
                  </a14:m>
                  <a:endParaRPr lang="pt-BR" dirty="0"/>
                </a:p>
              </p:txBody>
            </p:sp>
          </mc:Choice>
          <mc:Fallback xmlns="">
            <p:sp>
              <p:nvSpPr>
                <p:cNvPr id="45" name="TextBox 44"/>
                <p:cNvSpPr txBox="1">
                  <a:spLocks noRot="1" noChangeAspect="1" noMove="1" noResize="1" noEditPoints="1" noAdjustHandles="1" noChangeArrowheads="1" noChangeShapeType="1" noTextEdit="1"/>
                </p:cNvSpPr>
                <p:nvPr/>
              </p:nvSpPr>
              <p:spPr>
                <a:xfrm>
                  <a:off x="3139964" y="377481"/>
                  <a:ext cx="1424942" cy="369332"/>
                </a:xfrm>
                <a:prstGeom prst="rect">
                  <a:avLst/>
                </a:prstGeom>
                <a:blipFill rotWithShape="0">
                  <a:blip r:embed="rId6"/>
                  <a:stretch>
                    <a:fillRect b="-11475"/>
                  </a:stretch>
                </a:blipFill>
              </p:spPr>
              <p:txBody>
                <a:bodyPr/>
                <a:lstStyle/>
                <a:p>
                  <a:r>
                    <a:rPr lang="pt-BR">
                      <a:noFill/>
                    </a:rPr>
                    <a:t> </a:t>
                  </a:r>
                </a:p>
              </p:txBody>
            </p:sp>
          </mc:Fallback>
        </mc:AlternateContent>
        <p:cxnSp>
          <p:nvCxnSpPr>
            <p:cNvPr id="47" name="Straight Arrow Connector 46"/>
            <p:cNvCxnSpPr>
              <a:stCxn id="9" idx="0"/>
            </p:cNvCxnSpPr>
            <p:nvPr/>
          </p:nvCxnSpPr>
          <p:spPr>
            <a:xfrm flipH="1" flipV="1">
              <a:off x="3139964" y="546100"/>
              <a:ext cx="1" cy="268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78851" y="1423737"/>
              <a:ext cx="67169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50550" y="1423737"/>
              <a:ext cx="638700" cy="338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889250" y="1762125"/>
              <a:ext cx="4860" cy="2093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54480" y="3855787"/>
              <a:ext cx="13347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563387" y="1423737"/>
              <a:ext cx="15464" cy="24320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002739" y="1762125"/>
              <a:ext cx="4860" cy="2093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005169" y="1423737"/>
              <a:ext cx="844244" cy="3173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68287" y="1423737"/>
              <a:ext cx="99682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865107" y="1423737"/>
              <a:ext cx="0" cy="24320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002739" y="3855787"/>
              <a:ext cx="18623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386947" y="1372338"/>
              <a:ext cx="1080377" cy="369332"/>
            </a:xfrm>
            <a:prstGeom prst="rect">
              <a:avLst/>
            </a:prstGeom>
            <a:noFill/>
          </p:spPr>
          <p:txBody>
            <a:bodyPr wrap="square" rtlCol="0">
              <a:spAutoFit/>
            </a:bodyPr>
            <a:lstStyle/>
            <a:p>
              <a:pPr algn="ctr"/>
              <a:r>
                <a:rPr lang="pt-BR" dirty="0"/>
                <a:t>GPU 1</a:t>
              </a:r>
            </a:p>
          </p:txBody>
        </p:sp>
        <p:sp>
          <p:nvSpPr>
            <p:cNvPr id="54" name="TextBox 53"/>
            <p:cNvSpPr txBox="1"/>
            <p:nvPr/>
          </p:nvSpPr>
          <p:spPr>
            <a:xfrm>
              <a:off x="3957848" y="1383159"/>
              <a:ext cx="907260" cy="369332"/>
            </a:xfrm>
            <a:prstGeom prst="rect">
              <a:avLst/>
            </a:prstGeom>
            <a:noFill/>
          </p:spPr>
          <p:txBody>
            <a:bodyPr wrap="square" rtlCol="0">
              <a:spAutoFit/>
            </a:bodyPr>
            <a:lstStyle/>
            <a:p>
              <a:pPr algn="ctr"/>
              <a:r>
                <a:rPr lang="pt-BR" dirty="0"/>
                <a:t>GPU 2</a:t>
              </a:r>
            </a:p>
          </p:txBody>
        </p:sp>
        <p:cxnSp>
          <p:nvCxnSpPr>
            <p:cNvPr id="58" name="Straight Arrow Connector 57"/>
            <p:cNvCxnSpPr>
              <a:endCxn id="5" idx="2"/>
            </p:cNvCxnSpPr>
            <p:nvPr/>
          </p:nvCxnSpPr>
          <p:spPr>
            <a:xfrm flipV="1">
              <a:off x="3429525" y="3762724"/>
              <a:ext cx="0" cy="313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2089018" y="3762724"/>
              <a:ext cx="0" cy="313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933353" y="4049493"/>
              <a:ext cx="311451" cy="369332"/>
            </a:xfrm>
            <a:prstGeom prst="rect">
              <a:avLst/>
            </a:prstGeom>
            <a:noFill/>
          </p:spPr>
          <p:txBody>
            <a:bodyPr wrap="square" rtlCol="0">
              <a:spAutoFit/>
            </a:bodyPr>
            <a:lstStyle/>
            <a:p>
              <a:r>
                <a:rPr lang="pt-BR" dirty="0"/>
                <a:t>3</a:t>
              </a:r>
            </a:p>
          </p:txBody>
        </p:sp>
        <p:sp>
          <p:nvSpPr>
            <p:cNvPr id="61" name="TextBox 60"/>
            <p:cNvSpPr txBox="1"/>
            <p:nvPr/>
          </p:nvSpPr>
          <p:spPr>
            <a:xfrm>
              <a:off x="3271565" y="4049493"/>
              <a:ext cx="311451" cy="369332"/>
            </a:xfrm>
            <a:prstGeom prst="rect">
              <a:avLst/>
            </a:prstGeom>
            <a:noFill/>
          </p:spPr>
          <p:txBody>
            <a:bodyPr wrap="square" rtlCol="0">
              <a:spAutoFit/>
            </a:bodyPr>
            <a:lstStyle/>
            <a:p>
              <a:r>
                <a:rPr lang="pt-BR" dirty="0"/>
                <a:t>4</a:t>
              </a:r>
            </a:p>
          </p:txBody>
        </p:sp>
        <p:sp>
          <p:nvSpPr>
            <p:cNvPr id="62" name="TextBox 61"/>
            <p:cNvSpPr txBox="1"/>
            <p:nvPr/>
          </p:nvSpPr>
          <p:spPr>
            <a:xfrm>
              <a:off x="1615684" y="2927207"/>
              <a:ext cx="311451" cy="369332"/>
            </a:xfrm>
            <a:prstGeom prst="rect">
              <a:avLst/>
            </a:prstGeom>
            <a:noFill/>
          </p:spPr>
          <p:txBody>
            <a:bodyPr wrap="square" rtlCol="0">
              <a:spAutoFit/>
            </a:bodyPr>
            <a:lstStyle/>
            <a:p>
              <a:r>
                <a:rPr lang="pt-BR" dirty="0"/>
                <a:t>3</a:t>
              </a:r>
            </a:p>
          </p:txBody>
        </p:sp>
        <p:sp>
          <p:nvSpPr>
            <p:cNvPr id="63" name="TextBox 62"/>
            <p:cNvSpPr txBox="1"/>
            <p:nvPr/>
          </p:nvSpPr>
          <p:spPr>
            <a:xfrm>
              <a:off x="2214159" y="2918168"/>
              <a:ext cx="311451" cy="369332"/>
            </a:xfrm>
            <a:prstGeom prst="rect">
              <a:avLst/>
            </a:prstGeom>
            <a:noFill/>
          </p:spPr>
          <p:txBody>
            <a:bodyPr wrap="square" rtlCol="0">
              <a:spAutoFit/>
            </a:bodyPr>
            <a:lstStyle/>
            <a:p>
              <a:r>
                <a:rPr lang="pt-BR" dirty="0"/>
                <a:t>3</a:t>
              </a:r>
            </a:p>
          </p:txBody>
        </p:sp>
        <p:sp>
          <p:nvSpPr>
            <p:cNvPr id="64" name="TextBox 63"/>
            <p:cNvSpPr txBox="1"/>
            <p:nvPr/>
          </p:nvSpPr>
          <p:spPr>
            <a:xfrm>
              <a:off x="1958889" y="2068368"/>
              <a:ext cx="311451" cy="369332"/>
            </a:xfrm>
            <a:prstGeom prst="rect">
              <a:avLst/>
            </a:prstGeom>
            <a:noFill/>
          </p:spPr>
          <p:txBody>
            <a:bodyPr wrap="square" rtlCol="0">
              <a:spAutoFit/>
            </a:bodyPr>
            <a:lstStyle/>
            <a:p>
              <a:r>
                <a:rPr lang="pt-BR" dirty="0"/>
                <a:t>9</a:t>
              </a:r>
            </a:p>
          </p:txBody>
        </p:sp>
        <p:sp>
          <p:nvSpPr>
            <p:cNvPr id="65" name="TextBox 64"/>
            <p:cNvSpPr txBox="1"/>
            <p:nvPr/>
          </p:nvSpPr>
          <p:spPr>
            <a:xfrm>
              <a:off x="3102024" y="2691913"/>
              <a:ext cx="311451" cy="369332"/>
            </a:xfrm>
            <a:prstGeom prst="rect">
              <a:avLst/>
            </a:prstGeom>
            <a:noFill/>
          </p:spPr>
          <p:txBody>
            <a:bodyPr wrap="square" rtlCol="0">
              <a:spAutoFit/>
            </a:bodyPr>
            <a:lstStyle/>
            <a:p>
              <a:r>
                <a:rPr lang="pt-BR" dirty="0"/>
                <a:t>4</a:t>
              </a:r>
            </a:p>
          </p:txBody>
        </p:sp>
        <p:sp>
          <p:nvSpPr>
            <p:cNvPr id="66" name="TextBox 65"/>
            <p:cNvSpPr txBox="1"/>
            <p:nvPr/>
          </p:nvSpPr>
          <p:spPr>
            <a:xfrm>
              <a:off x="2406354" y="1130430"/>
              <a:ext cx="439857" cy="369332"/>
            </a:xfrm>
            <a:prstGeom prst="rect">
              <a:avLst/>
            </a:prstGeom>
            <a:noFill/>
          </p:spPr>
          <p:txBody>
            <a:bodyPr wrap="square" rtlCol="0">
              <a:spAutoFit/>
            </a:bodyPr>
            <a:lstStyle/>
            <a:p>
              <a:r>
                <a:rPr lang="pt-BR" dirty="0"/>
                <a:t>36</a:t>
              </a:r>
            </a:p>
          </p:txBody>
        </p:sp>
        <p:sp>
          <p:nvSpPr>
            <p:cNvPr id="67" name="TextBox 66"/>
            <p:cNvSpPr txBox="1"/>
            <p:nvPr/>
          </p:nvSpPr>
          <p:spPr>
            <a:xfrm>
              <a:off x="3366663" y="1090103"/>
              <a:ext cx="311451" cy="369332"/>
            </a:xfrm>
            <a:prstGeom prst="rect">
              <a:avLst/>
            </a:prstGeom>
            <a:noFill/>
          </p:spPr>
          <p:txBody>
            <a:bodyPr wrap="square" rtlCol="0">
              <a:spAutoFit/>
            </a:bodyPr>
            <a:lstStyle/>
            <a:p>
              <a:r>
                <a:rPr lang="pt-BR" dirty="0"/>
                <a:t>6</a:t>
              </a:r>
            </a:p>
          </p:txBody>
        </p:sp>
        <p:sp>
          <p:nvSpPr>
            <p:cNvPr id="68" name="TextBox 67"/>
            <p:cNvSpPr txBox="1"/>
            <p:nvPr/>
          </p:nvSpPr>
          <p:spPr>
            <a:xfrm>
              <a:off x="3571743" y="2665443"/>
              <a:ext cx="311451" cy="369332"/>
            </a:xfrm>
            <a:prstGeom prst="rect">
              <a:avLst/>
            </a:prstGeom>
            <a:noFill/>
          </p:spPr>
          <p:txBody>
            <a:bodyPr wrap="square" rtlCol="0">
              <a:spAutoFit/>
            </a:bodyPr>
            <a:lstStyle/>
            <a:p>
              <a:r>
                <a:rPr lang="pt-BR" dirty="0"/>
                <a:t>4</a:t>
              </a:r>
            </a:p>
          </p:txBody>
        </p:sp>
        <p:sp>
          <p:nvSpPr>
            <p:cNvPr id="69" name="TextBox 68"/>
            <p:cNvSpPr txBox="1"/>
            <p:nvPr/>
          </p:nvSpPr>
          <p:spPr>
            <a:xfrm>
              <a:off x="4270882" y="2614653"/>
              <a:ext cx="311451" cy="369332"/>
            </a:xfrm>
            <a:prstGeom prst="rect">
              <a:avLst/>
            </a:prstGeom>
            <a:noFill/>
          </p:spPr>
          <p:txBody>
            <a:bodyPr wrap="square" rtlCol="0">
              <a:spAutoFit/>
            </a:bodyPr>
            <a:lstStyle/>
            <a:p>
              <a:r>
                <a:rPr lang="pt-BR" dirty="0"/>
                <a:t>2</a:t>
              </a:r>
            </a:p>
          </p:txBody>
        </p:sp>
      </p:grpSp>
    </p:spTree>
    <p:extLst>
      <p:ext uri="{BB962C8B-B14F-4D97-AF65-F5344CB8AC3E}">
        <p14:creationId xmlns:p14="http://schemas.microsoft.com/office/powerpoint/2010/main" val="2723385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72743" y="2364119"/>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2472743" y="3372119"/>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a:off x="3587660" y="2893014"/>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Straight Arrow Connector 7"/>
          <p:cNvCxnSpPr/>
          <p:nvPr/>
        </p:nvCxnSpPr>
        <p:spPr>
          <a:xfrm>
            <a:off x="1725769" y="2616119"/>
            <a:ext cx="746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25769" y="3624119"/>
            <a:ext cx="746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09775" y="2431453"/>
            <a:ext cx="415994" cy="369332"/>
          </a:xfrm>
          <a:prstGeom prst="rect">
            <a:avLst/>
          </a:prstGeom>
          <a:noFill/>
        </p:spPr>
        <p:txBody>
          <a:bodyPr wrap="square" rtlCol="0">
            <a:spAutoFit/>
          </a:bodyPr>
          <a:lstStyle/>
          <a:p>
            <a:pPr algn="ctr"/>
            <a:r>
              <a:rPr lang="pt-BR" dirty="0"/>
              <a:t>x1</a:t>
            </a:r>
          </a:p>
        </p:txBody>
      </p:sp>
      <p:sp>
        <p:nvSpPr>
          <p:cNvPr id="13" name="TextBox 12"/>
          <p:cNvSpPr txBox="1"/>
          <p:nvPr/>
        </p:nvSpPr>
        <p:spPr>
          <a:xfrm>
            <a:off x="1309775" y="3439453"/>
            <a:ext cx="415994" cy="369332"/>
          </a:xfrm>
          <a:prstGeom prst="rect">
            <a:avLst/>
          </a:prstGeom>
          <a:noFill/>
        </p:spPr>
        <p:txBody>
          <a:bodyPr wrap="square" rtlCol="0">
            <a:spAutoFit/>
          </a:bodyPr>
          <a:lstStyle/>
          <a:p>
            <a:pPr algn="ctr"/>
            <a:r>
              <a:rPr lang="pt-BR" dirty="0"/>
              <a:t>x2</a:t>
            </a:r>
          </a:p>
        </p:txBody>
      </p:sp>
      <p:cxnSp>
        <p:nvCxnSpPr>
          <p:cNvPr id="15" name="Straight Arrow Connector 14"/>
          <p:cNvCxnSpPr>
            <a:stCxn id="13" idx="3"/>
          </p:cNvCxnSpPr>
          <p:nvPr/>
        </p:nvCxnSpPr>
        <p:spPr>
          <a:xfrm flipV="1">
            <a:off x="1725769" y="2665909"/>
            <a:ext cx="746974" cy="958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p:cNvCxnSpPr>
          <p:nvPr/>
        </p:nvCxnSpPr>
        <p:spPr>
          <a:xfrm>
            <a:off x="1725769" y="2616119"/>
            <a:ext cx="746974" cy="9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a:endCxn id="6" idx="2"/>
          </p:cNvCxnSpPr>
          <p:nvPr/>
        </p:nvCxnSpPr>
        <p:spPr>
          <a:xfrm>
            <a:off x="2976743" y="2616119"/>
            <a:ext cx="610917" cy="528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6"/>
            <a:endCxn id="6" idx="2"/>
          </p:cNvCxnSpPr>
          <p:nvPr/>
        </p:nvCxnSpPr>
        <p:spPr>
          <a:xfrm flipV="1">
            <a:off x="2976743" y="3145014"/>
            <a:ext cx="610917" cy="47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4" idx="1"/>
          </p:cNvCxnSpPr>
          <p:nvPr/>
        </p:nvCxnSpPr>
        <p:spPr>
          <a:xfrm>
            <a:off x="2044700" y="2279650"/>
            <a:ext cx="501852" cy="158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17541" y="2036721"/>
            <a:ext cx="415994" cy="369332"/>
          </a:xfrm>
          <a:prstGeom prst="rect">
            <a:avLst/>
          </a:prstGeom>
          <a:noFill/>
        </p:spPr>
        <p:txBody>
          <a:bodyPr wrap="square" rtlCol="0">
            <a:spAutoFit/>
          </a:bodyPr>
          <a:lstStyle/>
          <a:p>
            <a:pPr algn="ctr"/>
            <a:r>
              <a:rPr lang="pt-BR" dirty="0"/>
              <a:t>1</a:t>
            </a:r>
          </a:p>
        </p:txBody>
      </p:sp>
      <p:cxnSp>
        <p:nvCxnSpPr>
          <p:cNvPr id="32" name="Straight Arrow Connector 31"/>
          <p:cNvCxnSpPr>
            <a:endCxn id="5" idx="3"/>
          </p:cNvCxnSpPr>
          <p:nvPr/>
        </p:nvCxnSpPr>
        <p:spPr>
          <a:xfrm flipV="1">
            <a:off x="1994372" y="3802310"/>
            <a:ext cx="552180" cy="187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87490" y="3805569"/>
            <a:ext cx="415994" cy="369332"/>
          </a:xfrm>
          <a:prstGeom prst="rect">
            <a:avLst/>
          </a:prstGeom>
          <a:noFill/>
        </p:spPr>
        <p:txBody>
          <a:bodyPr wrap="square" rtlCol="0">
            <a:spAutoFit/>
          </a:bodyPr>
          <a:lstStyle/>
          <a:p>
            <a:pPr algn="ctr"/>
            <a:r>
              <a:rPr lang="pt-BR" dirty="0"/>
              <a:t>1</a:t>
            </a:r>
          </a:p>
        </p:txBody>
      </p:sp>
      <p:cxnSp>
        <p:nvCxnSpPr>
          <p:cNvPr id="36" name="Straight Arrow Connector 35"/>
          <p:cNvCxnSpPr/>
          <p:nvPr/>
        </p:nvCxnSpPr>
        <p:spPr>
          <a:xfrm flipV="1">
            <a:off x="3635309" y="3348105"/>
            <a:ext cx="73809" cy="316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50679" y="3594631"/>
            <a:ext cx="415994" cy="369332"/>
          </a:xfrm>
          <a:prstGeom prst="rect">
            <a:avLst/>
          </a:prstGeom>
          <a:noFill/>
        </p:spPr>
        <p:txBody>
          <a:bodyPr wrap="square" rtlCol="0">
            <a:spAutoFit/>
          </a:bodyPr>
          <a:lstStyle/>
          <a:p>
            <a:pPr algn="ctr"/>
            <a:r>
              <a:rPr lang="pt-BR" dirty="0"/>
              <a:t>1</a:t>
            </a:r>
          </a:p>
        </p:txBody>
      </p:sp>
      <p:cxnSp>
        <p:nvCxnSpPr>
          <p:cNvPr id="42" name="Straight Arrow Connector 41"/>
          <p:cNvCxnSpPr>
            <a:stCxn id="6" idx="6"/>
          </p:cNvCxnSpPr>
          <p:nvPr/>
        </p:nvCxnSpPr>
        <p:spPr>
          <a:xfrm>
            <a:off x="4091660" y="3145014"/>
            <a:ext cx="3088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86583" y="2952586"/>
            <a:ext cx="415994" cy="369332"/>
          </a:xfrm>
          <a:prstGeom prst="rect">
            <a:avLst/>
          </a:prstGeom>
          <a:noFill/>
        </p:spPr>
        <p:txBody>
          <a:bodyPr wrap="square" rtlCol="0">
            <a:spAutoFit/>
          </a:bodyPr>
          <a:lstStyle/>
          <a:p>
            <a:pPr algn="ctr"/>
            <a:r>
              <a:rPr lang="pt-BR" dirty="0"/>
              <a:t>y</a:t>
            </a:r>
          </a:p>
        </p:txBody>
      </p:sp>
      <p:sp>
        <p:nvSpPr>
          <p:cNvPr id="44" name="TextBox 43"/>
          <p:cNvSpPr txBox="1"/>
          <p:nvPr/>
        </p:nvSpPr>
        <p:spPr>
          <a:xfrm>
            <a:off x="2071466" y="2112119"/>
            <a:ext cx="466436" cy="307777"/>
          </a:xfrm>
          <a:prstGeom prst="rect">
            <a:avLst/>
          </a:prstGeom>
          <a:noFill/>
        </p:spPr>
        <p:txBody>
          <a:bodyPr wrap="square" rtlCol="0">
            <a:spAutoFit/>
          </a:bodyPr>
          <a:lstStyle/>
          <a:p>
            <a:pPr algn="ctr"/>
            <a:r>
              <a:rPr lang="pt-BR" sz="1400" dirty="0"/>
              <a:t>b1</a:t>
            </a:r>
          </a:p>
        </p:txBody>
      </p:sp>
      <p:sp>
        <p:nvSpPr>
          <p:cNvPr id="45" name="TextBox 44"/>
          <p:cNvSpPr txBox="1"/>
          <p:nvPr/>
        </p:nvSpPr>
        <p:spPr>
          <a:xfrm>
            <a:off x="1996128" y="3914540"/>
            <a:ext cx="466436" cy="307777"/>
          </a:xfrm>
          <a:prstGeom prst="rect">
            <a:avLst/>
          </a:prstGeom>
          <a:noFill/>
        </p:spPr>
        <p:txBody>
          <a:bodyPr wrap="square" rtlCol="0">
            <a:spAutoFit/>
          </a:bodyPr>
          <a:lstStyle/>
          <a:p>
            <a:pPr algn="ctr"/>
            <a:r>
              <a:rPr lang="pt-BR" sz="1400" dirty="0"/>
              <a:t>b2</a:t>
            </a:r>
          </a:p>
        </p:txBody>
      </p:sp>
      <p:sp>
        <p:nvSpPr>
          <p:cNvPr id="46" name="TextBox 45"/>
          <p:cNvSpPr txBox="1"/>
          <p:nvPr/>
        </p:nvSpPr>
        <p:spPr>
          <a:xfrm>
            <a:off x="3587660" y="3430783"/>
            <a:ext cx="466436" cy="307777"/>
          </a:xfrm>
          <a:prstGeom prst="rect">
            <a:avLst/>
          </a:prstGeom>
          <a:noFill/>
        </p:spPr>
        <p:txBody>
          <a:bodyPr wrap="square" rtlCol="0">
            <a:spAutoFit/>
          </a:bodyPr>
          <a:lstStyle/>
          <a:p>
            <a:pPr algn="ctr"/>
            <a:r>
              <a:rPr lang="pt-BR" sz="1400" dirty="0"/>
              <a:t>b3</a:t>
            </a:r>
          </a:p>
        </p:txBody>
      </p:sp>
      <p:sp>
        <p:nvSpPr>
          <p:cNvPr id="47" name="TextBox 46"/>
          <p:cNvSpPr txBox="1"/>
          <p:nvPr/>
        </p:nvSpPr>
        <p:spPr>
          <a:xfrm>
            <a:off x="1752535" y="2379998"/>
            <a:ext cx="574295" cy="307777"/>
          </a:xfrm>
          <a:prstGeom prst="rect">
            <a:avLst/>
          </a:prstGeom>
          <a:noFill/>
        </p:spPr>
        <p:txBody>
          <a:bodyPr wrap="square" rtlCol="0">
            <a:spAutoFit/>
          </a:bodyPr>
          <a:lstStyle/>
          <a:p>
            <a:pPr algn="ctr"/>
            <a:r>
              <a:rPr lang="pt-BR" sz="1400" dirty="0"/>
              <a:t>W11</a:t>
            </a:r>
          </a:p>
        </p:txBody>
      </p:sp>
      <p:sp>
        <p:nvSpPr>
          <p:cNvPr id="48" name="TextBox 47"/>
          <p:cNvSpPr txBox="1"/>
          <p:nvPr/>
        </p:nvSpPr>
        <p:spPr>
          <a:xfrm>
            <a:off x="1497171" y="2792607"/>
            <a:ext cx="574295" cy="307777"/>
          </a:xfrm>
          <a:prstGeom prst="rect">
            <a:avLst/>
          </a:prstGeom>
          <a:noFill/>
        </p:spPr>
        <p:txBody>
          <a:bodyPr wrap="square" rtlCol="0">
            <a:spAutoFit/>
          </a:bodyPr>
          <a:lstStyle/>
          <a:p>
            <a:pPr algn="ctr"/>
            <a:r>
              <a:rPr lang="pt-BR" sz="1400" dirty="0"/>
              <a:t>W12</a:t>
            </a:r>
          </a:p>
        </p:txBody>
      </p:sp>
      <p:sp>
        <p:nvSpPr>
          <p:cNvPr id="49" name="TextBox 48"/>
          <p:cNvSpPr txBox="1"/>
          <p:nvPr/>
        </p:nvSpPr>
        <p:spPr>
          <a:xfrm>
            <a:off x="1486309" y="3168029"/>
            <a:ext cx="574295" cy="307777"/>
          </a:xfrm>
          <a:prstGeom prst="rect">
            <a:avLst/>
          </a:prstGeom>
          <a:noFill/>
        </p:spPr>
        <p:txBody>
          <a:bodyPr wrap="square" rtlCol="0">
            <a:spAutoFit/>
          </a:bodyPr>
          <a:lstStyle/>
          <a:p>
            <a:pPr algn="ctr"/>
            <a:r>
              <a:rPr lang="pt-BR" sz="1400" dirty="0"/>
              <a:t>W21</a:t>
            </a:r>
          </a:p>
        </p:txBody>
      </p:sp>
      <p:sp>
        <p:nvSpPr>
          <p:cNvPr id="50" name="TextBox 49"/>
          <p:cNvSpPr txBox="1"/>
          <p:nvPr/>
        </p:nvSpPr>
        <p:spPr>
          <a:xfrm>
            <a:off x="1790841" y="3575062"/>
            <a:ext cx="574295" cy="307777"/>
          </a:xfrm>
          <a:prstGeom prst="rect">
            <a:avLst/>
          </a:prstGeom>
          <a:noFill/>
        </p:spPr>
        <p:txBody>
          <a:bodyPr wrap="square" rtlCol="0">
            <a:spAutoFit/>
          </a:bodyPr>
          <a:lstStyle/>
          <a:p>
            <a:pPr algn="ctr"/>
            <a:r>
              <a:rPr lang="pt-BR" sz="1400" dirty="0"/>
              <a:t>W22</a:t>
            </a:r>
          </a:p>
        </p:txBody>
      </p:sp>
      <p:sp>
        <p:nvSpPr>
          <p:cNvPr id="52" name="TextBox 51"/>
          <p:cNvSpPr txBox="1"/>
          <p:nvPr/>
        </p:nvSpPr>
        <p:spPr>
          <a:xfrm>
            <a:off x="3073804" y="2594111"/>
            <a:ext cx="574295" cy="307777"/>
          </a:xfrm>
          <a:prstGeom prst="rect">
            <a:avLst/>
          </a:prstGeom>
          <a:noFill/>
        </p:spPr>
        <p:txBody>
          <a:bodyPr wrap="square" rtlCol="0">
            <a:spAutoFit/>
          </a:bodyPr>
          <a:lstStyle/>
          <a:p>
            <a:pPr algn="ctr"/>
            <a:r>
              <a:rPr lang="pt-BR" sz="1400" dirty="0"/>
              <a:t>w13</a:t>
            </a:r>
          </a:p>
        </p:txBody>
      </p:sp>
      <p:sp>
        <p:nvSpPr>
          <p:cNvPr id="53" name="TextBox 52"/>
          <p:cNvSpPr txBox="1"/>
          <p:nvPr/>
        </p:nvSpPr>
        <p:spPr>
          <a:xfrm>
            <a:off x="3097918" y="3329134"/>
            <a:ext cx="574295" cy="307777"/>
          </a:xfrm>
          <a:prstGeom prst="rect">
            <a:avLst/>
          </a:prstGeom>
          <a:noFill/>
        </p:spPr>
        <p:txBody>
          <a:bodyPr wrap="square" rtlCol="0">
            <a:spAutoFit/>
          </a:bodyPr>
          <a:lstStyle/>
          <a:p>
            <a:pPr algn="ctr"/>
            <a:r>
              <a:rPr lang="pt-BR" sz="1400" dirty="0"/>
              <a:t>w23</a:t>
            </a:r>
          </a:p>
        </p:txBody>
      </p:sp>
      <mc:AlternateContent xmlns:mc="http://schemas.openxmlformats.org/markup-compatibility/2006" xmlns:a14="http://schemas.microsoft.com/office/drawing/2010/main">
        <mc:Choice Requires="a14">
          <p:sp>
            <p:nvSpPr>
              <p:cNvPr id="55" name="TextBox 54"/>
              <p:cNvSpPr txBox="1"/>
              <p:nvPr/>
            </p:nvSpPr>
            <p:spPr>
              <a:xfrm>
                <a:off x="2533182" y="2447568"/>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55" name="TextBox 54"/>
              <p:cNvSpPr txBox="1">
                <a:spLocks noRot="1" noChangeAspect="1" noMove="1" noResize="1" noEditPoints="1" noAdjustHandles="1" noChangeArrowheads="1" noChangeShapeType="1" noTextEdit="1"/>
              </p:cNvSpPr>
              <p:nvPr/>
            </p:nvSpPr>
            <p:spPr>
              <a:xfrm>
                <a:off x="2533182" y="2447568"/>
                <a:ext cx="171450" cy="372666"/>
              </a:xfrm>
              <a:prstGeom prst="rect">
                <a:avLst/>
              </a:prstGeom>
              <a:blipFill rotWithShape="0">
                <a:blip r:embed="rId2"/>
                <a:stretch>
                  <a:fillRect l="-289286" t="-152459" r="-285714" b="-208197"/>
                </a:stretch>
              </a:blipFill>
            </p:spPr>
            <p:txBody>
              <a:bodyPr/>
              <a:lstStyle/>
              <a:p>
                <a:r>
                  <a:rPr lang="pt-BR">
                    <a:noFill/>
                  </a:rPr>
                  <a:t> </a:t>
                </a:r>
              </a:p>
            </p:txBody>
          </p:sp>
        </mc:Fallback>
      </mc:AlternateContent>
      <p:cxnSp>
        <p:nvCxnSpPr>
          <p:cNvPr id="57" name="Straight Connector 56"/>
          <p:cNvCxnSpPr>
            <a:stCxn id="4" idx="0"/>
            <a:endCxn id="4" idx="4"/>
          </p:cNvCxnSpPr>
          <p:nvPr/>
        </p:nvCxnSpPr>
        <p:spPr>
          <a:xfrm>
            <a:off x="2724743" y="2364119"/>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2576154" y="2470720"/>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58" name="TextBox 57"/>
              <p:cNvSpPr txBox="1">
                <a:spLocks noRot="1" noChangeAspect="1" noMove="1" noResize="1" noEditPoints="1" noAdjustHandles="1" noChangeArrowheads="1" noChangeShapeType="1" noTextEdit="1"/>
              </p:cNvSpPr>
              <p:nvPr/>
            </p:nvSpPr>
            <p:spPr>
              <a:xfrm>
                <a:off x="2576154" y="2470720"/>
                <a:ext cx="552450" cy="246221"/>
              </a:xfrm>
              <a:prstGeom prst="rect">
                <a:avLst/>
              </a:prstGeom>
              <a:blipFill rotWithShape="0">
                <a:blip r:embed="rId3"/>
                <a:stretch>
                  <a:fillRect b="-2439"/>
                </a:stretch>
              </a:blipFill>
            </p:spPr>
            <p:txBody>
              <a:bodyPr/>
              <a:lstStyle/>
              <a:p>
                <a:r>
                  <a:rPr lang="pt-BR">
                    <a:noFill/>
                  </a:rPr>
                  <a:t> </a:t>
                </a:r>
              </a:p>
            </p:txBody>
          </p:sp>
        </mc:Fallback>
      </mc:AlternateContent>
      <p:cxnSp>
        <p:nvCxnSpPr>
          <p:cNvPr id="60" name="Straight Connector 59"/>
          <p:cNvCxnSpPr>
            <a:stCxn id="5" idx="0"/>
            <a:endCxn id="5" idx="4"/>
          </p:cNvCxnSpPr>
          <p:nvPr/>
        </p:nvCxnSpPr>
        <p:spPr>
          <a:xfrm>
            <a:off x="2724743" y="3372119"/>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 idx="0"/>
            <a:endCxn id="6" idx="4"/>
          </p:cNvCxnSpPr>
          <p:nvPr/>
        </p:nvCxnSpPr>
        <p:spPr>
          <a:xfrm>
            <a:off x="3839660" y="2893014"/>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2569804" y="3506572"/>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569804" y="3506572"/>
                <a:ext cx="552450" cy="246221"/>
              </a:xfrm>
              <a:prstGeom prst="rect">
                <a:avLst/>
              </a:prstGeom>
              <a:blipFill rotWithShape="0">
                <a:blip r:embed="rId4"/>
                <a:stretch>
                  <a:fillRect b="-243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693238" y="3014141"/>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64" name="TextBox 63"/>
              <p:cNvSpPr txBox="1">
                <a:spLocks noRot="1" noChangeAspect="1" noMove="1" noResize="1" noEditPoints="1" noAdjustHandles="1" noChangeArrowheads="1" noChangeShapeType="1" noTextEdit="1"/>
              </p:cNvSpPr>
              <p:nvPr/>
            </p:nvSpPr>
            <p:spPr>
              <a:xfrm>
                <a:off x="3693238" y="3014141"/>
                <a:ext cx="552450" cy="246221"/>
              </a:xfrm>
              <a:prstGeom prst="rect">
                <a:avLst/>
              </a:prstGeom>
              <a:blipFill rotWithShape="0">
                <a:blip r:embed="rId5"/>
                <a:stretch>
                  <a:fillRect b="-243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2526345" y="3450578"/>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2526345" y="3450578"/>
                <a:ext cx="171450" cy="372666"/>
              </a:xfrm>
              <a:prstGeom prst="rect">
                <a:avLst/>
              </a:prstGeom>
              <a:blipFill rotWithShape="0">
                <a:blip r:embed="rId6"/>
                <a:stretch>
                  <a:fillRect l="-275862" t="-150820" r="-275862" b="-2098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652588" y="2992450"/>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66" name="TextBox 65"/>
              <p:cNvSpPr txBox="1">
                <a:spLocks noRot="1" noChangeAspect="1" noMove="1" noResize="1" noEditPoints="1" noAdjustHandles="1" noChangeArrowheads="1" noChangeShapeType="1" noTextEdit="1"/>
              </p:cNvSpPr>
              <p:nvPr/>
            </p:nvSpPr>
            <p:spPr>
              <a:xfrm>
                <a:off x="3652588" y="2992450"/>
                <a:ext cx="171450" cy="372666"/>
              </a:xfrm>
              <a:prstGeom prst="rect">
                <a:avLst/>
              </a:prstGeom>
              <a:blipFill rotWithShape="0">
                <a:blip r:embed="rId7"/>
                <a:stretch>
                  <a:fillRect l="-285714" t="-152459" r="-289286" b="-208197"/>
                </a:stretch>
              </a:blipFill>
            </p:spPr>
            <p:txBody>
              <a:bodyPr/>
              <a:lstStyle/>
              <a:p>
                <a:r>
                  <a:rPr lang="pt-BR">
                    <a:noFill/>
                  </a:rPr>
                  <a:t> </a:t>
                </a:r>
              </a:p>
            </p:txBody>
          </p:sp>
        </mc:Fallback>
      </mc:AlternateContent>
    </p:spTree>
    <p:extLst>
      <p:ext uri="{BB962C8B-B14F-4D97-AF65-F5344CB8AC3E}">
        <p14:creationId xmlns:p14="http://schemas.microsoft.com/office/powerpoint/2010/main" val="8098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199" y="1825624"/>
            <a:ext cx="11008057" cy="4670709"/>
          </a:xfrm>
        </p:spPr>
        <p:txBody>
          <a:bodyPr>
            <a:normAutofit/>
          </a:bodyPr>
          <a:lstStyle/>
          <a:p>
            <a:pPr lvl="1">
              <a:buFont typeface="Wingdings" panose="05000000000000000000" pitchFamily="2" charset="2"/>
              <a:buChar char="§"/>
            </a:pPr>
            <a:r>
              <a:rPr lang="pt-BR" dirty="0"/>
              <a:t>Inclui implementações em C++ altamente eficientes de muitas operações de aprendizado de máquina, particularmente aquelas necessárias para construir </a:t>
            </a:r>
            <a:r>
              <a:rPr lang="pt-BR" b="1" i="1" dirty="0"/>
              <a:t>redes neurais</a:t>
            </a:r>
            <a:r>
              <a:rPr lang="pt-BR" dirty="0"/>
              <a:t>. Há também uma API em C++ para que </a:t>
            </a:r>
            <a:r>
              <a:rPr lang="pt-BR" dirty="0" smtClean="0"/>
              <a:t>os usuários </a:t>
            </a:r>
            <a:r>
              <a:rPr lang="pt-BR" dirty="0"/>
              <a:t>definam suas próprias operações de alto desempenho.</a:t>
            </a:r>
          </a:p>
          <a:p>
            <a:pPr lvl="1">
              <a:buFont typeface="Wingdings" panose="05000000000000000000" pitchFamily="2" charset="2"/>
              <a:buChar char="§"/>
            </a:pPr>
            <a:r>
              <a:rPr lang="pt-BR" dirty="0"/>
              <a:t>Fornece vários </a:t>
            </a:r>
            <a:r>
              <a:rPr lang="pt-BR" b="1" i="1" dirty="0"/>
              <a:t>nós</a:t>
            </a:r>
            <a:r>
              <a:rPr lang="pt-BR" dirty="0"/>
              <a:t> de otimização para encontrar os </a:t>
            </a:r>
            <a:r>
              <a:rPr lang="pt-BR" b="1" i="1" dirty="0"/>
              <a:t>parâmetros</a:t>
            </a:r>
            <a:r>
              <a:rPr lang="pt-BR" dirty="0"/>
              <a:t> (i.e., pesos) que minimizam uma </a:t>
            </a:r>
            <a:r>
              <a:rPr lang="pt-BR" b="1" i="1" dirty="0"/>
              <a:t>função de custo </a:t>
            </a:r>
            <a:r>
              <a:rPr lang="pt-BR" dirty="0"/>
              <a:t>(ou de </a:t>
            </a:r>
            <a:r>
              <a:rPr lang="pt-BR" b="1" i="1" dirty="0"/>
              <a:t>erro</a:t>
            </a:r>
            <a:r>
              <a:rPr lang="pt-BR" dirty="0"/>
              <a:t>). Eles são muito fáceis de usar, pois o </a:t>
            </a:r>
            <a:r>
              <a:rPr lang="pt-BR" b="1" i="1" dirty="0"/>
              <a:t>TensorFlow</a:t>
            </a:r>
            <a:r>
              <a:rPr lang="pt-BR" dirty="0"/>
              <a:t> cuida automaticamente do cálculo dos gradientes das funções que você define. Isso é chamado de </a:t>
            </a:r>
            <a:r>
              <a:rPr lang="pt-BR" b="1" i="1" dirty="0"/>
              <a:t>diferenciação automática </a:t>
            </a:r>
            <a:r>
              <a:rPr lang="pt-BR" dirty="0"/>
              <a:t>(ou </a:t>
            </a:r>
            <a:r>
              <a:rPr lang="pt-BR" b="1" i="1" dirty="0"/>
              <a:t>autodiff</a:t>
            </a:r>
            <a:r>
              <a:rPr lang="pt-BR" dirty="0"/>
              <a:t>).</a:t>
            </a:r>
          </a:p>
          <a:p>
            <a:pPr lvl="1">
              <a:buFont typeface="Wingdings" panose="05000000000000000000" pitchFamily="2" charset="2"/>
              <a:buChar char="§"/>
            </a:pPr>
            <a:r>
              <a:rPr lang="pt-BR" dirty="0"/>
              <a:t>Oferece uma excelente ferramenta de visualização chamada </a:t>
            </a:r>
            <a:r>
              <a:rPr lang="pt-BR" b="1" i="1" dirty="0"/>
              <a:t>TensorBoard</a:t>
            </a:r>
            <a:r>
              <a:rPr lang="pt-BR" dirty="0"/>
              <a:t>, que permite navegar pelo </a:t>
            </a:r>
            <a:r>
              <a:rPr lang="pt-BR" b="1" i="1" dirty="0"/>
              <a:t>grafo de </a:t>
            </a:r>
            <a:r>
              <a:rPr lang="pt-BR" b="1" i="1" dirty="0" smtClean="0"/>
              <a:t>computação</a:t>
            </a:r>
            <a:r>
              <a:rPr lang="pt-BR" dirty="0"/>
              <a:t> </a:t>
            </a:r>
            <a:r>
              <a:rPr lang="pt-BR" dirty="0" smtClean="0"/>
              <a:t>e visualizar </a:t>
            </a:r>
            <a:r>
              <a:rPr lang="pt-BR" dirty="0"/>
              <a:t>curvas de </a:t>
            </a:r>
            <a:r>
              <a:rPr lang="pt-BR" dirty="0" smtClean="0"/>
              <a:t>aprendizado.</a:t>
            </a:r>
            <a:endParaRPr lang="pt-BR" dirty="0"/>
          </a:p>
          <a:p>
            <a:pPr lvl="1">
              <a:buFont typeface="Wingdings" panose="05000000000000000000" pitchFamily="2" charset="2"/>
              <a:buChar char="§"/>
            </a:pPr>
            <a:r>
              <a:rPr lang="pt-BR" dirty="0"/>
              <a:t>Possui uma equipe dedicada de desenvolvedores e uma comunidade crescente que contribui para melhorá-lo.</a:t>
            </a:r>
          </a:p>
        </p:txBody>
      </p:sp>
    </p:spTree>
    <p:extLst>
      <p:ext uri="{BB962C8B-B14F-4D97-AF65-F5344CB8AC3E}">
        <p14:creationId xmlns:p14="http://schemas.microsoft.com/office/powerpoint/2010/main" val="35115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55"/>
            <a:ext cx="10515600" cy="1325563"/>
          </a:xfrm>
        </p:spPr>
        <p:txBody>
          <a:bodyPr/>
          <a:lstStyle/>
          <a:p>
            <a:r>
              <a:rPr lang="pt-BR" dirty="0"/>
              <a:t>Criando e executando um grafo simples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88779" y="1363142"/>
                <a:ext cx="7770610" cy="2854016"/>
              </a:xfrm>
            </p:spPr>
            <p:txBody>
              <a:bodyPr>
                <a:normAutofit fontScale="62500" lnSpcReduction="20000"/>
              </a:bodyPr>
              <a:lstStyle/>
              <a:p>
                <a:r>
                  <a:rPr lang="pt-BR" dirty="0"/>
                  <a:t>A primeira parte do código ao lado cria um </a:t>
                </a:r>
                <a:r>
                  <a:rPr lang="pt-BR" b="1" i="1" dirty="0"/>
                  <a:t>grafo de computação </a:t>
                </a:r>
                <a:r>
                  <a:rPr lang="pt-BR" dirty="0"/>
                  <a:t>representando a figura abaixo.</a:t>
                </a:r>
              </a:p>
              <a:p>
                <a:r>
                  <a:rPr lang="pt-BR" b="1" dirty="0"/>
                  <a:t>Importante</a:t>
                </a:r>
                <a:r>
                  <a:rPr lang="pt-BR" dirty="0"/>
                  <a:t>: a primeira parte do código, não executa nenhum cálculo, ela apenas cria um </a:t>
                </a:r>
                <a:r>
                  <a:rPr lang="pt-BR" b="1" i="1" dirty="0"/>
                  <a:t>grafo de computação</a:t>
                </a:r>
                <a:r>
                  <a:rPr lang="pt-BR" dirty="0"/>
                  <a:t>. Na verdade, nem mesmo as variáveis foram inicializadas ainda.</a:t>
                </a:r>
              </a:p>
              <a:p>
                <a:r>
                  <a:rPr lang="pt-BR" dirty="0"/>
                  <a:t>Para avaliar esse </a:t>
                </a:r>
                <a:r>
                  <a:rPr lang="pt-BR" b="1" i="1" dirty="0"/>
                  <a:t>grafo</a:t>
                </a:r>
                <a:r>
                  <a:rPr lang="pt-BR" dirty="0"/>
                  <a:t>, é necessário </a:t>
                </a:r>
                <a:r>
                  <a:rPr lang="pt-BR" dirty="0" smtClean="0"/>
                  <a:t>se criar uma </a:t>
                </a:r>
                <a:r>
                  <a:rPr lang="pt-BR" b="1" i="1" dirty="0"/>
                  <a:t>sessão</a:t>
                </a:r>
                <a:r>
                  <a:rPr lang="pt-BR" dirty="0"/>
                  <a:t> do </a:t>
                </a:r>
                <a:r>
                  <a:rPr lang="pt-BR" b="1" i="1" dirty="0"/>
                  <a:t>TensorFlow</a:t>
                </a:r>
                <a:r>
                  <a:rPr lang="pt-BR" dirty="0"/>
                  <a:t> e usá-la para inicializar as </a:t>
                </a:r>
                <a:r>
                  <a:rPr lang="pt-BR" b="1" i="1" dirty="0"/>
                  <a:t>variáveis</a:t>
                </a:r>
                <a:r>
                  <a:rPr lang="pt-BR" dirty="0"/>
                  <a:t> e avaliar a função </a:t>
                </a:r>
                <a14:m>
                  <m:oMath xmlns:m="http://schemas.openxmlformats.org/officeDocument/2006/math">
                    <m:r>
                      <a:rPr lang="pt-BR" b="0" i="1" smtClean="0">
                        <a:latin typeface="Cambria Math" panose="02040503050406030204" pitchFamily="18" charset="0"/>
                      </a:rPr>
                      <m:t>𝑓</m:t>
                    </m:r>
                  </m:oMath>
                </a14:m>
                <a:r>
                  <a:rPr lang="pt-BR" dirty="0" smtClean="0"/>
                  <a:t> (ou seja, o grafo). </a:t>
                </a:r>
                <a:endParaRPr lang="pt-BR" dirty="0"/>
              </a:p>
              <a:p>
                <a:r>
                  <a:rPr lang="pt-BR" dirty="0"/>
                  <a:t>Uma </a:t>
                </a:r>
                <a:r>
                  <a:rPr lang="pt-BR" b="1" i="1" dirty="0"/>
                  <a:t>sessão</a:t>
                </a:r>
                <a:r>
                  <a:rPr lang="pt-BR" dirty="0"/>
                  <a:t> do </a:t>
                </a:r>
                <a:r>
                  <a:rPr lang="pt-BR" b="1" i="1" dirty="0"/>
                  <a:t>TensorFlow</a:t>
                </a:r>
                <a:r>
                  <a:rPr lang="pt-BR" dirty="0"/>
                  <a:t> é responsável por colocar as operações em CPUs e/ou GPUs, executá-las, e manter os valores das variáveis.</a:t>
                </a:r>
              </a:p>
              <a:p>
                <a:r>
                  <a:rPr lang="pt-BR" dirty="0"/>
                  <a:t>A segunda parte do código ao lado, cria uma sessão, inicializa as variáveis, avalia 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a:t>e finaliza a </a:t>
                </a:r>
                <a:r>
                  <a:rPr lang="pt-BR" b="1" i="1" dirty="0"/>
                  <a:t>sessão</a:t>
                </a:r>
                <a:r>
                  <a:rPr lang="pt-BR" dirty="0"/>
                  <a:t> (o que libera recursos).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88779" y="1363142"/>
                <a:ext cx="7770610" cy="2854016"/>
              </a:xfrm>
              <a:blipFill rotWithShape="0">
                <a:blip r:embed="rId2"/>
                <a:stretch>
                  <a:fillRect l="-471" t="-3632"/>
                </a:stretch>
              </a:blipFill>
            </p:spPr>
            <p:txBody>
              <a:bodyPr/>
              <a:lstStyle/>
              <a:p>
                <a:r>
                  <a:rPr lang="pt-BR">
                    <a:noFill/>
                  </a:rPr>
                  <a:t> </a:t>
                </a:r>
              </a:p>
            </p:txBody>
          </p:sp>
        </mc:Fallback>
      </mc:AlternateContent>
      <p:sp>
        <p:nvSpPr>
          <p:cNvPr id="4" name="Rectangle 3"/>
          <p:cNvSpPr/>
          <p:nvPr/>
        </p:nvSpPr>
        <p:spPr>
          <a:xfrm>
            <a:off x="838200" y="1182093"/>
            <a:ext cx="2778457" cy="2862322"/>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tensorflow </a:t>
            </a:r>
            <a:r>
              <a:rPr lang="pt-BR" sz="1200" b="1" dirty="0">
                <a:solidFill>
                  <a:srgbClr val="0000FF"/>
                </a:solidFill>
                <a:highlight>
                  <a:srgbClr val="FFFFFF"/>
                </a:highlight>
              </a:rPr>
              <a:t>as</a:t>
            </a:r>
            <a:r>
              <a:rPr lang="pt-BR" sz="1200" dirty="0">
                <a:solidFill>
                  <a:srgbClr val="000000"/>
                </a:solidFill>
                <a:highlight>
                  <a:srgbClr val="FFFFFF"/>
                </a:highlight>
              </a:rPr>
              <a:t> tf</a:t>
            </a:r>
          </a:p>
          <a:p>
            <a:endParaRPr lang="pt-BR" sz="1200" dirty="0">
              <a:solidFill>
                <a:srgbClr val="000000"/>
              </a:solidFill>
              <a:highlight>
                <a:srgbClr val="FFFFFF"/>
              </a:highlight>
            </a:endParaRPr>
          </a:p>
          <a:p>
            <a:r>
              <a:rPr lang="pt-BR" sz="1200" dirty="0">
                <a:solidFill>
                  <a:srgbClr val="008000"/>
                </a:solidFill>
                <a:highlight>
                  <a:srgbClr val="FFFFFF"/>
                </a:highlight>
              </a:rPr>
              <a:t># Creating the graph.</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3</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4</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f </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Executing the calculation graph.</a:t>
            </a:r>
            <a:endParaRPr lang="pt-BR" sz="1200" dirty="0">
              <a:solidFill>
                <a:srgbClr val="000000"/>
              </a:solidFill>
              <a:highlight>
                <a:srgbClr val="FFFFFF"/>
              </a:highlight>
            </a:endParaRPr>
          </a:p>
          <a:p>
            <a:r>
              <a:rPr lang="pt-BR" sz="1200" dirty="0">
                <a:solidFill>
                  <a:srgbClr val="000000"/>
                </a:solidFill>
                <a:highlight>
                  <a:srgbClr val="FFFFFF"/>
                </a:highlight>
              </a:rPr>
              <a:t>sess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y</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result </a:t>
            </a:r>
            <a:r>
              <a:rPr lang="pt-BR" sz="1200" b="1" dirty="0">
                <a:solidFill>
                  <a:srgbClr val="000080"/>
                </a:solidFill>
                <a:highlight>
                  <a:srgbClr val="FFFFFF"/>
                </a:highlight>
              </a:rPr>
              <a:t>=</a:t>
            </a:r>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000000"/>
                </a:solidFill>
                <a:highlight>
                  <a:srgbClr val="FFFFFF"/>
                </a:highlight>
              </a:rPr>
              <a:t>result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close</a:t>
            </a:r>
            <a:r>
              <a:rPr lang="pt-BR" sz="1200" b="1" dirty="0">
                <a:solidFill>
                  <a:srgbClr val="000080"/>
                </a:solidFill>
                <a:highlight>
                  <a:srgbClr val="FFFFFF"/>
                </a:highlight>
              </a:rPr>
              <a:t>()</a:t>
            </a:r>
            <a:endParaRPr lang="pt-BR" sz="1200" dirty="0"/>
          </a:p>
        </p:txBody>
      </p:sp>
      <p:sp>
        <p:nvSpPr>
          <p:cNvPr id="5" name="Content Placeholder 2"/>
          <p:cNvSpPr txBox="1">
            <a:spLocks/>
          </p:cNvSpPr>
          <p:nvPr/>
        </p:nvSpPr>
        <p:spPr>
          <a:xfrm>
            <a:off x="4188779" y="4217157"/>
            <a:ext cx="7770610" cy="2544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b="1" dirty="0">
                <a:solidFill>
                  <a:srgbClr val="FF0000"/>
                </a:solidFill>
              </a:rPr>
              <a:t>Dica</a:t>
            </a:r>
          </a:p>
          <a:p>
            <a:r>
              <a:rPr lang="pt-BR" sz="1800" dirty="0"/>
              <a:t>Ter que repetir </a:t>
            </a:r>
            <a:r>
              <a:rPr lang="pt-BR" sz="1800" b="1" i="1" dirty="0"/>
              <a:t>sess.run()</a:t>
            </a:r>
            <a:r>
              <a:rPr lang="pt-BR" sz="1800" dirty="0"/>
              <a:t> o tempo todo é um pouco chato, mas felizmente existe uma maneira melhor, que é mostrada no trecho de código ao lado.</a:t>
            </a:r>
          </a:p>
          <a:p>
            <a:r>
              <a:rPr lang="pt-BR" sz="1800" dirty="0"/>
              <a:t>Dentro do bloco </a:t>
            </a:r>
            <a:r>
              <a:rPr lang="pt-BR" sz="1800" b="1" i="1" dirty="0"/>
              <a:t>with</a:t>
            </a:r>
            <a:r>
              <a:rPr lang="pt-BR" sz="1800" dirty="0"/>
              <a:t>, a </a:t>
            </a:r>
            <a:r>
              <a:rPr lang="pt-BR" sz="1800" b="1" i="1" dirty="0"/>
              <a:t>sessão</a:t>
            </a:r>
            <a:r>
              <a:rPr lang="pt-BR" sz="1800" dirty="0"/>
              <a:t> é definida como a </a:t>
            </a:r>
            <a:r>
              <a:rPr lang="pt-BR" sz="1800" b="1" i="1" dirty="0"/>
              <a:t>sessão padrão</a:t>
            </a:r>
            <a:r>
              <a:rPr lang="pt-BR" sz="1800" dirty="0"/>
              <a:t>. E portanto, executar </a:t>
            </a:r>
            <a:r>
              <a:rPr lang="pt-BR" sz="1800" b="1" i="1" dirty="0"/>
              <a:t>x.initializer.run() </a:t>
            </a:r>
            <a:r>
              <a:rPr lang="pt-BR" sz="1800" dirty="0"/>
              <a:t>é equivalente a executar </a:t>
            </a:r>
            <a:r>
              <a:rPr lang="pt-BR" sz="1800" b="1" i="1" dirty="0"/>
              <a:t>tf.get_default_session().run(x.initializer) </a:t>
            </a:r>
            <a:r>
              <a:rPr lang="pt-BR" sz="1800" dirty="0"/>
              <a:t>e da mesma forma </a:t>
            </a:r>
            <a:r>
              <a:rPr lang="pt-BR" sz="1800" b="1" i="1" dirty="0"/>
              <a:t>f.eval() </a:t>
            </a:r>
            <a:r>
              <a:rPr lang="pt-BR" sz="1800" dirty="0"/>
              <a:t>é equivalente a executar </a:t>
            </a:r>
            <a:r>
              <a:rPr lang="pt-BR" sz="1800" b="1" i="1" dirty="0"/>
              <a:t>tf.get_default_session().run(f)</a:t>
            </a:r>
            <a:r>
              <a:rPr lang="pt-BR" sz="1800" dirty="0"/>
              <a:t>. Isso facilita a leitura do código. Além disso, a </a:t>
            </a:r>
            <a:r>
              <a:rPr lang="pt-BR" sz="1800" b="1" i="1" dirty="0"/>
              <a:t>sessão</a:t>
            </a:r>
            <a:r>
              <a:rPr lang="pt-BR" sz="1800" dirty="0"/>
              <a:t> é finalizada </a:t>
            </a:r>
            <a:r>
              <a:rPr lang="pt-BR" sz="1800" dirty="0" smtClean="0"/>
              <a:t>automaticamente </a:t>
            </a:r>
            <a:r>
              <a:rPr lang="pt-BR" sz="1800" dirty="0"/>
              <a:t>ao final do bloco.</a:t>
            </a:r>
          </a:p>
        </p:txBody>
      </p:sp>
      <p:sp>
        <p:nvSpPr>
          <p:cNvPr id="6" name="Rectangle 5"/>
          <p:cNvSpPr/>
          <p:nvPr/>
        </p:nvSpPr>
        <p:spPr>
          <a:xfrm>
            <a:off x="838200" y="5378764"/>
            <a:ext cx="2778457" cy="830997"/>
          </a:xfrm>
          <a:prstGeom prst="rect">
            <a:avLst/>
          </a:prstGeom>
          <a:ln>
            <a:solidFill>
              <a:schemeClr val="tx1"/>
            </a:solidFill>
          </a:ln>
        </p:spPr>
        <p:txBody>
          <a:bodyPr wrap="square">
            <a:spAutoFit/>
          </a:bodyPr>
          <a:lstStyle/>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result </a:t>
            </a:r>
            <a:r>
              <a:rPr lang="pt-BR" sz="1200" b="1" dirty="0">
                <a:solidFill>
                  <a:srgbClr val="000080"/>
                </a:solidFill>
                <a:highlight>
                  <a:srgbClr val="FFFFFF"/>
                </a:highlight>
              </a:rPr>
              <a:t>=</a:t>
            </a:r>
            <a:r>
              <a:rPr lang="pt-BR" sz="1200" dirty="0">
                <a:solidFill>
                  <a:srgbClr val="000000"/>
                </a:solidFill>
                <a:highlight>
                  <a:srgbClr val="FFFFFF"/>
                </a:highlight>
              </a:rPr>
              <a:t> f</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3857" y="3064596"/>
            <a:ext cx="1984922" cy="1959637"/>
          </a:xfrm>
          <a:prstGeom prst="rect">
            <a:avLst/>
          </a:prstGeom>
        </p:spPr>
      </p:pic>
      <p:sp>
        <p:nvSpPr>
          <p:cNvPr id="8" name="Rectangle 7"/>
          <p:cNvSpPr/>
          <p:nvPr/>
        </p:nvSpPr>
        <p:spPr>
          <a:xfrm>
            <a:off x="838200" y="6379626"/>
            <a:ext cx="2646302" cy="369332"/>
          </a:xfrm>
          <a:prstGeom prst="rect">
            <a:avLst/>
          </a:prstGeom>
        </p:spPr>
        <p:txBody>
          <a:bodyPr wrap="none">
            <a:spAutoFit/>
          </a:bodyPr>
          <a:lstStyle/>
          <a:p>
            <a:r>
              <a:rPr lang="pt-BR" dirty="0" smtClean="0">
                <a:solidFill>
                  <a:srgbClr val="00B0F0"/>
                </a:solidFill>
              </a:rPr>
              <a:t>Example: FirstGraph.ipynb</a:t>
            </a:r>
            <a:endParaRPr lang="pt-BR" dirty="0">
              <a:solidFill>
                <a:srgbClr val="00B0F0"/>
              </a:solidFill>
            </a:endParaRPr>
          </a:p>
        </p:txBody>
      </p:sp>
    </p:spTree>
    <p:extLst>
      <p:ext uri="{BB962C8B-B14F-4D97-AF65-F5344CB8AC3E}">
        <p14:creationId xmlns:p14="http://schemas.microsoft.com/office/powerpoint/2010/main" val="328786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Criando e executando um grafo simples</a:t>
            </a:r>
          </a:p>
        </p:txBody>
      </p:sp>
      <p:sp>
        <p:nvSpPr>
          <p:cNvPr id="3" name="Content Placeholder 2"/>
          <p:cNvSpPr>
            <a:spLocks noGrp="1"/>
          </p:cNvSpPr>
          <p:nvPr>
            <p:ph idx="1"/>
          </p:nvPr>
        </p:nvSpPr>
        <p:spPr>
          <a:xfrm>
            <a:off x="5644816" y="1684916"/>
            <a:ext cx="6204284" cy="2168859"/>
          </a:xfrm>
        </p:spPr>
        <p:txBody>
          <a:bodyPr>
            <a:normAutofit fontScale="70000" lnSpcReduction="20000"/>
          </a:bodyPr>
          <a:lstStyle/>
          <a:p>
            <a:pPr marL="0" indent="0">
              <a:buNone/>
            </a:pPr>
            <a:r>
              <a:rPr lang="pt-BR" sz="3200" b="1" dirty="0">
                <a:solidFill>
                  <a:srgbClr val="FF0000"/>
                </a:solidFill>
              </a:rPr>
              <a:t>Dica</a:t>
            </a:r>
            <a:endParaRPr lang="pt-BR" sz="3200" dirty="0"/>
          </a:p>
          <a:p>
            <a:r>
              <a:rPr lang="pt-BR" dirty="0"/>
              <a:t>Ao invés de executar manualmente </a:t>
            </a:r>
            <a:r>
              <a:rPr lang="pt-BR" dirty="0" smtClean="0"/>
              <a:t>a inicialização de cada </a:t>
            </a:r>
            <a:r>
              <a:rPr lang="pt-BR" dirty="0"/>
              <a:t>variável, </a:t>
            </a:r>
            <a:r>
              <a:rPr lang="pt-BR" dirty="0" smtClean="0"/>
              <a:t>nós podemos </a:t>
            </a:r>
            <a:r>
              <a:rPr lang="pt-BR" dirty="0"/>
              <a:t>usar a função </a:t>
            </a:r>
            <a:r>
              <a:rPr lang="pt-BR" b="1" i="1" dirty="0"/>
              <a:t>global_variables_initializer</a:t>
            </a:r>
            <a:r>
              <a:rPr lang="pt-BR" dirty="0"/>
              <a:t>().</a:t>
            </a:r>
          </a:p>
          <a:p>
            <a:r>
              <a:rPr lang="pt-BR" dirty="0"/>
              <a:t>Observe que essa função, na verdade, não executa a inicialização imediatamente, mas cria um </a:t>
            </a:r>
            <a:r>
              <a:rPr lang="pt-BR" b="1" i="1" dirty="0"/>
              <a:t>nó</a:t>
            </a:r>
            <a:r>
              <a:rPr lang="pt-BR" dirty="0"/>
              <a:t> no </a:t>
            </a:r>
            <a:r>
              <a:rPr lang="pt-BR" b="1" i="1" dirty="0"/>
              <a:t>grafo</a:t>
            </a:r>
            <a:r>
              <a:rPr lang="pt-BR" dirty="0"/>
              <a:t> que inicializará todas as variáveis quando for executado, conforme mostrado no trecho de código ao lado.</a:t>
            </a:r>
          </a:p>
        </p:txBody>
      </p:sp>
      <p:sp>
        <p:nvSpPr>
          <p:cNvPr id="4" name="Rectangle 3"/>
          <p:cNvSpPr/>
          <p:nvPr/>
        </p:nvSpPr>
        <p:spPr>
          <a:xfrm>
            <a:off x="838200" y="1684916"/>
            <a:ext cx="4401457" cy="2031325"/>
          </a:xfrm>
          <a:prstGeom prst="rect">
            <a:avLst/>
          </a:prstGeom>
        </p:spPr>
        <p:txBody>
          <a:bodyPr wrap="square">
            <a:spAutoFit/>
          </a:bodyPr>
          <a:lstStyle/>
          <a:p>
            <a:r>
              <a:rPr lang="pt-BR" dirty="0">
                <a:solidFill>
                  <a:srgbClr val="008000"/>
                </a:solidFill>
                <a:highlight>
                  <a:srgbClr val="FFFFFF"/>
                </a:highlight>
              </a:rPr>
              <a:t># Create an init node</a:t>
            </a:r>
            <a:endParaRPr lang="pt-BR" dirty="0">
              <a:solidFill>
                <a:srgbClr val="000000"/>
              </a:solidFill>
              <a:highlight>
                <a:srgbClr val="FFFFFF"/>
              </a:highlight>
            </a:endParaRPr>
          </a:p>
          <a:p>
            <a:r>
              <a:rPr lang="pt-BR" dirty="0">
                <a:solidFill>
                  <a:srgbClr val="000000"/>
                </a:solidFill>
                <a:highlight>
                  <a:srgbClr val="FFFFFF"/>
                </a:highlight>
              </a:rPr>
              <a:t>init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global_variables_initializer</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8000"/>
                </a:solidFill>
                <a:highlight>
                  <a:srgbClr val="FFFFFF"/>
                </a:highlight>
              </a:rPr>
              <a:t>   # actually initialize all the variables</a:t>
            </a:r>
            <a:endParaRPr lang="en-US" dirty="0">
              <a:solidFill>
                <a:srgbClr val="000000"/>
              </a:solidFill>
              <a:highlight>
                <a:srgbClr val="FFFFFF"/>
              </a:highlight>
            </a:endParaRPr>
          </a:p>
          <a:p>
            <a:r>
              <a:rPr lang="pt-BR" dirty="0">
                <a:solidFill>
                  <a:srgbClr val="000000"/>
                </a:solidFill>
                <a:highlight>
                  <a:srgbClr val="FFFFFF"/>
                </a:highlight>
              </a:rPr>
              <a:t>   init</a:t>
            </a:r>
            <a:r>
              <a:rPr lang="pt-BR" b="1" dirty="0">
                <a:solidFill>
                  <a:srgbClr val="000080"/>
                </a:solidFill>
                <a:highlight>
                  <a:srgbClr val="FFFFFF"/>
                </a:highlight>
              </a:rPr>
              <a:t>.</a:t>
            </a:r>
            <a:r>
              <a:rPr lang="pt-BR" dirty="0">
                <a:solidFill>
                  <a:srgbClr val="000000"/>
                </a:solidFill>
                <a:highlight>
                  <a:srgbClr val="FFFFFF"/>
                </a:highlight>
              </a:rPr>
              <a:t>run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result </a:t>
            </a:r>
            <a:r>
              <a:rPr lang="pt-BR" b="1" dirty="0">
                <a:solidFill>
                  <a:srgbClr val="000080"/>
                </a:solidFill>
                <a:highlight>
                  <a:srgbClr val="FFFFFF"/>
                </a:highlight>
              </a:rPr>
              <a:t>=</a:t>
            </a:r>
            <a:r>
              <a:rPr lang="pt-BR" dirty="0">
                <a:solidFill>
                  <a:srgbClr val="000000"/>
                </a:solidFill>
                <a:highlight>
                  <a:srgbClr val="FFFFFF"/>
                </a:highlight>
              </a:rPr>
              <a:t> f</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endParaRPr lang="pt-BR" dirty="0"/>
          </a:p>
        </p:txBody>
      </p:sp>
      <p:sp>
        <p:nvSpPr>
          <p:cNvPr id="5" name="Content Placeholder 2"/>
          <p:cNvSpPr txBox="1">
            <a:spLocks/>
          </p:cNvSpPr>
          <p:nvPr/>
        </p:nvSpPr>
        <p:spPr>
          <a:xfrm>
            <a:off x="838200" y="4090737"/>
            <a:ext cx="11010900" cy="262288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Conforme </a:t>
            </a:r>
            <a:r>
              <a:rPr lang="pt-BR" dirty="0" smtClean="0"/>
              <a:t>pode ser percebido</a:t>
            </a:r>
            <a:r>
              <a:rPr lang="pt-BR" dirty="0"/>
              <a:t>, um programa utilizando o </a:t>
            </a:r>
            <a:r>
              <a:rPr lang="pt-BR" b="1" i="1" dirty="0"/>
              <a:t>TensorFlow</a:t>
            </a:r>
            <a:r>
              <a:rPr lang="pt-BR" dirty="0"/>
              <a:t> normalmente é dividido em duas partes: </a:t>
            </a:r>
          </a:p>
          <a:p>
            <a:pPr lvl="1"/>
            <a:r>
              <a:rPr lang="pt-BR" dirty="0"/>
              <a:t>A primeira parte cria um </a:t>
            </a:r>
            <a:r>
              <a:rPr lang="pt-BR" b="1" i="1" dirty="0"/>
              <a:t>grafo de computação </a:t>
            </a:r>
            <a:r>
              <a:rPr lang="pt-BR" dirty="0"/>
              <a:t>(isso é chamado de </a:t>
            </a:r>
            <a:r>
              <a:rPr lang="pt-BR" b="1" i="1" dirty="0"/>
              <a:t>fase de construção</a:t>
            </a:r>
            <a:r>
              <a:rPr lang="pt-BR" dirty="0"/>
              <a:t>) </a:t>
            </a:r>
          </a:p>
          <a:p>
            <a:pPr lvl="1"/>
            <a:r>
              <a:rPr lang="pt-BR" dirty="0"/>
              <a:t>A segunda parte executa o </a:t>
            </a:r>
            <a:r>
              <a:rPr lang="pt-BR" b="1" i="1" dirty="0"/>
              <a:t>grafo</a:t>
            </a:r>
            <a:r>
              <a:rPr lang="pt-BR" dirty="0"/>
              <a:t> (esta é a </a:t>
            </a:r>
            <a:r>
              <a:rPr lang="pt-BR" b="1" i="1" dirty="0"/>
              <a:t>fase de execução</a:t>
            </a:r>
            <a:r>
              <a:rPr lang="pt-BR" dirty="0"/>
              <a:t>). </a:t>
            </a:r>
          </a:p>
          <a:p>
            <a:r>
              <a:rPr lang="pt-BR" dirty="0"/>
              <a:t>A </a:t>
            </a:r>
            <a:r>
              <a:rPr lang="pt-BR" b="1" i="1" dirty="0"/>
              <a:t>fase de construção </a:t>
            </a:r>
            <a:r>
              <a:rPr lang="pt-BR" dirty="0"/>
              <a:t>cria um </a:t>
            </a:r>
            <a:r>
              <a:rPr lang="pt-BR" b="1" i="1" dirty="0"/>
              <a:t>grafo de computação </a:t>
            </a:r>
            <a:r>
              <a:rPr lang="pt-BR" dirty="0"/>
              <a:t>representando </a:t>
            </a:r>
            <a:r>
              <a:rPr lang="pt-BR" dirty="0" smtClean="0"/>
              <a:t>(declaração) o </a:t>
            </a:r>
            <a:r>
              <a:rPr lang="pt-BR" dirty="0"/>
              <a:t>modelo de aprendizado de máquina e os cálculos necessários para treiná-lo. </a:t>
            </a:r>
          </a:p>
          <a:p>
            <a:r>
              <a:rPr lang="pt-BR" dirty="0"/>
              <a:t>Já a </a:t>
            </a:r>
            <a:r>
              <a:rPr lang="pt-BR" b="1" i="1" dirty="0"/>
              <a:t>fase de execução</a:t>
            </a:r>
            <a:r>
              <a:rPr lang="pt-BR" dirty="0"/>
              <a:t>, </a:t>
            </a:r>
            <a:r>
              <a:rPr lang="pt-BR" dirty="0" smtClean="0"/>
              <a:t>executa o </a:t>
            </a:r>
            <a:r>
              <a:rPr lang="pt-BR" b="1" i="1" dirty="0" smtClean="0"/>
              <a:t>grafo de computação</a:t>
            </a:r>
            <a:r>
              <a:rPr lang="pt-BR" dirty="0" smtClean="0"/>
              <a:t>. Essa fase pode executar </a:t>
            </a:r>
            <a:r>
              <a:rPr lang="pt-BR" dirty="0"/>
              <a:t>um loop que avalia uma etapa de treinamento </a:t>
            </a:r>
            <a:r>
              <a:rPr lang="pt-BR" dirty="0" smtClean="0"/>
              <a:t>de um modelo repetidamente </a:t>
            </a:r>
            <a:r>
              <a:rPr lang="pt-BR" dirty="0"/>
              <a:t>(por exemplo, uma </a:t>
            </a:r>
            <a:r>
              <a:rPr lang="pt-BR" dirty="0" smtClean="0"/>
              <a:t>época de </a:t>
            </a:r>
            <a:r>
              <a:rPr lang="pt-BR" dirty="0"/>
              <a:t>treinamento por </a:t>
            </a:r>
            <a:r>
              <a:rPr lang="pt-BR" dirty="0" smtClean="0"/>
              <a:t>batelada), </a:t>
            </a:r>
            <a:r>
              <a:rPr lang="pt-BR" dirty="0"/>
              <a:t>melhorando gradualmente os parâmetros do modelo.</a:t>
            </a:r>
          </a:p>
        </p:txBody>
      </p:sp>
    </p:spTree>
    <p:extLst>
      <p:ext uri="{BB962C8B-B14F-4D97-AF65-F5344CB8AC3E}">
        <p14:creationId xmlns:p14="http://schemas.microsoft.com/office/powerpoint/2010/main" val="381652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Gerenciando grafos</a:t>
            </a:r>
          </a:p>
        </p:txBody>
      </p:sp>
      <p:sp>
        <p:nvSpPr>
          <p:cNvPr id="3" name="Content Placeholder 2"/>
          <p:cNvSpPr>
            <a:spLocks noGrp="1"/>
          </p:cNvSpPr>
          <p:nvPr>
            <p:ph idx="1"/>
          </p:nvPr>
        </p:nvSpPr>
        <p:spPr>
          <a:xfrm>
            <a:off x="3562066" y="1825625"/>
            <a:ext cx="8445449" cy="4834482"/>
          </a:xfrm>
        </p:spPr>
        <p:txBody>
          <a:bodyPr>
            <a:normAutofit fontScale="85000" lnSpcReduction="20000"/>
          </a:bodyPr>
          <a:lstStyle/>
          <a:p>
            <a:r>
              <a:rPr lang="pt-BR" dirty="0"/>
              <a:t>Qualquer </a:t>
            </a:r>
            <a:r>
              <a:rPr lang="pt-BR" b="1" i="1" dirty="0"/>
              <a:t>nó</a:t>
            </a:r>
            <a:r>
              <a:rPr lang="pt-BR" dirty="0"/>
              <a:t> criado é adicionado automaticamente ao </a:t>
            </a:r>
            <a:r>
              <a:rPr lang="pt-BR" b="1" i="1" dirty="0"/>
              <a:t>grafo padrão</a:t>
            </a:r>
            <a:r>
              <a:rPr lang="pt-BR" dirty="0" smtClean="0"/>
              <a:t>. Podem existir vários grafos, mas apenas um é o padrão.</a:t>
            </a:r>
            <a:endParaRPr lang="pt-BR" dirty="0"/>
          </a:p>
          <a:p>
            <a:pPr marL="0" indent="0">
              <a:buNone/>
            </a:pPr>
            <a:endParaRPr lang="pt-BR" dirty="0"/>
          </a:p>
          <a:p>
            <a:r>
              <a:rPr lang="pt-BR" dirty="0"/>
              <a:t>Na maioria dos casos, isso é bom, mas às vezes </a:t>
            </a:r>
            <a:r>
              <a:rPr lang="pt-BR" dirty="0" smtClean="0"/>
              <a:t>nós podemos </a:t>
            </a:r>
            <a:r>
              <a:rPr lang="pt-BR" dirty="0"/>
              <a:t>querer gerenciar vários </a:t>
            </a:r>
            <a:r>
              <a:rPr lang="pt-BR" b="1" i="1" dirty="0"/>
              <a:t>grafos</a:t>
            </a:r>
            <a:r>
              <a:rPr lang="pt-BR" dirty="0"/>
              <a:t> independentes. </a:t>
            </a:r>
          </a:p>
          <a:p>
            <a:r>
              <a:rPr lang="pt-BR" smtClean="0"/>
              <a:t>Nós </a:t>
            </a:r>
            <a:r>
              <a:rPr lang="pt-BR" smtClean="0"/>
              <a:t>podemos </a:t>
            </a:r>
            <a:r>
              <a:rPr lang="pt-BR" dirty="0"/>
              <a:t>fazer isso criando um novo </a:t>
            </a:r>
            <a:r>
              <a:rPr lang="pt-BR" b="1" i="1" dirty="0"/>
              <a:t>grafo</a:t>
            </a:r>
            <a:r>
              <a:rPr lang="pt-BR" dirty="0"/>
              <a:t> e tornando-o temporariamente o </a:t>
            </a:r>
            <a:r>
              <a:rPr lang="pt-BR" b="1" i="1" dirty="0"/>
              <a:t>grafo padrão</a:t>
            </a:r>
            <a:r>
              <a:rPr lang="pt-BR" dirty="0"/>
              <a:t> dentro de um bloco </a:t>
            </a:r>
            <a:r>
              <a:rPr lang="pt-BR" b="1" i="1" dirty="0"/>
              <a:t>with</a:t>
            </a:r>
            <a:r>
              <a:rPr lang="pt-BR" dirty="0"/>
              <a:t>, como mostrado no trecho </a:t>
            </a:r>
            <a:r>
              <a:rPr lang="pt-BR" dirty="0" smtClean="0"/>
              <a:t>de código ao </a:t>
            </a:r>
            <a:r>
              <a:rPr lang="pt-BR" dirty="0"/>
              <a:t>lado.</a:t>
            </a:r>
          </a:p>
          <a:p>
            <a:pPr marL="0" indent="0">
              <a:buNone/>
            </a:pPr>
            <a:r>
              <a:rPr lang="pt-BR" b="1" dirty="0">
                <a:solidFill>
                  <a:srgbClr val="FF0000"/>
                </a:solidFill>
              </a:rPr>
              <a:t>Dica</a:t>
            </a:r>
          </a:p>
          <a:p>
            <a:r>
              <a:rPr lang="pt-BR" dirty="0"/>
              <a:t>No Jupyter, é comum executarmos os mesmos comandos mais de uma vez enquanto estamos testando um código. Como resultado, podemos acabar com um </a:t>
            </a:r>
            <a:r>
              <a:rPr lang="pt-BR" b="1" i="1" dirty="0"/>
              <a:t>grafo padrão </a:t>
            </a:r>
            <a:r>
              <a:rPr lang="pt-BR" dirty="0"/>
              <a:t>contendo muitos </a:t>
            </a:r>
            <a:r>
              <a:rPr lang="pt-BR" b="1" i="1" dirty="0"/>
              <a:t>nós</a:t>
            </a:r>
            <a:r>
              <a:rPr lang="pt-BR" dirty="0"/>
              <a:t> duplicados. Uma solução é reiniciar o kernel do Jupyter, porém, uma solução mais conveniente é apenas redefinir o </a:t>
            </a:r>
            <a:r>
              <a:rPr lang="pt-BR" b="1" i="1" dirty="0"/>
              <a:t>grafo padrão </a:t>
            </a:r>
            <a:r>
              <a:rPr lang="pt-BR" dirty="0"/>
              <a:t>executando o comando </a:t>
            </a:r>
            <a:r>
              <a:rPr lang="pt-BR" b="1" i="1" dirty="0"/>
              <a:t>tf.reset_default_graph()</a:t>
            </a:r>
            <a:r>
              <a:rPr lang="pt-BR" dirty="0"/>
              <a:t>.</a:t>
            </a:r>
          </a:p>
        </p:txBody>
      </p:sp>
      <p:sp>
        <p:nvSpPr>
          <p:cNvPr id="5" name="Rectangle 4"/>
          <p:cNvSpPr/>
          <p:nvPr/>
        </p:nvSpPr>
        <p:spPr>
          <a:xfrm>
            <a:off x="838200" y="1825625"/>
            <a:ext cx="2775284" cy="738664"/>
          </a:xfrm>
          <a:prstGeom prst="rect">
            <a:avLst/>
          </a:prstGeom>
        </p:spPr>
        <p:txBody>
          <a:bodyPr wrap="square">
            <a:spAutoFit/>
          </a:bodyPr>
          <a:lstStyle/>
          <a:p>
            <a:r>
              <a:rPr lang="pt-BR" sz="1400" dirty="0">
                <a:solidFill>
                  <a:srgbClr val="000000"/>
                </a:solidFill>
                <a:highlight>
                  <a:srgbClr val="FFFFFF"/>
                </a:highlight>
              </a:rPr>
              <a:t>x1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x1</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get_default_graph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True</a:t>
            </a:r>
            <a:endParaRPr lang="pt-BR" sz="1400" dirty="0"/>
          </a:p>
        </p:txBody>
      </p:sp>
      <p:sp>
        <p:nvSpPr>
          <p:cNvPr id="6" name="Rectangle 5"/>
          <p:cNvSpPr/>
          <p:nvPr/>
        </p:nvSpPr>
        <p:spPr>
          <a:xfrm>
            <a:off x="838200" y="2942454"/>
            <a:ext cx="2719137" cy="2031325"/>
          </a:xfrm>
          <a:prstGeom prst="rect">
            <a:avLst/>
          </a:prstGeom>
        </p:spPr>
        <p:txBody>
          <a:bodyPr wrap="square">
            <a:spAutoFit/>
          </a:bodyPr>
          <a:lstStyle/>
          <a:p>
            <a:r>
              <a:rPr lang="pt-BR" sz="1400" dirty="0">
                <a:solidFill>
                  <a:srgbClr val="000000"/>
                </a:solidFill>
                <a:highlight>
                  <a:srgbClr val="FFFFFF"/>
                </a:highlight>
              </a:rPr>
              <a:t>graph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graph</a:t>
            </a:r>
            <a:r>
              <a:rPr lang="pt-BR" sz="1400" b="1" dirty="0">
                <a:solidFill>
                  <a:srgbClr val="000080"/>
                </a:solidFill>
                <a:highlight>
                  <a:srgbClr val="FFFFFF"/>
                </a:highlight>
              </a:rPr>
              <a:t>.</a:t>
            </a:r>
            <a:r>
              <a:rPr lang="pt-BR" sz="1400" dirty="0">
                <a:solidFill>
                  <a:srgbClr val="000000"/>
                </a:solidFill>
                <a:highlight>
                  <a:srgbClr val="FFFFFF"/>
                </a:highlight>
              </a:rPr>
              <a:t>as_default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x2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2</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x2</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graph</a:t>
            </a:r>
          </a:p>
          <a:p>
            <a:r>
              <a:rPr lang="pt-BR" sz="1400" b="1" dirty="0">
                <a:solidFill>
                  <a:srgbClr val="0000FF"/>
                </a:solidFill>
                <a:highlight>
                  <a:srgbClr val="FFFFFF"/>
                </a:highlight>
              </a:rPr>
              <a:t>True</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x2</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get_default_graph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False</a:t>
            </a:r>
            <a:endParaRPr lang="pt-BR" sz="1400" dirty="0"/>
          </a:p>
        </p:txBody>
      </p:sp>
    </p:spTree>
    <p:extLst>
      <p:ext uri="{BB962C8B-B14F-4D97-AF65-F5344CB8AC3E}">
        <p14:creationId xmlns:p14="http://schemas.microsoft.com/office/powerpoint/2010/main" val="85049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do valor </a:t>
            </a:r>
            <a:r>
              <a:rPr lang="pt-BR" dirty="0" smtClean="0"/>
              <a:t>de um </a:t>
            </a:r>
            <a:r>
              <a:rPr lang="pt-BR" dirty="0"/>
              <a:t>nó</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49783" y="1825625"/>
                <a:ext cx="8355530" cy="4766244"/>
              </a:xfrm>
            </p:spPr>
            <p:txBody>
              <a:bodyPr>
                <a:normAutofit fontScale="85000" lnSpcReduction="20000"/>
              </a:bodyPr>
              <a:lstStyle/>
              <a:p>
                <a:r>
                  <a:rPr lang="pt-BR" dirty="0" smtClean="0"/>
                  <a:t>Quando um </a:t>
                </a:r>
                <a:r>
                  <a:rPr lang="pt-BR" b="1" i="1" dirty="0"/>
                  <a:t>nó</a:t>
                </a:r>
                <a:r>
                  <a:rPr lang="pt-BR" dirty="0"/>
                  <a:t> é avaliado, o </a:t>
                </a:r>
                <a:r>
                  <a:rPr lang="pt-BR" b="1" i="1" dirty="0"/>
                  <a:t>TensorFlow</a:t>
                </a:r>
                <a:r>
                  <a:rPr lang="pt-BR" dirty="0"/>
                  <a:t> determina automaticamente o conjunto de </a:t>
                </a:r>
                <a:r>
                  <a:rPr lang="pt-BR" b="1" i="1" dirty="0"/>
                  <a:t>nós</a:t>
                </a:r>
                <a:r>
                  <a:rPr lang="pt-BR" dirty="0"/>
                  <a:t> dos quais ele depende e avalia esses outros </a:t>
                </a:r>
                <a:r>
                  <a:rPr lang="pt-BR" b="1" i="1" dirty="0"/>
                  <a:t>nós</a:t>
                </a:r>
                <a:r>
                  <a:rPr lang="pt-BR" dirty="0"/>
                  <a:t> primeiro. </a:t>
                </a:r>
              </a:p>
              <a:p>
                <a:r>
                  <a:rPr lang="pt-BR" dirty="0"/>
                  <a:t>Por exemplo, no código do </a:t>
                </a:r>
                <a:r>
                  <a:rPr lang="pt-BR" b="1" i="1" dirty="0"/>
                  <a:t>grafo</a:t>
                </a:r>
                <a:r>
                  <a:rPr lang="pt-BR" dirty="0"/>
                  <a:t> ao lado, incialmente se define o </a:t>
                </a:r>
                <a:r>
                  <a:rPr lang="pt-BR" b="1" i="1" dirty="0"/>
                  <a:t>grafo</a:t>
                </a:r>
                <a:r>
                  <a:rPr lang="pt-BR" dirty="0"/>
                  <a:t> e em seguida, inicia-se uma sessão e executa-se o </a:t>
                </a:r>
                <a:r>
                  <a:rPr lang="pt-BR" b="1" i="1" dirty="0"/>
                  <a:t>grafo</a:t>
                </a:r>
                <a:r>
                  <a:rPr lang="pt-BR" dirty="0"/>
                  <a:t> para se avaliar o valor de </a:t>
                </a:r>
                <a14:m>
                  <m:oMath xmlns:m="http://schemas.openxmlformats.org/officeDocument/2006/math">
                    <m:r>
                      <a:rPr lang="pt-BR" b="0" i="1" smtClean="0">
                        <a:latin typeface="Cambria Math" panose="02040503050406030204" pitchFamily="18" charset="0"/>
                      </a:rPr>
                      <m:t>𝑦</m:t>
                    </m:r>
                  </m:oMath>
                </a14:m>
                <a:r>
                  <a:rPr lang="pt-BR" dirty="0"/>
                  <a:t>.</a:t>
                </a:r>
              </a:p>
              <a:p>
                <a:r>
                  <a:rPr lang="pt-BR" dirty="0" smtClean="0"/>
                  <a:t>No caso do </a:t>
                </a:r>
                <a14:m>
                  <m:oMath xmlns:m="http://schemas.openxmlformats.org/officeDocument/2006/math">
                    <m:r>
                      <a:rPr lang="pt-BR" i="1">
                        <a:latin typeface="Cambria Math" panose="02040503050406030204" pitchFamily="18" charset="0"/>
                      </a:rPr>
                      <m:t>𝑦</m:t>
                    </m:r>
                  </m:oMath>
                </a14:m>
                <a:r>
                  <a:rPr lang="pt-BR" dirty="0" smtClean="0"/>
                  <a:t>, </a:t>
                </a:r>
                <a:r>
                  <a:rPr lang="pt-BR" dirty="0"/>
                  <a:t>o </a:t>
                </a:r>
                <a:r>
                  <a:rPr lang="pt-BR" b="1" i="1" dirty="0"/>
                  <a:t>TensorFlow</a:t>
                </a:r>
                <a:r>
                  <a:rPr lang="pt-BR" dirty="0"/>
                  <a:t> detecta automaticamente </a:t>
                </a:r>
                <a:r>
                  <a:rPr lang="pt-BR" dirty="0" smtClean="0"/>
                  <a:t>que ele depende </a:t>
                </a:r>
                <a:r>
                  <a:rPr lang="pt-BR" dirty="0"/>
                  <a:t>de </a:t>
                </a:r>
                <a14:m>
                  <m:oMath xmlns:m="http://schemas.openxmlformats.org/officeDocument/2006/math">
                    <m:r>
                      <a:rPr lang="pt-BR" b="0" i="1" smtClean="0">
                        <a:latin typeface="Cambria Math" panose="02040503050406030204" pitchFamily="18" charset="0"/>
                      </a:rPr>
                      <m:t>𝑥</m:t>
                    </m:r>
                  </m:oMath>
                </a14:m>
                <a:r>
                  <a:rPr lang="pt-BR" dirty="0"/>
                  <a:t>, que depende de </a:t>
                </a:r>
                <a14:m>
                  <m:oMath xmlns:m="http://schemas.openxmlformats.org/officeDocument/2006/math">
                    <m:r>
                      <a:rPr lang="pt-BR" b="0" i="1" smtClean="0">
                        <a:latin typeface="Cambria Math" panose="02040503050406030204" pitchFamily="18" charset="0"/>
                      </a:rPr>
                      <m:t>𝑤</m:t>
                    </m:r>
                  </m:oMath>
                </a14:m>
                <a:r>
                  <a:rPr lang="pt-BR" dirty="0"/>
                  <a:t>, então ele avalia primeiro o valor de </a:t>
                </a:r>
                <a14:m>
                  <m:oMath xmlns:m="http://schemas.openxmlformats.org/officeDocument/2006/math">
                    <m:r>
                      <a:rPr lang="pt-BR" b="0" i="1" smtClean="0">
                        <a:latin typeface="Cambria Math" panose="02040503050406030204" pitchFamily="18" charset="0"/>
                      </a:rPr>
                      <m:t>𝑤</m:t>
                    </m:r>
                  </m:oMath>
                </a14:m>
                <a:r>
                  <a:rPr lang="pt-BR" dirty="0"/>
                  <a:t>, depois o de </a:t>
                </a:r>
                <a14:m>
                  <m:oMath xmlns:m="http://schemas.openxmlformats.org/officeDocument/2006/math">
                    <m:r>
                      <a:rPr lang="pt-BR" b="0" i="1" smtClean="0">
                        <a:latin typeface="Cambria Math" panose="02040503050406030204" pitchFamily="18" charset="0"/>
                      </a:rPr>
                      <m:t>𝑥</m:t>
                    </m:r>
                  </m:oMath>
                </a14:m>
                <a:r>
                  <a:rPr lang="pt-BR" dirty="0"/>
                  <a:t>, então o de </a:t>
                </a:r>
                <a14:m>
                  <m:oMath xmlns:m="http://schemas.openxmlformats.org/officeDocument/2006/math">
                    <m:r>
                      <a:rPr lang="pt-BR" i="1">
                        <a:latin typeface="Cambria Math" panose="02040503050406030204" pitchFamily="18" charset="0"/>
                      </a:rPr>
                      <m:t>𝑦</m:t>
                    </m:r>
                  </m:oMath>
                </a14:m>
                <a:r>
                  <a:rPr lang="pt-BR" dirty="0"/>
                  <a:t> e retorna o valor final de </a:t>
                </a:r>
                <a14:m>
                  <m:oMath xmlns:m="http://schemas.openxmlformats.org/officeDocument/2006/math">
                    <m:r>
                      <a:rPr lang="pt-BR" i="1">
                        <a:latin typeface="Cambria Math" panose="02040503050406030204" pitchFamily="18" charset="0"/>
                      </a:rPr>
                      <m:t>𝑦</m:t>
                    </m:r>
                  </m:oMath>
                </a14:m>
                <a:r>
                  <a:rPr lang="pt-BR" dirty="0"/>
                  <a:t>. </a:t>
                </a:r>
              </a:p>
              <a:p>
                <a:r>
                  <a:rPr lang="pt-BR" dirty="0" smtClean="0"/>
                  <a:t>Em seguida, o </a:t>
                </a:r>
                <a:r>
                  <a:rPr lang="pt-BR" dirty="0"/>
                  <a:t>valor de </a:t>
                </a:r>
                <a14:m>
                  <m:oMath xmlns:m="http://schemas.openxmlformats.org/officeDocument/2006/math">
                    <m:r>
                      <a:rPr lang="pt-BR" b="0" i="1" smtClean="0">
                        <a:latin typeface="Cambria Math" panose="02040503050406030204" pitchFamily="18" charset="0"/>
                      </a:rPr>
                      <m:t>𝑧</m:t>
                    </m:r>
                  </m:oMath>
                </a14:m>
                <a:r>
                  <a:rPr lang="pt-BR" dirty="0" smtClean="0"/>
                  <a:t> é avaliado. </a:t>
                </a:r>
                <a:r>
                  <a:rPr lang="pt-BR" dirty="0"/>
                  <a:t>Mais uma vez, o </a:t>
                </a:r>
                <a:r>
                  <a:rPr lang="pt-BR" b="1" i="1" dirty="0"/>
                  <a:t>TensorFlow</a:t>
                </a:r>
                <a:r>
                  <a:rPr lang="pt-BR" dirty="0"/>
                  <a:t> detecta que ele deve primeiro avaliar os valores de </a:t>
                </a:r>
                <a14:m>
                  <m:oMath xmlns:m="http://schemas.openxmlformats.org/officeDocument/2006/math">
                    <m:r>
                      <a:rPr lang="pt-BR" b="0" i="1" smtClean="0">
                        <a:latin typeface="Cambria Math" panose="02040503050406030204" pitchFamily="18" charset="0"/>
                      </a:rPr>
                      <m:t>𝑥</m:t>
                    </m:r>
                  </m:oMath>
                </a14:m>
                <a:r>
                  <a:rPr lang="pt-BR" dirty="0"/>
                  <a:t> e </a:t>
                </a:r>
                <a14:m>
                  <m:oMath xmlns:m="http://schemas.openxmlformats.org/officeDocument/2006/math">
                    <m:r>
                      <a:rPr lang="pt-BR" b="0" i="1" smtClean="0">
                        <a:latin typeface="Cambria Math" panose="02040503050406030204" pitchFamily="18" charset="0"/>
                      </a:rPr>
                      <m:t>𝑤</m:t>
                    </m:r>
                  </m:oMath>
                </a14:m>
                <a:r>
                  <a:rPr lang="pt-BR" dirty="0"/>
                  <a:t>. </a:t>
                </a:r>
              </a:p>
              <a:p>
                <a:r>
                  <a:rPr lang="pt-BR" b="1" dirty="0" smtClean="0"/>
                  <a:t>OBS.</a:t>
                </a:r>
                <a:r>
                  <a:rPr lang="pt-BR" dirty="0" smtClean="0"/>
                  <a:t>: É </a:t>
                </a:r>
                <a:r>
                  <a:rPr lang="pt-BR" dirty="0"/>
                  <a:t>importante ressaltar que o </a:t>
                </a:r>
                <a:r>
                  <a:rPr lang="pt-BR" b="1" i="1" dirty="0"/>
                  <a:t>TensorFlow</a:t>
                </a:r>
                <a:r>
                  <a:rPr lang="pt-BR" dirty="0"/>
                  <a:t> não reutilizará o resultado da avaliação anterior de </a:t>
                </a:r>
                <a14:m>
                  <m:oMath xmlns:m="http://schemas.openxmlformats.org/officeDocument/2006/math">
                    <m:r>
                      <a:rPr lang="pt-BR" b="0" i="1" smtClean="0">
                        <a:latin typeface="Cambria Math" panose="02040503050406030204" pitchFamily="18" charset="0"/>
                      </a:rPr>
                      <m:t>𝑥</m:t>
                    </m:r>
                  </m:oMath>
                </a14:m>
                <a:r>
                  <a:rPr lang="pt-BR" dirty="0"/>
                  <a:t> e </a:t>
                </a:r>
                <a14:m>
                  <m:oMath xmlns:m="http://schemas.openxmlformats.org/officeDocument/2006/math">
                    <m:r>
                      <a:rPr lang="pt-BR" b="0" i="1" smtClean="0">
                        <a:latin typeface="Cambria Math" panose="02040503050406030204" pitchFamily="18" charset="0"/>
                      </a:rPr>
                      <m:t>𝑤</m:t>
                    </m:r>
                  </m:oMath>
                </a14:m>
                <a:r>
                  <a:rPr lang="pt-BR" dirty="0" smtClean="0"/>
                  <a:t>, ou seja, </a:t>
                </a:r>
                <a:r>
                  <a:rPr lang="pt-BR" dirty="0"/>
                  <a:t>o </a:t>
                </a:r>
                <a:r>
                  <a:rPr lang="pt-BR" b="1" i="1" dirty="0" smtClean="0"/>
                  <a:t>TensorFlow</a:t>
                </a:r>
                <a:r>
                  <a:rPr lang="pt-BR" dirty="0" smtClean="0"/>
                  <a:t> avalia </a:t>
                </a:r>
                <a14:m>
                  <m:oMath xmlns:m="http://schemas.openxmlformats.org/officeDocument/2006/math">
                    <m:r>
                      <a:rPr lang="pt-BR" b="0" i="1" smtClean="0">
                        <a:latin typeface="Cambria Math" panose="02040503050406030204" pitchFamily="18" charset="0"/>
                      </a:rPr>
                      <m:t>𝑥</m:t>
                    </m:r>
                  </m:oMath>
                </a14:m>
                <a:r>
                  <a:rPr lang="pt-BR" dirty="0"/>
                  <a:t> e </a:t>
                </a:r>
                <a14:m>
                  <m:oMath xmlns:m="http://schemas.openxmlformats.org/officeDocument/2006/math">
                    <m:r>
                      <a:rPr lang="pt-BR" b="0" i="1" smtClean="0">
                        <a:latin typeface="Cambria Math" panose="02040503050406030204" pitchFamily="18" charset="0"/>
                      </a:rPr>
                      <m:t>𝑤</m:t>
                    </m:r>
                  </m:oMath>
                </a14:m>
                <a:r>
                  <a:rPr lang="pt-BR" dirty="0"/>
                  <a:t> duas vezes.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49783" y="1825625"/>
                <a:ext cx="8355530" cy="4766244"/>
              </a:xfrm>
              <a:blipFill rotWithShape="0">
                <a:blip r:embed="rId2"/>
                <a:stretch>
                  <a:fillRect l="-1021" t="-2941" r="-1896" b="-1790"/>
                </a:stretch>
              </a:blipFill>
            </p:spPr>
            <p:txBody>
              <a:bodyPr/>
              <a:lstStyle/>
              <a:p>
                <a:r>
                  <a:rPr lang="pt-BR">
                    <a:noFill/>
                  </a:rPr>
                  <a:t> </a:t>
                </a:r>
              </a:p>
            </p:txBody>
          </p:sp>
        </mc:Fallback>
      </mc:AlternateContent>
      <p:sp>
        <p:nvSpPr>
          <p:cNvPr id="4" name="Rectangle 3"/>
          <p:cNvSpPr/>
          <p:nvPr/>
        </p:nvSpPr>
        <p:spPr>
          <a:xfrm>
            <a:off x="838200" y="1825625"/>
            <a:ext cx="2914934" cy="2862322"/>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y</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z</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273176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14856</TotalTime>
  <Words>7360</Words>
  <Application>Microsoft Office PowerPoint</Application>
  <PresentationFormat>Widescreen</PresentationFormat>
  <Paragraphs>632</Paragraphs>
  <Slides>45</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Cambria Math</vt:lpstr>
      <vt:lpstr>UbuntuMono-Regular</vt:lpstr>
      <vt:lpstr>Wingdings</vt:lpstr>
      <vt:lpstr>Office Theme</vt:lpstr>
      <vt:lpstr>TP555 - Inteligência Artificial e Machine Learning: TensorFlow (v1.x)</vt:lpstr>
      <vt:lpstr>TensorFlow</vt:lpstr>
      <vt:lpstr>TensorFlow</vt:lpstr>
      <vt:lpstr>TensorFlow</vt:lpstr>
      <vt:lpstr>TensorFlow</vt:lpstr>
      <vt:lpstr>Criando e executando um grafo simples</vt:lpstr>
      <vt:lpstr>Criando e executando um grafo simples</vt:lpstr>
      <vt:lpstr>Gerenciando grafos</vt:lpstr>
      <vt:lpstr>Ciclo de vida do valor de um nó</vt:lpstr>
      <vt:lpstr>Ciclo de vida do valor de um nó</vt:lpstr>
      <vt:lpstr>Regressão Linear com TensorFlow</vt:lpstr>
      <vt:lpstr>Regressão Linear com TensorFlow</vt:lpstr>
      <vt:lpstr>Regressão Linear com TensorFlow</vt:lpstr>
      <vt:lpstr>Implementando o Gradiente Descendente</vt:lpstr>
      <vt:lpstr>Calculando os gradientes manualmente</vt:lpstr>
      <vt:lpstr>Usando autodiff para cálcular os gradientes</vt:lpstr>
      <vt:lpstr>Usando autodiff para cálcular os gradientes</vt:lpstr>
      <vt:lpstr>Usando otimizadores prontos</vt:lpstr>
      <vt:lpstr>Fornecendo dados aos grafos em tempo de execução</vt:lpstr>
      <vt:lpstr>Fornecendo dados aos grafos em tempo de execução</vt:lpstr>
      <vt:lpstr>Fornecendo dados aos grafos em tempo de execução</vt:lpstr>
      <vt:lpstr>Salvando e restaurando modelos</vt:lpstr>
      <vt:lpstr>Salvando e restaurando modelos</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Escopos de nome</vt:lpstr>
      <vt:lpstr>Modularidade</vt:lpstr>
      <vt:lpstr>Modularidade</vt:lpstr>
      <vt:lpstr>Compartilhando variáveis</vt:lpstr>
      <vt:lpstr>Compartilhando variáveis</vt:lpstr>
      <vt:lpstr>Compartilhando variáveis</vt:lpstr>
      <vt:lpstr>Compartilhando variáveis</vt:lpstr>
      <vt:lpstr>Compartilhando variáveis</vt:lpstr>
      <vt:lpstr>Referências</vt:lpstr>
      <vt:lpstr>Avisos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1402</cp:revision>
  <dcterms:created xsi:type="dcterms:W3CDTF">2020-04-06T23:46:10Z</dcterms:created>
  <dcterms:modified xsi:type="dcterms:W3CDTF">2020-11-11T15:12:11Z</dcterms:modified>
</cp:coreProperties>
</file>